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82" r:id="rId4"/>
    <p:sldId id="270" r:id="rId5"/>
    <p:sldId id="271" r:id="rId6"/>
    <p:sldId id="285" r:id="rId7"/>
    <p:sldId id="272" r:id="rId8"/>
    <p:sldId id="273" r:id="rId9"/>
    <p:sldId id="283" r:id="rId10"/>
    <p:sldId id="274" r:id="rId11"/>
    <p:sldId id="276" r:id="rId12"/>
    <p:sldId id="28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126"/>
    <a:srgbClr val="8FF6FF"/>
    <a:srgbClr val="E55B2D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100" d="100"/>
          <a:sy n="100" d="100"/>
        </p:scale>
        <p:origin x="91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5FAE-E820-4582-9F04-372D3DB03877}" type="datetimeFigureOut">
              <a:rPr lang="en-CA" smtClean="0"/>
              <a:t>2019-09-09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FFDF-E3CB-40D6-A128-42A313CC2D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27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09.09.2019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e-net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illehammer_2016_-_Figure_Skating_Men_Short_Program_-_Camden_Pulkinen_2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hyperlink" Target="https://commons.wikimedia.org/wiki/Alpine_skiing#/media/File:Andrej_%C5%A0porn_at_the_2010_Winter_Olympic_downhill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618837" y="556272"/>
            <a:ext cx="98274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TENSORFLOW 2.0</a:t>
            </a:r>
            <a:endParaRPr lang="ru-RU" sz="60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7D7FCAF6-4A07-43BC-960A-A6590E216639}"/>
              </a:ext>
            </a:extLst>
          </p:cNvPr>
          <p:cNvSpPr/>
          <p:nvPr/>
        </p:nvSpPr>
        <p:spPr>
          <a:xfrm>
            <a:off x="591129" y="1565768"/>
            <a:ext cx="982749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" b="1" dirty="0">
                <a:solidFill>
                  <a:srgbClr val="8FF6FF"/>
                </a:solidFill>
                <a:latin typeface="Montserrat" charset="0"/>
                <a:ea typeface="Montserrat" charset="0"/>
                <a:cs typeface="Montserrat" charset="0"/>
              </a:rPr>
              <a:t>PRACTICAL ADVANCED</a:t>
            </a:r>
            <a:endParaRPr lang="ru-RU" sz="3700" b="1" dirty="0">
              <a:solidFill>
                <a:srgbClr val="8FF6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TRANSFER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LEARNING TRAINING STRATEGIES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97463" y="1259256"/>
            <a:ext cx="113970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u="sng" dirty="0" smtClean="0">
                <a:latin typeface="Montserrat" charset="0"/>
                <a:ea typeface="Montserrat" charset="0"/>
                <a:cs typeface="Montserrat" charset="0"/>
              </a:rPr>
              <a:t>Strategy #1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Freeze the trained CNN network weights from the first layers.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O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nly train the newly added dense layers (with randomly initialized weights).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b="1" u="sng" dirty="0" smtClean="0">
                <a:latin typeface="Montserrat" charset="0"/>
                <a:ea typeface="Montserrat" charset="0"/>
                <a:cs typeface="Montserrat" charset="0"/>
              </a:rPr>
              <a:t>Strategy #2 Steps: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nitialize the CNN network with the pre-trained weights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R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etrain the </a:t>
            </a: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entire CNN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network while setting the learning rate to be very small, this is critical to ensure that you do not aggressively change the trained weights.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TRANSFER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LEARNING ADVANTAGES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1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02238" y="1220420"/>
            <a:ext cx="113970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Transfer learning advantages are: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Provides fast training progress, you don’t have to start from scratch using randomly initialized weights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You can use small training dataset to achieve incredible results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When to use transfer learning?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When there is a small training dataset available for your new task but there exist a large dataset in a different domain (such as ImageNet)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When you have limited computational resources (GPU, TPU) 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300032" y="2132126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 IS IMAGENET?</a:t>
            </a:r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0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IS IMAGENET?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1053" y="2522227"/>
            <a:ext cx="3805850" cy="3647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100" dirty="0" smtClean="0"/>
              <a:t>{</a:t>
            </a:r>
            <a:r>
              <a:rPr lang="en-CA" sz="1100" dirty="0"/>
              <a:t>0: '</a:t>
            </a:r>
            <a:r>
              <a:rPr lang="en-CA" sz="1100" dirty="0" err="1"/>
              <a:t>tench</a:t>
            </a:r>
            <a:r>
              <a:rPr lang="en-CA" sz="1100" dirty="0"/>
              <a:t>, </a:t>
            </a:r>
            <a:r>
              <a:rPr lang="en-CA" sz="1100" dirty="0" err="1"/>
              <a:t>Tinca</a:t>
            </a:r>
            <a:r>
              <a:rPr lang="en-CA" sz="1100" dirty="0"/>
              <a:t> </a:t>
            </a:r>
            <a:r>
              <a:rPr lang="en-CA" sz="1100" dirty="0" err="1"/>
              <a:t>tinca</a:t>
            </a:r>
            <a:r>
              <a:rPr lang="en-CA" sz="1100" dirty="0"/>
              <a:t>',</a:t>
            </a:r>
          </a:p>
          <a:p>
            <a:r>
              <a:rPr lang="en-CA" sz="1100" dirty="0"/>
              <a:t> 1: 'goldfish, </a:t>
            </a:r>
            <a:r>
              <a:rPr lang="en-CA" sz="1100" dirty="0" err="1"/>
              <a:t>Carassius</a:t>
            </a:r>
            <a:r>
              <a:rPr lang="en-CA" sz="1100" dirty="0"/>
              <a:t> </a:t>
            </a:r>
            <a:r>
              <a:rPr lang="en-CA" sz="1100" dirty="0" err="1"/>
              <a:t>auratus</a:t>
            </a:r>
            <a:r>
              <a:rPr lang="en-CA" sz="1100" dirty="0"/>
              <a:t>',</a:t>
            </a:r>
          </a:p>
          <a:p>
            <a:r>
              <a:rPr lang="en-CA" sz="1100" dirty="0"/>
              <a:t> 2: 'great white shark, white </a:t>
            </a:r>
            <a:r>
              <a:rPr lang="en-CA" sz="1100" dirty="0" smtClean="0"/>
              <a:t>shark</a:t>
            </a:r>
            <a:endParaRPr lang="en-CA" sz="1100" dirty="0"/>
          </a:p>
          <a:p>
            <a:r>
              <a:rPr lang="en-CA" sz="1100" dirty="0"/>
              <a:t> 3: 'tiger shark, </a:t>
            </a:r>
            <a:r>
              <a:rPr lang="en-CA" sz="1100" dirty="0" err="1"/>
              <a:t>Galeocerdo</a:t>
            </a:r>
            <a:r>
              <a:rPr lang="en-CA" sz="1100" dirty="0"/>
              <a:t> </a:t>
            </a:r>
            <a:r>
              <a:rPr lang="en-CA" sz="1100" dirty="0" err="1"/>
              <a:t>cuvieri</a:t>
            </a:r>
            <a:r>
              <a:rPr lang="en-CA" sz="1100" dirty="0"/>
              <a:t>',</a:t>
            </a:r>
          </a:p>
          <a:p>
            <a:r>
              <a:rPr lang="en-CA" sz="1100" dirty="0"/>
              <a:t> 4: 'hammerhead, hammerhead shark',</a:t>
            </a:r>
          </a:p>
          <a:p>
            <a:r>
              <a:rPr lang="en-CA" sz="1100" dirty="0"/>
              <a:t> 5: 'electric ray, crampfish, </a:t>
            </a:r>
            <a:r>
              <a:rPr lang="en-CA" sz="1100" dirty="0" err="1"/>
              <a:t>numbfish</a:t>
            </a:r>
            <a:r>
              <a:rPr lang="en-CA" sz="1100" dirty="0"/>
              <a:t>, torpedo',</a:t>
            </a:r>
          </a:p>
          <a:p>
            <a:r>
              <a:rPr lang="en-CA" sz="1100" dirty="0"/>
              <a:t> 6: 'stingray',</a:t>
            </a:r>
          </a:p>
          <a:p>
            <a:r>
              <a:rPr lang="en-CA" sz="1100" dirty="0"/>
              <a:t> 7: 'cock',</a:t>
            </a:r>
          </a:p>
          <a:p>
            <a:r>
              <a:rPr lang="en-CA" sz="1100" dirty="0"/>
              <a:t> 8: 'hen',</a:t>
            </a:r>
          </a:p>
          <a:p>
            <a:r>
              <a:rPr lang="en-CA" sz="1100" dirty="0"/>
              <a:t> 9: 'ostrich, </a:t>
            </a:r>
            <a:r>
              <a:rPr lang="en-CA" sz="1100" dirty="0" err="1"/>
              <a:t>Struthio</a:t>
            </a:r>
            <a:r>
              <a:rPr lang="en-CA" sz="1100" dirty="0"/>
              <a:t> </a:t>
            </a:r>
            <a:r>
              <a:rPr lang="en-CA" sz="1100" dirty="0" err="1"/>
              <a:t>camelus</a:t>
            </a:r>
            <a:r>
              <a:rPr lang="en-CA" sz="1100" dirty="0"/>
              <a:t>',</a:t>
            </a:r>
          </a:p>
          <a:p>
            <a:r>
              <a:rPr lang="en-CA" sz="1100" dirty="0"/>
              <a:t> 10: 'brambling, </a:t>
            </a:r>
            <a:r>
              <a:rPr lang="en-CA" sz="1100" dirty="0" err="1"/>
              <a:t>Fringilla</a:t>
            </a:r>
            <a:r>
              <a:rPr lang="en-CA" sz="1100" dirty="0"/>
              <a:t> </a:t>
            </a:r>
            <a:r>
              <a:rPr lang="en-CA" sz="1100" dirty="0" err="1"/>
              <a:t>montifringilla</a:t>
            </a:r>
            <a:r>
              <a:rPr lang="en-CA" sz="1100" dirty="0"/>
              <a:t>',</a:t>
            </a:r>
          </a:p>
          <a:p>
            <a:r>
              <a:rPr lang="en-CA" sz="1100" dirty="0"/>
              <a:t> 11: 'goldfinch, </a:t>
            </a:r>
            <a:r>
              <a:rPr lang="en-CA" sz="1100" dirty="0" err="1"/>
              <a:t>Carduelis</a:t>
            </a:r>
            <a:r>
              <a:rPr lang="en-CA" sz="1100" dirty="0"/>
              <a:t> </a:t>
            </a:r>
            <a:r>
              <a:rPr lang="en-CA" sz="1100" dirty="0" err="1"/>
              <a:t>carduelis</a:t>
            </a:r>
            <a:r>
              <a:rPr lang="en-CA" sz="1100" dirty="0"/>
              <a:t>',</a:t>
            </a:r>
          </a:p>
          <a:p>
            <a:r>
              <a:rPr lang="en-CA" sz="1100" dirty="0"/>
              <a:t> 12: 'house finch, linnet, </a:t>
            </a:r>
            <a:r>
              <a:rPr lang="en-CA" sz="1100" dirty="0" err="1"/>
              <a:t>Carpodacus</a:t>
            </a:r>
            <a:r>
              <a:rPr lang="en-CA" sz="1100" dirty="0"/>
              <a:t> </a:t>
            </a:r>
            <a:r>
              <a:rPr lang="en-CA" sz="1100" dirty="0" err="1"/>
              <a:t>mexicanus</a:t>
            </a:r>
            <a:r>
              <a:rPr lang="en-CA" sz="1100" dirty="0"/>
              <a:t>',</a:t>
            </a:r>
          </a:p>
          <a:p>
            <a:r>
              <a:rPr lang="en-CA" sz="1100" dirty="0"/>
              <a:t> 13: 'junco, snowbird',</a:t>
            </a:r>
          </a:p>
          <a:p>
            <a:r>
              <a:rPr lang="en-CA" sz="1100" dirty="0"/>
              <a:t> 14: 'indigo bunting, indigo finch, indigo bird, </a:t>
            </a:r>
            <a:r>
              <a:rPr lang="en-CA" sz="1100" dirty="0" err="1"/>
              <a:t>Passerina</a:t>
            </a:r>
            <a:r>
              <a:rPr lang="en-CA" sz="1100" dirty="0"/>
              <a:t> </a:t>
            </a:r>
            <a:r>
              <a:rPr lang="en-CA" sz="1100" dirty="0" err="1"/>
              <a:t>cyanea</a:t>
            </a:r>
            <a:r>
              <a:rPr lang="en-CA" sz="1100" dirty="0"/>
              <a:t>',</a:t>
            </a:r>
          </a:p>
          <a:p>
            <a:r>
              <a:rPr lang="en-CA" sz="1100" dirty="0"/>
              <a:t> 15: 'robin, American robin, </a:t>
            </a:r>
            <a:r>
              <a:rPr lang="en-CA" sz="1100" dirty="0" err="1"/>
              <a:t>Turdus</a:t>
            </a:r>
            <a:r>
              <a:rPr lang="en-CA" sz="1100" dirty="0"/>
              <a:t> </a:t>
            </a:r>
            <a:r>
              <a:rPr lang="en-CA" sz="1100" dirty="0" err="1"/>
              <a:t>migratorius</a:t>
            </a:r>
            <a:r>
              <a:rPr lang="en-CA" sz="1100" dirty="0"/>
              <a:t>',</a:t>
            </a:r>
          </a:p>
          <a:p>
            <a:r>
              <a:rPr lang="en-CA" sz="1100" dirty="0"/>
              <a:t> 16: 'bulbul',</a:t>
            </a:r>
          </a:p>
          <a:p>
            <a:r>
              <a:rPr lang="en-CA" sz="1100" dirty="0"/>
              <a:t> 17: 'jay',</a:t>
            </a:r>
          </a:p>
          <a:p>
            <a:r>
              <a:rPr lang="en-CA" sz="1100" dirty="0"/>
              <a:t> 18: 'magpie',</a:t>
            </a:r>
          </a:p>
          <a:p>
            <a:r>
              <a:rPr lang="en-CA" sz="1100" dirty="0"/>
              <a:t> 19: 'chickadee',</a:t>
            </a:r>
          </a:p>
          <a:p>
            <a:r>
              <a:rPr lang="en-CA" sz="11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41065" y="240406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CA" sz="1100" dirty="0"/>
          </a:p>
          <a:p>
            <a:r>
              <a:rPr lang="en-CA" sz="1100" dirty="0"/>
              <a:t> 949: 'strawberry',</a:t>
            </a:r>
          </a:p>
          <a:p>
            <a:r>
              <a:rPr lang="en-CA" sz="1100" dirty="0"/>
              <a:t> 950: 'orange',</a:t>
            </a:r>
          </a:p>
          <a:p>
            <a:r>
              <a:rPr lang="en-CA" sz="1100" dirty="0"/>
              <a:t> 951: 'lemon',</a:t>
            </a:r>
          </a:p>
          <a:p>
            <a:r>
              <a:rPr lang="en-CA" sz="1100" dirty="0"/>
              <a:t> 952: 'fig',</a:t>
            </a:r>
          </a:p>
          <a:p>
            <a:r>
              <a:rPr lang="en-CA" sz="1100" dirty="0"/>
              <a:t> 953: 'pineapple, </a:t>
            </a:r>
            <a:r>
              <a:rPr lang="en-CA" sz="1100" dirty="0" err="1"/>
              <a:t>ananas</a:t>
            </a:r>
            <a:r>
              <a:rPr lang="en-CA" sz="1100" dirty="0"/>
              <a:t>',</a:t>
            </a:r>
          </a:p>
          <a:p>
            <a:r>
              <a:rPr lang="en-CA" sz="1100" dirty="0"/>
              <a:t> 954: 'banana',</a:t>
            </a:r>
          </a:p>
          <a:p>
            <a:r>
              <a:rPr lang="en-CA" sz="1100" dirty="0"/>
              <a:t> 955: 'jackfruit, </a:t>
            </a:r>
            <a:r>
              <a:rPr lang="en-CA" sz="1100" dirty="0" err="1"/>
              <a:t>jak</a:t>
            </a:r>
            <a:r>
              <a:rPr lang="en-CA" sz="1100" dirty="0"/>
              <a:t>, jack',</a:t>
            </a:r>
          </a:p>
          <a:p>
            <a:r>
              <a:rPr lang="en-CA" sz="1100" dirty="0"/>
              <a:t> 956: 'custard apple',</a:t>
            </a:r>
          </a:p>
          <a:p>
            <a:r>
              <a:rPr lang="en-CA" sz="1100" dirty="0"/>
              <a:t> 957: 'pomegranate',</a:t>
            </a:r>
          </a:p>
          <a:p>
            <a:r>
              <a:rPr lang="en-CA" sz="1100" dirty="0"/>
              <a:t> 958: 'hay',</a:t>
            </a:r>
          </a:p>
          <a:p>
            <a:r>
              <a:rPr lang="en-CA" sz="1100" dirty="0"/>
              <a:t> 959: 'carbonara',</a:t>
            </a:r>
          </a:p>
          <a:p>
            <a:r>
              <a:rPr lang="en-CA" sz="1100" dirty="0"/>
              <a:t> 960: 'chocolate sauce, chocolate syrup',</a:t>
            </a:r>
          </a:p>
          <a:p>
            <a:r>
              <a:rPr lang="en-CA" sz="1100" dirty="0"/>
              <a:t> 961: 'dough',</a:t>
            </a:r>
          </a:p>
          <a:p>
            <a:r>
              <a:rPr lang="en-CA" sz="1100" dirty="0"/>
              <a:t> 962: 'meat loaf, meatloaf',</a:t>
            </a:r>
          </a:p>
          <a:p>
            <a:r>
              <a:rPr lang="en-CA" sz="1100" dirty="0"/>
              <a:t> 963: 'pizza, pizza pie',</a:t>
            </a:r>
          </a:p>
          <a:p>
            <a:r>
              <a:rPr lang="en-CA" sz="1100" dirty="0"/>
              <a:t> 964: 'potpie',</a:t>
            </a:r>
          </a:p>
          <a:p>
            <a:r>
              <a:rPr lang="en-CA" sz="1100" dirty="0"/>
              <a:t> 965: 'burrito',</a:t>
            </a:r>
          </a:p>
          <a:p>
            <a:r>
              <a:rPr lang="en-CA" sz="1100" dirty="0"/>
              <a:t> 966: 'red wine',</a:t>
            </a:r>
          </a:p>
          <a:p>
            <a:r>
              <a:rPr lang="en-CA" sz="1100" dirty="0"/>
              <a:t> 967: 'espresso',</a:t>
            </a:r>
          </a:p>
          <a:p>
            <a:r>
              <a:rPr lang="en-CA" sz="1100" dirty="0"/>
              <a:t> 968: 'cup',</a:t>
            </a:r>
          </a:p>
          <a:p>
            <a:r>
              <a:rPr lang="en-CA" sz="1100" dirty="0"/>
              <a:t> 969: 'eggnog</a:t>
            </a:r>
            <a:r>
              <a:rPr lang="en-CA" sz="1100" dirty="0" smtClean="0"/>
              <a:t>',</a:t>
            </a:r>
            <a:endParaRPr lang="en-CA" sz="1100" dirty="0"/>
          </a:p>
        </p:txBody>
      </p:sp>
      <p:sp>
        <p:nvSpPr>
          <p:cNvPr id="11" name="Rectangle 10"/>
          <p:cNvSpPr/>
          <p:nvPr/>
        </p:nvSpPr>
        <p:spPr>
          <a:xfrm>
            <a:off x="8324850" y="252222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sz="1100" dirty="0" smtClean="0"/>
              <a:t>980</a:t>
            </a:r>
            <a:r>
              <a:rPr lang="en-CA" sz="1100" dirty="0"/>
              <a:t>: 'volcano',</a:t>
            </a:r>
          </a:p>
          <a:p>
            <a:r>
              <a:rPr lang="en-CA" sz="1100" dirty="0"/>
              <a:t> 981: 'ballplayer, baseball player',</a:t>
            </a:r>
          </a:p>
          <a:p>
            <a:r>
              <a:rPr lang="en-CA" sz="1100" dirty="0"/>
              <a:t> 982: 'groom, bridegroom',</a:t>
            </a:r>
          </a:p>
          <a:p>
            <a:r>
              <a:rPr lang="en-CA" sz="1100" dirty="0"/>
              <a:t> 983: 'scuba diver',</a:t>
            </a:r>
          </a:p>
          <a:p>
            <a:r>
              <a:rPr lang="en-CA" sz="1100" dirty="0"/>
              <a:t> 984: 'rapeseed',</a:t>
            </a:r>
          </a:p>
          <a:p>
            <a:r>
              <a:rPr lang="en-CA" sz="1100" dirty="0"/>
              <a:t> 985: 'daisy',</a:t>
            </a:r>
          </a:p>
          <a:p>
            <a:r>
              <a:rPr lang="en-CA" sz="1100" dirty="0"/>
              <a:t> 986: "yellow lady's slipper, </a:t>
            </a:r>
            <a:endParaRPr lang="en-CA" sz="1100" dirty="0" smtClean="0"/>
          </a:p>
          <a:p>
            <a:r>
              <a:rPr lang="en-CA" sz="1100" dirty="0" smtClean="0"/>
              <a:t>987</a:t>
            </a:r>
            <a:r>
              <a:rPr lang="en-CA" sz="1100" dirty="0"/>
              <a:t>: 'corn',</a:t>
            </a:r>
          </a:p>
          <a:p>
            <a:r>
              <a:rPr lang="en-CA" sz="1100" dirty="0"/>
              <a:t> 988: 'acorn',</a:t>
            </a:r>
          </a:p>
          <a:p>
            <a:r>
              <a:rPr lang="en-CA" sz="1100" dirty="0"/>
              <a:t> 989: 'hip, rose hip, rosehip',</a:t>
            </a:r>
          </a:p>
          <a:p>
            <a:r>
              <a:rPr lang="en-CA" sz="1100" dirty="0"/>
              <a:t> 990: 'buckeye, horse chestnut, conker',</a:t>
            </a:r>
          </a:p>
          <a:p>
            <a:r>
              <a:rPr lang="en-CA" sz="1100" dirty="0"/>
              <a:t> 991: 'coral fungus',</a:t>
            </a:r>
          </a:p>
          <a:p>
            <a:r>
              <a:rPr lang="en-CA" sz="1100" dirty="0"/>
              <a:t> 992: 'agaric',</a:t>
            </a:r>
          </a:p>
          <a:p>
            <a:r>
              <a:rPr lang="en-CA" sz="1100" dirty="0"/>
              <a:t> 993: '</a:t>
            </a:r>
            <a:r>
              <a:rPr lang="en-CA" sz="1100" dirty="0" err="1"/>
              <a:t>gyromitra</a:t>
            </a:r>
            <a:r>
              <a:rPr lang="en-CA" sz="1100" dirty="0"/>
              <a:t>',</a:t>
            </a:r>
          </a:p>
          <a:p>
            <a:r>
              <a:rPr lang="en-CA" sz="1100" dirty="0"/>
              <a:t> 994: 'stinkhorn, carrion fungus',</a:t>
            </a:r>
          </a:p>
          <a:p>
            <a:r>
              <a:rPr lang="en-CA" sz="1100" dirty="0"/>
              <a:t> 995: 'earthstar',</a:t>
            </a:r>
          </a:p>
          <a:p>
            <a:r>
              <a:rPr lang="en-CA" sz="1100" dirty="0"/>
              <a:t> 996: 'hen-of-the-woods, hen of the woods, </a:t>
            </a:r>
          </a:p>
          <a:p>
            <a:r>
              <a:rPr lang="en-CA" sz="1100" dirty="0"/>
              <a:t> 997: 'bolete',</a:t>
            </a:r>
          </a:p>
          <a:p>
            <a:r>
              <a:rPr lang="en-CA" sz="1100" dirty="0"/>
              <a:t> 998: 'ear, spike, </a:t>
            </a:r>
            <a:r>
              <a:rPr lang="en-CA" sz="1100" dirty="0" err="1"/>
              <a:t>capitulum</a:t>
            </a:r>
            <a:r>
              <a:rPr lang="en-CA" sz="1100" dirty="0"/>
              <a:t>',</a:t>
            </a:r>
          </a:p>
          <a:p>
            <a:r>
              <a:rPr lang="en-CA" sz="1100" dirty="0"/>
              <a:t> 999: 'toilet tissue, toilet paper, bathroom tissue'}</a:t>
            </a:r>
          </a:p>
        </p:txBody>
      </p:sp>
      <p:sp>
        <p:nvSpPr>
          <p:cNvPr id="51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02238" y="1220420"/>
            <a:ext cx="113970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ImageNet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 open source repository of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images consisting of 1000 classes and over 1.5 million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Sample Classes are as shown below: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Check This out: </a:t>
            </a:r>
            <a:r>
              <a:rPr lang="en-CA" sz="2000" dirty="0" smtClean="0">
                <a:hlinkClick r:id="rId3"/>
              </a:rPr>
              <a:t>http</a:t>
            </a:r>
            <a:r>
              <a:rPr lang="en-CA" sz="2000" dirty="0">
                <a:hlinkClick r:id="rId3"/>
              </a:rPr>
              <a:t>://www.image-net.org</a:t>
            </a:r>
            <a:r>
              <a:rPr lang="en-CA" sz="2000" dirty="0" smtClean="0">
                <a:hlinkClick r:id="rId3"/>
              </a:rPr>
              <a:t>/</a:t>
            </a:r>
            <a:r>
              <a:rPr lang="en-CA" sz="2000" dirty="0" smtClean="0"/>
              <a:t>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and search for ‘elephant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’!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2950055" y="2659559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TRANSFER LEARNING</a:t>
            </a:r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261932" y="2408351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 IS TRANSFER LEARNING?</a:t>
            </a:r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IS TRANSFER LEARNING?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61552" y="1356235"/>
            <a:ext cx="108294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Transfer learning is a machine learning technique in which a network that has been trained to perform a specific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task is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being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reused </a:t>
            </a: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(repurposed)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as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a starting point for another similar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task.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Transfer learning is widely used since starting from a pre-trained models can dramatically </a:t>
            </a: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reduce the computational time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required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if training is performed from scratch.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81100" y="5255491"/>
            <a:ext cx="9829800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 smtClean="0"/>
              <a:t>Photo Credit: </a:t>
            </a:r>
            <a:r>
              <a:rPr lang="en-CA" sz="1050" dirty="0">
                <a:hlinkClick r:id="rId3"/>
              </a:rPr>
              <a:t>https://commons.wikimedia.org/wiki/File:Lillehammer_2016_-_Figure_Skating_Men_Short_Program_-_</a:t>
            </a:r>
            <a:r>
              <a:rPr lang="en-CA" sz="1050" dirty="0" smtClean="0">
                <a:hlinkClick r:id="rId3"/>
              </a:rPr>
              <a:t>Camden_Pulkinen_2.jpg</a:t>
            </a:r>
            <a:endParaRPr lang="en-CA" sz="1050" dirty="0" smtClean="0"/>
          </a:p>
          <a:p>
            <a:r>
              <a:rPr lang="en-CA" sz="1050" dirty="0" smtClean="0"/>
              <a:t>Photo Credit: </a:t>
            </a:r>
            <a:r>
              <a:rPr lang="en-CA" sz="1050" dirty="0">
                <a:hlinkClick r:id="rId4"/>
              </a:rPr>
              <a:t>https://commons.wikimedia.org/wiki/Alpine_skiing#/media/File:Andrej_%C5%A0porn_at_the_2010_Winter_Olympic_downhill.jpg</a:t>
            </a:r>
            <a:endParaRPr lang="en-CA" sz="1050" dirty="0" smtClean="0"/>
          </a:p>
          <a:p>
            <a:r>
              <a:rPr lang="en-CA" sz="1050" dirty="0" smtClean="0"/>
              <a:t>Citations</a:t>
            </a:r>
            <a:r>
              <a:rPr lang="en-CA" sz="1050" dirty="0"/>
              <a:t>: Olga </a:t>
            </a:r>
            <a:r>
              <a:rPr lang="en-CA" sz="1050" dirty="0" err="1"/>
              <a:t>Russakovsky</a:t>
            </a:r>
            <a:r>
              <a:rPr lang="en-CA" sz="1050" i="1" dirty="0"/>
              <a:t>, </a:t>
            </a:r>
            <a:r>
              <a:rPr lang="en-CA" sz="1050" i="1" dirty="0" err="1"/>
              <a:t>Jia</a:t>
            </a:r>
            <a:r>
              <a:rPr lang="en-CA" sz="1050" i="1" dirty="0"/>
              <a:t> Deng</a:t>
            </a:r>
            <a:r>
              <a:rPr lang="en-CA" sz="1050" dirty="0"/>
              <a:t>, </a:t>
            </a:r>
            <a:r>
              <a:rPr lang="en-CA" sz="1050" dirty="0" err="1"/>
              <a:t>Hao</a:t>
            </a:r>
            <a:r>
              <a:rPr lang="en-CA" sz="1050" dirty="0"/>
              <a:t> Su, Jonathan Krause, Sanjeev </a:t>
            </a:r>
            <a:r>
              <a:rPr lang="en-CA" sz="1050" dirty="0" err="1"/>
              <a:t>Satheesh</a:t>
            </a:r>
            <a:r>
              <a:rPr lang="en-CA" sz="1050" dirty="0"/>
              <a:t>, Sean Ma, </a:t>
            </a:r>
            <a:r>
              <a:rPr lang="en-CA" sz="1050" dirty="0" err="1"/>
              <a:t>Zhiheng</a:t>
            </a:r>
            <a:r>
              <a:rPr lang="en-CA" sz="1050" dirty="0"/>
              <a:t> Huang, Andrej </a:t>
            </a:r>
            <a:r>
              <a:rPr lang="en-CA" sz="1050" dirty="0" err="1"/>
              <a:t>Karpathy</a:t>
            </a:r>
            <a:r>
              <a:rPr lang="en-CA" sz="1050" dirty="0"/>
              <a:t>, Aditya Khosla, Michael Bernstein, Alexander C. Berg and Li </a:t>
            </a:r>
            <a:r>
              <a:rPr lang="en-CA" sz="1050" dirty="0" err="1"/>
              <a:t>Fei-Fei</a:t>
            </a:r>
            <a:r>
              <a:rPr lang="en-CA" sz="1050" dirty="0"/>
              <a:t>. </a:t>
            </a:r>
            <a:endParaRPr lang="en-CA" sz="1050" dirty="0" smtClean="0"/>
          </a:p>
          <a:p>
            <a:r>
              <a:rPr lang="en-CA" sz="1050" dirty="0" smtClean="0"/>
              <a:t>ImageNet </a:t>
            </a:r>
            <a:r>
              <a:rPr lang="en-CA" sz="1050" dirty="0"/>
              <a:t>Large Scale Visual Recognition Challenge. arXiv:1409.0575, 2014.</a:t>
            </a:r>
          </a:p>
        </p:txBody>
      </p:sp>
      <p:pic>
        <p:nvPicPr>
          <p:cNvPr id="25" name="Picture 3" descr="Image result for ska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4725" y="3295227"/>
            <a:ext cx="1232194" cy="18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https://upload.wikimedia.org/wikipedia/commons/thumb/7/7b/Andrej_%C5%A0porn_at_the_2010_Winter_Olympic_downhill.jpg/1024px-Andrej_%C5%A0porn_at_the_2010_Winter_Olympic_downhil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32" y="3295227"/>
            <a:ext cx="2468031" cy="18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>
            <a:off x="4774042" y="3857000"/>
            <a:ext cx="2828489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4941438" y="3562702"/>
            <a:ext cx="24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KNOWLEDGE TRANSFER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8014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IS TRANSFER LEARNING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461551" y="1356235"/>
            <a:ext cx="113970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“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Transfer learning is the improvement of learning in a new task through the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transfer of knowledge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from a related task that has already been learned”—Transfer Learning, Handbook of Research on Machine Learning Applications, 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In transfer learning,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a base (reference)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Artificial Neural Network on a base dataset and function is being trained. Then, this trained network weights are then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repurposed in a second ANN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to be trained on a new dataset and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Transfer learning works great if the </a:t>
            </a:r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features are general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, such that trained weights can effectively repurposed.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Intelligence is being transferred from the base network to the newly target network.</a:t>
            </a:r>
          </a:p>
        </p:txBody>
      </p:sp>
    </p:spTree>
    <p:extLst>
      <p:ext uri="{BB962C8B-B14F-4D97-AF65-F5344CB8AC3E}">
        <p14:creationId xmlns:p14="http://schemas.microsoft.com/office/powerpoint/2010/main" val="3133104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300032" y="2132126"/>
            <a:ext cx="9827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TRANSFER LEARNING PROCESS</a:t>
            </a:r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1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TRANSFER LEARNING PROCESS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2261" y="1941940"/>
            <a:ext cx="1577268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 smtClean="0"/>
              <a:t>AFRICAN ELEPHANTS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 smtClean="0"/>
              <a:t>SNAKES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 smtClean="0"/>
              <a:t>LIONS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9637123" y="1432254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053731" y="1452393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Arrow 20"/>
          <p:cNvSpPr/>
          <p:nvPr/>
        </p:nvSpPr>
        <p:spPr>
          <a:xfrm>
            <a:off x="2104055" y="2096873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4788342" y="2096873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3642842" y="1143567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CONVOLUTIONAL LAYERS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3320" y="1842957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31" name="Left Brace 30"/>
          <p:cNvSpPr/>
          <p:nvPr/>
        </p:nvSpPr>
        <p:spPr>
          <a:xfrm rot="10800000">
            <a:off x="10469400" y="1452393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Magnetic Disk 1"/>
          <p:cNvSpPr/>
          <p:nvPr/>
        </p:nvSpPr>
        <p:spPr>
          <a:xfrm>
            <a:off x="857732" y="1617438"/>
            <a:ext cx="1270792" cy="134550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ImageNet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3374847" y="1855602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642842" y="2246363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/>
              <a:t>KERNELS/</a:t>
            </a:r>
          </a:p>
          <a:p>
            <a:pPr algn="ctr"/>
            <a:r>
              <a:rPr lang="en-CA" sz="1400" b="1" dirty="0" smtClean="0"/>
              <a:t>FEATURE DETECTORS LAYER #1</a:t>
            </a:r>
            <a:endParaRPr lang="en-CA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5482270" y="1452393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5803386" y="1855602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ounded Rectangle 46"/>
          <p:cNvSpPr/>
          <p:nvPr/>
        </p:nvSpPr>
        <p:spPr>
          <a:xfrm>
            <a:off x="7844327" y="1691616"/>
            <a:ext cx="1547874" cy="1377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6071381" y="2246363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/>
              <a:t>KERNELS/</a:t>
            </a:r>
          </a:p>
          <a:p>
            <a:pPr algn="ctr"/>
            <a:r>
              <a:rPr lang="en-CA" sz="1400" b="1" dirty="0" smtClean="0"/>
              <a:t>FEATURE DETECTORS LAYER #2</a:t>
            </a:r>
            <a:endParaRPr lang="en-CA" sz="1400" b="1" dirty="0"/>
          </a:p>
        </p:txBody>
      </p:sp>
      <p:pic>
        <p:nvPicPr>
          <p:cNvPr id="6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422" y="1765736"/>
            <a:ext cx="1488289" cy="13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Left Brace 47"/>
          <p:cNvSpPr/>
          <p:nvPr/>
        </p:nvSpPr>
        <p:spPr>
          <a:xfrm rot="16200000">
            <a:off x="5241845" y="1340745"/>
            <a:ext cx="246093" cy="4169303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TextBox 48"/>
          <p:cNvSpPr txBox="1"/>
          <p:nvPr/>
        </p:nvSpPr>
        <p:spPr>
          <a:xfrm>
            <a:off x="7396407" y="1111246"/>
            <a:ext cx="2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FULLY CONNECTED (DENSE) LAYERS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0" name="Down Arrow 49"/>
          <p:cNvSpPr/>
          <p:nvPr/>
        </p:nvSpPr>
        <p:spPr>
          <a:xfrm>
            <a:off x="4940477" y="3591386"/>
            <a:ext cx="706867" cy="417159"/>
          </a:xfrm>
          <a:prstGeom prst="downArrow">
            <a:avLst>
              <a:gd name="adj1" fmla="val 31560"/>
              <a:gd name="adj2" fmla="val 5658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ectangle 51"/>
          <p:cNvSpPr/>
          <p:nvPr/>
        </p:nvSpPr>
        <p:spPr>
          <a:xfrm>
            <a:off x="9181786" y="4976404"/>
            <a:ext cx="1770011" cy="448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900" dirty="0" smtClean="0">
                <a:solidFill>
                  <a:schemeClr val="dk1"/>
                </a:solidFill>
              </a:rPr>
              <a:t>CATS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900" dirty="0" smtClean="0">
                <a:solidFill>
                  <a:schemeClr val="dk1"/>
                </a:solidFill>
              </a:rPr>
              <a:t>DOGS</a:t>
            </a:r>
            <a:endParaRPr lang="en-CA" sz="1000" dirty="0"/>
          </a:p>
        </p:txBody>
      </p:sp>
      <p:sp>
        <p:nvSpPr>
          <p:cNvPr id="53" name="Left Brace 52"/>
          <p:cNvSpPr/>
          <p:nvPr/>
        </p:nvSpPr>
        <p:spPr>
          <a:xfrm>
            <a:off x="9854928" y="4282443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Rectangle 53"/>
          <p:cNvSpPr/>
          <p:nvPr/>
        </p:nvSpPr>
        <p:spPr>
          <a:xfrm>
            <a:off x="3218805" y="426582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ight Arrow 54"/>
          <p:cNvSpPr/>
          <p:nvPr/>
        </p:nvSpPr>
        <p:spPr>
          <a:xfrm>
            <a:off x="2298949" y="4902505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Right Arrow 55"/>
          <p:cNvSpPr/>
          <p:nvPr/>
        </p:nvSpPr>
        <p:spPr>
          <a:xfrm>
            <a:off x="4953416" y="4910308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TextBox 57"/>
          <p:cNvSpPr txBox="1"/>
          <p:nvPr/>
        </p:nvSpPr>
        <p:spPr>
          <a:xfrm>
            <a:off x="2258394" y="465639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59" name="Left Brace 58"/>
          <p:cNvSpPr/>
          <p:nvPr/>
        </p:nvSpPr>
        <p:spPr>
          <a:xfrm rot="10800000">
            <a:off x="10580693" y="4280077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Flowchart: Magnetic Disk 59"/>
          <p:cNvSpPr/>
          <p:nvPr/>
        </p:nvSpPr>
        <p:spPr>
          <a:xfrm>
            <a:off x="1022806" y="4430873"/>
            <a:ext cx="1270792" cy="134550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NEW IMAGES</a:t>
            </a:r>
            <a:endParaRPr lang="en-CA" dirty="0"/>
          </a:p>
        </p:txBody>
      </p:sp>
      <p:sp>
        <p:nvSpPr>
          <p:cNvPr id="61" name="Rectangle 60"/>
          <p:cNvSpPr/>
          <p:nvPr/>
        </p:nvSpPr>
        <p:spPr>
          <a:xfrm>
            <a:off x="3539921" y="4669037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/>
          <p:cNvSpPr/>
          <p:nvPr/>
        </p:nvSpPr>
        <p:spPr>
          <a:xfrm>
            <a:off x="3807916" y="505979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/>
              <a:t>KERNELS/</a:t>
            </a:r>
          </a:p>
          <a:p>
            <a:pPr algn="ctr"/>
            <a:r>
              <a:rPr lang="en-CA" sz="1400" b="1" dirty="0" smtClean="0"/>
              <a:t>FEATURE DETECTORS LAYER #1</a:t>
            </a:r>
            <a:endParaRPr lang="en-CA" sz="1400" b="1" dirty="0"/>
          </a:p>
        </p:txBody>
      </p:sp>
      <p:sp>
        <p:nvSpPr>
          <p:cNvPr id="63" name="Rectangle 62"/>
          <p:cNvSpPr/>
          <p:nvPr/>
        </p:nvSpPr>
        <p:spPr>
          <a:xfrm>
            <a:off x="5647344" y="426582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Rectangle 63"/>
          <p:cNvSpPr/>
          <p:nvPr/>
        </p:nvSpPr>
        <p:spPr>
          <a:xfrm>
            <a:off x="5968460" y="4669037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Rounded Rectangle 64"/>
          <p:cNvSpPr/>
          <p:nvPr/>
        </p:nvSpPr>
        <p:spPr>
          <a:xfrm>
            <a:off x="8007000" y="4531078"/>
            <a:ext cx="1547874" cy="13779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 65"/>
          <p:cNvSpPr/>
          <p:nvPr/>
        </p:nvSpPr>
        <p:spPr>
          <a:xfrm>
            <a:off x="6236455" y="505979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/>
              <a:t>KERNELS/</a:t>
            </a:r>
          </a:p>
          <a:p>
            <a:pPr algn="ctr"/>
            <a:r>
              <a:rPr lang="en-CA" sz="1400" b="1" dirty="0" smtClean="0"/>
              <a:t>FEATURE DETECTORS LAYER #2</a:t>
            </a:r>
            <a:endParaRPr lang="en-CA" sz="1400" b="1" dirty="0"/>
          </a:p>
        </p:txBody>
      </p:sp>
      <p:pic>
        <p:nvPicPr>
          <p:cNvPr id="67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1" y="4580178"/>
            <a:ext cx="1488289" cy="13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5630212" y="3493986"/>
            <a:ext cx="2370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TRANSFER TRAINED PARAMETERS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216150" y="2096873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ight Arrow 71"/>
          <p:cNvSpPr/>
          <p:nvPr/>
        </p:nvSpPr>
        <p:spPr>
          <a:xfrm>
            <a:off x="7354546" y="4878302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Left Brace 72"/>
          <p:cNvSpPr/>
          <p:nvPr/>
        </p:nvSpPr>
        <p:spPr>
          <a:xfrm rot="5400000">
            <a:off x="5107948" y="2055665"/>
            <a:ext cx="246093" cy="4169303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/>
          <p:cNvSpPr txBox="1"/>
          <p:nvPr/>
        </p:nvSpPr>
        <p:spPr>
          <a:xfrm>
            <a:off x="7538234" y="3698213"/>
            <a:ext cx="2485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NEW DENSE LAYERS TRAINED ON SPECIFIC TASK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39922" y="1834616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4679537" y="4654124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6983227" y="1834616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FLATTENING</a:t>
            </a:r>
            <a:endParaRPr lang="en-CA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7120441" y="4604429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FLATTENING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13647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4" grpId="0" animBg="1"/>
      <p:bldP spid="21" grpId="0" animBg="1"/>
      <p:bldP spid="24" grpId="0" animBg="1"/>
      <p:bldP spid="25" grpId="0"/>
      <p:bldP spid="27" grpId="0"/>
      <p:bldP spid="31" grpId="0" animBg="1"/>
      <p:bldP spid="32" grpId="0" animBg="1"/>
      <p:bldP spid="16" grpId="0" animBg="1"/>
      <p:bldP spid="33" grpId="0" animBg="1"/>
      <p:bldP spid="34" grpId="0" animBg="1"/>
      <p:bldP spid="47" grpId="0" animBg="1"/>
      <p:bldP spid="35" grpId="0" animBg="1"/>
      <p:bldP spid="48" grpId="0" animBg="1"/>
      <p:bldP spid="49" grpId="0"/>
      <p:bldP spid="50" grpId="0" animBg="1"/>
      <p:bldP spid="52" grpId="0"/>
      <p:bldP spid="53" grpId="0" animBg="1"/>
      <p:bldP spid="54" grpId="0" animBg="1"/>
      <p:bldP spid="55" grpId="0" animBg="1"/>
      <p:bldP spid="56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/>
      <p:bldP spid="71" grpId="0" animBg="1"/>
      <p:bldP spid="72" grpId="0" animBg="1"/>
      <p:bldP spid="73" grpId="0" animBg="1"/>
      <p:bldP spid="74" grpId="0"/>
      <p:bldP spid="46" grpId="0"/>
      <p:bldP spid="51" grpId="0"/>
      <p:bldP spid="57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">
            <a:extLst>
              <a:ext uri="{FF2B5EF4-FFF2-40B4-BE49-F238E27FC236}">
                <a16:creationId xmlns="" xmlns:a16="http://schemas.microsoft.com/office/drawing/2014/main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6128" y="89963"/>
            <a:ext cx="121750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WHY 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DO WE KEEP THE FIRST LAYERS?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66111" y="4504165"/>
            <a:ext cx="1577268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 smtClean="0"/>
              <a:t>AFRICAN ELEPHANTS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 smtClean="0"/>
              <a:t>SNAKES</a:t>
            </a:r>
          </a:p>
          <a:p>
            <a:pPr marL="457200" lvl="1" algn="ctr">
              <a:spcBef>
                <a:spcPts val="500"/>
              </a:spcBef>
              <a:buClr>
                <a:schemeClr val="dk1"/>
              </a:buClr>
              <a:buSzPts val="1440"/>
            </a:pPr>
            <a:r>
              <a:rPr lang="en-CA" sz="1000" dirty="0" smtClean="0"/>
              <a:t>LIONS</a:t>
            </a:r>
          </a:p>
        </p:txBody>
      </p:sp>
      <p:sp>
        <p:nvSpPr>
          <p:cNvPr id="10" name="Left Brace 9"/>
          <p:cNvSpPr/>
          <p:nvPr/>
        </p:nvSpPr>
        <p:spPr>
          <a:xfrm>
            <a:off x="9960973" y="3994479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3377581" y="401461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ight Arrow 20"/>
          <p:cNvSpPr/>
          <p:nvPr/>
        </p:nvSpPr>
        <p:spPr>
          <a:xfrm>
            <a:off x="2427905" y="4659098"/>
            <a:ext cx="841104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ight Arrow 23"/>
          <p:cNvSpPr/>
          <p:nvPr/>
        </p:nvSpPr>
        <p:spPr>
          <a:xfrm>
            <a:off x="5112192" y="4659098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3966692" y="3705792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CONVOLUTIONAL LAYERS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17170" y="4405182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CA" sz="1050" dirty="0" smtClean="0"/>
              <a:t>CONVOLUTION</a:t>
            </a:r>
            <a:endParaRPr lang="en-CA" sz="1050" dirty="0"/>
          </a:p>
        </p:txBody>
      </p:sp>
      <p:sp>
        <p:nvSpPr>
          <p:cNvPr id="31" name="Left Brace 30"/>
          <p:cNvSpPr/>
          <p:nvPr/>
        </p:nvSpPr>
        <p:spPr>
          <a:xfrm rot="10800000">
            <a:off x="10793250" y="4014618"/>
            <a:ext cx="246093" cy="1875198"/>
          </a:xfrm>
          <a:prstGeom prst="leftBrace">
            <a:avLst>
              <a:gd name="adj1" fmla="val 80676"/>
              <a:gd name="adj2" fmla="val 4847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Flowchart: Magnetic Disk 1"/>
          <p:cNvSpPr/>
          <p:nvPr/>
        </p:nvSpPr>
        <p:spPr>
          <a:xfrm>
            <a:off x="1181582" y="4179663"/>
            <a:ext cx="1270792" cy="134550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ImageNet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3698697" y="4417827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3966692" y="480858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/>
              <a:t>KERNELS/</a:t>
            </a:r>
          </a:p>
          <a:p>
            <a:pPr algn="ctr"/>
            <a:r>
              <a:rPr lang="en-CA" sz="1400" b="1" dirty="0" smtClean="0"/>
              <a:t>FEATURE DETECTORS LAYER #1</a:t>
            </a:r>
            <a:endParaRPr lang="en-CA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5806120" y="401461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6127236" y="4417827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ounded Rectangle 46"/>
          <p:cNvSpPr/>
          <p:nvPr/>
        </p:nvSpPr>
        <p:spPr>
          <a:xfrm>
            <a:off x="8168177" y="4253841"/>
            <a:ext cx="1547874" cy="1377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6395231" y="4808588"/>
            <a:ext cx="109728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 smtClean="0"/>
              <a:t>KERNELS/</a:t>
            </a:r>
          </a:p>
          <a:p>
            <a:pPr algn="ctr"/>
            <a:r>
              <a:rPr lang="en-CA" sz="1400" b="1" dirty="0" smtClean="0"/>
              <a:t>FEATURE DETECTORS LAYER #2</a:t>
            </a:r>
            <a:endParaRPr lang="en-CA" sz="1400" b="1" dirty="0"/>
          </a:p>
        </p:txBody>
      </p:sp>
      <p:pic>
        <p:nvPicPr>
          <p:cNvPr id="6" name="Picture 2" descr="File:Artificial neural network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272" y="4327961"/>
            <a:ext cx="1488289" cy="132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720257" y="3673471"/>
            <a:ext cx="2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rgbClr val="FF0000"/>
                </a:solidFill>
              </a:rPr>
              <a:t>FULLY CONNECTED (DENSE) LAYERS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7540000" y="4659098"/>
            <a:ext cx="625776" cy="38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97463" y="1259256"/>
            <a:ext cx="113970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T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he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first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CNN layers are used to </a:t>
            </a: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extract high level general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The last couple of layers are used to perform classification (on a specific task).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So we copy the first trained layers </a:t>
            </a: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(base model)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and then we </a:t>
            </a:r>
            <a:r>
              <a:rPr lang="en-CA" sz="2000" b="1" dirty="0" smtClean="0">
                <a:latin typeface="Montserrat" charset="0"/>
                <a:ea typeface="Montserrat" charset="0"/>
                <a:cs typeface="Montserrat" charset="0"/>
              </a:rPr>
              <a:t>add a new custom layers 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in the output to perform classification on a specific new task.</a:t>
            </a:r>
          </a:p>
        </p:txBody>
      </p:sp>
      <p:sp>
        <p:nvSpPr>
          <p:cNvPr id="3" name="Right Arrow 2"/>
          <p:cNvSpPr/>
          <p:nvPr/>
        </p:nvSpPr>
        <p:spPr>
          <a:xfrm rot="5400000">
            <a:off x="3332977" y="3173733"/>
            <a:ext cx="889619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3204" y="2592914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GENERAL FEATURES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 rot="5400000">
            <a:off x="8797464" y="3020577"/>
            <a:ext cx="889619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40000" y="2490441"/>
            <a:ext cx="337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CLASSIFICATION SPECIFIC LAYERS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1550958">
            <a:off x="4036033" y="3141747"/>
            <a:ext cx="1579018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9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9" grpId="0"/>
      <p:bldP spid="3" grpId="0" animBg="1"/>
      <p:bldP spid="7" grpId="0"/>
      <p:bldP spid="51" grpId="0" animBg="1"/>
      <p:bldP spid="57" grpId="0"/>
      <p:bldP spid="6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300032" y="2132126"/>
            <a:ext cx="98274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TRANSFER LEARNING STRATEGIES AND ADVANTAGES</a:t>
            </a:r>
            <a:endParaRPr lang="ru-RU" sz="44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1061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34</cp:revision>
  <dcterms:created xsi:type="dcterms:W3CDTF">2019-05-23T09:27:58Z</dcterms:created>
  <dcterms:modified xsi:type="dcterms:W3CDTF">2019-09-10T01:04:35Z</dcterms:modified>
</cp:coreProperties>
</file>