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83" r:id="rId4"/>
    <p:sldId id="285" r:id="rId5"/>
    <p:sldId id="286" r:id="rId6"/>
    <p:sldId id="287" r:id="rId7"/>
    <p:sldId id="304" r:id="rId8"/>
    <p:sldId id="289" r:id="rId9"/>
    <p:sldId id="290" r:id="rId10"/>
    <p:sldId id="293" r:id="rId11"/>
    <p:sldId id="307" r:id="rId12"/>
    <p:sldId id="291" r:id="rId13"/>
    <p:sldId id="292" r:id="rId14"/>
    <p:sldId id="305" r:id="rId15"/>
    <p:sldId id="295" r:id="rId16"/>
    <p:sldId id="296" r:id="rId17"/>
    <p:sldId id="297" r:id="rId18"/>
    <p:sldId id="298" r:id="rId19"/>
    <p:sldId id="299" r:id="rId20"/>
    <p:sldId id="306" r:id="rId21"/>
    <p:sldId id="301" r:id="rId22"/>
    <p:sldId id="303" r:id="rId23"/>
    <p:sldId id="302" r:id="rId24"/>
    <p:sldId id="309" r:id="rId25"/>
    <p:sldId id="310" r:id="rId26"/>
    <p:sldId id="311" r:id="rId27"/>
    <p:sldId id="31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126"/>
    <a:srgbClr val="8FF6FF"/>
    <a:srgbClr val="E55B2D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954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5FAE-E820-4582-9F04-372D3DB03877}" type="datetimeFigureOut">
              <a:rPr lang="en-CA" smtClean="0"/>
              <a:t>2019-09-16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FFDF-E3CB-40D6-A128-42A313CC2D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27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commons.wikimedia.org/wiki/File:Artificial_neural_network_image_recognition.png" TargetMode="External"/><Relationship Id="rId4" Type="http://schemas.openxmlformats.org/officeDocument/2006/relationships/hyperlink" Target="https://commons.wikimedia.org/wiki/File:Autoencoder_structure.pn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://phdthesis-bioinformatics-maxplanckinstitute-molecularplantphys.matthias-scholz.de/" TargetMode="External"/><Relationship Id="rId4" Type="http://schemas.openxmlformats.org/officeDocument/2006/relationships/hyperlink" Target="https://commons.wikimedia.org/wiki/File:Principal_Component_Analysis_of_the_Italian_population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CA_vs_Linear_Autoencoder.pn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ommons.wikimedia.org/wiki/File:Autoencoder_structure.png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pexels.com/photo/grey-and-white-short-fur-cat-104827/" TargetMode="External"/><Relationship Id="rId4" Type="http://schemas.openxmlformats.org/officeDocument/2006/relationships/hyperlink" Target="https://commons.wikimedia.org/wiki/File:Artificial_neural_network_image_recognition.png" TargetMode="Externa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flowcomm/44668167150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flowcomm/4466816715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uitively-understanding-variational-autoencoders-1bfe67eb5da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flickr.com/photos/flowcomm/44668167150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9.png"/><Relationship Id="rId4" Type="http://schemas.openxmlformats.org/officeDocument/2006/relationships/hyperlink" Target="https://it.wikipedia.org/wiki/Apprendimento_automatico#/media/File:Feed-forward-perceptron.svg" TargetMode="Externa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commons.wikimedia.org/wiki/File:Artificial_neural_network_image_recognition.png" TargetMode="External"/><Relationship Id="rId4" Type="http://schemas.openxmlformats.org/officeDocument/2006/relationships/hyperlink" Target="https://commons.wikimedia.org/wiki/File:Autoencoder_structure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utoencoder_structure.png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pexels.com/photo/grey-and-white-short-fur-cat-104827/" TargetMode="External"/><Relationship Id="rId4" Type="http://schemas.openxmlformats.org/officeDocument/2006/relationships/hyperlink" Target="https://commons.wikimedia.org/wiki/File:Artificial_neural_network_image_recognition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commons.wikimedia.org/wiki/File:Autoencoder_structure.pn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pexels.com/photo/grey-and-white-short-fur-cat-104827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commons.wikimedia.org/wiki/File:Artificial_neural_network_image_recognition.png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photo/grey-and-white-short-fur-cat-104827/" TargetMode="External"/><Relationship Id="rId5" Type="http://schemas.openxmlformats.org/officeDocument/2006/relationships/hyperlink" Target="https://commons.wikimedia.org/wiki/File:Artificial_neural_network_image_recognition.png" TargetMode="External"/><Relationship Id="rId4" Type="http://schemas.openxmlformats.org/officeDocument/2006/relationships/hyperlink" Target="https://commons.wikimedia.org/wiki/File:Autoencoder_structur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618837" y="556272"/>
            <a:ext cx="98274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2.0</a:t>
            </a:r>
            <a:endParaRPr lang="ru-RU" sz="60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D7FCAF6-4A07-43BC-960A-A6590E216639}"/>
              </a:ext>
            </a:extLst>
          </p:cNvPr>
          <p:cNvSpPr/>
          <p:nvPr/>
        </p:nvSpPr>
        <p:spPr>
          <a:xfrm>
            <a:off x="591129" y="1565768"/>
            <a:ext cx="98274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" b="1" dirty="0">
                <a:solidFill>
                  <a:srgbClr val="8FF6FF"/>
                </a:solidFill>
                <a:latin typeface="Montserrat" charset="0"/>
                <a:ea typeface="Montserrat" charset="0"/>
                <a:cs typeface="Montserrat" charset="0"/>
              </a:rPr>
              <a:t>PRACTICAL ADVANCED</a:t>
            </a:r>
            <a:endParaRPr lang="ru-RU" sz="3700" b="1" dirty="0">
              <a:solidFill>
                <a:srgbClr val="8FF6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TRADE-OFF/DILEMMA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!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44064" y="1549105"/>
                <a:ext cx="1141613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Auto encoders training is quite tricky!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We want our trained auto encoders to be:</a:t>
                </a:r>
              </a:p>
              <a:p>
                <a:pPr marL="914400" lvl="1" indent="-457200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Able to reconstruct the input, so the loss function is formulated as follows </a:t>
                </a:r>
                <a14:m>
                  <m:oMath xmlns:m="http://schemas.openxmlformats.org/officeDocument/2006/math">
                    <m:r>
                      <a:rPr lang="en-CA" sz="2000" b="1" i="1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𝑳</m:t>
                    </m:r>
                    <m:d>
                      <m:dPr>
                        <m:ctrlPr>
                          <a:rPr lang="en-CA" sz="2000" b="1" i="1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dPr>
                      <m:e>
                        <m:r>
                          <a:rPr lang="en-CA" sz="2000" b="1" i="1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𝒙</m:t>
                        </m:r>
                        <m:r>
                          <a:rPr lang="en-CA" sz="2000" b="1" i="1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CA" sz="2000" b="1" i="1">
                                <a:solidFill>
                                  <a:srgbClr val="583A72"/>
                                </a:solidFill>
                                <a:latin typeface="Cambria Math" panose="02040503050406030204" pitchFamily="18" charset="0"/>
                                <a:ea typeface="Montserrat" charset="0"/>
                                <a:cs typeface="Montserrat" charset="0"/>
                              </a:rPr>
                            </m:ctrlPr>
                          </m:accPr>
                          <m:e>
                            <m:r>
                              <a:rPr lang="en-CA" sz="2000" b="1" i="1" smtClean="0">
                                <a:solidFill>
                                  <a:srgbClr val="583A72"/>
                                </a:solidFill>
                                <a:latin typeface="Cambria Math" panose="02040503050406030204" pitchFamily="18" charset="0"/>
                                <a:ea typeface="Montserrat" charset="0"/>
                                <a:cs typeface="Montserrat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en-CA" sz="2000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Avoid overfitting and memorizing the training data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So loss function is formulated as follows: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CA" sz="20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549105"/>
                <a:ext cx="11416136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481" r="-29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853724" y="6225450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4"/>
              </a:rPr>
              <a:t>https</a:t>
            </a:r>
            <a:r>
              <a:rPr lang="en-CA" sz="1000" dirty="0">
                <a:hlinkClick r:id="rId4"/>
              </a:rPr>
              <a:t>://</a:t>
            </a:r>
            <a:r>
              <a:rPr lang="en-CA" sz="1000" dirty="0" smtClean="0">
                <a:hlinkClick r:id="rId4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</a:t>
            </a:r>
            <a:r>
              <a:rPr lang="en-CA" sz="1000" dirty="0" smtClean="0">
                <a:hlinkClick r:id="rId5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6"/>
              </a:rPr>
              <a:t>https://www.pexels.com/photo/grey-and-white-short-fur-cat-104827</a:t>
            </a:r>
            <a:r>
              <a:rPr lang="en-CA" sz="1000" dirty="0" smtClean="0">
                <a:hlinkClick r:id="rId6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68575" y="3440895"/>
                <a:ext cx="84180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𝑭𝒖𝒏𝒄𝒕𝒊𝒐𝒏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𝑹𝒆𝒈𝒖𝒍𝒂𝒓𝒊𝒛𝒂𝒕𝒊𝒐𝒏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𝑻𝒆𝒓𝒎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75" y="3440895"/>
                <a:ext cx="841807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85597" y="4832621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TO ENABLE INPUT RECONSTRUCTION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flipV="1">
            <a:off x="3151554" y="3980204"/>
            <a:ext cx="2287600" cy="110057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28371" y="4810850"/>
            <a:ext cx="3089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TO AVOID OVERFITTING AND MEMORIZING DATA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(IMPROVE GENERALIZATION)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>
            <a:off x="7424136" y="4011369"/>
            <a:ext cx="1678661" cy="1231541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409726" y="2274372"/>
            <a:ext cx="98274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AUTOENCODERS </a:t>
            </a:r>
          </a:p>
          <a:p>
            <a:pPr algn="ctr"/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VS. PCA</a:t>
            </a:r>
            <a:endParaRPr lang="en-US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5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PRINCIPAL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COMPONENT ANALYSIS EXAMPLE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6128" y="1003005"/>
            <a:ext cx="11428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Auto encoders dimensionality reduction is quite similar to PCA (Principal Component Analysis) if linear activation functions are used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074" name="Picture 2" descr="File:Principal Component Analysis of the Italian popul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80" y="2265840"/>
            <a:ext cx="2964819" cy="29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90928" y="5599991"/>
            <a:ext cx="109376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/>
              <a:t>Photo Credit: </a:t>
            </a:r>
            <a:r>
              <a:rPr lang="en-CA" sz="1400" dirty="0" smtClean="0">
                <a:hlinkClick r:id="rId4"/>
              </a:rPr>
              <a:t>https</a:t>
            </a:r>
            <a:r>
              <a:rPr lang="en-CA" sz="1400" dirty="0">
                <a:hlinkClick r:id="rId4"/>
              </a:rPr>
              <a:t>://</a:t>
            </a:r>
            <a:r>
              <a:rPr lang="en-CA" sz="1400" dirty="0" smtClean="0">
                <a:hlinkClick r:id="rId4"/>
              </a:rPr>
              <a:t>commons.wikimedia.org/wiki/File:Principal_Component_Analysis_of_the_Italian_population.png</a:t>
            </a:r>
            <a:endParaRPr lang="en-CA" sz="1400" dirty="0" smtClean="0"/>
          </a:p>
          <a:p>
            <a:r>
              <a:rPr lang="en-CA" sz="1400" dirty="0" smtClean="0"/>
              <a:t>Photo Credit: </a:t>
            </a:r>
            <a:r>
              <a:rPr lang="en-CA" sz="1400" dirty="0">
                <a:hlinkClick r:id="rId5"/>
              </a:rPr>
              <a:t>http://phdthesis-bioinformatics-maxplanckinstitute-molecularplantphys.matthias-scholz.de</a:t>
            </a:r>
            <a:r>
              <a:rPr lang="en-CA" sz="1400" dirty="0" smtClean="0">
                <a:hlinkClick r:id="rId5"/>
              </a:rPr>
              <a:t>/</a:t>
            </a:r>
            <a:endParaRPr lang="en-CA" sz="1400" dirty="0" smtClean="0"/>
          </a:p>
          <a:p>
            <a:endParaRPr lang="en-CA" sz="1400" dirty="0"/>
          </a:p>
        </p:txBody>
      </p:sp>
      <p:pic>
        <p:nvPicPr>
          <p:cNvPr id="3076" name="Picture 4" descr="http://phdthesis-bioinformatics-maxplanckinstitute-molecularplantphys.matthias-scholz.de/fig_pca_illu3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4" y="2482416"/>
            <a:ext cx="6791489" cy="26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5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PRINCIPAL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COMPONENT ANALYSIS EXAMPLE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6128" y="1003005"/>
            <a:ext cx="11428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Auto encoders dimensionality reduction is quite similar to PCA (Principal Component Analysis) if linear activation functions are used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0928" y="5599991"/>
            <a:ext cx="10937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/>
              <a:t>Photo Credit: </a:t>
            </a:r>
            <a:r>
              <a:rPr lang="en-CA" sz="1400" dirty="0">
                <a:hlinkClick r:id="rId3"/>
              </a:rPr>
              <a:t>https://commons.wikimedia.org/wiki/File:PCA_vs_Linear_Autoencoder.png</a:t>
            </a:r>
            <a:endParaRPr lang="en-CA" sz="1400" dirty="0"/>
          </a:p>
        </p:txBody>
      </p:sp>
      <p:pic>
        <p:nvPicPr>
          <p:cNvPr id="3078" name="Picture 6" descr="File:PCA vs Linear Autoenco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76" y="2168614"/>
            <a:ext cx="6562725" cy="32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7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409726" y="2274372"/>
            <a:ext cx="98274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AUTOENCODERS </a:t>
            </a:r>
          </a:p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945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APPLICATION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#1 - DENOISING AUTOENCODERS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4064" y="1397745"/>
            <a:ext cx="11416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One widely used application of Auto encoders is to perform de-noising!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Instead of feeding in the exact same data as the input and output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We will feed in a noisy image and then set the target to be the original image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724" y="6225450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3"/>
              </a:rPr>
              <a:t>https</a:t>
            </a:r>
            <a:r>
              <a:rPr lang="en-CA" sz="1000" dirty="0">
                <a:hlinkClick r:id="rId3"/>
              </a:rPr>
              <a:t>://</a:t>
            </a:r>
            <a:r>
              <a:rPr lang="en-CA" sz="1000" dirty="0" smtClean="0">
                <a:hlinkClick r:id="rId3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4"/>
              </a:rPr>
              <a:t>https://</a:t>
            </a:r>
            <a:r>
              <a:rPr lang="en-CA" sz="1000" dirty="0" smtClean="0">
                <a:hlinkClick r:id="rId4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https://www.pexels.com/photo/grey-and-white-short-fur-cat-104827</a:t>
            </a:r>
            <a:r>
              <a:rPr lang="en-CA" sz="1000" dirty="0" smtClean="0">
                <a:hlinkClick r:id="rId5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p:sp>
        <p:nvSpPr>
          <p:cNvPr id="12" name="Left Arrow 11"/>
          <p:cNvSpPr/>
          <p:nvPr/>
        </p:nvSpPr>
        <p:spPr>
          <a:xfrm rot="10800000">
            <a:off x="7443920" y="3904824"/>
            <a:ext cx="1078083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Arrow 12"/>
          <p:cNvSpPr/>
          <p:nvPr/>
        </p:nvSpPr>
        <p:spPr>
          <a:xfrm rot="10800000">
            <a:off x="2929697" y="3904824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/>
          <p:cNvSpPr txBox="1"/>
          <p:nvPr/>
        </p:nvSpPr>
        <p:spPr>
          <a:xfrm>
            <a:off x="365750" y="4053015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NOISY INPUT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17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4259809" y="2425486"/>
            <a:ext cx="2959553" cy="31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/>
          <p:nvPr/>
        </p:nvCxnSpPr>
        <p:spPr>
          <a:xfrm flipV="1">
            <a:off x="1348729" y="3307218"/>
            <a:ext cx="1425764" cy="674259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>
            <a:off x="4445269" y="4754146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Left Brace 19"/>
          <p:cNvSpPr/>
          <p:nvPr/>
        </p:nvSpPr>
        <p:spPr>
          <a:xfrm rot="16200000">
            <a:off x="6718569" y="4756603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/>
          <p:cNvSpPr txBox="1"/>
          <p:nvPr/>
        </p:nvSpPr>
        <p:spPr>
          <a:xfrm>
            <a:off x="3657032" y="5812109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ENCODER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51040" y="5812109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9515" y="2749434"/>
            <a:ext cx="110490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4145" y="2755761"/>
            <a:ext cx="1095375" cy="1114425"/>
          </a:xfrm>
          <a:prstGeom prst="rect">
            <a:avLst/>
          </a:prstGeom>
        </p:spPr>
      </p:pic>
      <p:pic>
        <p:nvPicPr>
          <p:cNvPr id="10" name="Picture 9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9222958" y="2759165"/>
            <a:ext cx="1097280" cy="1115568"/>
          </a:xfrm>
          <a:prstGeom prst="rect">
            <a:avLst/>
          </a:prstGeom>
        </p:spPr>
      </p:pic>
      <p:sp>
        <p:nvSpPr>
          <p:cNvPr id="26" name="Left Arrow 25"/>
          <p:cNvSpPr/>
          <p:nvPr/>
        </p:nvSpPr>
        <p:spPr>
          <a:xfrm>
            <a:off x="9180475" y="3905958"/>
            <a:ext cx="1078083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9720618" y="5030984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TARGET OUTPUT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9985591" y="4276591"/>
            <a:ext cx="758240" cy="60747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39786" y="4968846"/>
            <a:ext cx="1965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RECONSTRUCTED MODEL PREDICTIONS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16200000" flipV="1">
            <a:off x="8004759" y="4214453"/>
            <a:ext cx="758240" cy="60747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8531199" y="3728773"/>
            <a:ext cx="640080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inus 7"/>
          <p:cNvSpPr/>
          <p:nvPr/>
        </p:nvSpPr>
        <p:spPr>
          <a:xfrm>
            <a:off x="8633071" y="3816849"/>
            <a:ext cx="436336" cy="463928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6764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APPLICATION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#1 - DENOISING AUTOENCODERS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55" y="2451543"/>
            <a:ext cx="10617290" cy="21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APPLICATION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#2 – IMAGE COMPRESSION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Flowchart: Magnetic Disk 1"/>
          <p:cNvSpPr/>
          <p:nvPr/>
        </p:nvSpPr>
        <p:spPr>
          <a:xfrm>
            <a:off x="1562100" y="2015145"/>
            <a:ext cx="1498600" cy="1714500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ORIGINAL DATA</a:t>
            </a:r>
            <a:endParaRPr lang="en-CA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9124024" y="2585362"/>
            <a:ext cx="1861476" cy="22493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COMPRESSED (ENCODED DATA)</a:t>
            </a:r>
            <a:endParaRPr lang="en-CA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562100" y="3810236"/>
            <a:ext cx="1498600" cy="1714500"/>
          </a:xfrm>
          <a:prstGeom prst="flowChartMagneticDisk">
            <a:avLst/>
          </a:prstGeom>
          <a:solidFill>
            <a:srgbClr val="EE57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RECONSTRUCTED ORIGINAL DATA</a:t>
            </a:r>
            <a:endParaRPr lang="en-CA" sz="1400" dirty="0"/>
          </a:p>
        </p:txBody>
      </p:sp>
      <p:sp>
        <p:nvSpPr>
          <p:cNvPr id="3" name="Right Arrow 2"/>
          <p:cNvSpPr/>
          <p:nvPr/>
        </p:nvSpPr>
        <p:spPr>
          <a:xfrm>
            <a:off x="3190412" y="2446945"/>
            <a:ext cx="135618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7566488" y="2415195"/>
            <a:ext cx="135618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0800000">
            <a:off x="7600024" y="3949332"/>
            <a:ext cx="135618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 rot="10800000">
            <a:off x="3228512" y="3920308"/>
            <a:ext cx="135618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Process 5"/>
          <p:cNvSpPr/>
          <p:nvPr/>
        </p:nvSpPr>
        <p:spPr>
          <a:xfrm>
            <a:off x="4676312" y="2269276"/>
            <a:ext cx="2832100" cy="12319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(ENCODER)</a:t>
            </a:r>
            <a:endParaRPr lang="en-CA" sz="2400" b="1" dirty="0"/>
          </a:p>
        </p:txBody>
      </p:sp>
      <p:sp>
        <p:nvSpPr>
          <p:cNvPr id="16" name="Flowchart: Process 15"/>
          <p:cNvSpPr/>
          <p:nvPr/>
        </p:nvSpPr>
        <p:spPr>
          <a:xfrm>
            <a:off x="4676312" y="3962163"/>
            <a:ext cx="2832100" cy="12319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(DECODER)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9491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APPLICATION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#3 – IMAGE SEARCH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10193281" y="1826474"/>
            <a:ext cx="1377113" cy="138504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COMPRESSED</a:t>
            </a:r>
          </a:p>
          <a:p>
            <a:pPr algn="ctr"/>
            <a:r>
              <a:rPr lang="en-CA" sz="1200" dirty="0" smtClean="0"/>
              <a:t> (ENCODED DATA)</a:t>
            </a:r>
            <a:endParaRPr lang="en-CA" sz="1200" dirty="0"/>
          </a:p>
        </p:txBody>
      </p:sp>
      <p:sp>
        <p:nvSpPr>
          <p:cNvPr id="3" name="Right Arrow 2"/>
          <p:cNvSpPr/>
          <p:nvPr/>
        </p:nvSpPr>
        <p:spPr>
          <a:xfrm>
            <a:off x="6092362" y="2109074"/>
            <a:ext cx="956971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9099067" y="2043589"/>
            <a:ext cx="109421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Arrow 12"/>
          <p:cNvSpPr/>
          <p:nvPr/>
        </p:nvSpPr>
        <p:spPr>
          <a:xfrm rot="19150772">
            <a:off x="8974210" y="3800587"/>
            <a:ext cx="218825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6098887" y="4566777"/>
            <a:ext cx="99679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Process 5"/>
          <p:cNvSpPr/>
          <p:nvPr/>
        </p:nvSpPr>
        <p:spPr>
          <a:xfrm>
            <a:off x="7095685" y="1922193"/>
            <a:ext cx="1970706" cy="12319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(ENCODER)</a:t>
            </a:r>
            <a:endParaRPr lang="en-CA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5" y="1563307"/>
            <a:ext cx="5717145" cy="2122045"/>
          </a:xfrm>
          <a:prstGeom prst="rect">
            <a:avLst/>
          </a:prstGeom>
        </p:spPr>
      </p:pic>
      <p:sp>
        <p:nvSpPr>
          <p:cNvPr id="15" name="Flowchart: Process 14"/>
          <p:cNvSpPr/>
          <p:nvPr/>
        </p:nvSpPr>
        <p:spPr>
          <a:xfrm>
            <a:off x="7095685" y="4357289"/>
            <a:ext cx="1970706" cy="12319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(ENCODER)</a:t>
            </a:r>
            <a:endParaRPr lang="en-CA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11" y="4383366"/>
            <a:ext cx="1832858" cy="13323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37" y="4592322"/>
            <a:ext cx="2453571" cy="9144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2689038" y="4592322"/>
            <a:ext cx="99679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 rot="19181639">
            <a:off x="9315582" y="3391269"/>
            <a:ext cx="11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COMPARE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20498" y="6292778"/>
            <a:ext cx="531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>
                <a:hlinkClick r:id="rId6"/>
              </a:rPr>
              <a:t>Photo Credit: https</a:t>
            </a:r>
            <a:r>
              <a:rPr lang="en-CA" sz="1400" dirty="0">
                <a:hlinkClick r:id="rId6"/>
              </a:rPr>
              <a:t>://www.flickr.com/photos/flowcomm/44668167150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224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APPLICATION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#4 – ANOMALY DETECTION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6" name="Прямоугольник 5"/>
          <p:cNvSpPr/>
          <p:nvPr/>
        </p:nvSpPr>
        <p:spPr>
          <a:xfrm>
            <a:off x="344064" y="1397745"/>
            <a:ext cx="114161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Auto encoders are used for anomaly detection such as credit card fraud detection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We will train auto encoders on proper (non-fraudulent) transactions ONLY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This way, the network is now capable of reconstructing the input with good reconstruction loss.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If you feed in a fraudulent transaction (anomaly), the reconstruction loss will be large, you can now set a threshold to perform anomaly detection.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3874504" y="2569123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AUTOENCODERS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409726" y="2274372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VARIATIONAL AUTOENCODERS </a:t>
            </a:r>
          </a:p>
        </p:txBody>
      </p:sp>
    </p:spTree>
    <p:extLst>
      <p:ext uri="{BB962C8B-B14F-4D97-AF65-F5344CB8AC3E}">
        <p14:creationId xmlns:p14="http://schemas.microsoft.com/office/powerpoint/2010/main" val="1640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VARIATIONAL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AUTO-ENCODERS (VARS)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20498" y="6292778"/>
            <a:ext cx="5315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>
                <a:hlinkClick r:id="rId3"/>
              </a:rPr>
              <a:t>Photo Credit: https</a:t>
            </a:r>
            <a:r>
              <a:rPr lang="en-CA" sz="1400" dirty="0">
                <a:hlinkClick r:id="rId3"/>
              </a:rPr>
              <a:t>://www.flickr.com/photos/flowcomm/44668167150</a:t>
            </a:r>
            <a:endParaRPr lang="en-CA" sz="1400" dirty="0"/>
          </a:p>
        </p:txBody>
      </p:sp>
      <p:sp>
        <p:nvSpPr>
          <p:cNvPr id="36" name="Прямоугольник 5"/>
          <p:cNvSpPr/>
          <p:nvPr/>
        </p:nvSpPr>
        <p:spPr>
          <a:xfrm>
            <a:off x="344064" y="1397745"/>
            <a:ext cx="67933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 major issue with regular Auto encoders is that the latent space that the inputs are converted to are discrete (not continuous) and does not allow for an easy interpolation.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generative part of the auto encoder works by randomly picking samples from the latent space which is challenging if it’s discontinuous or has gaps.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Variational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CA" sz="2000" b="1" dirty="0" err="1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Autoencoders</a:t>
            </a: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 are here to solve this issue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 smtClean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7" name="Picture 6" descr="File:PCA vs Linear Autoencod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3" t="7742"/>
          <a:stretch/>
        </p:blipFill>
        <p:spPr bwMode="auto">
          <a:xfrm>
            <a:off x="8336440" y="1667316"/>
            <a:ext cx="3233945" cy="29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94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VARIATIONAL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AUTO-ENCODERS (VARS)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5"/>
              <p:cNvSpPr/>
              <p:nvPr/>
            </p:nvSpPr>
            <p:spPr>
              <a:xfrm>
                <a:off x="416128" y="1232645"/>
                <a:ext cx="11759036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Variational Auto Encoders have a continuous latent space by default which make them super powerful in generating new images.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In VARs, the encoder does not generate a vector of size n but it generates two vectors instead as follows: </a:t>
                </a:r>
              </a:p>
              <a:p>
                <a:pPr marL="800100" lvl="1" indent="-342900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V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ector mean 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 charset="0"/>
                      </a:rPr>
                      <m:t>𝝁</m:t>
                    </m:r>
                  </m:oMath>
                </a14:m>
                <a:endParaRPr lang="en-CA" sz="2000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Standard deviations 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Montserrat" charset="0"/>
                      </a:rPr>
                      <m:t>𝝈</m:t>
                    </m:r>
                  </m:oMath>
                </a14:m>
                <a:endParaRPr lang="en-CA" sz="2000" b="1" dirty="0" smtClean="0">
                  <a:solidFill>
                    <a:srgbClr val="583A72"/>
                  </a:solidFill>
                  <a:latin typeface="Montserrat" charset="0"/>
                  <a:ea typeface="Cambria Math" panose="02040503050406030204" pitchFamily="18" charset="0"/>
                  <a:cs typeface="Montserrat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Then the decoder can start sampling from this distribution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Great resource by </a:t>
                </a:r>
                <a:r>
                  <a:rPr lang="en-CA" sz="2000" b="1" dirty="0" err="1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Irhum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  <a:r>
                  <a:rPr lang="en-CA" sz="2000" b="1" dirty="0" err="1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Shafkat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: </a:t>
                </a:r>
                <a:r>
                  <a:rPr lang="en-CA" sz="2000" dirty="0" smtClean="0">
                    <a:hlinkClick r:id="rId3"/>
                  </a:rPr>
                  <a:t>https://towardsdatascience.com/intuitively-understanding-variational-autoencoders-1bfe67eb5daf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If 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you want to apply </a:t>
                </a:r>
                <a:r>
                  <a:rPr lang="en-CA" sz="2000" b="1" dirty="0" err="1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variational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 auto encoders to 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add glasses to a face for example, you 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can do so 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by: (1) encoding 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 face with 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glasses, 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and 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(2) encoding 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 face without glasses and 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(3) simply 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subtracting the two, you’ve obtained an encoded version of the glasses 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alone, (4) You 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can then add this encoded glasses to any face later </a:t>
                </a: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on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CA" sz="2000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3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28" y="1232645"/>
                <a:ext cx="11759036" cy="5262979"/>
              </a:xfrm>
              <a:prstGeom prst="rect">
                <a:avLst/>
              </a:prstGeom>
              <a:blipFill rotWithShape="0">
                <a:blip r:embed="rId4"/>
                <a:stretch>
                  <a:fillRect l="-467" r="-8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4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VARIATIONAL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AUTO-ENCODERS (VARS)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0727" y="6153989"/>
            <a:ext cx="5160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 smtClean="0">
                <a:hlinkClick r:id="rId3"/>
              </a:rPr>
              <a:t>Photo Credit: </a:t>
            </a:r>
            <a:r>
              <a:rPr lang="en-CA" sz="1400" dirty="0">
                <a:hlinkClick r:id="rId4"/>
              </a:rPr>
              <a:t>https://it.wikipedia.org/wiki/Apprendimento_automatico#/media/File:Feed-forward-perceptron.svg</a:t>
            </a:r>
            <a:endParaRPr lang="en-CA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146" y="1455101"/>
            <a:ext cx="2256172" cy="41103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278382" y="1577276"/>
            <a:ext cx="2256172" cy="411033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600876" y="1577276"/>
            <a:ext cx="548640" cy="1156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ounded Rectangle 20"/>
          <p:cNvSpPr/>
          <p:nvPr/>
        </p:nvSpPr>
        <p:spPr>
          <a:xfrm>
            <a:off x="4600876" y="4231837"/>
            <a:ext cx="548640" cy="1156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ounded Rectangle 21"/>
          <p:cNvSpPr/>
          <p:nvPr/>
        </p:nvSpPr>
        <p:spPr>
          <a:xfrm>
            <a:off x="6503672" y="2932118"/>
            <a:ext cx="548640" cy="1156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ight Arrow 13"/>
          <p:cNvSpPr/>
          <p:nvPr/>
        </p:nvSpPr>
        <p:spPr>
          <a:xfrm rot="20120012">
            <a:off x="3843506" y="2430714"/>
            <a:ext cx="628650" cy="30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ight Arrow 22"/>
          <p:cNvSpPr/>
          <p:nvPr/>
        </p:nvSpPr>
        <p:spPr>
          <a:xfrm rot="1444262">
            <a:off x="3863689" y="4346873"/>
            <a:ext cx="628650" cy="30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 rot="1689474">
            <a:off x="5216530" y="2492037"/>
            <a:ext cx="1304853" cy="30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ight Arrow 24"/>
          <p:cNvSpPr/>
          <p:nvPr/>
        </p:nvSpPr>
        <p:spPr>
          <a:xfrm rot="19245501">
            <a:off x="5250150" y="4292212"/>
            <a:ext cx="1304853" cy="30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Arrow 25"/>
          <p:cNvSpPr/>
          <p:nvPr/>
        </p:nvSpPr>
        <p:spPr>
          <a:xfrm>
            <a:off x="7076684" y="3336380"/>
            <a:ext cx="628650" cy="302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290206" y="3371546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SAMPLE</a:t>
            </a:r>
            <a:endParaRPr lang="en-CA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21423" y="1820110"/>
                <a:ext cx="5280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23" y="1820110"/>
                <a:ext cx="52809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81388" y="4517598"/>
                <a:ext cx="5130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88" y="4517598"/>
                <a:ext cx="513089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0041" y="2958541"/>
            <a:ext cx="1095375" cy="1114425"/>
          </a:xfrm>
          <a:prstGeom prst="rect">
            <a:avLst/>
          </a:prstGeom>
        </p:spPr>
      </p:pic>
      <p:pic>
        <p:nvPicPr>
          <p:cNvPr id="31" name="Picture 30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77422" y="2923501"/>
            <a:ext cx="1097280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4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409726" y="2274372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CNN I/O DIMENSIONS REVIEW</a:t>
            </a:r>
            <a:endParaRPr lang="en-US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4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CNN I/O DIMENSIONS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5"/>
              <p:cNvSpPr/>
              <p:nvPr/>
            </p:nvSpPr>
            <p:spPr>
              <a:xfrm>
                <a:off x="416128" y="1232645"/>
                <a:ext cx="8367667" cy="467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 spatial 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size of the output volume i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 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 function 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of: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I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nput Image volume 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size (W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R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eceptive 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field 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size of the Convolutional Layer (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tride (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mount 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of zero padding 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(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P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)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 equation is as follows: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dirty="0" smtClean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𝑶</m:t>
                      </m:r>
                      <m:r>
                        <a:rPr lang="en-CA" sz="2000" b="1" i="1" dirty="0" smtClean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 (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𝑾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−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𝑭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+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𝟐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𝑷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)/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𝑺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+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𝟏</m:t>
                      </m:r>
                      <m:r>
                        <a:rPr lang="en-CA" sz="2000" b="1" i="1" dirty="0">
                          <a:solidFill>
                            <a:srgbClr val="583A72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. </m:t>
                      </m:r>
                    </m:oMath>
                  </m:oMathPara>
                </a14:m>
                <a:endParaRPr lang="en-CA" sz="16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For 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example: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With stride = 1, 7x7 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input and 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3x3 filter, pad 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= 0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, the output will be = 5x5.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With </a:t>
                </a: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stride </a:t>
                </a:r>
                <a:r>
                  <a:rPr lang="en-CA" sz="16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= 2, 7x7 input and 3x3 filter, pad = 0, the output will be =3x3.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16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The formula used to measure the padding value to get the spatial size of the input and output volume to be the same with stride 1: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CA" sz="2000" b="1" dirty="0">
                    <a:solidFill>
                      <a:srgbClr val="583A72"/>
                    </a:solidFill>
                    <a:ea typeface="Montserrat" charset="0"/>
                    <a:cs typeface="Montserrat" charset="0"/>
                  </a:rPr>
                  <a:t>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CA" sz="20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𝑷</m:t>
                    </m:r>
                    <m:r>
                      <a:rPr lang="en-CA" sz="20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=(</m:t>
                    </m:r>
                    <m:r>
                      <a:rPr lang="en-CA" sz="20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𝑭</m:t>
                    </m:r>
                    <m:r>
                      <a:rPr lang="en-CA" sz="20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−</m:t>
                    </m:r>
                    <m:r>
                      <a:rPr lang="en-CA" sz="20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𝟏</m:t>
                    </m:r>
                    <m:r>
                      <a:rPr lang="en-CA" sz="20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)/</m:t>
                    </m:r>
                    <m:r>
                      <a:rPr lang="en-CA" sz="20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𝟐</m:t>
                    </m:r>
                  </m:oMath>
                </a14:m>
                <a:endParaRPr lang="en-CA" sz="20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CA" sz="16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CA" sz="1600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>
          <p:sp>
            <p:nvSpPr>
              <p:cNvPr id="27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28" y="1232645"/>
                <a:ext cx="8367667" cy="4672048"/>
              </a:xfrm>
              <a:prstGeom prst="rect">
                <a:avLst/>
              </a:prstGeom>
              <a:blipFill rotWithShape="0">
                <a:blip r:embed="rId3"/>
                <a:stretch>
                  <a:fillRect l="-291" r="-7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820410"/>
              </p:ext>
            </p:extLst>
          </p:nvPr>
        </p:nvGraphicFramePr>
        <p:xfrm>
          <a:off x="6921759" y="1981199"/>
          <a:ext cx="1498341" cy="1434207"/>
        </p:xfrm>
        <a:graphic>
          <a:graphicData uri="http://schemas.openxmlformats.org/drawingml/2006/table">
            <a:tbl>
              <a:tblPr firstRow="1" bandRow="1"/>
              <a:tblGrid>
                <a:gridCol w="499447"/>
                <a:gridCol w="499447"/>
                <a:gridCol w="499447"/>
              </a:tblGrid>
              <a:tr h="4780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4780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4780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695" y="1468751"/>
            <a:ext cx="2633919" cy="24591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478408" y="1476835"/>
                <a:ext cx="385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𝑭</m:t>
                      </m:r>
                    </m:oMath>
                  </m:oMathPara>
                </a14:m>
                <a:endParaRPr lang="en-CA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08" y="1476835"/>
                <a:ext cx="38504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6921759" y="1816100"/>
            <a:ext cx="1519550" cy="127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295376" y="1073826"/>
                <a:ext cx="465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𝑾</m:t>
                      </m:r>
                    </m:oMath>
                  </m:oMathPara>
                </a14:m>
                <a:endParaRPr lang="en-CA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376" y="1073826"/>
                <a:ext cx="46519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322059" y="1419995"/>
            <a:ext cx="2057814" cy="2316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1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65"/>
          <a:stretch/>
        </p:blipFill>
        <p:spPr>
          <a:xfrm>
            <a:off x="0" y="429"/>
            <a:ext cx="12192000" cy="40000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WHAT’S THE MEANING OF PADDING = ‘SAME’?</a:t>
            </a:r>
            <a:endParaRPr lang="en-US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5"/>
              <p:cNvSpPr/>
              <p:nvPr/>
            </p:nvSpPr>
            <p:spPr>
              <a:xfrm>
                <a:off x="-399217" y="1258492"/>
                <a:ext cx="6264165" cy="2392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Same padding means that the </a:t>
                </a:r>
                <a:r>
                  <a:rPr lang="en-CA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size of output </a:t>
                </a:r>
                <a:r>
                  <a:rPr lang="en-CA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feature map will be similar to the </a:t>
                </a:r>
                <a:r>
                  <a:rPr lang="en-CA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input </a:t>
                </a:r>
                <a:r>
                  <a:rPr lang="en-CA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feature maps (assuming that stride=1</a:t>
                </a:r>
                <a:r>
                  <a:rPr lang="en-CA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). </a:t>
                </a:r>
                <a:endParaRPr lang="en-CA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For example if the input image is 28 x 28, then the output map will be 28 x 28 as well.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400" b="1" dirty="0">
                    <a:solidFill>
                      <a:srgbClr val="583A72"/>
                    </a:solidFill>
                    <a:ea typeface="Montserrat" charset="0"/>
                    <a:cs typeface="Montserra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𝑷</m:t>
                    </m:r>
                    <m:r>
                      <a:rPr lang="en-CA" sz="24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=</m:t>
                    </m:r>
                    <m:f>
                      <m:fPr>
                        <m:ctrlP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fPr>
                      <m:num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𝑭</m:t>
                        </m:r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−</m:t>
                        </m:r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𝟏</m:t>
                        </m:r>
                      </m:num>
                      <m:den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𝟐</m:t>
                        </m:r>
                      </m:den>
                    </m:f>
                    <m:r>
                      <a:rPr lang="en-CA" sz="24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=</m:t>
                    </m:r>
                    <m:f>
                      <m:fPr>
                        <m:ctrlPr>
                          <a:rPr lang="en-CA" sz="2400" b="1" i="1" dirty="0" smtClean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fPr>
                      <m:num>
                        <m:r>
                          <a:rPr lang="en-CA" sz="2400" b="1" i="1" dirty="0" smtClean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𝟑</m:t>
                        </m:r>
                        <m:r>
                          <a:rPr lang="en-CA" sz="2400" b="1" i="1" dirty="0" smtClean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−</m:t>
                        </m:r>
                        <m:r>
                          <a:rPr lang="en-CA" sz="2400" b="1" i="1" dirty="0" smtClean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𝟏</m:t>
                        </m:r>
                      </m:num>
                      <m:den>
                        <m:r>
                          <a:rPr lang="en-CA" sz="2400" b="1" i="1" dirty="0" smtClean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𝟐</m:t>
                        </m:r>
                      </m:den>
                    </m:f>
                    <m:r>
                      <a:rPr lang="en-CA" sz="24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=</m:t>
                    </m:r>
                    <m:r>
                      <a:rPr lang="en-CA" sz="24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𝟏</m:t>
                    </m:r>
                  </m:oMath>
                </a14:m>
                <a:endParaRPr lang="en-CA" sz="24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>
          <p:sp>
            <p:nvSpPr>
              <p:cNvPr id="27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9217" y="1258492"/>
                <a:ext cx="6264165" cy="23924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21549"/>
              </p:ext>
            </p:extLst>
          </p:nvPr>
        </p:nvGraphicFramePr>
        <p:xfrm>
          <a:off x="6435976" y="1239442"/>
          <a:ext cx="1498341" cy="1434207"/>
        </p:xfrm>
        <a:graphic>
          <a:graphicData uri="http://schemas.openxmlformats.org/drawingml/2006/table">
            <a:tbl>
              <a:tblPr firstRow="1" bandRow="1"/>
              <a:tblGrid>
                <a:gridCol w="499447"/>
                <a:gridCol w="499447"/>
                <a:gridCol w="499447"/>
              </a:tblGrid>
              <a:tr h="4780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4780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4780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742580" y="6108256"/>
                <a:ext cx="867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𝑾</m:t>
                    </m:r>
                  </m:oMath>
                </a14:m>
                <a:r>
                  <a:rPr lang="en-CA" b="1" dirty="0" smtClean="0">
                    <a:solidFill>
                      <a:srgbClr val="0070C0"/>
                    </a:solidFill>
                  </a:rPr>
                  <a:t> = 10</a:t>
                </a:r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80" y="6108256"/>
                <a:ext cx="86754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5634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6816510" y="6477588"/>
            <a:ext cx="4661054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356444" y="1693725"/>
                <a:ext cx="824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𝑭</m:t>
                      </m:r>
                      <m:r>
                        <a:rPr lang="en-CA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</m:t>
                      </m:r>
                      <m:r>
                        <a:rPr lang="en-CA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𝟑</m:t>
                      </m:r>
                    </m:oMath>
                  </m:oMathPara>
                </a14:m>
                <a:endParaRPr lang="en-CA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444" y="1693725"/>
                <a:ext cx="82426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6160706" y="1258492"/>
            <a:ext cx="0" cy="141515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13187"/>
              </p:ext>
            </p:extLst>
          </p:nvPr>
        </p:nvGraphicFramePr>
        <p:xfrm>
          <a:off x="10452560" y="1288914"/>
          <a:ext cx="1498341" cy="1434207"/>
        </p:xfrm>
        <a:graphic>
          <a:graphicData uri="http://schemas.openxmlformats.org/drawingml/2006/table">
            <a:tbl>
              <a:tblPr firstRow="1" bandRow="1"/>
              <a:tblGrid>
                <a:gridCol w="499447"/>
                <a:gridCol w="499447"/>
                <a:gridCol w="499447"/>
              </a:tblGrid>
              <a:tr h="478069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478069"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  <a:tr h="478069"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CA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765924"/>
              </p:ext>
            </p:extLst>
          </p:nvPr>
        </p:nvGraphicFramePr>
        <p:xfrm>
          <a:off x="6972833" y="1777549"/>
          <a:ext cx="4407040" cy="4293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704"/>
                <a:gridCol w="440704"/>
                <a:gridCol w="440704"/>
                <a:gridCol w="440704"/>
                <a:gridCol w="440704"/>
                <a:gridCol w="440704"/>
                <a:gridCol w="440704"/>
                <a:gridCol w="440704"/>
                <a:gridCol w="440704"/>
                <a:gridCol w="440704"/>
              </a:tblGrid>
              <a:tr h="429305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0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65"/>
          <a:stretch/>
        </p:blipFill>
        <p:spPr>
          <a:xfrm>
            <a:off x="0" y="429"/>
            <a:ext cx="12192000" cy="40000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PADDING = ‘SAME’ EXAMPLE</a:t>
            </a:r>
            <a:endParaRPr lang="en-US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5"/>
              <p:cNvSpPr/>
              <p:nvPr/>
            </p:nvSpPr>
            <p:spPr>
              <a:xfrm>
                <a:off x="-399217" y="1258492"/>
                <a:ext cx="6264165" cy="1069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𝑷</m:t>
                    </m:r>
                    <m:r>
                      <a:rPr lang="en-CA" sz="24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 =</m:t>
                    </m:r>
                    <m:f>
                      <m:fPr>
                        <m:ctrlP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fPr>
                      <m:num>
                        <m:r>
                          <a:rPr lang="en-CA" sz="2400" b="1" i="1" dirty="0" smtClean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𝑭</m:t>
                        </m:r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−</m:t>
                        </m:r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𝟏</m:t>
                        </m:r>
                      </m:num>
                      <m:den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𝟐</m:t>
                        </m:r>
                      </m:den>
                    </m:f>
                    <m:r>
                      <a:rPr lang="en-CA" sz="24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=</m:t>
                    </m:r>
                    <m:f>
                      <m:fPr>
                        <m:ctrlP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fPr>
                      <m:num>
                        <m:r>
                          <a:rPr lang="en-CA" sz="2400" b="1" i="1" dirty="0" smtClean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𝟓</m:t>
                        </m:r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−</m:t>
                        </m:r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𝟏</m:t>
                        </m:r>
                      </m:num>
                      <m:den>
                        <m:r>
                          <a:rPr lang="en-CA" sz="2400" b="1" i="1" dirty="0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𝟐</m:t>
                        </m:r>
                      </m:den>
                    </m:f>
                    <m:r>
                      <a:rPr lang="en-CA" sz="2400" b="1" i="1" dirty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=</m:t>
                    </m:r>
                    <m:r>
                      <a:rPr lang="en-CA" sz="2400" b="1" i="1" dirty="0" smtClean="0">
                        <a:solidFill>
                          <a:srgbClr val="583A72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𝟐</m:t>
                    </m:r>
                  </m:oMath>
                </a14:m>
                <a:endParaRPr lang="en-CA" sz="24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CA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>
          <p:sp>
            <p:nvSpPr>
              <p:cNvPr id="27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9217" y="1258492"/>
                <a:ext cx="6264165" cy="10693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6578769" y="6319369"/>
                <a:ext cx="867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𝑾</m:t>
                    </m:r>
                  </m:oMath>
                </a14:m>
                <a:r>
                  <a:rPr lang="en-CA" b="1" dirty="0" smtClean="0">
                    <a:solidFill>
                      <a:srgbClr val="0070C0"/>
                    </a:solidFill>
                  </a:rPr>
                  <a:t> = 10</a:t>
                </a:r>
                <a:endParaRPr lang="en-CA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769" y="6319369"/>
                <a:ext cx="86754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4895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4652699" y="6688701"/>
            <a:ext cx="4661054" cy="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882082" y="2137209"/>
                <a:ext cx="824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𝑭</m:t>
                      </m:r>
                      <m:r>
                        <a:rPr lang="en-CA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</m:t>
                      </m:r>
                      <m:r>
                        <a:rPr lang="en-CA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𝟓</m:t>
                      </m:r>
                    </m:oMath>
                  </m:oMathPara>
                </a14:m>
                <a:endParaRPr lang="en-CA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082" y="2137209"/>
                <a:ext cx="82426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3996895" y="1469605"/>
            <a:ext cx="0" cy="141515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88626"/>
              </p:ext>
            </p:extLst>
          </p:nvPr>
        </p:nvGraphicFramePr>
        <p:xfrm>
          <a:off x="4652702" y="2095502"/>
          <a:ext cx="4563360" cy="418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336"/>
                <a:gridCol w="456336"/>
                <a:gridCol w="456336"/>
                <a:gridCol w="456336"/>
                <a:gridCol w="456336"/>
                <a:gridCol w="456336"/>
                <a:gridCol w="456336"/>
                <a:gridCol w="456336"/>
                <a:gridCol w="456336"/>
                <a:gridCol w="456336"/>
              </a:tblGrid>
              <a:tr h="41862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2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7671"/>
              </p:ext>
            </p:extLst>
          </p:nvPr>
        </p:nvGraphicFramePr>
        <p:xfrm>
          <a:off x="3706347" y="1296858"/>
          <a:ext cx="2358210" cy="205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42"/>
                <a:gridCol w="471642"/>
                <a:gridCol w="471642"/>
                <a:gridCol w="471642"/>
                <a:gridCol w="471642"/>
              </a:tblGrid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72504"/>
              </p:ext>
            </p:extLst>
          </p:nvPr>
        </p:nvGraphicFramePr>
        <p:xfrm>
          <a:off x="7849369" y="1296858"/>
          <a:ext cx="2358210" cy="205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42"/>
                <a:gridCol w="471642"/>
                <a:gridCol w="471642"/>
                <a:gridCol w="471642"/>
                <a:gridCol w="471642"/>
              </a:tblGrid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  <a:tr h="4100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A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905026" y="2579172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AUTOENCODERS INTUITION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1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AUTOENCODERS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INTUITION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1481" y="1201944"/>
            <a:ext cx="118205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Auto encoders are a type of Artificial Neural Networks that are used to perform a task of data encoding (representation learning).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Auto encoders use the same input data for the input and output, Sounds crazy right!?</a:t>
            </a:r>
          </a:p>
          <a:p>
            <a:pPr>
              <a:lnSpc>
                <a:spcPct val="120000"/>
              </a:lnSpc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8" name="Picture 4" descr="File:Autoencoder structu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8954" r="3605" b="6982"/>
          <a:stretch/>
        </p:blipFill>
        <p:spPr bwMode="auto">
          <a:xfrm>
            <a:off x="7661878" y="3303600"/>
            <a:ext cx="3322637" cy="229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53724" y="6225450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4"/>
              </a:rPr>
              <a:t>https</a:t>
            </a:r>
            <a:r>
              <a:rPr lang="en-CA" sz="1000" dirty="0">
                <a:hlinkClick r:id="rId4"/>
              </a:rPr>
              <a:t>://</a:t>
            </a:r>
            <a:r>
              <a:rPr lang="en-CA" sz="1000" dirty="0" smtClean="0">
                <a:hlinkClick r:id="rId4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</a:t>
            </a:r>
            <a:r>
              <a:rPr lang="en-CA" sz="1000" dirty="0" smtClean="0">
                <a:hlinkClick r:id="rId5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6"/>
              </a:rPr>
              <a:t>https://www.pexels.com/photo/grey-and-white-short-fur-cat-104827</a:t>
            </a:r>
            <a:r>
              <a:rPr lang="en-CA" sz="1000" dirty="0" smtClean="0">
                <a:hlinkClick r:id="rId6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p:pic>
        <p:nvPicPr>
          <p:cNvPr id="1030" name="Picture 6" descr="File:Artificial neural network image recognition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0"/>
          <a:stretch/>
        </p:blipFill>
        <p:spPr bwMode="auto">
          <a:xfrm>
            <a:off x="1021604" y="3174096"/>
            <a:ext cx="2713005" cy="26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206" y="4236422"/>
            <a:ext cx="1440382" cy="955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3099" y="2485318"/>
            <a:ext cx="3645806" cy="646331"/>
          </a:xfrm>
          <a:prstGeom prst="rect">
            <a:avLst/>
          </a:prstGeom>
          <a:noFill/>
          <a:ln w="47625">
            <a:solidFill>
              <a:srgbClr val="FF0000"/>
            </a:solidFill>
            <a:bevel/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TRADITIONAL FEED-FORWARD ANN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SUPERVISED TRAINING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06108" y="3954437"/>
            <a:ext cx="167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TARGET (TRUE)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LABEL = CAT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97779" y="2484222"/>
            <a:ext cx="3364126" cy="646331"/>
          </a:xfrm>
          <a:prstGeom prst="rect">
            <a:avLst/>
          </a:prstGeom>
          <a:noFill/>
          <a:ln w="47625">
            <a:solidFill>
              <a:srgbClr val="FF0000"/>
            </a:solidFill>
            <a:bevel/>
          </a:ln>
        </p:spPr>
        <p:txBody>
          <a:bodyPr wrap="non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AUTOENCODERS UNSUPERVISED 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TRAINING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3956026" y="4552443"/>
            <a:ext cx="838980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Left Arrow 21"/>
          <p:cNvSpPr/>
          <p:nvPr/>
        </p:nvSpPr>
        <p:spPr>
          <a:xfrm>
            <a:off x="11039461" y="4192879"/>
            <a:ext cx="838980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Arrow 22"/>
          <p:cNvSpPr/>
          <p:nvPr/>
        </p:nvSpPr>
        <p:spPr>
          <a:xfrm rot="10800000">
            <a:off x="6765929" y="4262141"/>
            <a:ext cx="838980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7350" y="3408632"/>
            <a:ext cx="1133029" cy="7512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4515" y="3375585"/>
            <a:ext cx="1133029" cy="75124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flipV="1">
            <a:off x="7023864" y="4297738"/>
            <a:ext cx="2287600" cy="110057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08349" y="5089146"/>
            <a:ext cx="1329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ENCODED CAT IMAGE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THE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CODE LAYER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4064" y="1549105"/>
            <a:ext cx="50484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Auto encoders work by adding a bottleneck in the network.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This bottleneck forces the network to create a compressed (encoded) version of the original input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Auto encoders work well if correlations exists between input data (performs poorly if the all input data is independent)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000" b="1" i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Great Reference: “Intro to Auto encoders by Jeremy Jordan”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724" y="6225450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3"/>
              </a:rPr>
              <a:t>https</a:t>
            </a:r>
            <a:r>
              <a:rPr lang="en-CA" sz="1000" dirty="0">
                <a:hlinkClick r:id="rId3"/>
              </a:rPr>
              <a:t>://</a:t>
            </a:r>
            <a:r>
              <a:rPr lang="en-CA" sz="1000" dirty="0" smtClean="0">
                <a:hlinkClick r:id="rId3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4"/>
              </a:rPr>
              <a:t>https://</a:t>
            </a:r>
            <a:r>
              <a:rPr lang="en-CA" sz="1000" dirty="0" smtClean="0">
                <a:hlinkClick r:id="rId4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https://www.pexels.com/photo/grey-and-white-short-fur-cat-104827</a:t>
            </a:r>
            <a:r>
              <a:rPr lang="en-CA" sz="1000" dirty="0" smtClean="0">
                <a:hlinkClick r:id="rId5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p:sp>
        <p:nvSpPr>
          <p:cNvPr id="22" name="Left Arrow 21"/>
          <p:cNvSpPr/>
          <p:nvPr/>
        </p:nvSpPr>
        <p:spPr>
          <a:xfrm>
            <a:off x="10333351" y="3265481"/>
            <a:ext cx="1078083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Arrow 22"/>
          <p:cNvSpPr/>
          <p:nvPr/>
        </p:nvSpPr>
        <p:spPr>
          <a:xfrm rot="10800000">
            <a:off x="5819128" y="3265481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128" y="2429068"/>
            <a:ext cx="1133029" cy="7512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6293" y="2396021"/>
            <a:ext cx="1133029" cy="7512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661353" y="4022225"/>
            <a:ext cx="1965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BOTTLENECK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“CODE LAYER”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(i.e.: ENCODED </a:t>
            </a:r>
            <a:r>
              <a:rPr lang="en-CA" b="1" dirty="0">
                <a:solidFill>
                  <a:srgbClr val="FF0000"/>
                </a:solidFill>
              </a:rPr>
              <a:t>CAT IMAGE)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6839133" y="1798553"/>
            <a:ext cx="3579769" cy="31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17"/>
          <p:cNvCxnSpPr/>
          <p:nvPr/>
        </p:nvCxnSpPr>
        <p:spPr>
          <a:xfrm flipV="1">
            <a:off x="6385642" y="3318174"/>
            <a:ext cx="2287600" cy="110057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7334700" y="4437321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Left Brace 26"/>
          <p:cNvSpPr/>
          <p:nvPr/>
        </p:nvSpPr>
        <p:spPr>
          <a:xfrm rot="16200000">
            <a:off x="9608000" y="4439778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6546463" y="5495284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ENCODER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840471" y="5495284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410933" y="93680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WE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HAVE ALREADY ENCODED IMAGES IN THE PAST!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75765" y="6324441"/>
            <a:ext cx="684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CA" sz="14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Photo Credit: </a:t>
            </a:r>
            <a:r>
              <a:rPr lang="en-CA" sz="14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</a:t>
            </a:r>
            <a:r>
              <a:rPr lang="en-CA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://commons.wikimedia.org/wiki/File:Artificial_neural_network.svg</a:t>
            </a:r>
          </a:p>
        </p:txBody>
      </p:sp>
      <p:pic>
        <p:nvPicPr>
          <p:cNvPr id="31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80" y="2601337"/>
            <a:ext cx="2520515" cy="22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" y="2973012"/>
            <a:ext cx="1438732" cy="1343241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2393354" y="219047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/>
          <p:cNvSpPr/>
          <p:nvPr/>
        </p:nvSpPr>
        <p:spPr>
          <a:xfrm>
            <a:off x="2697738" y="262656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070457" y="3207780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 62"/>
          <p:cNvSpPr/>
          <p:nvPr/>
        </p:nvSpPr>
        <p:spPr>
          <a:xfrm>
            <a:off x="3437360" y="3754026"/>
            <a:ext cx="1634367" cy="159851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KERNELS/</a:t>
            </a:r>
          </a:p>
          <a:p>
            <a:pPr algn="ctr"/>
            <a:r>
              <a:rPr lang="en-CA" b="1" dirty="0" smtClean="0"/>
              <a:t>FEATURE DETECTORS</a:t>
            </a:r>
            <a:endParaRPr lang="en-CA" b="1" dirty="0"/>
          </a:p>
        </p:txBody>
      </p:sp>
      <p:sp>
        <p:nvSpPr>
          <p:cNvPr id="64" name="Rectangle 63"/>
          <p:cNvSpPr/>
          <p:nvPr/>
        </p:nvSpPr>
        <p:spPr>
          <a:xfrm>
            <a:off x="6002022" y="2583989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ectangle 64"/>
          <p:cNvSpPr/>
          <p:nvPr/>
        </p:nvSpPr>
        <p:spPr>
          <a:xfrm>
            <a:off x="6396484" y="3051725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6683276" y="3489228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/>
          <p:cNvSpPr/>
          <p:nvPr/>
        </p:nvSpPr>
        <p:spPr>
          <a:xfrm>
            <a:off x="7077738" y="3956964"/>
            <a:ext cx="984116" cy="1027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POOLING FILTERS</a:t>
            </a:r>
            <a:endParaRPr lang="en-CA" sz="1200" b="1" dirty="0"/>
          </a:p>
        </p:txBody>
      </p:sp>
      <p:sp>
        <p:nvSpPr>
          <p:cNvPr id="68" name="Right Arrow 67"/>
          <p:cNvSpPr/>
          <p:nvPr/>
        </p:nvSpPr>
        <p:spPr>
          <a:xfrm>
            <a:off x="1401193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ight Arrow 68"/>
          <p:cNvSpPr/>
          <p:nvPr/>
        </p:nvSpPr>
        <p:spPr>
          <a:xfrm>
            <a:off x="7711123" y="3458582"/>
            <a:ext cx="968907" cy="4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ight Arrow 69"/>
          <p:cNvSpPr/>
          <p:nvPr/>
        </p:nvSpPr>
        <p:spPr>
          <a:xfrm>
            <a:off x="5068855" y="3425824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/>
          <p:cNvSpPr txBox="1"/>
          <p:nvPr/>
        </p:nvSpPr>
        <p:spPr>
          <a:xfrm>
            <a:off x="2697738" y="5499317"/>
            <a:ext cx="2409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42135" y="5493247"/>
            <a:ext cx="3507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POOLING LAYER </a:t>
            </a:r>
            <a:r>
              <a:rPr lang="en-CA" dirty="0" smtClean="0"/>
              <a:t>(DOWNSAMPLING)</a:t>
            </a:r>
            <a:endParaRPr lang="en-CA" dirty="0"/>
          </a:p>
        </p:txBody>
      </p:sp>
      <p:sp>
        <p:nvSpPr>
          <p:cNvPr id="73" name="TextBox 72"/>
          <p:cNvSpPr txBox="1"/>
          <p:nvPr/>
        </p:nvSpPr>
        <p:spPr>
          <a:xfrm>
            <a:off x="1292633" y="3097525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016406" y="3143519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POOLING</a:t>
            </a:r>
            <a:endParaRPr lang="en-CA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7569796" y="3143519"/>
            <a:ext cx="10727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  <p:pic>
        <p:nvPicPr>
          <p:cNvPr id="76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54" y="4594540"/>
            <a:ext cx="1516072" cy="122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67847" y="1355452"/>
            <a:ext cx="112288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 smtClean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CNNs performs encoding by taking the feature detectors and converting them into a compact single dimensional output (which is fed to the fully connected Dense network).</a:t>
            </a:r>
            <a:endParaRPr lang="en-CA" sz="200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183054" y="4316253"/>
            <a:ext cx="1452694" cy="1504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9556974" y="5160763"/>
            <a:ext cx="146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 algn="ctr"/>
            <a:r>
              <a:rPr lang="en-CA" dirty="0" smtClean="0"/>
              <a:t>ENCODED VERSION</a:t>
            </a:r>
            <a:endParaRPr lang="en-CA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8723764" y="3644632"/>
            <a:ext cx="1514663" cy="148944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409726" y="2274372"/>
            <a:ext cx="98274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AUTOENCODERS </a:t>
            </a:r>
          </a:p>
          <a:p>
            <a:pPr algn="ctr"/>
            <a:r>
              <a:rPr lang="en-US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42196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AUTOENCODER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MATH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3724" y="6225450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3"/>
              </a:rPr>
              <a:t>https</a:t>
            </a:r>
            <a:r>
              <a:rPr lang="en-CA" sz="1000" dirty="0">
                <a:hlinkClick r:id="rId3"/>
              </a:rPr>
              <a:t>://</a:t>
            </a:r>
            <a:r>
              <a:rPr lang="en-CA" sz="1000" dirty="0" smtClean="0">
                <a:hlinkClick r:id="rId3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4"/>
              </a:rPr>
              <a:t>https://</a:t>
            </a:r>
            <a:r>
              <a:rPr lang="en-CA" sz="1000" dirty="0" smtClean="0">
                <a:hlinkClick r:id="rId4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https://www.pexels.com/photo/grey-and-white-short-fur-cat-104827</a:t>
            </a:r>
            <a:r>
              <a:rPr lang="en-CA" sz="1000" dirty="0" smtClean="0">
                <a:hlinkClick r:id="rId5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p:sp>
        <p:nvSpPr>
          <p:cNvPr id="23" name="Left Arrow 22"/>
          <p:cNvSpPr/>
          <p:nvPr/>
        </p:nvSpPr>
        <p:spPr>
          <a:xfrm rot="10800000">
            <a:off x="4980489" y="3048365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6000494" y="1581437"/>
            <a:ext cx="3579769" cy="31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/>
          <p:cNvSpPr/>
          <p:nvPr/>
        </p:nvSpPr>
        <p:spPr>
          <a:xfrm rot="16200000">
            <a:off x="6496061" y="4220205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Left Brace 26"/>
          <p:cNvSpPr/>
          <p:nvPr/>
        </p:nvSpPr>
        <p:spPr>
          <a:xfrm rot="16200000">
            <a:off x="8769361" y="4222662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5707824" y="5278168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ENCODER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832" y="5278168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0402" y="2622545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x</a:t>
            </a: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905461" y="2648255"/>
                <a:ext cx="196595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CA" sz="28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61" y="2648255"/>
                <a:ext cx="1965957" cy="80021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Arrow 25"/>
          <p:cNvSpPr/>
          <p:nvPr/>
        </p:nvSpPr>
        <p:spPr>
          <a:xfrm rot="10800000">
            <a:off x="9359989" y="3022656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6275904" y="1649562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W</a:t>
            </a:r>
            <a:endParaRPr lang="en-CA" sz="2800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7399" y="4125029"/>
            <a:ext cx="196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h(x)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30093" y="1670260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W*</a:t>
            </a:r>
            <a:endParaRPr lang="en-CA" sz="2800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000" y="1905000"/>
                <a:ext cx="39523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u="sng" dirty="0" smtClean="0"/>
                  <a:t>ENCODER: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905000"/>
                <a:ext cx="3952364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2311" t="-5882" b="-88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2952" y="2981565"/>
                <a:ext cx="41940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b="1" u="sng" dirty="0" smtClean="0"/>
                  <a:t>DECODER: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2" y="2981565"/>
                <a:ext cx="4194097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2326" t="-5882" b="-95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02780" y="3927563"/>
                <a:ext cx="509409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b="1" u="sng" dirty="0" smtClean="0"/>
                  <a:t>TIED WEIGHTS: </a:t>
                </a:r>
              </a:p>
              <a:p>
                <a:r>
                  <a:rPr lang="en-CA" sz="2400" i="1" dirty="0" smtClean="0"/>
                  <a:t>Weights from input to hidden layer will be equal to the weights from hidden layer to output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80" y="3927563"/>
                <a:ext cx="5094091" cy="1938992"/>
              </a:xfrm>
              <a:prstGeom prst="rect">
                <a:avLst/>
              </a:prstGeom>
              <a:blipFill rotWithShape="0">
                <a:blip r:embed="rId10"/>
                <a:stretch>
                  <a:fillRect l="-1794" t="-2516" r="-9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7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2"/>
          <a:stretch/>
        </p:blipFill>
        <p:spPr>
          <a:xfrm>
            <a:off x="0" y="428"/>
            <a:ext cx="12192000" cy="625969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97107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RECONSTRUCTION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ERROR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44064" y="1549105"/>
                <a:ext cx="5048429" cy="4903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Auto encoders objective is to minimize the reconstruction error which is the difference between the </a:t>
                </a:r>
                <a:r>
                  <a:rPr lang="en-CA" sz="2000" b="1" dirty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input X and the network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1" i="1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accPr>
                      <m:e>
                        <m:r>
                          <a:rPr lang="en-CA" sz="2000" b="1">
                            <a:solidFill>
                              <a:srgbClr val="583A72"/>
                            </a:solidFill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𝑿</m:t>
                        </m:r>
                      </m:e>
                    </m:acc>
                  </m:oMath>
                </a14:m>
                <a:endParaRPr lang="en-CA" sz="2000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A" sz="2000" b="1" dirty="0" smtClean="0">
                    <a:solidFill>
                      <a:srgbClr val="583A72"/>
                    </a:solidFill>
                    <a:latin typeface="Montserrat" charset="0"/>
                    <a:ea typeface="Montserrat" charset="0"/>
                    <a:cs typeface="Montserrat" charset="0"/>
                  </a:rPr>
                  <a:t>Auto encoders dimensionality reduction (latent space) is quite similar to PCA (Principal Component Analysis) if linear activation functions are used</a:t>
                </a:r>
                <a:endParaRPr lang="en-CA" sz="20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CA" sz="20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CA" sz="2000" b="1" dirty="0" smtClean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CA" sz="2000" b="1" dirty="0">
                  <a:solidFill>
                    <a:srgbClr val="583A72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64" y="1549105"/>
                <a:ext cx="5048429" cy="4903650"/>
              </a:xfrm>
              <a:prstGeom prst="rect">
                <a:avLst/>
              </a:prstGeom>
              <a:blipFill rotWithShape="0">
                <a:blip r:embed="rId3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853724" y="6225450"/>
            <a:ext cx="720725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 smtClean="0"/>
              <a:t>Photo Credit: </a:t>
            </a:r>
            <a:r>
              <a:rPr lang="en-CA" sz="1000" dirty="0" smtClean="0">
                <a:hlinkClick r:id="rId4"/>
              </a:rPr>
              <a:t>https</a:t>
            </a:r>
            <a:r>
              <a:rPr lang="en-CA" sz="1000" dirty="0">
                <a:hlinkClick r:id="rId4"/>
              </a:rPr>
              <a:t>://</a:t>
            </a:r>
            <a:r>
              <a:rPr lang="en-CA" sz="1000" dirty="0" smtClean="0">
                <a:hlinkClick r:id="rId4"/>
              </a:rPr>
              <a:t>commons.wikimedia.org/wiki/File:Autoencoder_structure.png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5"/>
              </a:rPr>
              <a:t>https://</a:t>
            </a:r>
            <a:r>
              <a:rPr lang="en-CA" sz="1000" dirty="0" smtClean="0">
                <a:hlinkClick r:id="rId5"/>
              </a:rPr>
              <a:t>commons.wikimedia.org/wiki/File:Artificial_neural_network_image_recognition.png</a:t>
            </a:r>
            <a:endParaRPr lang="en-CA" sz="1000" dirty="0" smtClean="0"/>
          </a:p>
          <a:p>
            <a:r>
              <a:rPr lang="en-CA" sz="1000" dirty="0" smtClean="0"/>
              <a:t>Photo Credit: </a:t>
            </a:r>
            <a:r>
              <a:rPr lang="en-CA" sz="1000" dirty="0">
                <a:hlinkClick r:id="rId6"/>
              </a:rPr>
              <a:t>https://www.pexels.com/photo/grey-and-white-short-fur-cat-104827</a:t>
            </a:r>
            <a:r>
              <a:rPr lang="en-CA" sz="1000" dirty="0" smtClean="0">
                <a:hlinkClick r:id="rId6"/>
              </a:rPr>
              <a:t>/</a:t>
            </a:r>
            <a:endParaRPr lang="en-CA" sz="1000" dirty="0" smtClean="0"/>
          </a:p>
          <a:p>
            <a:endParaRPr lang="en-CA" sz="1000" dirty="0" smtClean="0"/>
          </a:p>
          <a:p>
            <a:endParaRPr lang="en-CA" sz="1000" dirty="0" smtClean="0"/>
          </a:p>
        </p:txBody>
      </p:sp>
      <p:sp>
        <p:nvSpPr>
          <p:cNvPr id="22" name="Left Arrow 21"/>
          <p:cNvSpPr/>
          <p:nvPr/>
        </p:nvSpPr>
        <p:spPr>
          <a:xfrm>
            <a:off x="11049539" y="3004006"/>
            <a:ext cx="1078083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Arrow 22"/>
          <p:cNvSpPr/>
          <p:nvPr/>
        </p:nvSpPr>
        <p:spPr>
          <a:xfrm rot="10800000">
            <a:off x="4980489" y="3048365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Image result for autoencoder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611"/>
          <a:stretch/>
        </p:blipFill>
        <p:spPr bwMode="auto">
          <a:xfrm rot="5400000">
            <a:off x="6000494" y="1581437"/>
            <a:ext cx="3579769" cy="31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 Brace 9"/>
          <p:cNvSpPr/>
          <p:nvPr/>
        </p:nvSpPr>
        <p:spPr>
          <a:xfrm rot="16200000">
            <a:off x="6496061" y="4220205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Left Brace 26"/>
          <p:cNvSpPr/>
          <p:nvPr/>
        </p:nvSpPr>
        <p:spPr>
          <a:xfrm rot="16200000">
            <a:off x="8769361" y="4222662"/>
            <a:ext cx="430900" cy="1485900"/>
          </a:xfrm>
          <a:prstGeom prst="leftBrace">
            <a:avLst>
              <a:gd name="adj1" fmla="val 50641"/>
              <a:gd name="adj2" fmla="val 4703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>
            <a:off x="5707824" y="5278168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ENCODER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1832" y="5278168"/>
            <a:ext cx="19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DECODER</a:t>
            </a:r>
            <a:endParaRPr lang="en-CA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0402" y="2622545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X</a:t>
            </a:r>
            <a:endParaRPr lang="en-CA" sz="2800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905461" y="2648255"/>
                <a:ext cx="1965957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CA" sz="28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CA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461" y="2648255"/>
                <a:ext cx="1965957" cy="8117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0702996" y="2622546"/>
            <a:ext cx="1965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 smtClean="0">
                <a:solidFill>
                  <a:srgbClr val="FF0000"/>
                </a:solidFill>
              </a:rPr>
              <a:t>X</a:t>
            </a:r>
            <a:endParaRPr lang="en-CA" sz="2800" b="1" dirty="0">
              <a:solidFill>
                <a:srgbClr val="FF0000"/>
              </a:solidFill>
            </a:endParaRPr>
          </a:p>
          <a:p>
            <a:pPr algn="ctr"/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0800000">
            <a:off x="9359989" y="3022656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10575588" y="292359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inus 6"/>
          <p:cNvSpPr/>
          <p:nvPr/>
        </p:nvSpPr>
        <p:spPr>
          <a:xfrm>
            <a:off x="10662419" y="3026002"/>
            <a:ext cx="283538" cy="252389"/>
          </a:xfrm>
          <a:prstGeom prst="mathMinus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Left Arrow 29"/>
          <p:cNvSpPr/>
          <p:nvPr/>
        </p:nvSpPr>
        <p:spPr>
          <a:xfrm rot="16200000">
            <a:off x="10186525" y="3847355"/>
            <a:ext cx="1215599" cy="2963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9821209" y="4594271"/>
            <a:ext cx="19659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 smtClean="0">
                <a:solidFill>
                  <a:srgbClr val="FF0000"/>
                </a:solidFill>
              </a:rPr>
              <a:t>RECONSTRUCTION ERROR</a:t>
            </a:r>
            <a:endParaRPr lang="en-CA" sz="1400" b="1" dirty="0">
              <a:solidFill>
                <a:srgbClr val="FF0000"/>
              </a:solidFill>
            </a:endParaRPr>
          </a:p>
          <a:p>
            <a:pPr algn="ctr"/>
            <a:endParaRPr lang="en-CA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1226</Words>
  <Application>Microsoft Office PowerPoint</Application>
  <PresentationFormat>Widescreen</PresentationFormat>
  <Paragraphs>232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61</cp:revision>
  <dcterms:created xsi:type="dcterms:W3CDTF">2019-05-23T09:27:58Z</dcterms:created>
  <dcterms:modified xsi:type="dcterms:W3CDTF">2019-09-16T23:58:46Z</dcterms:modified>
</cp:coreProperties>
</file>