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83" r:id="rId4"/>
    <p:sldId id="284" r:id="rId5"/>
    <p:sldId id="286" r:id="rId6"/>
    <p:sldId id="285" r:id="rId7"/>
    <p:sldId id="291" r:id="rId8"/>
    <p:sldId id="287" r:id="rId9"/>
    <p:sldId id="288" r:id="rId10"/>
    <p:sldId id="289" r:id="rId11"/>
    <p:sldId id="290" r:id="rId12"/>
    <p:sldId id="292" r:id="rId13"/>
    <p:sldId id="293"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126"/>
    <a:srgbClr val="8FF6FF"/>
    <a:srgbClr val="E55B2D"/>
    <a:srgbClr val="F5EA5A"/>
    <a:srgbClr val="00B9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autoAdjust="0"/>
    <p:restoredTop sz="94660"/>
  </p:normalViewPr>
  <p:slideViewPr>
    <p:cSldViewPr snapToGrid="0">
      <p:cViewPr varScale="1">
        <p:scale>
          <a:sx n="95" d="100"/>
          <a:sy n="95" d="100"/>
        </p:scale>
        <p:origin x="78" y="5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185FAE-E820-4582-9F04-372D3DB03877}" type="datetimeFigureOut">
              <a:rPr lang="en-CA" smtClean="0"/>
              <a:t>2019-09-17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7BFFDF-E3CB-40D6-A128-42A313CC2D07}" type="slidenum">
              <a:rPr lang="en-CA" smtClean="0"/>
              <a:t>‹#›</a:t>
            </a:fld>
            <a:endParaRPr lang="en-CA"/>
          </a:p>
        </p:txBody>
      </p:sp>
    </p:spTree>
    <p:extLst>
      <p:ext uri="{BB962C8B-B14F-4D97-AF65-F5344CB8AC3E}">
        <p14:creationId xmlns:p14="http://schemas.microsoft.com/office/powerpoint/2010/main" val="429127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70CF9D4-6142-441F-9CC7-B111E5F3C8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 xmlns:a16="http://schemas.microsoft.com/office/drawing/2014/main" id="{A8BD84C9-C47B-4688-9E12-08B97B78C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 xmlns:a16="http://schemas.microsoft.com/office/drawing/2014/main" id="{83306C19-EDB8-45AC-A06D-1C6E7A4688A4}"/>
              </a:ext>
            </a:extLst>
          </p:cNvPr>
          <p:cNvSpPr>
            <a:spLocks noGrp="1"/>
          </p:cNvSpPr>
          <p:nvPr>
            <p:ph type="dt" sz="half" idx="10"/>
          </p:nvPr>
        </p:nvSpPr>
        <p:spPr/>
        <p:txBody>
          <a:bodyPr/>
          <a:lstStyle/>
          <a:p>
            <a:fld id="{8E7E9FA1-3201-4CFE-B59E-2CC3904A385B}" type="datetimeFigureOut">
              <a:rPr lang="ru-RU" smtClean="0"/>
              <a:t>17.09.2019</a:t>
            </a:fld>
            <a:endParaRPr lang="ru-RU"/>
          </a:p>
        </p:txBody>
      </p:sp>
      <p:sp>
        <p:nvSpPr>
          <p:cNvPr id="5" name="Нижний колонтитул 4">
            <a:extLst>
              <a:ext uri="{FF2B5EF4-FFF2-40B4-BE49-F238E27FC236}">
                <a16:creationId xmlns="" xmlns:a16="http://schemas.microsoft.com/office/drawing/2014/main" id="{19420566-273E-44F3-9CE4-498C94861A3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B96D2815-D915-46BB-8E74-27731C3228F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3397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62DE03E-921D-4B71-9894-652B786F0EF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 xmlns:a16="http://schemas.microsoft.com/office/drawing/2014/main" id="{D279575F-2318-430B-A3C7-280A00723CB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51D7F357-B243-4712-AB7A-F0C6E60AA727}"/>
              </a:ext>
            </a:extLst>
          </p:cNvPr>
          <p:cNvSpPr>
            <a:spLocks noGrp="1"/>
          </p:cNvSpPr>
          <p:nvPr>
            <p:ph type="dt" sz="half" idx="10"/>
          </p:nvPr>
        </p:nvSpPr>
        <p:spPr/>
        <p:txBody>
          <a:bodyPr/>
          <a:lstStyle/>
          <a:p>
            <a:fld id="{8E7E9FA1-3201-4CFE-B59E-2CC3904A385B}" type="datetimeFigureOut">
              <a:rPr lang="ru-RU" smtClean="0"/>
              <a:t>17.09.2019</a:t>
            </a:fld>
            <a:endParaRPr lang="ru-RU"/>
          </a:p>
        </p:txBody>
      </p:sp>
      <p:sp>
        <p:nvSpPr>
          <p:cNvPr id="5" name="Нижний колонтитул 4">
            <a:extLst>
              <a:ext uri="{FF2B5EF4-FFF2-40B4-BE49-F238E27FC236}">
                <a16:creationId xmlns="" xmlns:a16="http://schemas.microsoft.com/office/drawing/2014/main" id="{D43082FC-CA95-4D75-B66C-561D51CC32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2B50573C-42FA-4875-8D00-243C2A886580}"/>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5820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 xmlns:a16="http://schemas.microsoft.com/office/drawing/2014/main" id="{E45DC263-2243-4775-9DD9-3D4006A07E0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 xmlns:a16="http://schemas.microsoft.com/office/drawing/2014/main" id="{59D7DE7F-6F3E-45F8-BCCB-1A39543D162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CDE95832-C46F-4E70-8D36-2D6C6305C50F}"/>
              </a:ext>
            </a:extLst>
          </p:cNvPr>
          <p:cNvSpPr>
            <a:spLocks noGrp="1"/>
          </p:cNvSpPr>
          <p:nvPr>
            <p:ph type="dt" sz="half" idx="10"/>
          </p:nvPr>
        </p:nvSpPr>
        <p:spPr/>
        <p:txBody>
          <a:bodyPr/>
          <a:lstStyle/>
          <a:p>
            <a:fld id="{8E7E9FA1-3201-4CFE-B59E-2CC3904A385B}" type="datetimeFigureOut">
              <a:rPr lang="ru-RU" smtClean="0"/>
              <a:t>17.09.2019</a:t>
            </a:fld>
            <a:endParaRPr lang="ru-RU"/>
          </a:p>
        </p:txBody>
      </p:sp>
      <p:sp>
        <p:nvSpPr>
          <p:cNvPr id="5" name="Нижний колонтитул 4">
            <a:extLst>
              <a:ext uri="{FF2B5EF4-FFF2-40B4-BE49-F238E27FC236}">
                <a16:creationId xmlns="" xmlns:a16="http://schemas.microsoft.com/office/drawing/2014/main" id="{8AB8BEBA-10F7-420F-850F-8C895A1E51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B75B1847-01D3-4BFB-9989-12EDDB18BADF}"/>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58800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BD785E31-5EE4-4031-8DAA-64044DE0836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 xmlns:a16="http://schemas.microsoft.com/office/drawing/2014/main" id="{EAAB51F7-AD05-4812-9AEE-F0A7A18CE34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CE39D8A6-338D-4A25-B834-B4A942E94EFE}"/>
              </a:ext>
            </a:extLst>
          </p:cNvPr>
          <p:cNvSpPr>
            <a:spLocks noGrp="1"/>
          </p:cNvSpPr>
          <p:nvPr>
            <p:ph type="dt" sz="half" idx="10"/>
          </p:nvPr>
        </p:nvSpPr>
        <p:spPr/>
        <p:txBody>
          <a:bodyPr/>
          <a:lstStyle/>
          <a:p>
            <a:fld id="{8E7E9FA1-3201-4CFE-B59E-2CC3904A385B}" type="datetimeFigureOut">
              <a:rPr lang="ru-RU" smtClean="0"/>
              <a:t>17.09.2019</a:t>
            </a:fld>
            <a:endParaRPr lang="ru-RU"/>
          </a:p>
        </p:txBody>
      </p:sp>
      <p:sp>
        <p:nvSpPr>
          <p:cNvPr id="5" name="Нижний колонтитул 4">
            <a:extLst>
              <a:ext uri="{FF2B5EF4-FFF2-40B4-BE49-F238E27FC236}">
                <a16:creationId xmlns="" xmlns:a16="http://schemas.microsoft.com/office/drawing/2014/main" id="{CC93547E-E0C5-4326-ADC3-C43A6781B1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C267DB44-D3F4-429C-AB2C-E561CB263BD7}"/>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61367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980BB85-69F4-4080-A77B-EECE9C1BE17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 xmlns:a16="http://schemas.microsoft.com/office/drawing/2014/main" id="{E001A13A-6D46-453F-BAB2-4BAD520A2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 xmlns:a16="http://schemas.microsoft.com/office/drawing/2014/main" id="{CC488E4D-D5CA-49EC-B38E-714DAC9C6890}"/>
              </a:ext>
            </a:extLst>
          </p:cNvPr>
          <p:cNvSpPr>
            <a:spLocks noGrp="1"/>
          </p:cNvSpPr>
          <p:nvPr>
            <p:ph type="dt" sz="half" idx="10"/>
          </p:nvPr>
        </p:nvSpPr>
        <p:spPr/>
        <p:txBody>
          <a:bodyPr/>
          <a:lstStyle/>
          <a:p>
            <a:fld id="{8E7E9FA1-3201-4CFE-B59E-2CC3904A385B}" type="datetimeFigureOut">
              <a:rPr lang="ru-RU" smtClean="0"/>
              <a:t>17.09.2019</a:t>
            </a:fld>
            <a:endParaRPr lang="ru-RU"/>
          </a:p>
        </p:txBody>
      </p:sp>
      <p:sp>
        <p:nvSpPr>
          <p:cNvPr id="5" name="Нижний колонтитул 4">
            <a:extLst>
              <a:ext uri="{FF2B5EF4-FFF2-40B4-BE49-F238E27FC236}">
                <a16:creationId xmlns="" xmlns:a16="http://schemas.microsoft.com/office/drawing/2014/main" id="{5B8CB60D-9BAE-4973-973B-4C6853AB5C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99C6DFA2-C663-4447-B1F9-BB6A38C33F8A}"/>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70534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D99C6E8-AF90-4703-A9FA-9A65E134A11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 xmlns:a16="http://schemas.microsoft.com/office/drawing/2014/main" id="{292C6401-88FE-47FD-A731-DD657AEEC6A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 xmlns:a16="http://schemas.microsoft.com/office/drawing/2014/main" id="{DAD3D0E6-298D-4282-8913-20026FB74A2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 xmlns:a16="http://schemas.microsoft.com/office/drawing/2014/main" id="{205D25A3-27E5-4E98-8C5A-B2B0697A7DBA}"/>
              </a:ext>
            </a:extLst>
          </p:cNvPr>
          <p:cNvSpPr>
            <a:spLocks noGrp="1"/>
          </p:cNvSpPr>
          <p:nvPr>
            <p:ph type="dt" sz="half" idx="10"/>
          </p:nvPr>
        </p:nvSpPr>
        <p:spPr/>
        <p:txBody>
          <a:bodyPr/>
          <a:lstStyle/>
          <a:p>
            <a:fld id="{8E7E9FA1-3201-4CFE-B59E-2CC3904A385B}" type="datetimeFigureOut">
              <a:rPr lang="ru-RU" smtClean="0"/>
              <a:t>17.09.2019</a:t>
            </a:fld>
            <a:endParaRPr lang="ru-RU"/>
          </a:p>
        </p:txBody>
      </p:sp>
      <p:sp>
        <p:nvSpPr>
          <p:cNvPr id="6" name="Нижний колонтитул 5">
            <a:extLst>
              <a:ext uri="{FF2B5EF4-FFF2-40B4-BE49-F238E27FC236}">
                <a16:creationId xmlns="" xmlns:a16="http://schemas.microsoft.com/office/drawing/2014/main" id="{0D63F4A1-44B5-41E4-B96B-51C286B37E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E96F89BA-5274-4D7F-A22B-03488DE518C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61578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4DC0A037-7520-4515-B45B-E8BD71A1331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 xmlns:a16="http://schemas.microsoft.com/office/drawing/2014/main" id="{5E742552-6925-46F5-A258-858B909F1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 xmlns:a16="http://schemas.microsoft.com/office/drawing/2014/main" id="{90D3C8B9-BC17-42B1-9536-626041E4B07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 xmlns:a16="http://schemas.microsoft.com/office/drawing/2014/main" id="{09F04948-91DA-4B89-B095-A18DE466F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 xmlns:a16="http://schemas.microsoft.com/office/drawing/2014/main" id="{6512104A-EB67-4275-8DE6-7CA0254DD84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 xmlns:a16="http://schemas.microsoft.com/office/drawing/2014/main" id="{2ECE6559-6BBF-4F82-812F-26DCBE157D99}"/>
              </a:ext>
            </a:extLst>
          </p:cNvPr>
          <p:cNvSpPr>
            <a:spLocks noGrp="1"/>
          </p:cNvSpPr>
          <p:nvPr>
            <p:ph type="dt" sz="half" idx="10"/>
          </p:nvPr>
        </p:nvSpPr>
        <p:spPr/>
        <p:txBody>
          <a:bodyPr/>
          <a:lstStyle/>
          <a:p>
            <a:fld id="{8E7E9FA1-3201-4CFE-B59E-2CC3904A385B}" type="datetimeFigureOut">
              <a:rPr lang="ru-RU" smtClean="0"/>
              <a:t>17.09.2019</a:t>
            </a:fld>
            <a:endParaRPr lang="ru-RU"/>
          </a:p>
        </p:txBody>
      </p:sp>
      <p:sp>
        <p:nvSpPr>
          <p:cNvPr id="8" name="Нижний колонтитул 7">
            <a:extLst>
              <a:ext uri="{FF2B5EF4-FFF2-40B4-BE49-F238E27FC236}">
                <a16:creationId xmlns="" xmlns:a16="http://schemas.microsoft.com/office/drawing/2014/main" id="{0C43346E-31FD-437F-8433-ED2A4FFA291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 xmlns:a16="http://schemas.microsoft.com/office/drawing/2014/main" id="{59BB8E7B-DEEF-4F36-AC1E-1ADBCD8181B2}"/>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8603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93D8A9B-DDEE-472D-98C8-342D02A2466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 xmlns:a16="http://schemas.microsoft.com/office/drawing/2014/main" id="{7E891E0F-5CBA-4701-9802-49F747FD7C83}"/>
              </a:ext>
            </a:extLst>
          </p:cNvPr>
          <p:cNvSpPr>
            <a:spLocks noGrp="1"/>
          </p:cNvSpPr>
          <p:nvPr>
            <p:ph type="dt" sz="half" idx="10"/>
          </p:nvPr>
        </p:nvSpPr>
        <p:spPr/>
        <p:txBody>
          <a:bodyPr/>
          <a:lstStyle/>
          <a:p>
            <a:fld id="{8E7E9FA1-3201-4CFE-B59E-2CC3904A385B}" type="datetimeFigureOut">
              <a:rPr lang="ru-RU" smtClean="0"/>
              <a:t>17.09.2019</a:t>
            </a:fld>
            <a:endParaRPr lang="ru-RU"/>
          </a:p>
        </p:txBody>
      </p:sp>
      <p:sp>
        <p:nvSpPr>
          <p:cNvPr id="4" name="Нижний колонтитул 3">
            <a:extLst>
              <a:ext uri="{FF2B5EF4-FFF2-40B4-BE49-F238E27FC236}">
                <a16:creationId xmlns="" xmlns:a16="http://schemas.microsoft.com/office/drawing/2014/main" id="{CDDB64FE-FE57-4FE5-A383-911D9E8B263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 xmlns:a16="http://schemas.microsoft.com/office/drawing/2014/main" id="{2480F91C-FC09-444F-8303-0A51AAC9072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10238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 xmlns:a16="http://schemas.microsoft.com/office/drawing/2014/main" id="{C4DC091D-E20B-43AF-85A6-D06B098A5765}"/>
              </a:ext>
            </a:extLst>
          </p:cNvPr>
          <p:cNvSpPr>
            <a:spLocks noGrp="1"/>
          </p:cNvSpPr>
          <p:nvPr>
            <p:ph type="dt" sz="half" idx="10"/>
          </p:nvPr>
        </p:nvSpPr>
        <p:spPr/>
        <p:txBody>
          <a:bodyPr/>
          <a:lstStyle/>
          <a:p>
            <a:fld id="{8E7E9FA1-3201-4CFE-B59E-2CC3904A385B}" type="datetimeFigureOut">
              <a:rPr lang="ru-RU" smtClean="0"/>
              <a:t>17.09.2019</a:t>
            </a:fld>
            <a:endParaRPr lang="ru-RU"/>
          </a:p>
        </p:txBody>
      </p:sp>
      <p:sp>
        <p:nvSpPr>
          <p:cNvPr id="3" name="Нижний колонтитул 2">
            <a:extLst>
              <a:ext uri="{FF2B5EF4-FFF2-40B4-BE49-F238E27FC236}">
                <a16:creationId xmlns="" xmlns:a16="http://schemas.microsoft.com/office/drawing/2014/main" id="{7256F216-F3C5-4473-B251-72A6A8FB0A5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 xmlns:a16="http://schemas.microsoft.com/office/drawing/2014/main" id="{0510FE17-D12B-4940-A9BA-F5142885EE8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24676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33FB74CF-2BF5-499E-835A-8CD87C61F7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 xmlns:a16="http://schemas.microsoft.com/office/drawing/2014/main" id="{2FA49E46-BCFA-4A8B-A9EC-843184808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 xmlns:a16="http://schemas.microsoft.com/office/drawing/2014/main" id="{F973AFB1-BE5F-4F23-82EA-A9E2EDCFC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1EA59952-DF38-4E91-AC68-8C3C221171D0}"/>
              </a:ext>
            </a:extLst>
          </p:cNvPr>
          <p:cNvSpPr>
            <a:spLocks noGrp="1"/>
          </p:cNvSpPr>
          <p:nvPr>
            <p:ph type="dt" sz="half" idx="10"/>
          </p:nvPr>
        </p:nvSpPr>
        <p:spPr/>
        <p:txBody>
          <a:bodyPr/>
          <a:lstStyle/>
          <a:p>
            <a:fld id="{8E7E9FA1-3201-4CFE-B59E-2CC3904A385B}" type="datetimeFigureOut">
              <a:rPr lang="ru-RU" smtClean="0"/>
              <a:t>17.09.2019</a:t>
            </a:fld>
            <a:endParaRPr lang="ru-RU"/>
          </a:p>
        </p:txBody>
      </p:sp>
      <p:sp>
        <p:nvSpPr>
          <p:cNvPr id="6" name="Нижний колонтитул 5">
            <a:extLst>
              <a:ext uri="{FF2B5EF4-FFF2-40B4-BE49-F238E27FC236}">
                <a16:creationId xmlns="" xmlns:a16="http://schemas.microsoft.com/office/drawing/2014/main" id="{9A2383BB-619B-4187-A5BC-042AE98CE6C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2522BE86-61A8-405E-B05C-9ED660BAE21D}"/>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50741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BE85C4CA-FD62-44D2-81B3-AB78C84EB41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 xmlns:a16="http://schemas.microsoft.com/office/drawing/2014/main" id="{564F94F9-A9E5-4C0A-BC98-D38C5AA9A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 xmlns:a16="http://schemas.microsoft.com/office/drawing/2014/main" id="{F788FB35-2220-4ACE-970D-43F2556C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8ECB7B7F-DA8E-4AED-B458-D0634CB1B4AF}"/>
              </a:ext>
            </a:extLst>
          </p:cNvPr>
          <p:cNvSpPr>
            <a:spLocks noGrp="1"/>
          </p:cNvSpPr>
          <p:nvPr>
            <p:ph type="dt" sz="half" idx="10"/>
          </p:nvPr>
        </p:nvSpPr>
        <p:spPr/>
        <p:txBody>
          <a:bodyPr/>
          <a:lstStyle/>
          <a:p>
            <a:fld id="{8E7E9FA1-3201-4CFE-B59E-2CC3904A385B}" type="datetimeFigureOut">
              <a:rPr lang="ru-RU" smtClean="0"/>
              <a:t>17.09.2019</a:t>
            </a:fld>
            <a:endParaRPr lang="ru-RU"/>
          </a:p>
        </p:txBody>
      </p:sp>
      <p:sp>
        <p:nvSpPr>
          <p:cNvPr id="6" name="Нижний колонтитул 5">
            <a:extLst>
              <a:ext uri="{FF2B5EF4-FFF2-40B4-BE49-F238E27FC236}">
                <a16:creationId xmlns="" xmlns:a16="http://schemas.microsoft.com/office/drawing/2014/main" id="{90F43AE8-ADD4-4B08-B8BC-39D66C3AEF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434F0B5B-F0B4-42E7-AEF3-F79F9477181B}"/>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315771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C3E1944-26C3-41F2-9AC9-82569296A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 xmlns:a16="http://schemas.microsoft.com/office/drawing/2014/main" id="{AD855009-06D1-457C-AA16-D256E4C89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E2319EE4-DC46-41D9-BA81-50318AE27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E9FA1-3201-4CFE-B59E-2CC3904A385B}" type="datetimeFigureOut">
              <a:rPr lang="ru-RU" smtClean="0"/>
              <a:t>17.09.2019</a:t>
            </a:fld>
            <a:endParaRPr lang="ru-RU"/>
          </a:p>
        </p:txBody>
      </p:sp>
      <p:sp>
        <p:nvSpPr>
          <p:cNvPr id="5" name="Нижний колонтитул 4">
            <a:extLst>
              <a:ext uri="{FF2B5EF4-FFF2-40B4-BE49-F238E27FC236}">
                <a16:creationId xmlns="" xmlns:a16="http://schemas.microsoft.com/office/drawing/2014/main" id="{0F15DEA4-AA2E-4600-8609-2131E0FB2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 xmlns:a16="http://schemas.microsoft.com/office/drawing/2014/main" id="{FCE62007-BA97-4721-9442-9F52017CE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DFB81-B4D1-4C46-8DB6-75181515BA6D}" type="slidenum">
              <a:rPr lang="ru-RU" smtClean="0"/>
              <a:t>‹#›</a:t>
            </a:fld>
            <a:endParaRPr lang="ru-RU"/>
          </a:p>
        </p:txBody>
      </p:sp>
    </p:spTree>
    <p:extLst>
      <p:ext uri="{BB962C8B-B14F-4D97-AF65-F5344CB8AC3E}">
        <p14:creationId xmlns:p14="http://schemas.microsoft.com/office/powerpoint/2010/main" val="197920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SCE-QeDfXtA" TargetMode="External"/><Relationship Id="rId7"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flickr.com/photos/dominicspics/37965696745" TargetMode="External"/><Relationship Id="rId5" Type="http://schemas.openxmlformats.org/officeDocument/2006/relationships/hyperlink" Target="https://www.flickr.com/photos/pagedooley/19529912369" TargetMode="Externa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m/search?q=acid&amp;tbm=isch&amp;sxsrf=ACYBGNS0AIW2MCpicRYIQKKfe9awnqhOJw:1567002661159&amp;chips=q:acid,g_1:trippy:RToMNSdMJh4=&amp;tbas=0&amp;source=lnt&amp;sa=X&amp;ved=0ahUKEwjG0uvn46XkAhVEOq0KHSAPAVgQpwUIJA&amp;biw=1920&amp;bih=937&amp;dpr=1"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dreamscopeapp.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photos/child-little-kid-sit-balloons-sky-2747141/"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zmodo.com/these-are-the-incredible-day-dreams-of-artificial-neura-1712226908"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 xmlns:a16="http://schemas.microsoft.com/office/drawing/2014/main" id="{5E849447-DDEB-47D5-85A4-F583EE51AA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4" name="Прямоугольник 3">
            <a:extLst>
              <a:ext uri="{FF2B5EF4-FFF2-40B4-BE49-F238E27FC236}">
                <a16:creationId xmlns="" xmlns:a16="http://schemas.microsoft.com/office/drawing/2014/main" id="{D50B6374-5038-40F7-B15A-1341141BF4DF}"/>
              </a:ext>
            </a:extLst>
          </p:cNvPr>
          <p:cNvSpPr/>
          <p:nvPr/>
        </p:nvSpPr>
        <p:spPr>
          <a:xfrm>
            <a:off x="618837" y="556272"/>
            <a:ext cx="9827492" cy="1046440"/>
          </a:xfrm>
          <a:prstGeom prst="rect">
            <a:avLst/>
          </a:prstGeom>
        </p:spPr>
        <p:txBody>
          <a:bodyPr wrap="square">
            <a:spAutoFit/>
          </a:bodyPr>
          <a:lstStyle/>
          <a:p>
            <a:r>
              <a:rPr lang="en-US" sz="6000" b="1" dirty="0">
                <a:solidFill>
                  <a:srgbClr val="E55B2D"/>
                </a:solidFill>
                <a:latin typeface="Montserrat" charset="0"/>
                <a:ea typeface="Montserrat" charset="0"/>
                <a:cs typeface="Montserrat" charset="0"/>
              </a:rPr>
              <a:t>TENSORFLOW 2.0</a:t>
            </a:r>
            <a:endParaRPr lang="ru-RU" sz="6000" b="1" dirty="0">
              <a:solidFill>
                <a:srgbClr val="E55B2D"/>
              </a:solidFill>
              <a:latin typeface="Montserrat" charset="0"/>
              <a:ea typeface="Montserrat" charset="0"/>
              <a:cs typeface="Montserrat" charset="0"/>
            </a:endParaRPr>
          </a:p>
        </p:txBody>
      </p:sp>
      <p:sp>
        <p:nvSpPr>
          <p:cNvPr id="5" name="Прямоугольник 4">
            <a:extLst>
              <a:ext uri="{FF2B5EF4-FFF2-40B4-BE49-F238E27FC236}">
                <a16:creationId xmlns="" xmlns:a16="http://schemas.microsoft.com/office/drawing/2014/main" id="{7D7FCAF6-4A07-43BC-960A-A6590E216639}"/>
              </a:ext>
            </a:extLst>
          </p:cNvPr>
          <p:cNvSpPr/>
          <p:nvPr/>
        </p:nvSpPr>
        <p:spPr>
          <a:xfrm>
            <a:off x="591129" y="1565768"/>
            <a:ext cx="9827492" cy="661720"/>
          </a:xfrm>
          <a:prstGeom prst="rect">
            <a:avLst/>
          </a:prstGeom>
        </p:spPr>
        <p:txBody>
          <a:bodyPr wrap="square">
            <a:spAutoFit/>
          </a:bodyPr>
          <a:lstStyle/>
          <a:p>
            <a:r>
              <a:rPr lang="en-US" sz="3700" b="1" dirty="0">
                <a:solidFill>
                  <a:srgbClr val="8FF6FF"/>
                </a:solidFill>
                <a:latin typeface="Montserrat" charset="0"/>
                <a:ea typeface="Montserrat" charset="0"/>
                <a:cs typeface="Montserrat" charset="0"/>
              </a:rPr>
              <a:t>PRACTICAL ADVANCED</a:t>
            </a:r>
            <a:endParaRPr lang="ru-RU" sz="3700" b="1" dirty="0">
              <a:solidFill>
                <a:srgbClr val="8FF6FF"/>
              </a:solidFill>
              <a:latin typeface="Montserrat" charset="0"/>
              <a:ea typeface="Montserrat" charset="0"/>
              <a:cs typeface="Montserrat" charset="0"/>
            </a:endParaRPr>
          </a:p>
        </p:txBody>
      </p:sp>
    </p:spTree>
    <p:extLst>
      <p:ext uri="{BB962C8B-B14F-4D97-AF65-F5344CB8AC3E}">
        <p14:creationId xmlns:p14="http://schemas.microsoft.com/office/powerpoint/2010/main" val="678695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2">
            <a:extLst>
              <a:ext uri="{FF2B5EF4-FFF2-40B4-BE49-F238E27FC236}">
                <a16:creationId xmlns="" xmlns:a16="http://schemas.microsoft.com/office/drawing/2014/main" id="{CA7B8699-F746-464A-AE41-677C056F326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9152"/>
          <a:stretch/>
        </p:blipFill>
        <p:spPr>
          <a:xfrm>
            <a:off x="0" y="429"/>
            <a:ext cx="12192000" cy="6229550"/>
          </a:xfrm>
          <a:prstGeom prst="rect">
            <a:avLst/>
          </a:prstGeom>
        </p:spPr>
      </p:pic>
      <p:sp>
        <p:nvSpPr>
          <p:cNvPr id="5" name="Прямоугольник 4"/>
          <p:cNvSpPr/>
          <p:nvPr/>
        </p:nvSpPr>
        <p:spPr>
          <a:xfrm>
            <a:off x="416128" y="89963"/>
            <a:ext cx="12175089" cy="523220"/>
          </a:xfrm>
          <a:prstGeom prst="rect">
            <a:avLst/>
          </a:prstGeom>
        </p:spPr>
        <p:txBody>
          <a:bodyPr wrap="square">
            <a:spAutoFit/>
          </a:bodyPr>
          <a:lstStyle/>
          <a:p>
            <a:r>
              <a:rPr lang="en-US" sz="2800" b="1">
                <a:solidFill>
                  <a:srgbClr val="E55B2D"/>
                </a:solidFill>
                <a:latin typeface="Montserrat" charset="0"/>
                <a:ea typeface="Montserrat" charset="0"/>
                <a:cs typeface="Montserrat" charset="0"/>
              </a:rPr>
              <a:t>HOW DOES THE DEEP DREAM ALGO WORK?</a:t>
            </a:r>
            <a:endParaRPr lang="ru-RU" sz="2800" b="1" dirty="0">
              <a:solidFill>
                <a:srgbClr val="E55B2D"/>
              </a:solidFill>
              <a:latin typeface="Montserrat" charset="0"/>
              <a:ea typeface="Montserrat" charset="0"/>
              <a:cs typeface="Montserrat" charset="0"/>
            </a:endParaRPr>
          </a:p>
        </p:txBody>
      </p:sp>
      <p:sp>
        <p:nvSpPr>
          <p:cNvPr id="44" name="Прямоугольник 11">
            <a:extLst>
              <a:ext uri="{FF2B5EF4-FFF2-40B4-BE49-F238E27FC236}">
                <a16:creationId xmlns="" xmlns:a16="http://schemas.microsoft.com/office/drawing/2014/main" id="{B4B1F363-5EFE-402E-91B7-C999DD6A5345}"/>
              </a:ext>
            </a:extLst>
          </p:cNvPr>
          <p:cNvSpPr/>
          <p:nvPr/>
        </p:nvSpPr>
        <p:spPr>
          <a:xfrm>
            <a:off x="397463" y="1259256"/>
            <a:ext cx="11397073" cy="3785652"/>
          </a:xfrm>
          <a:prstGeom prst="rect">
            <a:avLst/>
          </a:prstGeom>
        </p:spPr>
        <p:txBody>
          <a:bodyPr wrap="square">
            <a:spAutoFit/>
          </a:bodyPr>
          <a:lstStyle/>
          <a:p>
            <a:pPr marL="342900" indent="-342900" fontAlgn="base">
              <a:buFont typeface="Arial" panose="020B0604020202020204" pitchFamily="34" charset="0"/>
              <a:buChar char="•"/>
            </a:pPr>
            <a:r>
              <a:rPr lang="en-CA" sz="2000" b="1" dirty="0">
                <a:solidFill>
                  <a:srgbClr val="583A72"/>
                </a:solidFill>
                <a:latin typeface="Montserrat" charset="0"/>
                <a:ea typeface="Montserrat" charset="0"/>
                <a:cs typeface="Montserrat" charset="0"/>
              </a:rPr>
              <a:t>When you feed in an image to a trained ANN, the neurons fire and generate activations.</a:t>
            </a:r>
          </a:p>
          <a:p>
            <a:pPr marL="342900" indent="-342900" fontAlgn="base">
              <a:buFont typeface="Arial" panose="020B0604020202020204" pitchFamily="34" charset="0"/>
              <a:buChar char="•"/>
            </a:pPr>
            <a:r>
              <a:rPr lang="en-CA" sz="2000" b="1" dirty="0">
                <a:solidFill>
                  <a:srgbClr val="583A72"/>
                </a:solidFill>
                <a:latin typeface="Montserrat" charset="0"/>
                <a:ea typeface="Montserrat" charset="0"/>
                <a:cs typeface="Montserrat" charset="0"/>
              </a:rPr>
              <a:t>The deep dream algorithm work by trying to change the input image in a way that would make some of these neurons fire more (boost the neurons firing or activations). You can select which neurons in which layer you are interested in making them fire more prominently.</a:t>
            </a:r>
          </a:p>
          <a:p>
            <a:pPr marL="342900" indent="-342900" fontAlgn="base">
              <a:buFont typeface="Arial" panose="020B0604020202020204" pitchFamily="34" charset="0"/>
              <a:buChar char="•"/>
            </a:pPr>
            <a:r>
              <a:rPr lang="en-CA" sz="2000" b="1" dirty="0">
                <a:solidFill>
                  <a:srgbClr val="583A72"/>
                </a:solidFill>
                <a:latin typeface="Montserrat" charset="0"/>
                <a:ea typeface="Montserrat" charset="0"/>
                <a:cs typeface="Montserrat" charset="0"/>
              </a:rPr>
              <a:t>The process is continuously repeated until the input image now contains all features that a specific layer was originally looking for. </a:t>
            </a:r>
          </a:p>
          <a:p>
            <a:pPr marL="342900" indent="-342900" fontAlgn="base">
              <a:buFont typeface="Arial" panose="020B0604020202020204" pitchFamily="34" charset="0"/>
              <a:buChar char="•"/>
            </a:pPr>
            <a:r>
              <a:rPr lang="en-CA" sz="2000" b="1" dirty="0">
                <a:solidFill>
                  <a:srgbClr val="583A72"/>
                </a:solidFill>
                <a:latin typeface="Montserrat" charset="0"/>
                <a:ea typeface="Montserrat" charset="0"/>
                <a:cs typeface="Montserrat" charset="0"/>
              </a:rPr>
              <a:t>Example: if a certain layer was expert in recognizing dog faces and you feed in an image of a blue sky, the deep dream algorithm will continuously change the input image and start creating images of dogs faces on top of the blue sky. The process keep repeating until the layer of interest is happy with the results</a:t>
            </a:r>
            <a:r>
              <a:rPr lang="en-CA" sz="2000" b="1" dirty="0" smtClean="0">
                <a:solidFill>
                  <a:srgbClr val="583A72"/>
                </a:solidFill>
                <a:latin typeface="Montserrat" charset="0"/>
                <a:ea typeface="Montserrat" charset="0"/>
                <a:cs typeface="Montserrat" charset="0"/>
              </a:rPr>
              <a:t>!</a:t>
            </a:r>
          </a:p>
        </p:txBody>
      </p:sp>
    </p:spTree>
    <p:extLst>
      <p:ext uri="{BB962C8B-B14F-4D97-AF65-F5344CB8AC3E}">
        <p14:creationId xmlns:p14="http://schemas.microsoft.com/office/powerpoint/2010/main" val="3697376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2">
            <a:extLst>
              <a:ext uri="{FF2B5EF4-FFF2-40B4-BE49-F238E27FC236}">
                <a16:creationId xmlns="" xmlns:a16="http://schemas.microsoft.com/office/drawing/2014/main" id="{CA7B8699-F746-464A-AE41-677C056F326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9152"/>
          <a:stretch/>
        </p:blipFill>
        <p:spPr>
          <a:xfrm>
            <a:off x="0" y="429"/>
            <a:ext cx="12192000" cy="6229550"/>
          </a:xfrm>
          <a:prstGeom prst="rect">
            <a:avLst/>
          </a:prstGeom>
        </p:spPr>
      </p:pic>
      <p:sp>
        <p:nvSpPr>
          <p:cNvPr id="5" name="Прямоугольник 4"/>
          <p:cNvSpPr/>
          <p:nvPr/>
        </p:nvSpPr>
        <p:spPr>
          <a:xfrm>
            <a:off x="416128" y="89963"/>
            <a:ext cx="12175089" cy="523220"/>
          </a:xfrm>
          <a:prstGeom prst="rect">
            <a:avLst/>
          </a:prstGeom>
        </p:spPr>
        <p:txBody>
          <a:bodyPr wrap="square">
            <a:spAutoFit/>
          </a:bodyPr>
          <a:lstStyle/>
          <a:p>
            <a:r>
              <a:rPr lang="en-US" sz="2800" b="1" dirty="0" smtClean="0">
                <a:solidFill>
                  <a:srgbClr val="E55B2D"/>
                </a:solidFill>
                <a:latin typeface="Montserrat" charset="0"/>
                <a:ea typeface="Montserrat" charset="0"/>
                <a:cs typeface="Montserrat" charset="0"/>
              </a:rPr>
              <a:t>DEEP </a:t>
            </a:r>
            <a:r>
              <a:rPr lang="en-US" sz="2800" b="1" dirty="0">
                <a:solidFill>
                  <a:srgbClr val="E55B2D"/>
                </a:solidFill>
                <a:latin typeface="Montserrat" charset="0"/>
                <a:ea typeface="Montserrat" charset="0"/>
                <a:cs typeface="Montserrat" charset="0"/>
              </a:rPr>
              <a:t>DREAM MATH</a:t>
            </a:r>
            <a:endParaRPr lang="ru-RU" sz="2800" b="1" dirty="0">
              <a:solidFill>
                <a:srgbClr val="E55B2D"/>
              </a:solidFill>
              <a:latin typeface="Montserrat" charset="0"/>
              <a:ea typeface="Montserrat" charset="0"/>
              <a:cs typeface="Montserrat" charset="0"/>
            </a:endParaRPr>
          </a:p>
        </p:txBody>
      </p:sp>
      <p:sp>
        <p:nvSpPr>
          <p:cNvPr id="44" name="Прямоугольник 11">
            <a:extLst>
              <a:ext uri="{FF2B5EF4-FFF2-40B4-BE49-F238E27FC236}">
                <a16:creationId xmlns="" xmlns:a16="http://schemas.microsoft.com/office/drawing/2014/main" id="{B4B1F363-5EFE-402E-91B7-C999DD6A5345}"/>
              </a:ext>
            </a:extLst>
          </p:cNvPr>
          <p:cNvSpPr/>
          <p:nvPr/>
        </p:nvSpPr>
        <p:spPr>
          <a:xfrm>
            <a:off x="397463" y="1259256"/>
            <a:ext cx="11397073" cy="3170099"/>
          </a:xfrm>
          <a:prstGeom prst="rect">
            <a:avLst/>
          </a:prstGeom>
        </p:spPr>
        <p:txBody>
          <a:bodyPr wrap="square">
            <a:spAutoFit/>
          </a:bodyPr>
          <a:lstStyle/>
          <a:p>
            <a:pPr marL="342900" indent="-342900" fontAlgn="base">
              <a:buFont typeface="Arial" panose="020B0604020202020204" pitchFamily="34" charset="0"/>
              <a:buChar char="•"/>
            </a:pPr>
            <a:endParaRPr lang="en-CA" sz="2000" b="1" dirty="0" smtClean="0">
              <a:solidFill>
                <a:srgbClr val="583A72"/>
              </a:solidFill>
              <a:latin typeface="Montserrat" charset="0"/>
              <a:ea typeface="Montserrat" charset="0"/>
              <a:cs typeface="Montserrat" charset="0"/>
            </a:endParaRPr>
          </a:p>
          <a:p>
            <a:pPr marL="342900" indent="-342900" fontAlgn="base">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Deep Dream Steps: </a:t>
            </a:r>
          </a:p>
          <a:p>
            <a:pPr marL="914400" lvl="1" indent="-457200" fontAlgn="base">
              <a:buFont typeface="+mj-lt"/>
              <a:buAutoNum type="arabicPeriod"/>
            </a:pPr>
            <a:r>
              <a:rPr lang="en-CA" sz="2000" b="1" dirty="0" smtClean="0">
                <a:solidFill>
                  <a:srgbClr val="583A72"/>
                </a:solidFill>
                <a:latin typeface="Montserrat" charset="0"/>
                <a:ea typeface="Montserrat" charset="0"/>
                <a:cs typeface="Montserrat" charset="0"/>
              </a:rPr>
              <a:t>Forward an image through a trained ANN, CNN, </a:t>
            </a:r>
            <a:r>
              <a:rPr lang="en-CA" sz="2000" b="1" dirty="0" err="1" smtClean="0">
                <a:solidFill>
                  <a:srgbClr val="583A72"/>
                </a:solidFill>
                <a:latin typeface="Montserrat" charset="0"/>
                <a:ea typeface="Montserrat" charset="0"/>
                <a:cs typeface="Montserrat" charset="0"/>
              </a:rPr>
              <a:t>ResNet</a:t>
            </a:r>
            <a:r>
              <a:rPr lang="en-CA" sz="2000" b="1" dirty="0" smtClean="0">
                <a:solidFill>
                  <a:srgbClr val="583A72"/>
                </a:solidFill>
                <a:latin typeface="Montserrat" charset="0"/>
                <a:ea typeface="Montserrat" charset="0"/>
                <a:cs typeface="Montserrat" charset="0"/>
              </a:rPr>
              <a:t>..</a:t>
            </a:r>
            <a:r>
              <a:rPr lang="en-CA" sz="2000" b="1" dirty="0" err="1" smtClean="0">
                <a:solidFill>
                  <a:srgbClr val="583A72"/>
                </a:solidFill>
                <a:latin typeface="Montserrat" charset="0"/>
                <a:ea typeface="Montserrat" charset="0"/>
                <a:cs typeface="Montserrat" charset="0"/>
              </a:rPr>
              <a:t>etc</a:t>
            </a:r>
            <a:endParaRPr lang="en-CA" sz="2000" b="1" dirty="0" smtClean="0">
              <a:solidFill>
                <a:srgbClr val="583A72"/>
              </a:solidFill>
              <a:latin typeface="Montserrat" charset="0"/>
              <a:ea typeface="Montserrat" charset="0"/>
              <a:cs typeface="Montserrat" charset="0"/>
            </a:endParaRPr>
          </a:p>
          <a:p>
            <a:pPr marL="914400" lvl="1" indent="-457200" fontAlgn="base">
              <a:buFont typeface="+mj-lt"/>
              <a:buAutoNum type="arabicPeriod"/>
            </a:pPr>
            <a:r>
              <a:rPr lang="en-CA" sz="2000" b="1" dirty="0" smtClean="0">
                <a:solidFill>
                  <a:srgbClr val="583A72"/>
                </a:solidFill>
                <a:latin typeface="Montserrat" charset="0"/>
                <a:ea typeface="Montserrat" charset="0"/>
                <a:cs typeface="Montserrat" charset="0"/>
              </a:rPr>
              <a:t>Select a layer of choice (first layers capture edges, deep layers capture full shapes such as faces)</a:t>
            </a:r>
          </a:p>
          <a:p>
            <a:pPr marL="914400" lvl="1" indent="-457200" fontAlgn="base">
              <a:buFont typeface="+mj-lt"/>
              <a:buAutoNum type="arabicPeriod"/>
            </a:pPr>
            <a:r>
              <a:rPr lang="en-CA" sz="2000" b="1" dirty="0" smtClean="0">
                <a:solidFill>
                  <a:srgbClr val="583A72"/>
                </a:solidFill>
                <a:latin typeface="Montserrat" charset="0"/>
                <a:ea typeface="Montserrat" charset="0"/>
                <a:cs typeface="Montserrat" charset="0"/>
              </a:rPr>
              <a:t>Calculate the activations (output) coming out from the layer of interest. </a:t>
            </a:r>
          </a:p>
          <a:p>
            <a:pPr marL="914400" lvl="1" indent="-457200" fontAlgn="base">
              <a:buFont typeface="+mj-lt"/>
              <a:buAutoNum type="arabicPeriod"/>
            </a:pPr>
            <a:r>
              <a:rPr lang="en-CA" sz="2000" b="1" dirty="0" smtClean="0">
                <a:solidFill>
                  <a:srgbClr val="583A72"/>
                </a:solidFill>
                <a:latin typeface="Montserrat" charset="0"/>
                <a:ea typeface="Montserrat" charset="0"/>
                <a:cs typeface="Montserrat" charset="0"/>
              </a:rPr>
              <a:t>Calculate the gradient of the </a:t>
            </a:r>
            <a:r>
              <a:rPr lang="en-CA" sz="2000" b="1" dirty="0" smtClean="0">
                <a:solidFill>
                  <a:srgbClr val="583A72"/>
                </a:solidFill>
                <a:latin typeface="Montserrat" charset="0"/>
                <a:ea typeface="Montserrat" charset="0"/>
                <a:cs typeface="Montserrat" charset="0"/>
              </a:rPr>
              <a:t>activations with respect to the input image </a:t>
            </a:r>
            <a:r>
              <a:rPr lang="en-CA" sz="2000" b="1" dirty="0" smtClean="0">
                <a:solidFill>
                  <a:srgbClr val="583A72"/>
                </a:solidFill>
                <a:latin typeface="Montserrat" charset="0"/>
                <a:ea typeface="Montserrat" charset="0"/>
                <a:cs typeface="Montserrat" charset="0"/>
              </a:rPr>
              <a:t>with </a:t>
            </a:r>
            <a:endParaRPr lang="en-CA" sz="2000" b="1" dirty="0" smtClean="0">
              <a:solidFill>
                <a:srgbClr val="583A72"/>
              </a:solidFill>
              <a:latin typeface="Montserrat" charset="0"/>
              <a:ea typeface="Montserrat" charset="0"/>
              <a:cs typeface="Montserrat" charset="0"/>
            </a:endParaRPr>
          </a:p>
          <a:p>
            <a:pPr marL="914400" lvl="1" indent="-457200" fontAlgn="base">
              <a:buFont typeface="+mj-lt"/>
              <a:buAutoNum type="arabicPeriod"/>
            </a:pPr>
            <a:r>
              <a:rPr lang="en-CA" sz="2000" b="1" dirty="0" smtClean="0">
                <a:solidFill>
                  <a:srgbClr val="583A72"/>
                </a:solidFill>
                <a:latin typeface="Montserrat" charset="0"/>
                <a:ea typeface="Montserrat" charset="0"/>
                <a:cs typeface="Montserrat" charset="0"/>
              </a:rPr>
              <a:t>Modify </a:t>
            </a:r>
            <a:r>
              <a:rPr lang="en-CA" sz="2000" b="1" dirty="0" smtClean="0">
                <a:solidFill>
                  <a:srgbClr val="583A72"/>
                </a:solidFill>
                <a:latin typeface="Montserrat" charset="0"/>
                <a:ea typeface="Montserrat" charset="0"/>
                <a:cs typeface="Montserrat" charset="0"/>
              </a:rPr>
              <a:t>the image to increase these activations, and thus enhance the patterns seen by the network resulting in trippy hallucinated image!</a:t>
            </a:r>
            <a:endParaRPr lang="en-CA" sz="2000" b="1" dirty="0">
              <a:solidFill>
                <a:srgbClr val="583A72"/>
              </a:solidFill>
              <a:latin typeface="Montserrat" charset="0"/>
              <a:ea typeface="Montserrat" charset="0"/>
              <a:cs typeface="Montserrat" charset="0"/>
            </a:endParaRPr>
          </a:p>
          <a:p>
            <a:pPr marL="914400" lvl="1" indent="-457200" fontAlgn="base">
              <a:buFont typeface="+mj-lt"/>
              <a:buAutoNum type="arabicPeriod"/>
            </a:pPr>
            <a:r>
              <a:rPr lang="en-CA" sz="2000" b="1" dirty="0" smtClean="0">
                <a:solidFill>
                  <a:srgbClr val="583A72"/>
                </a:solidFill>
                <a:latin typeface="Montserrat" charset="0"/>
                <a:ea typeface="Montserrat" charset="0"/>
                <a:cs typeface="Montserrat" charset="0"/>
              </a:rPr>
              <a:t>Iterate and repeat over multiple scales</a:t>
            </a:r>
          </a:p>
        </p:txBody>
      </p:sp>
    </p:spTree>
    <p:extLst>
      <p:ext uri="{BB962C8B-B14F-4D97-AF65-F5344CB8AC3E}">
        <p14:creationId xmlns:p14="http://schemas.microsoft.com/office/powerpoint/2010/main" val="1433187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150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Рисунок 5">
            <a:extLst>
              <a:ext uri="{FF2B5EF4-FFF2-40B4-BE49-F238E27FC236}">
                <a16:creationId xmlns="" xmlns:a16="http://schemas.microsoft.com/office/drawing/2014/main" id="{5E849447-DDEB-47D5-85A4-F583EE51AA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2822" y="2667932"/>
            <a:ext cx="7449178" cy="4189639"/>
          </a:xfrm>
          <a:prstGeom prst="rect">
            <a:avLst/>
          </a:prstGeom>
        </p:spPr>
      </p:pic>
      <p:sp>
        <p:nvSpPr>
          <p:cNvPr id="4" name="Прямоугольник 3">
            <a:extLst>
              <a:ext uri="{FF2B5EF4-FFF2-40B4-BE49-F238E27FC236}">
                <a16:creationId xmlns="" xmlns:a16="http://schemas.microsoft.com/office/drawing/2014/main" id="{D50B6374-5038-40F7-B15A-1341141BF4DF}"/>
              </a:ext>
            </a:extLst>
          </p:cNvPr>
          <p:cNvSpPr/>
          <p:nvPr/>
        </p:nvSpPr>
        <p:spPr>
          <a:xfrm>
            <a:off x="970530" y="2247576"/>
            <a:ext cx="9827492" cy="1446550"/>
          </a:xfrm>
          <a:prstGeom prst="rect">
            <a:avLst/>
          </a:prstGeom>
        </p:spPr>
        <p:txBody>
          <a:bodyPr wrap="square">
            <a:spAutoFit/>
          </a:bodyPr>
          <a:lstStyle/>
          <a:p>
            <a:pPr algn="ctr"/>
            <a:r>
              <a:rPr lang="en-US" sz="4400" b="1" dirty="0" smtClean="0">
                <a:solidFill>
                  <a:srgbClr val="E55B2D"/>
                </a:solidFill>
                <a:latin typeface="Montserrat" charset="0"/>
                <a:ea typeface="Montserrat" charset="0"/>
                <a:cs typeface="Montserrat" charset="0"/>
              </a:rPr>
              <a:t>DEEPDREAM CONCEPT SIMPLIFIED</a:t>
            </a:r>
            <a:endParaRPr lang="ru-RU" sz="4400" b="1" dirty="0">
              <a:solidFill>
                <a:srgbClr val="E55B2D"/>
              </a:solidFill>
              <a:latin typeface="Montserrat" charset="0"/>
              <a:ea typeface="Montserrat" charset="0"/>
              <a:cs typeface="Montserrat" charset="0"/>
            </a:endParaRPr>
          </a:p>
        </p:txBody>
      </p:sp>
    </p:spTree>
    <p:extLst>
      <p:ext uri="{BB962C8B-B14F-4D97-AF65-F5344CB8AC3E}">
        <p14:creationId xmlns:p14="http://schemas.microsoft.com/office/powerpoint/2010/main" val="1231466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2">
            <a:extLst>
              <a:ext uri="{FF2B5EF4-FFF2-40B4-BE49-F238E27FC236}">
                <a16:creationId xmlns="" xmlns:a16="http://schemas.microsoft.com/office/drawing/2014/main" id="{CA7B8699-F746-464A-AE41-677C056F326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497"/>
          <a:stretch/>
        </p:blipFill>
        <p:spPr>
          <a:xfrm>
            <a:off x="0" y="429"/>
            <a:ext cx="12192000" cy="6068775"/>
          </a:xfrm>
          <a:prstGeom prst="rect">
            <a:avLst/>
          </a:prstGeom>
        </p:spPr>
      </p:pic>
      <p:sp>
        <p:nvSpPr>
          <p:cNvPr id="5" name="Прямоугольник 4"/>
          <p:cNvSpPr/>
          <p:nvPr/>
        </p:nvSpPr>
        <p:spPr>
          <a:xfrm>
            <a:off x="416128" y="89963"/>
            <a:ext cx="12175089" cy="523220"/>
          </a:xfrm>
          <a:prstGeom prst="rect">
            <a:avLst/>
          </a:prstGeom>
        </p:spPr>
        <p:txBody>
          <a:bodyPr wrap="square">
            <a:spAutoFit/>
          </a:bodyPr>
          <a:lstStyle/>
          <a:p>
            <a:r>
              <a:rPr lang="en-US" sz="2800" b="1" dirty="0" smtClean="0">
                <a:solidFill>
                  <a:srgbClr val="E55B2D"/>
                </a:solidFill>
                <a:latin typeface="Montserrat" charset="0"/>
                <a:ea typeface="Montserrat" charset="0"/>
                <a:cs typeface="Montserrat" charset="0"/>
              </a:rPr>
              <a:t>DEEP </a:t>
            </a:r>
            <a:r>
              <a:rPr lang="en-US" sz="2800" b="1" dirty="0">
                <a:solidFill>
                  <a:srgbClr val="E55B2D"/>
                </a:solidFill>
                <a:latin typeface="Montserrat" charset="0"/>
                <a:ea typeface="Montserrat" charset="0"/>
                <a:cs typeface="Montserrat" charset="0"/>
              </a:rPr>
              <a:t>DREAM </a:t>
            </a:r>
            <a:r>
              <a:rPr lang="en-US" sz="2800" b="1" dirty="0" smtClean="0">
                <a:solidFill>
                  <a:srgbClr val="E55B2D"/>
                </a:solidFill>
                <a:latin typeface="Montserrat" charset="0"/>
                <a:ea typeface="Montserrat" charset="0"/>
                <a:cs typeface="Montserrat" charset="0"/>
              </a:rPr>
              <a:t>CONCEPT SIMPLIFIED</a:t>
            </a:r>
            <a:endParaRPr lang="ru-RU" sz="2800" b="1" dirty="0">
              <a:solidFill>
                <a:srgbClr val="E55B2D"/>
              </a:solidFill>
              <a:latin typeface="Montserrat" charset="0"/>
              <a:ea typeface="Montserrat" charset="0"/>
              <a:cs typeface="Montserrat" charset="0"/>
            </a:endParaRPr>
          </a:p>
        </p:txBody>
      </p:sp>
      <p:sp>
        <p:nvSpPr>
          <p:cNvPr id="44" name="Прямоугольник 11">
            <a:extLst>
              <a:ext uri="{FF2B5EF4-FFF2-40B4-BE49-F238E27FC236}">
                <a16:creationId xmlns="" xmlns:a16="http://schemas.microsoft.com/office/drawing/2014/main" id="{B4B1F363-5EFE-402E-91B7-C999DD6A5345}"/>
              </a:ext>
            </a:extLst>
          </p:cNvPr>
          <p:cNvSpPr/>
          <p:nvPr/>
        </p:nvSpPr>
        <p:spPr>
          <a:xfrm>
            <a:off x="-76691" y="859798"/>
            <a:ext cx="7551960" cy="2246769"/>
          </a:xfrm>
          <a:prstGeom prst="rect">
            <a:avLst/>
          </a:prstGeom>
        </p:spPr>
        <p:txBody>
          <a:bodyPr wrap="square">
            <a:spAutoFit/>
          </a:bodyPr>
          <a:lstStyle/>
          <a:p>
            <a:pPr marL="342900" indent="-342900" fontAlgn="base">
              <a:buFont typeface="Arial" panose="020B0604020202020204" pitchFamily="34" charset="0"/>
              <a:buChar char="•"/>
            </a:pPr>
            <a:endParaRPr lang="en-CA" sz="1400" b="1" dirty="0" smtClean="0">
              <a:solidFill>
                <a:srgbClr val="583A72"/>
              </a:solidFill>
              <a:latin typeface="Montserrat" charset="0"/>
              <a:ea typeface="Montserrat" charset="0"/>
              <a:cs typeface="Montserrat" charset="0"/>
            </a:endParaRPr>
          </a:p>
          <a:p>
            <a:pPr marL="342900" indent="-342900" fontAlgn="base">
              <a:buFont typeface="Arial" panose="020B0604020202020204" pitchFamily="34" charset="0"/>
              <a:buChar char="•"/>
            </a:pPr>
            <a:r>
              <a:rPr lang="en-CA" sz="1400" b="1" dirty="0" smtClean="0">
                <a:solidFill>
                  <a:srgbClr val="583A72"/>
                </a:solidFill>
                <a:latin typeface="Montserrat" charset="0"/>
                <a:ea typeface="Montserrat" charset="0"/>
                <a:cs typeface="Montserrat" charset="0"/>
              </a:rPr>
              <a:t>Deep Dream Steps: </a:t>
            </a:r>
          </a:p>
          <a:p>
            <a:pPr marL="914400" lvl="1" indent="-457200" fontAlgn="base">
              <a:buFont typeface="+mj-lt"/>
              <a:buAutoNum type="arabicPeriod"/>
            </a:pPr>
            <a:r>
              <a:rPr lang="en-CA" sz="1400" b="1" dirty="0" smtClean="0">
                <a:solidFill>
                  <a:srgbClr val="583A72"/>
                </a:solidFill>
                <a:latin typeface="Montserrat" charset="0"/>
                <a:ea typeface="Montserrat" charset="0"/>
                <a:cs typeface="Montserrat" charset="0"/>
              </a:rPr>
              <a:t>Forward an image through a trained ANN, CNN, </a:t>
            </a:r>
            <a:r>
              <a:rPr lang="en-CA" sz="1400" b="1" dirty="0" err="1" smtClean="0">
                <a:solidFill>
                  <a:srgbClr val="583A72"/>
                </a:solidFill>
                <a:latin typeface="Montserrat" charset="0"/>
                <a:ea typeface="Montserrat" charset="0"/>
                <a:cs typeface="Montserrat" charset="0"/>
              </a:rPr>
              <a:t>ResNet</a:t>
            </a:r>
            <a:r>
              <a:rPr lang="en-CA" sz="1400" b="1" dirty="0" smtClean="0">
                <a:solidFill>
                  <a:srgbClr val="583A72"/>
                </a:solidFill>
                <a:latin typeface="Montserrat" charset="0"/>
                <a:ea typeface="Montserrat" charset="0"/>
                <a:cs typeface="Montserrat" charset="0"/>
              </a:rPr>
              <a:t>..</a:t>
            </a:r>
            <a:r>
              <a:rPr lang="en-CA" sz="1400" b="1" dirty="0" err="1" smtClean="0">
                <a:solidFill>
                  <a:srgbClr val="583A72"/>
                </a:solidFill>
                <a:latin typeface="Montserrat" charset="0"/>
                <a:ea typeface="Montserrat" charset="0"/>
                <a:cs typeface="Montserrat" charset="0"/>
              </a:rPr>
              <a:t>etc</a:t>
            </a:r>
            <a:endParaRPr lang="en-CA" sz="1400" b="1" dirty="0" smtClean="0">
              <a:solidFill>
                <a:srgbClr val="583A72"/>
              </a:solidFill>
              <a:latin typeface="Montserrat" charset="0"/>
              <a:ea typeface="Montserrat" charset="0"/>
              <a:cs typeface="Montserrat" charset="0"/>
            </a:endParaRPr>
          </a:p>
          <a:p>
            <a:pPr marL="914400" lvl="1" indent="-457200" fontAlgn="base">
              <a:buFont typeface="+mj-lt"/>
              <a:buAutoNum type="arabicPeriod"/>
            </a:pPr>
            <a:r>
              <a:rPr lang="en-CA" sz="1400" b="1" dirty="0" smtClean="0">
                <a:solidFill>
                  <a:srgbClr val="583A72"/>
                </a:solidFill>
                <a:latin typeface="Montserrat" charset="0"/>
                <a:ea typeface="Montserrat" charset="0"/>
                <a:cs typeface="Montserrat" charset="0"/>
              </a:rPr>
              <a:t>Select a layer of choice (first layers capture edges, deep layers capture full shapes such as faces)</a:t>
            </a:r>
          </a:p>
          <a:p>
            <a:pPr marL="914400" lvl="1" indent="-457200" fontAlgn="base">
              <a:buFont typeface="+mj-lt"/>
              <a:buAutoNum type="arabicPeriod"/>
            </a:pPr>
            <a:r>
              <a:rPr lang="en-CA" sz="1400" b="1" dirty="0" smtClean="0">
                <a:solidFill>
                  <a:srgbClr val="583A72"/>
                </a:solidFill>
                <a:latin typeface="Montserrat" charset="0"/>
                <a:ea typeface="Montserrat" charset="0"/>
                <a:cs typeface="Montserrat" charset="0"/>
              </a:rPr>
              <a:t>Calculate the activations (output) coming out from the layer of interest. </a:t>
            </a:r>
          </a:p>
          <a:p>
            <a:pPr marL="914400" lvl="1" indent="-457200" fontAlgn="base">
              <a:buFont typeface="+mj-lt"/>
              <a:buAutoNum type="arabicPeriod"/>
            </a:pPr>
            <a:r>
              <a:rPr lang="en-CA" sz="1400" b="1" dirty="0">
                <a:solidFill>
                  <a:srgbClr val="583A72"/>
                </a:solidFill>
                <a:latin typeface="Montserrat" charset="0"/>
                <a:ea typeface="Montserrat" charset="0"/>
                <a:cs typeface="Montserrat" charset="0"/>
              </a:rPr>
              <a:t>Calculate </a:t>
            </a:r>
            <a:r>
              <a:rPr lang="en-CA" sz="1400" b="1" dirty="0" smtClean="0">
                <a:solidFill>
                  <a:srgbClr val="583A72"/>
                </a:solidFill>
                <a:latin typeface="Montserrat" charset="0"/>
                <a:ea typeface="Montserrat" charset="0"/>
                <a:cs typeface="Montserrat" charset="0"/>
              </a:rPr>
              <a:t>gradient </a:t>
            </a:r>
            <a:r>
              <a:rPr lang="en-CA" sz="1400" b="1" dirty="0">
                <a:solidFill>
                  <a:srgbClr val="583A72"/>
                </a:solidFill>
                <a:latin typeface="Montserrat" charset="0"/>
                <a:ea typeface="Montserrat" charset="0"/>
                <a:cs typeface="Montserrat" charset="0"/>
              </a:rPr>
              <a:t>of </a:t>
            </a:r>
            <a:r>
              <a:rPr lang="en-CA" sz="1400" b="1" dirty="0" smtClean="0">
                <a:solidFill>
                  <a:srgbClr val="583A72"/>
                </a:solidFill>
                <a:latin typeface="Montserrat" charset="0"/>
                <a:ea typeface="Montserrat" charset="0"/>
                <a:cs typeface="Montserrat" charset="0"/>
              </a:rPr>
              <a:t>loss </a:t>
            </a:r>
            <a:r>
              <a:rPr lang="en-CA" sz="1400" b="1" smtClean="0">
                <a:solidFill>
                  <a:srgbClr val="583A72"/>
                </a:solidFill>
                <a:latin typeface="Montserrat" charset="0"/>
                <a:ea typeface="Montserrat" charset="0"/>
                <a:cs typeface="Montserrat" charset="0"/>
              </a:rPr>
              <a:t>(activations) with </a:t>
            </a:r>
            <a:r>
              <a:rPr lang="en-CA" sz="1400" b="1" dirty="0">
                <a:solidFill>
                  <a:srgbClr val="583A72"/>
                </a:solidFill>
                <a:latin typeface="Montserrat" charset="0"/>
                <a:ea typeface="Montserrat" charset="0"/>
                <a:cs typeface="Montserrat" charset="0"/>
              </a:rPr>
              <a:t>respect to the pixels of the input image</a:t>
            </a:r>
            <a:r>
              <a:rPr lang="en-CA" sz="1400" b="1" dirty="0" smtClean="0">
                <a:solidFill>
                  <a:srgbClr val="583A72"/>
                </a:solidFill>
                <a:latin typeface="Montserrat" charset="0"/>
                <a:ea typeface="Montserrat" charset="0"/>
                <a:cs typeface="Montserrat" charset="0"/>
              </a:rPr>
              <a:t>.</a:t>
            </a:r>
          </a:p>
          <a:p>
            <a:pPr marL="914400" lvl="1" indent="-457200" fontAlgn="base">
              <a:buFont typeface="+mj-lt"/>
              <a:buAutoNum type="arabicPeriod"/>
            </a:pPr>
            <a:r>
              <a:rPr lang="en-CA" sz="1400" b="1" dirty="0" smtClean="0">
                <a:solidFill>
                  <a:srgbClr val="583A72"/>
                </a:solidFill>
                <a:latin typeface="Montserrat" charset="0"/>
                <a:ea typeface="Montserrat" charset="0"/>
                <a:cs typeface="Montserrat" charset="0"/>
              </a:rPr>
              <a:t>Modify the image to increase these activations, and thus enhance the patterns seen by the network resulting in trippy hallucinated image</a:t>
            </a:r>
            <a:r>
              <a:rPr lang="en-CA" sz="1400" b="1" dirty="0">
                <a:solidFill>
                  <a:srgbClr val="583A72"/>
                </a:solidFill>
                <a:latin typeface="Montserrat" charset="0"/>
                <a:ea typeface="Montserrat" charset="0"/>
                <a:cs typeface="Montserrat" charset="0"/>
              </a:rPr>
              <a:t>!</a:t>
            </a:r>
          </a:p>
        </p:txBody>
      </p:sp>
      <p:sp>
        <p:nvSpPr>
          <p:cNvPr id="6" name="Content Placeholder 2"/>
          <p:cNvSpPr txBox="1">
            <a:spLocks/>
          </p:cNvSpPr>
          <p:nvPr/>
        </p:nvSpPr>
        <p:spPr>
          <a:xfrm>
            <a:off x="2213138" y="2411424"/>
            <a:ext cx="8534400" cy="30251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CA" sz="2000" dirty="0"/>
          </a:p>
        </p:txBody>
      </p:sp>
      <mc:AlternateContent xmlns:mc="http://schemas.openxmlformats.org/markup-compatibility/2006" xmlns:a14="http://schemas.microsoft.com/office/drawing/2010/main">
        <mc:Choice Requires="a14">
          <p:sp>
            <p:nvSpPr>
              <p:cNvPr id="8" name="TextBox 7"/>
              <p:cNvSpPr txBox="1"/>
              <p:nvPr/>
            </p:nvSpPr>
            <p:spPr>
              <a:xfrm>
                <a:off x="7267153" y="2174711"/>
                <a:ext cx="286116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3600" b="0" i="1" smtClean="0">
                          <a:latin typeface="Cambria Math" panose="02040503050406030204" pitchFamily="18" charset="0"/>
                        </a:rPr>
                        <m:t>𝑦</m:t>
                      </m:r>
                      <m:r>
                        <a:rPr lang="en-CA" sz="3600" b="0" i="1" smtClean="0">
                          <a:latin typeface="Cambria Math" panose="02040503050406030204" pitchFamily="18" charset="0"/>
                        </a:rPr>
                        <m:t>=</m:t>
                      </m:r>
                      <m:r>
                        <a:rPr lang="en-CA" sz="3600" b="0" i="1" smtClean="0">
                          <a:latin typeface="Cambria Math" panose="02040503050406030204" pitchFamily="18" charset="0"/>
                        </a:rPr>
                        <m:t>𝑏</m:t>
                      </m:r>
                      <m:r>
                        <a:rPr lang="en-CA" sz="3600" b="0" i="1" smtClean="0">
                          <a:latin typeface="Cambria Math" panose="02040503050406030204" pitchFamily="18" charset="0"/>
                        </a:rPr>
                        <m:t>+</m:t>
                      </m:r>
                      <m:r>
                        <a:rPr lang="en-CA" sz="3600" b="0" i="1" smtClean="0">
                          <a:latin typeface="Cambria Math" panose="02040503050406030204" pitchFamily="18" charset="0"/>
                        </a:rPr>
                        <m:t>𝑚</m:t>
                      </m:r>
                      <m:r>
                        <a:rPr lang="en-CA" sz="3600" b="0" i="1" smtClean="0">
                          <a:latin typeface="Cambria Math" panose="02040503050406030204" pitchFamily="18" charset="0"/>
                        </a:rPr>
                        <m:t>∗</m:t>
                      </m:r>
                      <m:r>
                        <a:rPr lang="en-CA" sz="3600" b="0" i="1" smtClean="0">
                          <a:latin typeface="Cambria Math" panose="02040503050406030204" pitchFamily="18" charset="0"/>
                        </a:rPr>
                        <m:t>𝑥</m:t>
                      </m:r>
                    </m:oMath>
                  </m:oMathPara>
                </a14:m>
                <a:endParaRPr lang="en-CA"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7267153" y="2174711"/>
                <a:ext cx="2861168" cy="553998"/>
              </a:xfrm>
              <a:prstGeom prst="rect">
                <a:avLst/>
              </a:prstGeom>
              <a:blipFill rotWithShape="0">
                <a:blip r:embed="rId3"/>
                <a:stretch>
                  <a:fillRect/>
                </a:stretch>
              </a:blipFill>
            </p:spPr>
            <p:txBody>
              <a:bodyPr/>
              <a:lstStyle/>
              <a:p>
                <a:r>
                  <a:rPr lang="en-CA">
                    <a:noFill/>
                  </a:rPr>
                  <a:t> </a:t>
                </a:r>
              </a:p>
            </p:txBody>
          </p:sp>
        </mc:Fallback>
      </mc:AlternateContent>
      <p:cxnSp>
        <p:nvCxnSpPr>
          <p:cNvPr id="9" name="Straight Arrow Connector 8"/>
          <p:cNvCxnSpPr/>
          <p:nvPr/>
        </p:nvCxnSpPr>
        <p:spPr>
          <a:xfrm flipV="1">
            <a:off x="941829" y="6237270"/>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918395" y="3323431"/>
            <a:ext cx="54092" cy="2961940"/>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646233" y="5048328"/>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2127925" y="4745329"/>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2388858" y="5125710"/>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5182375" y="364467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2818901" y="419987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2818902" y="371309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3558482" y="3871332"/>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3700581" y="437753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3256385" y="4778378"/>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4298060" y="3877815"/>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p:cNvSpPr txBox="1"/>
          <p:nvPr/>
        </p:nvSpPr>
        <p:spPr>
          <a:xfrm>
            <a:off x="2768875" y="6279484"/>
            <a:ext cx="2364173" cy="461665"/>
          </a:xfrm>
          <a:prstGeom prst="rect">
            <a:avLst/>
          </a:prstGeom>
          <a:noFill/>
        </p:spPr>
        <p:txBody>
          <a:bodyPr wrap="none" rtlCol="0">
            <a:spAutoFit/>
          </a:bodyPr>
          <a:lstStyle/>
          <a:p>
            <a:r>
              <a:rPr lang="en-CA" sz="2400" b="1" dirty="0" smtClean="0"/>
              <a:t>X (INPUT IMAGE)</a:t>
            </a:r>
            <a:endParaRPr lang="en-CA" sz="2400" b="1" dirty="0"/>
          </a:p>
        </p:txBody>
      </p:sp>
      <p:sp>
        <p:nvSpPr>
          <p:cNvPr id="24" name="TextBox 23"/>
          <p:cNvSpPr txBox="1"/>
          <p:nvPr/>
        </p:nvSpPr>
        <p:spPr>
          <a:xfrm rot="16200000">
            <a:off x="-550988" y="4391380"/>
            <a:ext cx="2306209" cy="461665"/>
          </a:xfrm>
          <a:prstGeom prst="rect">
            <a:avLst/>
          </a:prstGeom>
          <a:noFill/>
        </p:spPr>
        <p:txBody>
          <a:bodyPr wrap="none" rtlCol="0">
            <a:spAutoFit/>
          </a:bodyPr>
          <a:lstStyle/>
          <a:p>
            <a:r>
              <a:rPr lang="en-CA" sz="2400" b="1" dirty="0" smtClean="0"/>
              <a:t>Y (ACTIVATIONS)</a:t>
            </a:r>
            <a:endParaRPr lang="en-CA" sz="2400" b="1" dirty="0"/>
          </a:p>
        </p:txBody>
      </p:sp>
      <p:cxnSp>
        <p:nvCxnSpPr>
          <p:cNvPr id="25" name="Straight Connector 24"/>
          <p:cNvCxnSpPr/>
          <p:nvPr/>
        </p:nvCxnSpPr>
        <p:spPr>
          <a:xfrm flipH="1">
            <a:off x="993282" y="3255147"/>
            <a:ext cx="4481472" cy="246646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rot="5400000" flipH="1" flipV="1">
            <a:off x="6452435" y="2985286"/>
            <a:ext cx="1216903" cy="868401"/>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9248" y="3995537"/>
            <a:ext cx="2167901" cy="584775"/>
          </a:xfrm>
          <a:prstGeom prst="rect">
            <a:avLst/>
          </a:prstGeom>
          <a:noFill/>
        </p:spPr>
        <p:txBody>
          <a:bodyPr wrap="none" rtlCol="0">
            <a:spAutoFit/>
          </a:bodyPr>
          <a:lstStyle/>
          <a:p>
            <a:pPr algn="ctr"/>
            <a:r>
              <a:rPr lang="en-CA" sz="1600" b="1" dirty="0" smtClean="0">
                <a:solidFill>
                  <a:srgbClr val="FF0000"/>
                </a:solidFill>
              </a:rPr>
              <a:t>DEPENDANT VARIABLE </a:t>
            </a:r>
          </a:p>
          <a:p>
            <a:pPr algn="ctr"/>
            <a:r>
              <a:rPr lang="en-CA" sz="1600" b="1" dirty="0" smtClean="0">
                <a:solidFill>
                  <a:srgbClr val="FF0000"/>
                </a:solidFill>
              </a:rPr>
              <a:t>(ACTIVATIONS/LOSS)</a:t>
            </a:r>
          </a:p>
        </p:txBody>
      </p:sp>
      <p:cxnSp>
        <p:nvCxnSpPr>
          <p:cNvPr id="28" name="Curved Connector 27"/>
          <p:cNvCxnSpPr/>
          <p:nvPr/>
        </p:nvCxnSpPr>
        <p:spPr>
          <a:xfrm rot="5400000" flipH="1" flipV="1">
            <a:off x="8842768" y="2874704"/>
            <a:ext cx="1216903" cy="868401"/>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015621" y="4025347"/>
            <a:ext cx="2289729" cy="584775"/>
          </a:xfrm>
          <a:prstGeom prst="rect">
            <a:avLst/>
          </a:prstGeom>
          <a:noFill/>
        </p:spPr>
        <p:txBody>
          <a:bodyPr wrap="none" rtlCol="0">
            <a:spAutoFit/>
          </a:bodyPr>
          <a:lstStyle/>
          <a:p>
            <a:pPr algn="ctr"/>
            <a:r>
              <a:rPr lang="en-CA" sz="1600" b="1" dirty="0" smtClean="0">
                <a:solidFill>
                  <a:srgbClr val="FF0000"/>
                </a:solidFill>
              </a:rPr>
              <a:t>INDEPENDENT VARIABLE</a:t>
            </a:r>
          </a:p>
          <a:p>
            <a:pPr algn="ctr"/>
            <a:r>
              <a:rPr lang="en-CA" sz="1600" b="1" dirty="0" smtClean="0">
                <a:solidFill>
                  <a:srgbClr val="FF0000"/>
                </a:solidFill>
              </a:rPr>
              <a:t>(INPUT IMAGE)</a:t>
            </a:r>
            <a:endParaRPr lang="en-CA" sz="1600" b="1" dirty="0">
              <a:solidFill>
                <a:srgbClr val="FF0000"/>
              </a:solidFill>
            </a:endParaRPr>
          </a:p>
        </p:txBody>
      </p:sp>
      <p:sp>
        <p:nvSpPr>
          <p:cNvPr id="30" name="Rounded Rectangle 29"/>
          <p:cNvSpPr/>
          <p:nvPr/>
        </p:nvSpPr>
        <p:spPr>
          <a:xfrm>
            <a:off x="8095550" y="2174710"/>
            <a:ext cx="465941" cy="665551"/>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ounded Rectangle 30"/>
          <p:cNvSpPr/>
          <p:nvPr/>
        </p:nvSpPr>
        <p:spPr>
          <a:xfrm>
            <a:off x="8919730" y="2174710"/>
            <a:ext cx="507757" cy="665551"/>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8" name="Straight Arrow Connector 37"/>
          <p:cNvCxnSpPr/>
          <p:nvPr/>
        </p:nvCxnSpPr>
        <p:spPr>
          <a:xfrm flipV="1">
            <a:off x="2560868" y="4308845"/>
            <a:ext cx="1012241" cy="5494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599160" y="6230332"/>
            <a:ext cx="1012241" cy="266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960757" y="4338523"/>
            <a:ext cx="0" cy="58991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p:nvPr/>
        </p:nvCxnSpPr>
        <p:spPr>
          <a:xfrm flipV="1">
            <a:off x="9390950" y="1494504"/>
            <a:ext cx="1039157" cy="664253"/>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flipV="1">
            <a:off x="8400350" y="1318481"/>
            <a:ext cx="2029757" cy="820727"/>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430107" y="1269258"/>
            <a:ext cx="1672253" cy="338554"/>
          </a:xfrm>
          <a:prstGeom prst="rect">
            <a:avLst/>
          </a:prstGeom>
          <a:noFill/>
        </p:spPr>
        <p:txBody>
          <a:bodyPr wrap="none" rtlCol="0">
            <a:spAutoFit/>
          </a:bodyPr>
          <a:lstStyle/>
          <a:p>
            <a:r>
              <a:rPr lang="en-CA" sz="1600" b="1" dirty="0" smtClean="0">
                <a:solidFill>
                  <a:srgbClr val="FF0000"/>
                </a:solidFill>
              </a:rPr>
              <a:t>TRAINED MODEL </a:t>
            </a:r>
            <a:endParaRPr lang="en-CA" sz="1600" b="1" dirty="0">
              <a:solidFill>
                <a:srgbClr val="FF0000"/>
              </a:solidFill>
            </a:endParaRPr>
          </a:p>
        </p:txBody>
      </p:sp>
      <mc:AlternateContent xmlns:mc="http://schemas.openxmlformats.org/markup-compatibility/2006" xmlns:a14="http://schemas.microsoft.com/office/drawing/2010/main">
        <mc:Choice Requires="a14">
          <p:sp>
            <p:nvSpPr>
              <p:cNvPr id="2" name="Rectangle 1"/>
              <p:cNvSpPr/>
              <p:nvPr/>
            </p:nvSpPr>
            <p:spPr>
              <a:xfrm>
                <a:off x="6374317" y="4631515"/>
                <a:ext cx="4877554" cy="1052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2000" b="1" i="1" smtClean="0">
                          <a:latin typeface="Cambria Math" panose="02040503050406030204" pitchFamily="18" charset="0"/>
                        </a:rPr>
                        <m:t>𝑮𝒓𝒂𝒅𝒊𝒆𝒏𝒕</m:t>
                      </m:r>
                      <m:r>
                        <a:rPr lang="en-CA" sz="2000" b="1" i="1" smtClean="0">
                          <a:latin typeface="Cambria Math" panose="02040503050406030204" pitchFamily="18" charset="0"/>
                        </a:rPr>
                        <m:t>= </m:t>
                      </m:r>
                      <m:f>
                        <m:fPr>
                          <m:ctrlPr>
                            <a:rPr lang="en-CA" sz="2000" b="1" i="1" smtClean="0">
                              <a:latin typeface="Cambria Math" panose="02040503050406030204" pitchFamily="18" charset="0"/>
                            </a:rPr>
                          </m:ctrlPr>
                        </m:fPr>
                        <m:num>
                          <m:r>
                            <a:rPr lang="en-CA" sz="2000" b="1" i="1" smtClean="0">
                              <a:latin typeface="Cambria Math" panose="02040503050406030204" pitchFamily="18" charset="0"/>
                            </a:rPr>
                            <m:t>𝒅</m:t>
                          </m:r>
                          <m:r>
                            <a:rPr lang="en-CA" sz="2000" b="1" i="1">
                              <a:latin typeface="Cambria Math" panose="02040503050406030204" pitchFamily="18" charset="0"/>
                            </a:rPr>
                            <m:t>𝒚</m:t>
                          </m:r>
                        </m:num>
                        <m:den>
                          <m:r>
                            <a:rPr lang="en-CA" sz="2000" b="1" i="1" smtClean="0">
                              <a:latin typeface="Cambria Math" panose="02040503050406030204" pitchFamily="18" charset="0"/>
                            </a:rPr>
                            <m:t>𝒅𝒙</m:t>
                          </m:r>
                        </m:den>
                      </m:f>
                      <m:r>
                        <a:rPr lang="en-CA" sz="2000" b="1" i="1" smtClean="0">
                          <a:latin typeface="Cambria Math" panose="02040503050406030204" pitchFamily="18" charset="0"/>
                        </a:rPr>
                        <m:t>=</m:t>
                      </m:r>
                      <m:f>
                        <m:fPr>
                          <m:ctrlPr>
                            <a:rPr lang="en-CA" sz="2000" b="1" i="1" smtClean="0">
                              <a:latin typeface="Cambria Math" panose="02040503050406030204" pitchFamily="18" charset="0"/>
                            </a:rPr>
                          </m:ctrlPr>
                        </m:fPr>
                        <m:num>
                          <m:r>
                            <a:rPr lang="en-CA" sz="2000" b="1" i="1" smtClean="0">
                              <a:latin typeface="Cambria Math" panose="02040503050406030204" pitchFamily="18" charset="0"/>
                            </a:rPr>
                            <m:t>𝒅</m:t>
                          </m:r>
                          <m:d>
                            <m:dPr>
                              <m:ctrlPr>
                                <a:rPr lang="en-CA" sz="2000" b="1" i="1" smtClean="0">
                                  <a:latin typeface="Cambria Math" panose="02040503050406030204" pitchFamily="18" charset="0"/>
                                </a:rPr>
                              </m:ctrlPr>
                            </m:dPr>
                            <m:e>
                              <m:r>
                                <a:rPr lang="en-CA" sz="2000" b="1" i="1" smtClean="0">
                                  <a:latin typeface="Cambria Math" panose="02040503050406030204" pitchFamily="18" charset="0"/>
                                </a:rPr>
                                <m:t>𝒂𝒄𝒕𝒊𝒗𝒂𝒕𝒊𝒐𝒏𝒔</m:t>
                              </m:r>
                              <m:r>
                                <a:rPr lang="en-CA" sz="2000" b="1" i="1" smtClean="0">
                                  <a:latin typeface="Cambria Math" panose="02040503050406030204" pitchFamily="18" charset="0"/>
                                </a:rPr>
                                <m:t>/</m:t>
                              </m:r>
                              <m:r>
                                <a:rPr lang="en-CA" sz="2000" b="1" i="1" smtClean="0">
                                  <a:latin typeface="Cambria Math" panose="02040503050406030204" pitchFamily="18" charset="0"/>
                                </a:rPr>
                                <m:t>𝒍𝒐𝒔𝒔</m:t>
                              </m:r>
                            </m:e>
                          </m:d>
                        </m:num>
                        <m:den>
                          <m:r>
                            <a:rPr lang="en-CA" sz="2000" b="1" i="1">
                              <a:latin typeface="Cambria Math" panose="02040503050406030204" pitchFamily="18" charset="0"/>
                            </a:rPr>
                            <m:t>𝒅</m:t>
                          </m:r>
                          <m:r>
                            <a:rPr lang="en-CA" sz="2000" b="1" i="1">
                              <a:latin typeface="Cambria Math" panose="02040503050406030204" pitchFamily="18" charset="0"/>
                            </a:rPr>
                            <m:t>(</m:t>
                          </m:r>
                          <m:r>
                            <a:rPr lang="en-CA" sz="2000" b="1" i="1">
                              <a:latin typeface="Cambria Math" panose="02040503050406030204" pitchFamily="18" charset="0"/>
                            </a:rPr>
                            <m:t>𝒊𝒏𝒑𝒖𝒕</m:t>
                          </m:r>
                          <m:r>
                            <a:rPr lang="en-CA" sz="2000" b="1" i="1">
                              <a:latin typeface="Cambria Math" panose="02040503050406030204" pitchFamily="18" charset="0"/>
                            </a:rPr>
                            <m:t> </m:t>
                          </m:r>
                          <m:r>
                            <a:rPr lang="en-CA" sz="2000" b="1" i="1">
                              <a:latin typeface="Cambria Math" panose="02040503050406030204" pitchFamily="18" charset="0"/>
                            </a:rPr>
                            <m:t>𝒊𝒎𝒂𝒈𝒆</m:t>
                          </m:r>
                          <m:r>
                            <a:rPr lang="en-CA" sz="2000" b="1" i="1">
                              <a:latin typeface="Cambria Math" panose="02040503050406030204" pitchFamily="18" charset="0"/>
                            </a:rPr>
                            <m:t>)</m:t>
                          </m:r>
                          <m:r>
                            <m:rPr>
                              <m:nor/>
                            </m:rPr>
                            <a:rPr lang="en-CA" sz="2000" b="1" dirty="0"/>
                            <m:t> </m:t>
                          </m:r>
                        </m:den>
                      </m:f>
                    </m:oMath>
                  </m:oMathPara>
                </a14:m>
                <a:endParaRPr lang="en-CA" sz="2000" b="1" i="1" dirty="0" smtClean="0">
                  <a:latin typeface="Cambria Math" panose="02040503050406030204" pitchFamily="18" charset="0"/>
                </a:endParaRPr>
              </a:p>
              <a:p>
                <a:endParaRPr lang="en-CA" sz="2000" b="1" dirty="0"/>
              </a:p>
            </p:txBody>
          </p:sp>
        </mc:Choice>
        <mc:Fallback xmlns="">
          <p:sp>
            <p:nvSpPr>
              <p:cNvPr id="2" name="Rectangle 1"/>
              <p:cNvSpPr>
                <a:spLocks noRot="1" noChangeAspect="1" noMove="1" noResize="1" noEditPoints="1" noAdjustHandles="1" noChangeArrowheads="1" noChangeShapeType="1" noTextEdit="1"/>
              </p:cNvSpPr>
              <p:nvPr/>
            </p:nvSpPr>
            <p:spPr>
              <a:xfrm>
                <a:off x="6374317" y="4631515"/>
                <a:ext cx="4877554" cy="1052019"/>
              </a:xfrm>
              <a:prstGeom prst="rect">
                <a:avLst/>
              </a:prstGeom>
              <a:blipFill rotWithShape="0">
                <a:blip r:embed="rId4"/>
                <a:stretch>
                  <a:fillRect/>
                </a:stretch>
              </a:blipFill>
            </p:spPr>
            <p:txBody>
              <a:bodyPr/>
              <a:lstStyle/>
              <a:p>
                <a:r>
                  <a:rPr lang="en-CA">
                    <a:noFill/>
                  </a:rPr>
                  <a:t> </a:t>
                </a:r>
              </a:p>
            </p:txBody>
          </p:sp>
        </mc:Fallback>
      </mc:AlternateContent>
      <p:sp>
        <p:nvSpPr>
          <p:cNvPr id="45" name="TextBox 44"/>
          <p:cNvSpPr txBox="1"/>
          <p:nvPr/>
        </p:nvSpPr>
        <p:spPr>
          <a:xfrm>
            <a:off x="5830478" y="6098487"/>
            <a:ext cx="5525402" cy="584775"/>
          </a:xfrm>
          <a:prstGeom prst="rect">
            <a:avLst/>
          </a:prstGeom>
          <a:noFill/>
        </p:spPr>
        <p:txBody>
          <a:bodyPr wrap="square" rtlCol="0">
            <a:spAutoFit/>
          </a:bodyPr>
          <a:lstStyle/>
          <a:p>
            <a:pPr algn="ctr"/>
            <a:r>
              <a:rPr lang="en-CA" sz="1600" b="1" dirty="0" smtClean="0">
                <a:solidFill>
                  <a:srgbClr val="FF0000"/>
                </a:solidFill>
              </a:rPr>
              <a:t>DEEPDREAM PERFORMS GRADIENT “ASCENT” TO EXCITE THE ACTIVATIONS (OUTPUTS) </a:t>
            </a:r>
          </a:p>
        </p:txBody>
      </p:sp>
      <mc:AlternateContent xmlns:mc="http://schemas.openxmlformats.org/markup-compatibility/2006" xmlns:a14="http://schemas.microsoft.com/office/drawing/2010/main">
        <mc:Choice Requires="a14">
          <p:sp>
            <p:nvSpPr>
              <p:cNvPr id="46" name="Rectangle 45"/>
              <p:cNvSpPr/>
              <p:nvPr/>
            </p:nvSpPr>
            <p:spPr>
              <a:xfrm>
                <a:off x="6395075" y="5338856"/>
                <a:ext cx="5771772" cy="682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sz="2000" b="1" i="1" smtClean="0">
                          <a:latin typeface="Cambria Math" panose="02040503050406030204" pitchFamily="18" charset="0"/>
                        </a:rPr>
                        <m:t>𝒙</m:t>
                      </m:r>
                      <m:sSub>
                        <m:sSubPr>
                          <m:ctrlPr>
                            <a:rPr lang="en-CA" sz="2000" b="1" i="1">
                              <a:latin typeface="Cambria Math" panose="02040503050406030204" pitchFamily="18" charset="0"/>
                            </a:rPr>
                          </m:ctrlPr>
                        </m:sSubPr>
                        <m:e>
                          <m:d>
                            <m:dPr>
                              <m:begChr m:val=""/>
                              <m:endChr m:val="|"/>
                              <m:ctrlPr>
                                <a:rPr lang="en-CA" sz="2000" b="1" i="1">
                                  <a:latin typeface="Cambria Math" panose="02040503050406030204" pitchFamily="18" charset="0"/>
                                </a:rPr>
                              </m:ctrlPr>
                            </m:dPr>
                            <m:e>
                              <m:r>
                                <a:rPr lang="en-CA" sz="2000">
                                  <a:latin typeface="Cambria Math" panose="02040503050406030204" pitchFamily="18" charset="0"/>
                                </a:rPr>
                                <m:t>​</m:t>
                              </m:r>
                            </m:e>
                          </m:d>
                        </m:e>
                        <m:sub>
                          <m:r>
                            <a:rPr lang="en-CA" sz="2000" b="1" i="1" smtClean="0">
                              <a:latin typeface="Cambria Math" panose="02040503050406030204" pitchFamily="18" charset="0"/>
                            </a:rPr>
                            <m:t>𝒏𝒆𝒘</m:t>
                          </m:r>
                        </m:sub>
                      </m:sSub>
                      <m:r>
                        <a:rPr lang="en-CA" sz="2000" b="1" i="1" smtClean="0">
                          <a:latin typeface="Cambria Math" panose="02040503050406030204" pitchFamily="18" charset="0"/>
                        </a:rPr>
                        <m:t>= </m:t>
                      </m:r>
                      <m:r>
                        <a:rPr lang="en-CA" sz="2000" b="1" i="1" smtClean="0">
                          <a:latin typeface="Cambria Math" panose="02040503050406030204" pitchFamily="18" charset="0"/>
                        </a:rPr>
                        <m:t>𝒙</m:t>
                      </m:r>
                      <m:sSub>
                        <m:sSubPr>
                          <m:ctrlPr>
                            <a:rPr lang="en-CA" sz="2000" b="1" i="1" smtClean="0">
                              <a:latin typeface="Cambria Math" panose="02040503050406030204" pitchFamily="18" charset="0"/>
                            </a:rPr>
                          </m:ctrlPr>
                        </m:sSubPr>
                        <m:e>
                          <m:d>
                            <m:dPr>
                              <m:begChr m:val=""/>
                              <m:endChr m:val="|"/>
                              <m:ctrlPr>
                                <a:rPr lang="en-CA" sz="2000" b="1" i="1" smtClean="0">
                                  <a:latin typeface="Cambria Math" panose="02040503050406030204" pitchFamily="18" charset="0"/>
                                </a:rPr>
                              </m:ctrlPr>
                            </m:dPr>
                            <m:e>
                              <m:r>
                                <a:rPr lang="en-CA" sz="2000">
                                  <a:latin typeface="Cambria Math" panose="02040503050406030204" pitchFamily="18" charset="0"/>
                                </a:rPr>
                                <m:t>​</m:t>
                              </m:r>
                            </m:e>
                          </m:d>
                        </m:e>
                        <m:sub>
                          <m:r>
                            <a:rPr lang="en-CA" sz="2000" b="1" i="1" smtClean="0">
                              <a:latin typeface="Cambria Math" panose="02040503050406030204" pitchFamily="18" charset="0"/>
                            </a:rPr>
                            <m:t>𝒐𝒍𝒅</m:t>
                          </m:r>
                        </m:sub>
                      </m:sSub>
                      <m:r>
                        <a:rPr lang="en-CA" sz="2000" b="1" i="1" smtClean="0">
                          <a:latin typeface="Cambria Math" panose="02040503050406030204" pitchFamily="18" charset="0"/>
                        </a:rPr>
                        <m:t>+</m:t>
                      </m:r>
                      <m:f>
                        <m:fPr>
                          <m:ctrlPr>
                            <a:rPr lang="en-CA" sz="2000" b="1" i="1" smtClean="0">
                              <a:latin typeface="Cambria Math" panose="02040503050406030204" pitchFamily="18" charset="0"/>
                            </a:rPr>
                          </m:ctrlPr>
                        </m:fPr>
                        <m:num>
                          <m:r>
                            <a:rPr lang="en-CA" sz="2000" b="1" i="1" smtClean="0">
                              <a:latin typeface="Cambria Math" panose="02040503050406030204" pitchFamily="18" charset="0"/>
                            </a:rPr>
                            <m:t>𝒅</m:t>
                          </m:r>
                          <m:r>
                            <a:rPr lang="en-CA" sz="2000" b="1" i="1">
                              <a:latin typeface="Cambria Math" panose="02040503050406030204" pitchFamily="18" charset="0"/>
                            </a:rPr>
                            <m:t>𝒚</m:t>
                          </m:r>
                        </m:num>
                        <m:den>
                          <m:r>
                            <a:rPr lang="en-CA" sz="2000" b="1" i="1" smtClean="0">
                              <a:latin typeface="Cambria Math" panose="02040503050406030204" pitchFamily="18" charset="0"/>
                            </a:rPr>
                            <m:t>𝒅𝒙</m:t>
                          </m:r>
                        </m:den>
                      </m:f>
                      <m:r>
                        <a:rPr lang="en-CA" sz="2000" b="1" i="1" smtClean="0">
                          <a:latin typeface="Cambria Math" panose="02040503050406030204" pitchFamily="18" charset="0"/>
                        </a:rPr>
                        <m:t>∗</m:t>
                      </m:r>
                      <m:r>
                        <a:rPr lang="en-CA" sz="2000" b="1" i="1" smtClean="0">
                          <a:latin typeface="Cambria Math" panose="02040503050406030204" pitchFamily="18" charset="0"/>
                        </a:rPr>
                        <m:t>𝒍𝒆𝒂𝒓𝒏𝒊𝒏𝒈</m:t>
                      </m:r>
                      <m:r>
                        <a:rPr lang="en-CA" sz="2000" b="1" i="1" smtClean="0">
                          <a:latin typeface="Cambria Math" panose="02040503050406030204" pitchFamily="18" charset="0"/>
                        </a:rPr>
                        <m:t> </m:t>
                      </m:r>
                      <m:r>
                        <a:rPr lang="en-CA" sz="2000" b="1" i="1" smtClean="0">
                          <a:latin typeface="Cambria Math" panose="02040503050406030204" pitchFamily="18" charset="0"/>
                        </a:rPr>
                        <m:t>𝒓𝒂𝒕𝒆</m:t>
                      </m:r>
                      <m:r>
                        <a:rPr lang="en-CA" sz="2000" b="1" i="1" smtClean="0">
                          <a:latin typeface="Cambria Math" panose="02040503050406030204" pitchFamily="18" charset="0"/>
                        </a:rPr>
                        <m:t> (</m:t>
                      </m:r>
                      <m:r>
                        <a:rPr lang="en-CA" sz="2000" b="1" i="1" smtClean="0">
                          <a:latin typeface="Cambria Math" panose="02040503050406030204" pitchFamily="18" charset="0"/>
                        </a:rPr>
                        <m:t>𝒔𝒕𝒆𝒑</m:t>
                      </m:r>
                      <m:r>
                        <a:rPr lang="en-CA" sz="2000" b="1" i="1" smtClean="0">
                          <a:latin typeface="Cambria Math" panose="02040503050406030204" pitchFamily="18" charset="0"/>
                        </a:rPr>
                        <m:t> </m:t>
                      </m:r>
                      <m:r>
                        <a:rPr lang="en-CA" sz="2000" b="1" i="1" smtClean="0">
                          <a:latin typeface="Cambria Math" panose="02040503050406030204" pitchFamily="18" charset="0"/>
                        </a:rPr>
                        <m:t>𝒔𝒊𝒛𝒆</m:t>
                      </m:r>
                      <m:r>
                        <a:rPr lang="en-CA" sz="2000" b="1" i="1" smtClean="0">
                          <a:latin typeface="Cambria Math" panose="02040503050406030204" pitchFamily="18" charset="0"/>
                        </a:rPr>
                        <m:t>)</m:t>
                      </m:r>
                    </m:oMath>
                  </m:oMathPara>
                </a14:m>
                <a:endParaRPr lang="en-CA" sz="2000" b="1" dirty="0"/>
              </a:p>
            </p:txBody>
          </p:sp>
        </mc:Choice>
        <mc:Fallback xmlns="">
          <p:sp>
            <p:nvSpPr>
              <p:cNvPr id="46" name="Rectangle 45"/>
              <p:cNvSpPr>
                <a:spLocks noRot="1" noChangeAspect="1" noMove="1" noResize="1" noEditPoints="1" noAdjustHandles="1" noChangeArrowheads="1" noChangeShapeType="1" noTextEdit="1"/>
              </p:cNvSpPr>
              <p:nvPr/>
            </p:nvSpPr>
            <p:spPr>
              <a:xfrm>
                <a:off x="6395075" y="5338856"/>
                <a:ext cx="5771772" cy="682046"/>
              </a:xfrm>
              <a:prstGeom prst="rect">
                <a:avLst/>
              </a:prstGeom>
              <a:blipFill rotWithShape="0">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01801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ppt_x"/>
                                          </p:val>
                                        </p:tav>
                                        <p:tav tm="100000">
                                          <p:val>
                                            <p:strVal val="#ppt_x"/>
                                          </p:val>
                                        </p:tav>
                                      </p:tavLst>
                                    </p:anim>
                                    <p:anim calcmode="lin" valueType="num">
                                      <p:cBhvr additive="base">
                                        <p:cTn id="17" dur="500" fill="hold"/>
                                        <p:tgtEl>
                                          <p:spTgt spid="30"/>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500" fill="hold"/>
                                        <p:tgtEl>
                                          <p:spTgt spid="31"/>
                                        </p:tgtEl>
                                        <p:attrNameLst>
                                          <p:attrName>ppt_x</p:attrName>
                                        </p:attrNameLst>
                                      </p:cBhvr>
                                      <p:tavLst>
                                        <p:tav tm="0">
                                          <p:val>
                                            <p:strVal val="#ppt_x"/>
                                          </p:val>
                                        </p:tav>
                                        <p:tav tm="100000">
                                          <p:val>
                                            <p:strVal val="#ppt_x"/>
                                          </p:val>
                                        </p:tav>
                                      </p:tavLst>
                                    </p:anim>
                                    <p:anim calcmode="lin" valueType="num">
                                      <p:cBhvr additive="base">
                                        <p:cTn id="21" dur="500" fill="hold"/>
                                        <p:tgtEl>
                                          <p:spTgt spid="31"/>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500" fill="hold"/>
                                        <p:tgtEl>
                                          <p:spTgt spid="42"/>
                                        </p:tgtEl>
                                        <p:attrNameLst>
                                          <p:attrName>ppt_x</p:attrName>
                                        </p:attrNameLst>
                                      </p:cBhvr>
                                      <p:tavLst>
                                        <p:tav tm="0">
                                          <p:val>
                                            <p:strVal val="#ppt_x"/>
                                          </p:val>
                                        </p:tav>
                                        <p:tav tm="100000">
                                          <p:val>
                                            <p:strVal val="#ppt_x"/>
                                          </p:val>
                                        </p:tav>
                                      </p:tavLst>
                                    </p:anim>
                                    <p:anim calcmode="lin" valueType="num">
                                      <p:cBhvr additive="base">
                                        <p:cTn id="25" dur="500" fill="hold"/>
                                        <p:tgtEl>
                                          <p:spTgt spid="42"/>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500" fill="hold"/>
                                        <p:tgtEl>
                                          <p:spTgt spid="41"/>
                                        </p:tgtEl>
                                        <p:attrNameLst>
                                          <p:attrName>ppt_x</p:attrName>
                                        </p:attrNameLst>
                                      </p:cBhvr>
                                      <p:tavLst>
                                        <p:tav tm="0">
                                          <p:val>
                                            <p:strVal val="#ppt_x"/>
                                          </p:val>
                                        </p:tav>
                                        <p:tav tm="100000">
                                          <p:val>
                                            <p:strVal val="#ppt_x"/>
                                          </p:val>
                                        </p:tav>
                                      </p:tavLst>
                                    </p:anim>
                                    <p:anim calcmode="lin" valueType="num">
                                      <p:cBhvr additive="base">
                                        <p:cTn id="29" dur="500" fill="hold"/>
                                        <p:tgtEl>
                                          <p:spTgt spid="41"/>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500" fill="hold"/>
                                        <p:tgtEl>
                                          <p:spTgt spid="43"/>
                                        </p:tgtEl>
                                        <p:attrNameLst>
                                          <p:attrName>ppt_x</p:attrName>
                                        </p:attrNameLst>
                                      </p:cBhvr>
                                      <p:tavLst>
                                        <p:tav tm="0">
                                          <p:val>
                                            <p:strVal val="#ppt_x"/>
                                          </p:val>
                                        </p:tav>
                                        <p:tav tm="100000">
                                          <p:val>
                                            <p:strVal val="#ppt_x"/>
                                          </p:val>
                                        </p:tav>
                                      </p:tavLst>
                                    </p:anim>
                                    <p:anim calcmode="lin" valueType="num">
                                      <p:cBhvr additive="base">
                                        <p:cTn id="33" dur="500" fill="hold"/>
                                        <p:tgtEl>
                                          <p:spTgt spid="43"/>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ppt_x"/>
                                          </p:val>
                                        </p:tav>
                                        <p:tav tm="100000">
                                          <p:val>
                                            <p:strVal val="#ppt_x"/>
                                          </p:val>
                                        </p:tav>
                                      </p:tavLst>
                                    </p:anim>
                                    <p:anim calcmode="lin" valueType="num">
                                      <p:cBhvr additive="base">
                                        <p:cTn id="37" dur="500" fill="hold"/>
                                        <p:tgtEl>
                                          <p:spTgt spid="26"/>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fill="hold"/>
                                        <p:tgtEl>
                                          <p:spTgt spid="27"/>
                                        </p:tgtEl>
                                        <p:attrNameLst>
                                          <p:attrName>ppt_x</p:attrName>
                                        </p:attrNameLst>
                                      </p:cBhvr>
                                      <p:tavLst>
                                        <p:tav tm="0">
                                          <p:val>
                                            <p:strVal val="#ppt_x"/>
                                          </p:val>
                                        </p:tav>
                                        <p:tav tm="100000">
                                          <p:val>
                                            <p:strVal val="#ppt_x"/>
                                          </p:val>
                                        </p:tav>
                                      </p:tavLst>
                                    </p:anim>
                                    <p:anim calcmode="lin" valueType="num">
                                      <p:cBhvr additive="base">
                                        <p:cTn id="41" dur="500" fill="hold"/>
                                        <p:tgtEl>
                                          <p:spTgt spid="2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ppt_x"/>
                                          </p:val>
                                        </p:tav>
                                        <p:tav tm="100000">
                                          <p:val>
                                            <p:strVal val="#ppt_x"/>
                                          </p:val>
                                        </p:tav>
                                      </p:tavLst>
                                    </p:anim>
                                    <p:anim calcmode="lin" valueType="num">
                                      <p:cBhvr additive="base">
                                        <p:cTn id="45" dur="500" fill="hold"/>
                                        <p:tgtEl>
                                          <p:spTgt spid="29"/>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par>
                                <p:cTn id="50" presetID="10" presetClass="entr" presetSubtype="0"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2" presetClass="entr" presetSubtype="4"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500" fill="hold"/>
                                        <p:tgtEl>
                                          <p:spTgt spid="45"/>
                                        </p:tgtEl>
                                        <p:attrNameLst>
                                          <p:attrName>ppt_x</p:attrName>
                                        </p:attrNameLst>
                                      </p:cBhvr>
                                      <p:tavLst>
                                        <p:tav tm="0">
                                          <p:val>
                                            <p:strVal val="#ppt_x"/>
                                          </p:val>
                                        </p:tav>
                                        <p:tav tm="100000">
                                          <p:val>
                                            <p:strVal val="#ppt_x"/>
                                          </p:val>
                                        </p:tav>
                                      </p:tavLst>
                                    </p:anim>
                                    <p:anim calcmode="lin" valueType="num">
                                      <p:cBhvr additive="base">
                                        <p:cTn id="6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7" grpId="0"/>
      <p:bldP spid="29" grpId="0"/>
      <p:bldP spid="30" grpId="0" animBg="1"/>
      <p:bldP spid="31" grpId="0" animBg="1"/>
      <p:bldP spid="43"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150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Рисунок 5">
            <a:extLst>
              <a:ext uri="{FF2B5EF4-FFF2-40B4-BE49-F238E27FC236}">
                <a16:creationId xmlns="" xmlns:a16="http://schemas.microsoft.com/office/drawing/2014/main" id="{5E849447-DDEB-47D5-85A4-F583EE51AA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2822" y="2667932"/>
            <a:ext cx="7449178" cy="4189639"/>
          </a:xfrm>
          <a:prstGeom prst="rect">
            <a:avLst/>
          </a:prstGeom>
        </p:spPr>
      </p:pic>
      <p:sp>
        <p:nvSpPr>
          <p:cNvPr id="4" name="Прямоугольник 3">
            <a:extLst>
              <a:ext uri="{FF2B5EF4-FFF2-40B4-BE49-F238E27FC236}">
                <a16:creationId xmlns="" xmlns:a16="http://schemas.microsoft.com/office/drawing/2014/main" id="{D50B6374-5038-40F7-B15A-1341141BF4DF}"/>
              </a:ext>
            </a:extLst>
          </p:cNvPr>
          <p:cNvSpPr/>
          <p:nvPr/>
        </p:nvSpPr>
        <p:spPr>
          <a:xfrm>
            <a:off x="3874504" y="2569123"/>
            <a:ext cx="9827492" cy="769441"/>
          </a:xfrm>
          <a:prstGeom prst="rect">
            <a:avLst/>
          </a:prstGeom>
        </p:spPr>
        <p:txBody>
          <a:bodyPr wrap="square">
            <a:spAutoFit/>
          </a:bodyPr>
          <a:lstStyle/>
          <a:p>
            <a:r>
              <a:rPr lang="en-US" sz="4400" b="1" dirty="0" smtClean="0">
                <a:solidFill>
                  <a:srgbClr val="E55B2D"/>
                </a:solidFill>
                <a:latin typeface="Montserrat" charset="0"/>
                <a:ea typeface="Montserrat" charset="0"/>
                <a:cs typeface="Montserrat" charset="0"/>
              </a:rPr>
              <a:t>DEEP DREAM</a:t>
            </a:r>
            <a:endParaRPr lang="ru-RU" sz="4400" b="1" dirty="0">
              <a:solidFill>
                <a:srgbClr val="E55B2D"/>
              </a:solidFill>
              <a:latin typeface="Montserrat" charset="0"/>
              <a:ea typeface="Montserrat" charset="0"/>
              <a:cs typeface="Montserrat" charset="0"/>
            </a:endParaRPr>
          </a:p>
        </p:txBody>
      </p:sp>
    </p:spTree>
    <p:extLst>
      <p:ext uri="{BB962C8B-B14F-4D97-AF65-F5344CB8AC3E}">
        <p14:creationId xmlns:p14="http://schemas.microsoft.com/office/powerpoint/2010/main" val="209877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150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Рисунок 5">
            <a:extLst>
              <a:ext uri="{FF2B5EF4-FFF2-40B4-BE49-F238E27FC236}">
                <a16:creationId xmlns="" xmlns:a16="http://schemas.microsoft.com/office/drawing/2014/main" id="{5E849447-DDEB-47D5-85A4-F583EE51AA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2822" y="2667932"/>
            <a:ext cx="7449178" cy="4189639"/>
          </a:xfrm>
          <a:prstGeom prst="rect">
            <a:avLst/>
          </a:prstGeom>
        </p:spPr>
      </p:pic>
      <p:sp>
        <p:nvSpPr>
          <p:cNvPr id="4" name="Прямоугольник 3">
            <a:extLst>
              <a:ext uri="{FF2B5EF4-FFF2-40B4-BE49-F238E27FC236}">
                <a16:creationId xmlns="" xmlns:a16="http://schemas.microsoft.com/office/drawing/2014/main" id="{D50B6374-5038-40F7-B15A-1341141BF4DF}"/>
              </a:ext>
            </a:extLst>
          </p:cNvPr>
          <p:cNvSpPr/>
          <p:nvPr/>
        </p:nvSpPr>
        <p:spPr>
          <a:xfrm>
            <a:off x="2950055" y="2659559"/>
            <a:ext cx="9827492" cy="769441"/>
          </a:xfrm>
          <a:prstGeom prst="rect">
            <a:avLst/>
          </a:prstGeom>
        </p:spPr>
        <p:txBody>
          <a:bodyPr wrap="square">
            <a:spAutoFit/>
          </a:bodyPr>
          <a:lstStyle/>
          <a:p>
            <a:r>
              <a:rPr lang="en-US" sz="4400" b="1" dirty="0" smtClean="0">
                <a:solidFill>
                  <a:srgbClr val="E55B2D"/>
                </a:solidFill>
                <a:latin typeface="Montserrat" charset="0"/>
                <a:ea typeface="Montserrat" charset="0"/>
                <a:cs typeface="Montserrat" charset="0"/>
              </a:rPr>
              <a:t>WHAT IS DEEP DREAM?</a:t>
            </a:r>
            <a:endParaRPr lang="ru-RU" sz="4400" b="1" dirty="0">
              <a:solidFill>
                <a:srgbClr val="E55B2D"/>
              </a:solidFill>
              <a:latin typeface="Montserrat" charset="0"/>
              <a:ea typeface="Montserrat" charset="0"/>
              <a:cs typeface="Montserrat" charset="0"/>
            </a:endParaRPr>
          </a:p>
        </p:txBody>
      </p:sp>
    </p:spTree>
    <p:extLst>
      <p:ext uri="{BB962C8B-B14F-4D97-AF65-F5344CB8AC3E}">
        <p14:creationId xmlns:p14="http://schemas.microsoft.com/office/powerpoint/2010/main" val="3271510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2">
            <a:extLst>
              <a:ext uri="{FF2B5EF4-FFF2-40B4-BE49-F238E27FC236}">
                <a16:creationId xmlns="" xmlns:a16="http://schemas.microsoft.com/office/drawing/2014/main" id="{CA7B8699-F746-464A-AE41-677C056F326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9152"/>
          <a:stretch/>
        </p:blipFill>
        <p:spPr>
          <a:xfrm>
            <a:off x="0" y="429"/>
            <a:ext cx="12192000" cy="6229550"/>
          </a:xfrm>
          <a:prstGeom prst="rect">
            <a:avLst/>
          </a:prstGeom>
        </p:spPr>
      </p:pic>
      <p:sp>
        <p:nvSpPr>
          <p:cNvPr id="5" name="Прямоугольник 4"/>
          <p:cNvSpPr/>
          <p:nvPr/>
        </p:nvSpPr>
        <p:spPr>
          <a:xfrm>
            <a:off x="416128" y="89963"/>
            <a:ext cx="12175089" cy="523220"/>
          </a:xfrm>
          <a:prstGeom prst="rect">
            <a:avLst/>
          </a:prstGeom>
        </p:spPr>
        <p:txBody>
          <a:bodyPr wrap="square">
            <a:spAutoFit/>
          </a:bodyPr>
          <a:lstStyle/>
          <a:p>
            <a:r>
              <a:rPr lang="en-US" sz="2800" b="1" dirty="0" smtClean="0">
                <a:solidFill>
                  <a:srgbClr val="E55B2D"/>
                </a:solidFill>
                <a:latin typeface="Montserrat" charset="0"/>
                <a:ea typeface="Montserrat" charset="0"/>
                <a:cs typeface="Montserrat" charset="0"/>
              </a:rPr>
              <a:t>WHAT </a:t>
            </a:r>
            <a:r>
              <a:rPr lang="en-US" sz="2800" b="1" dirty="0">
                <a:solidFill>
                  <a:srgbClr val="E55B2D"/>
                </a:solidFill>
                <a:latin typeface="Montserrat" charset="0"/>
                <a:ea typeface="Montserrat" charset="0"/>
                <a:cs typeface="Montserrat" charset="0"/>
              </a:rPr>
              <a:t>IS DEEP DREAM?</a:t>
            </a:r>
            <a:endParaRPr lang="ru-RU" sz="2800" b="1" dirty="0">
              <a:solidFill>
                <a:srgbClr val="E55B2D"/>
              </a:solidFill>
              <a:latin typeface="Montserrat" charset="0"/>
              <a:ea typeface="Montserrat" charset="0"/>
              <a:cs typeface="Montserrat" charset="0"/>
            </a:endParaRPr>
          </a:p>
        </p:txBody>
      </p:sp>
      <p:sp>
        <p:nvSpPr>
          <p:cNvPr id="23" name="Прямоугольник 11">
            <a:extLst>
              <a:ext uri="{FF2B5EF4-FFF2-40B4-BE49-F238E27FC236}">
                <a16:creationId xmlns="" xmlns:a16="http://schemas.microsoft.com/office/drawing/2014/main" id="{B4B1F363-5EFE-402E-91B7-C999DD6A5345}"/>
              </a:ext>
            </a:extLst>
          </p:cNvPr>
          <p:cNvSpPr/>
          <p:nvPr/>
        </p:nvSpPr>
        <p:spPr>
          <a:xfrm>
            <a:off x="461552" y="1356235"/>
            <a:ext cx="10829464" cy="1631216"/>
          </a:xfrm>
          <a:prstGeom prst="rect">
            <a:avLst/>
          </a:prstGeom>
        </p:spPr>
        <p:txBody>
          <a:bodyPr wrap="square">
            <a:spAutoFit/>
          </a:bodyPr>
          <a:lstStyle/>
          <a:p>
            <a:pPr marL="285750" indent="-285750">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Deep Dream is the most freaky, creepy AI algorithm to date!</a:t>
            </a:r>
          </a:p>
          <a:p>
            <a:pPr marL="285750" indent="-285750">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Ever wondered what does an AI see? </a:t>
            </a:r>
            <a:r>
              <a:rPr lang="en-CA" sz="2000" b="1" dirty="0">
                <a:solidFill>
                  <a:srgbClr val="583A72"/>
                </a:solidFill>
                <a:latin typeface="Montserrat" charset="0"/>
                <a:ea typeface="Montserrat" charset="0"/>
                <a:cs typeface="Montserrat" charset="0"/>
              </a:rPr>
              <a:t>(in the hidden layers</a:t>
            </a:r>
            <a:r>
              <a:rPr lang="en-CA" sz="2000" b="1" dirty="0" smtClean="0">
                <a:solidFill>
                  <a:srgbClr val="583A72"/>
                </a:solidFill>
                <a:latin typeface="Montserrat" charset="0"/>
                <a:ea typeface="Montserrat" charset="0"/>
                <a:cs typeface="Montserrat" charset="0"/>
              </a:rPr>
              <a:t>)</a:t>
            </a:r>
          </a:p>
          <a:p>
            <a:pPr marL="285750" indent="-285750">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Check out this Deep Dream Journey on YouTube : </a:t>
            </a:r>
            <a:r>
              <a:rPr lang="en-CA" sz="2000" dirty="0">
                <a:hlinkClick r:id="rId3"/>
              </a:rPr>
              <a:t>https://</a:t>
            </a:r>
            <a:r>
              <a:rPr lang="en-CA" sz="2000" dirty="0" smtClean="0">
                <a:hlinkClick r:id="rId3"/>
              </a:rPr>
              <a:t>www.youtube.com/watch?v=SCE-QeDfXtA</a:t>
            </a:r>
            <a:endParaRPr lang="en-CA" sz="2000" dirty="0" smtClean="0"/>
          </a:p>
          <a:p>
            <a:pPr marL="285750" indent="-285750">
              <a:buFont typeface="Arial" panose="020B0604020202020204" pitchFamily="34" charset="0"/>
              <a:buChar char="•"/>
            </a:pPr>
            <a:endParaRPr lang="en-CA" sz="2000" b="1" dirty="0" smtClean="0">
              <a:solidFill>
                <a:srgbClr val="583A72"/>
              </a:solidFill>
              <a:latin typeface="Montserrat" charset="0"/>
              <a:ea typeface="Montserrat" charset="0"/>
              <a:cs typeface="Montserrat" charset="0"/>
            </a:endParaRPr>
          </a:p>
        </p:txBody>
      </p:sp>
      <p:pic>
        <p:nvPicPr>
          <p:cNvPr id="2050" name="Picture 2" descr="Image result for deep dre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5962" y="2730739"/>
            <a:ext cx="2676243" cy="27544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65618" y="5547185"/>
            <a:ext cx="5541453" cy="1169551"/>
          </a:xfrm>
          <a:prstGeom prst="rect">
            <a:avLst/>
          </a:prstGeom>
        </p:spPr>
        <p:txBody>
          <a:bodyPr wrap="none">
            <a:spAutoFit/>
          </a:bodyPr>
          <a:lstStyle/>
          <a:p>
            <a:r>
              <a:rPr lang="en-CA" sz="1400" b="1" dirty="0" smtClean="0"/>
              <a:t>Photo Credit: </a:t>
            </a:r>
            <a:r>
              <a:rPr lang="en-CA" sz="1400" dirty="0" smtClean="0">
                <a:hlinkClick r:id="rId5"/>
              </a:rPr>
              <a:t>https</a:t>
            </a:r>
            <a:r>
              <a:rPr lang="en-CA" sz="1400" dirty="0">
                <a:hlinkClick r:id="rId5"/>
              </a:rPr>
              <a:t>://</a:t>
            </a:r>
            <a:r>
              <a:rPr lang="en-CA" sz="1400" dirty="0" smtClean="0">
                <a:hlinkClick r:id="rId5"/>
              </a:rPr>
              <a:t>www.flickr.com/photos/pagedooley/19529912369</a:t>
            </a:r>
            <a:endParaRPr lang="en-CA" sz="1400" dirty="0" smtClean="0"/>
          </a:p>
          <a:p>
            <a:r>
              <a:rPr lang="en-CA" sz="1400" b="1" dirty="0" smtClean="0"/>
              <a:t>Photo Credit: </a:t>
            </a:r>
            <a:r>
              <a:rPr lang="en-CA" sz="1400" dirty="0" smtClean="0">
                <a:hlinkClick r:id="rId6"/>
              </a:rPr>
              <a:t>https</a:t>
            </a:r>
            <a:r>
              <a:rPr lang="en-CA" sz="1400" dirty="0">
                <a:hlinkClick r:id="rId6"/>
              </a:rPr>
              <a:t>://</a:t>
            </a:r>
            <a:r>
              <a:rPr lang="en-CA" sz="1400" dirty="0" smtClean="0">
                <a:hlinkClick r:id="rId6"/>
              </a:rPr>
              <a:t>www.flickr.com/photos/dominicspics/37965696745</a:t>
            </a:r>
            <a:endParaRPr lang="en-CA" sz="1400" dirty="0" smtClean="0"/>
          </a:p>
          <a:p>
            <a:endParaRPr lang="en-CA" sz="1400" dirty="0" smtClean="0"/>
          </a:p>
          <a:p>
            <a:endParaRPr lang="en-CA" sz="1400" dirty="0" smtClean="0"/>
          </a:p>
          <a:p>
            <a:endParaRPr lang="en-CA" sz="1400" dirty="0"/>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836" y="2730739"/>
            <a:ext cx="6681315" cy="2754424"/>
          </a:xfrm>
          <a:prstGeom prst="rect">
            <a:avLst/>
          </a:prstGeom>
        </p:spPr>
      </p:pic>
    </p:spTree>
    <p:extLst>
      <p:ext uri="{BB962C8B-B14F-4D97-AF65-F5344CB8AC3E}">
        <p14:creationId xmlns:p14="http://schemas.microsoft.com/office/powerpoint/2010/main" val="963565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2">
            <a:extLst>
              <a:ext uri="{FF2B5EF4-FFF2-40B4-BE49-F238E27FC236}">
                <a16:creationId xmlns="" xmlns:a16="http://schemas.microsoft.com/office/drawing/2014/main" id="{CA7B8699-F746-464A-AE41-677C056F326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9152"/>
          <a:stretch/>
        </p:blipFill>
        <p:spPr>
          <a:xfrm>
            <a:off x="0" y="429"/>
            <a:ext cx="12192000" cy="6229550"/>
          </a:xfrm>
          <a:prstGeom prst="rect">
            <a:avLst/>
          </a:prstGeom>
        </p:spPr>
      </p:pic>
      <p:sp>
        <p:nvSpPr>
          <p:cNvPr id="5" name="Прямоугольник 4"/>
          <p:cNvSpPr/>
          <p:nvPr/>
        </p:nvSpPr>
        <p:spPr>
          <a:xfrm>
            <a:off x="416128" y="89963"/>
            <a:ext cx="12175089" cy="523220"/>
          </a:xfrm>
          <a:prstGeom prst="rect">
            <a:avLst/>
          </a:prstGeom>
        </p:spPr>
        <p:txBody>
          <a:bodyPr wrap="square">
            <a:spAutoFit/>
          </a:bodyPr>
          <a:lstStyle/>
          <a:p>
            <a:r>
              <a:rPr lang="en-US" sz="2800" b="1" dirty="0" smtClean="0">
                <a:solidFill>
                  <a:srgbClr val="E55B2D"/>
                </a:solidFill>
                <a:latin typeface="Montserrat" charset="0"/>
                <a:ea typeface="Montserrat" charset="0"/>
                <a:cs typeface="Montserrat" charset="0"/>
              </a:rPr>
              <a:t>WHAT </a:t>
            </a:r>
            <a:r>
              <a:rPr lang="en-US" sz="2800" b="1" dirty="0">
                <a:solidFill>
                  <a:srgbClr val="E55B2D"/>
                </a:solidFill>
                <a:latin typeface="Montserrat" charset="0"/>
                <a:ea typeface="Montserrat" charset="0"/>
                <a:cs typeface="Montserrat" charset="0"/>
              </a:rPr>
              <a:t>IS DEEP DREAM?</a:t>
            </a:r>
            <a:endParaRPr lang="ru-RU" sz="2800" b="1" dirty="0">
              <a:solidFill>
                <a:srgbClr val="E55B2D"/>
              </a:solidFill>
              <a:latin typeface="Montserrat" charset="0"/>
              <a:ea typeface="Montserrat" charset="0"/>
              <a:cs typeface="Montserrat" charset="0"/>
            </a:endParaRPr>
          </a:p>
        </p:txBody>
      </p:sp>
      <p:sp>
        <p:nvSpPr>
          <p:cNvPr id="23" name="Прямоугольник 11">
            <a:extLst>
              <a:ext uri="{FF2B5EF4-FFF2-40B4-BE49-F238E27FC236}">
                <a16:creationId xmlns="" xmlns:a16="http://schemas.microsoft.com/office/drawing/2014/main" id="{B4B1F363-5EFE-402E-91B7-C999DD6A5345}"/>
              </a:ext>
            </a:extLst>
          </p:cNvPr>
          <p:cNvSpPr/>
          <p:nvPr/>
        </p:nvSpPr>
        <p:spPr>
          <a:xfrm>
            <a:off x="461551" y="1356235"/>
            <a:ext cx="11397073" cy="4093428"/>
          </a:xfrm>
          <a:prstGeom prst="rect">
            <a:avLst/>
          </a:prstGeom>
        </p:spPr>
        <p:txBody>
          <a:bodyPr wrap="square">
            <a:spAutoFit/>
          </a:bodyPr>
          <a:lstStyle/>
          <a:p>
            <a:pPr marL="285750" indent="-285750">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Deep dream is a computer vision algorithm created by Alexander </a:t>
            </a:r>
            <a:r>
              <a:rPr lang="en-CA" sz="2000" b="1" dirty="0" err="1" smtClean="0">
                <a:solidFill>
                  <a:srgbClr val="583A72"/>
                </a:solidFill>
                <a:latin typeface="Montserrat" charset="0"/>
                <a:ea typeface="Montserrat" charset="0"/>
                <a:cs typeface="Montserrat" charset="0"/>
              </a:rPr>
              <a:t>Mordvintsev</a:t>
            </a:r>
            <a:r>
              <a:rPr lang="en-CA" sz="2000" b="1" dirty="0" smtClean="0">
                <a:solidFill>
                  <a:srgbClr val="583A72"/>
                </a:solidFill>
                <a:latin typeface="Montserrat" charset="0"/>
                <a:ea typeface="Montserrat" charset="0"/>
                <a:cs typeface="Montserrat" charset="0"/>
              </a:rPr>
              <a:t> from Google. </a:t>
            </a:r>
          </a:p>
          <a:p>
            <a:pPr marL="285750" indent="-285750">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The algorithm works by creating dream-like effect.</a:t>
            </a:r>
          </a:p>
          <a:p>
            <a:pPr marL="285750" indent="-285750">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It’s like giving humans an extremely powerful drug! </a:t>
            </a:r>
          </a:p>
          <a:p>
            <a:pPr marL="285750" indent="-285750">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Check this out: </a:t>
            </a:r>
          </a:p>
          <a:p>
            <a:pPr marL="800100" lvl="1" indent="-342900">
              <a:buFont typeface="Courier New" panose="02070309020205020404" pitchFamily="49" charset="0"/>
              <a:buChar char="o"/>
            </a:pPr>
            <a:r>
              <a:rPr lang="en-CA" sz="2000" dirty="0">
                <a:hlinkClick r:id="rId3"/>
              </a:rPr>
              <a:t>https://www.google.com/search?q=acid&amp;tbm=isch&amp;sxsrf=ACYBGNS0AIW2MCpicRYIQKKfe9awnqhOJw:1567002661159&amp;chips=q:acid,g_1:trippy:RToMNSdMJh4=&amp;</a:t>
            </a:r>
            <a:r>
              <a:rPr lang="en-CA" sz="2000" dirty="0" smtClean="0">
                <a:hlinkClick r:id="rId3"/>
              </a:rPr>
              <a:t>tbas=0&amp;source=lnt&amp;sa=X&amp;ved=0ahUKEwjG0uvn46XkAhVEOq0KHSAPAVgQpwUIJA&amp;biw=1920&amp;bih=937&amp;dpr=1</a:t>
            </a:r>
            <a:endParaRPr lang="en-CA" sz="2000" dirty="0" smtClean="0"/>
          </a:p>
          <a:p>
            <a:pPr marL="285750" indent="-285750">
              <a:buFont typeface="Arial" panose="020B0604020202020204" pitchFamily="34" charset="0"/>
              <a:buChar char="•"/>
            </a:pPr>
            <a:endParaRPr lang="en-CA" sz="2000" b="1" dirty="0" smtClean="0">
              <a:solidFill>
                <a:srgbClr val="583A72"/>
              </a:solidFill>
              <a:latin typeface="Montserrat" charset="0"/>
              <a:ea typeface="Montserrat" charset="0"/>
              <a:cs typeface="Montserrat" charset="0"/>
            </a:endParaRPr>
          </a:p>
          <a:p>
            <a:pPr marL="285750" indent="-285750">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As you increasingly feed the image to the network, the more weird features will start to pop up.</a:t>
            </a:r>
          </a:p>
          <a:p>
            <a:pPr marL="285750" indent="-285750">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Check out this repository of images on </a:t>
            </a:r>
            <a:r>
              <a:rPr lang="en-CA" sz="2000" b="1" dirty="0" err="1" smtClean="0">
                <a:solidFill>
                  <a:srgbClr val="583A72"/>
                </a:solidFill>
                <a:latin typeface="Montserrat" charset="0"/>
                <a:ea typeface="Montserrat" charset="0"/>
                <a:cs typeface="Montserrat" charset="0"/>
              </a:rPr>
              <a:t>Dreamscope</a:t>
            </a:r>
            <a:r>
              <a:rPr lang="en-CA" sz="2000" b="1" dirty="0" smtClean="0">
                <a:solidFill>
                  <a:srgbClr val="583A72"/>
                </a:solidFill>
                <a:latin typeface="Montserrat" charset="0"/>
                <a:ea typeface="Montserrat" charset="0"/>
                <a:cs typeface="Montserrat" charset="0"/>
              </a:rPr>
              <a:t>: </a:t>
            </a:r>
          </a:p>
          <a:p>
            <a:pPr marL="800100" lvl="1" indent="-342900">
              <a:buFont typeface="Courier New" panose="02070309020205020404" pitchFamily="49" charset="0"/>
              <a:buChar char="o"/>
            </a:pPr>
            <a:r>
              <a:rPr lang="en-CA" sz="2000" dirty="0">
                <a:hlinkClick r:id="rId4"/>
              </a:rPr>
              <a:t>https://dreamscopeapp.com/</a:t>
            </a:r>
            <a:endParaRPr lang="en-CA" sz="2000" b="1" dirty="0">
              <a:solidFill>
                <a:srgbClr val="583A72"/>
              </a:solidFill>
              <a:latin typeface="Montserrat" charset="0"/>
              <a:ea typeface="Montserrat" charset="0"/>
              <a:cs typeface="Montserrat" charset="0"/>
            </a:endParaRPr>
          </a:p>
        </p:txBody>
      </p:sp>
    </p:spTree>
    <p:extLst>
      <p:ext uri="{BB962C8B-B14F-4D97-AF65-F5344CB8AC3E}">
        <p14:creationId xmlns:p14="http://schemas.microsoft.com/office/powerpoint/2010/main" val="208620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2">
            <a:extLst>
              <a:ext uri="{FF2B5EF4-FFF2-40B4-BE49-F238E27FC236}">
                <a16:creationId xmlns="" xmlns:a16="http://schemas.microsoft.com/office/drawing/2014/main" id="{CA7B8699-F746-464A-AE41-677C056F326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9152"/>
          <a:stretch/>
        </p:blipFill>
        <p:spPr>
          <a:xfrm>
            <a:off x="0" y="429"/>
            <a:ext cx="12192000" cy="6229550"/>
          </a:xfrm>
          <a:prstGeom prst="rect">
            <a:avLst/>
          </a:prstGeom>
        </p:spPr>
      </p:pic>
      <p:sp>
        <p:nvSpPr>
          <p:cNvPr id="5" name="Прямоугольник 4"/>
          <p:cNvSpPr/>
          <p:nvPr/>
        </p:nvSpPr>
        <p:spPr>
          <a:xfrm>
            <a:off x="416128" y="89963"/>
            <a:ext cx="12175089" cy="523220"/>
          </a:xfrm>
          <a:prstGeom prst="rect">
            <a:avLst/>
          </a:prstGeom>
        </p:spPr>
        <p:txBody>
          <a:bodyPr wrap="square">
            <a:spAutoFit/>
          </a:bodyPr>
          <a:lstStyle/>
          <a:p>
            <a:r>
              <a:rPr lang="en-US" sz="2800" b="1" dirty="0" smtClean="0">
                <a:solidFill>
                  <a:srgbClr val="E55B2D"/>
                </a:solidFill>
                <a:latin typeface="Montserrat" charset="0"/>
                <a:ea typeface="Montserrat" charset="0"/>
                <a:cs typeface="Montserrat" charset="0"/>
              </a:rPr>
              <a:t>DEEP </a:t>
            </a:r>
            <a:r>
              <a:rPr lang="en-US" sz="2800" b="1" dirty="0">
                <a:solidFill>
                  <a:srgbClr val="E55B2D"/>
                </a:solidFill>
                <a:latin typeface="Montserrat" charset="0"/>
                <a:ea typeface="Montserrat" charset="0"/>
                <a:cs typeface="Montserrat" charset="0"/>
              </a:rPr>
              <a:t>DREAM SIMILAR TO HUMANS?</a:t>
            </a:r>
            <a:endParaRPr lang="ru-RU" sz="2800" b="1" dirty="0">
              <a:solidFill>
                <a:srgbClr val="E55B2D"/>
              </a:solidFill>
              <a:latin typeface="Montserrat" charset="0"/>
              <a:ea typeface="Montserrat" charset="0"/>
              <a:cs typeface="Montserrat" charset="0"/>
            </a:endParaRPr>
          </a:p>
        </p:txBody>
      </p:sp>
      <p:sp>
        <p:nvSpPr>
          <p:cNvPr id="23" name="Прямоугольник 11">
            <a:extLst>
              <a:ext uri="{FF2B5EF4-FFF2-40B4-BE49-F238E27FC236}">
                <a16:creationId xmlns="" xmlns:a16="http://schemas.microsoft.com/office/drawing/2014/main" id="{B4B1F363-5EFE-402E-91B7-C999DD6A5345}"/>
              </a:ext>
            </a:extLst>
          </p:cNvPr>
          <p:cNvSpPr/>
          <p:nvPr/>
        </p:nvSpPr>
        <p:spPr>
          <a:xfrm>
            <a:off x="461552" y="1356235"/>
            <a:ext cx="10829464" cy="1938992"/>
          </a:xfrm>
          <a:prstGeom prst="rect">
            <a:avLst/>
          </a:prstGeom>
        </p:spPr>
        <p:txBody>
          <a:bodyPr wrap="square">
            <a:spAutoFit/>
          </a:bodyPr>
          <a:lstStyle/>
          <a:p>
            <a:pPr marL="285750" indent="-285750">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Remember when you were a kid looking at the clouds </a:t>
            </a:r>
            <a:r>
              <a:rPr lang="en-CA" sz="2000" b="1" dirty="0">
                <a:solidFill>
                  <a:srgbClr val="583A72"/>
                </a:solidFill>
                <a:latin typeface="Montserrat" charset="0"/>
                <a:ea typeface="Montserrat" charset="0"/>
                <a:cs typeface="Montserrat" charset="0"/>
              </a:rPr>
              <a:t>and </a:t>
            </a:r>
            <a:r>
              <a:rPr lang="en-CA" sz="2000" b="1" dirty="0" smtClean="0">
                <a:solidFill>
                  <a:srgbClr val="583A72"/>
                </a:solidFill>
                <a:latin typeface="Montserrat" charset="0"/>
                <a:ea typeface="Montserrat" charset="0"/>
                <a:cs typeface="Montserrat" charset="0"/>
              </a:rPr>
              <a:t>trying to interpret shapes? This is a horse, here’s a dog..</a:t>
            </a:r>
          </a:p>
          <a:p>
            <a:pPr marL="285750" indent="-285750">
              <a:buFont typeface="Arial" panose="020B0604020202020204" pitchFamily="34" charset="0"/>
              <a:buChar char="•"/>
            </a:pPr>
            <a:r>
              <a:rPr lang="en-CA" sz="2000" b="1" dirty="0" err="1" smtClean="0">
                <a:solidFill>
                  <a:srgbClr val="583A72"/>
                </a:solidFill>
                <a:latin typeface="Montserrat" charset="0"/>
                <a:ea typeface="Montserrat" charset="0"/>
                <a:cs typeface="Montserrat" charset="0"/>
              </a:rPr>
              <a:t>DeepDream</a:t>
            </a:r>
            <a:r>
              <a:rPr lang="en-CA" sz="2000" b="1" dirty="0" smtClean="0">
                <a:solidFill>
                  <a:srgbClr val="583A72"/>
                </a:solidFill>
                <a:latin typeface="Montserrat" charset="0"/>
                <a:ea typeface="Montserrat" charset="0"/>
                <a:cs typeface="Montserrat" charset="0"/>
              </a:rPr>
              <a:t> does the same thing by boosting the patterns </a:t>
            </a:r>
            <a:r>
              <a:rPr lang="en-CA" sz="2000" b="1" dirty="0">
                <a:solidFill>
                  <a:srgbClr val="583A72"/>
                </a:solidFill>
                <a:latin typeface="Montserrat" charset="0"/>
                <a:ea typeface="Montserrat" charset="0"/>
                <a:cs typeface="Montserrat" charset="0"/>
              </a:rPr>
              <a:t>it sees in </a:t>
            </a:r>
            <a:r>
              <a:rPr lang="en-CA" sz="2000" b="1" dirty="0" smtClean="0">
                <a:solidFill>
                  <a:srgbClr val="583A72"/>
                </a:solidFill>
                <a:latin typeface="Montserrat" charset="0"/>
                <a:ea typeface="Montserrat" charset="0"/>
                <a:cs typeface="Montserrat" charset="0"/>
              </a:rPr>
              <a:t>a given image based on what it has been trained to see in the past (during training).</a:t>
            </a:r>
          </a:p>
          <a:p>
            <a:pPr marL="285750" indent="-285750">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If a network has been trained to see animals in images, it will try to extract animal features in any given image.</a:t>
            </a:r>
          </a:p>
        </p:txBody>
      </p:sp>
      <p:sp>
        <p:nvSpPr>
          <p:cNvPr id="3" name="Rectangle 2"/>
          <p:cNvSpPr/>
          <p:nvPr/>
        </p:nvSpPr>
        <p:spPr>
          <a:xfrm>
            <a:off x="2864967" y="5825011"/>
            <a:ext cx="6278194" cy="738664"/>
          </a:xfrm>
          <a:prstGeom prst="rect">
            <a:avLst/>
          </a:prstGeom>
        </p:spPr>
        <p:txBody>
          <a:bodyPr wrap="none">
            <a:spAutoFit/>
          </a:bodyPr>
          <a:lstStyle/>
          <a:p>
            <a:r>
              <a:rPr lang="en-CA" sz="1400" b="1" dirty="0" smtClean="0"/>
              <a:t>Photo Credit: </a:t>
            </a:r>
            <a:r>
              <a:rPr lang="en-CA" sz="1400" dirty="0">
                <a:hlinkClick r:id="rId3"/>
              </a:rPr>
              <a:t>https://pixabay.com/photos/child-little-kid-sit-balloons-sky-2747141/</a:t>
            </a:r>
            <a:endParaRPr lang="en-CA" sz="1400" dirty="0" smtClean="0"/>
          </a:p>
          <a:p>
            <a:endParaRPr lang="en-CA" sz="1400" dirty="0" smtClean="0"/>
          </a:p>
          <a:p>
            <a:endParaRPr lang="en-CA" sz="1400" dirty="0"/>
          </a:p>
        </p:txBody>
      </p:sp>
      <p:pic>
        <p:nvPicPr>
          <p:cNvPr id="10" name="Picture 2" descr="Child, Little Kid, Sit, Balloons, Sky, Cloud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1084" y="3218077"/>
            <a:ext cx="3910400" cy="2606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376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150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Рисунок 5">
            <a:extLst>
              <a:ext uri="{FF2B5EF4-FFF2-40B4-BE49-F238E27FC236}">
                <a16:creationId xmlns="" xmlns:a16="http://schemas.microsoft.com/office/drawing/2014/main" id="{5E849447-DDEB-47D5-85A4-F583EE51AA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2822" y="2667932"/>
            <a:ext cx="7449178" cy="4189639"/>
          </a:xfrm>
          <a:prstGeom prst="rect">
            <a:avLst/>
          </a:prstGeom>
        </p:spPr>
      </p:pic>
      <p:sp>
        <p:nvSpPr>
          <p:cNvPr id="4" name="Прямоугольник 3">
            <a:extLst>
              <a:ext uri="{FF2B5EF4-FFF2-40B4-BE49-F238E27FC236}">
                <a16:creationId xmlns="" xmlns:a16="http://schemas.microsoft.com/office/drawing/2014/main" id="{D50B6374-5038-40F7-B15A-1341141BF4DF}"/>
              </a:ext>
            </a:extLst>
          </p:cNvPr>
          <p:cNvSpPr/>
          <p:nvPr/>
        </p:nvSpPr>
        <p:spPr>
          <a:xfrm>
            <a:off x="970530" y="2247576"/>
            <a:ext cx="9827492" cy="1446550"/>
          </a:xfrm>
          <a:prstGeom prst="rect">
            <a:avLst/>
          </a:prstGeom>
        </p:spPr>
        <p:txBody>
          <a:bodyPr wrap="square">
            <a:spAutoFit/>
          </a:bodyPr>
          <a:lstStyle/>
          <a:p>
            <a:pPr algn="ctr"/>
            <a:r>
              <a:rPr lang="en-US" sz="4400" b="1" dirty="0" smtClean="0">
                <a:solidFill>
                  <a:srgbClr val="E55B2D"/>
                </a:solidFill>
                <a:latin typeface="Montserrat" charset="0"/>
                <a:ea typeface="Montserrat" charset="0"/>
                <a:cs typeface="Montserrat" charset="0"/>
              </a:rPr>
              <a:t>HOW DOES THE DEEP DREAM ALGORITHM WORK?</a:t>
            </a:r>
            <a:endParaRPr lang="ru-RU" sz="4400" b="1" dirty="0">
              <a:solidFill>
                <a:srgbClr val="E55B2D"/>
              </a:solidFill>
              <a:latin typeface="Montserrat" charset="0"/>
              <a:ea typeface="Montserrat" charset="0"/>
              <a:cs typeface="Montserrat" charset="0"/>
            </a:endParaRPr>
          </a:p>
        </p:txBody>
      </p:sp>
    </p:spTree>
    <p:extLst>
      <p:ext uri="{BB962C8B-B14F-4D97-AF65-F5344CB8AC3E}">
        <p14:creationId xmlns:p14="http://schemas.microsoft.com/office/powerpoint/2010/main" val="853489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Рисунок 2">
            <a:extLst>
              <a:ext uri="{FF2B5EF4-FFF2-40B4-BE49-F238E27FC236}">
                <a16:creationId xmlns="" xmlns:a16="http://schemas.microsoft.com/office/drawing/2014/main" id="{CA7B8699-F746-464A-AE41-677C056F326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9152"/>
          <a:stretch/>
        </p:blipFill>
        <p:spPr>
          <a:xfrm>
            <a:off x="0" y="429"/>
            <a:ext cx="12192000" cy="6229550"/>
          </a:xfrm>
          <a:prstGeom prst="rect">
            <a:avLst/>
          </a:prstGeom>
        </p:spPr>
      </p:pic>
      <p:sp>
        <p:nvSpPr>
          <p:cNvPr id="5" name="Прямоугольник 4"/>
          <p:cNvSpPr/>
          <p:nvPr/>
        </p:nvSpPr>
        <p:spPr>
          <a:xfrm>
            <a:off x="416128" y="89963"/>
            <a:ext cx="12175089" cy="523220"/>
          </a:xfrm>
          <a:prstGeom prst="rect">
            <a:avLst/>
          </a:prstGeom>
        </p:spPr>
        <p:txBody>
          <a:bodyPr wrap="square">
            <a:spAutoFit/>
          </a:bodyPr>
          <a:lstStyle/>
          <a:p>
            <a:r>
              <a:rPr lang="en-US" sz="2800" b="1" dirty="0" smtClean="0">
                <a:solidFill>
                  <a:srgbClr val="E55B2D"/>
                </a:solidFill>
                <a:latin typeface="Montserrat" charset="0"/>
                <a:ea typeface="Montserrat" charset="0"/>
                <a:cs typeface="Montserrat" charset="0"/>
              </a:rPr>
              <a:t>HOW </a:t>
            </a:r>
            <a:r>
              <a:rPr lang="en-US" sz="2800" b="1" dirty="0">
                <a:solidFill>
                  <a:srgbClr val="E55B2D"/>
                </a:solidFill>
                <a:latin typeface="Montserrat" charset="0"/>
                <a:ea typeface="Montserrat" charset="0"/>
                <a:cs typeface="Montserrat" charset="0"/>
              </a:rPr>
              <a:t>DOES </a:t>
            </a:r>
            <a:r>
              <a:rPr lang="en-US" sz="2800" b="1" dirty="0" smtClean="0">
                <a:solidFill>
                  <a:srgbClr val="E55B2D"/>
                </a:solidFill>
                <a:latin typeface="Montserrat" charset="0"/>
                <a:ea typeface="Montserrat" charset="0"/>
                <a:cs typeface="Montserrat" charset="0"/>
              </a:rPr>
              <a:t>THE </a:t>
            </a:r>
            <a:r>
              <a:rPr lang="en-US" sz="2800" b="1" dirty="0">
                <a:solidFill>
                  <a:srgbClr val="E55B2D"/>
                </a:solidFill>
                <a:latin typeface="Montserrat" charset="0"/>
                <a:ea typeface="Montserrat" charset="0"/>
                <a:cs typeface="Montserrat" charset="0"/>
              </a:rPr>
              <a:t>DEEP DREAM </a:t>
            </a:r>
            <a:r>
              <a:rPr lang="en-US" sz="2800" b="1" dirty="0" smtClean="0">
                <a:solidFill>
                  <a:srgbClr val="E55B2D"/>
                </a:solidFill>
                <a:latin typeface="Montserrat" charset="0"/>
                <a:ea typeface="Montserrat" charset="0"/>
                <a:cs typeface="Montserrat" charset="0"/>
              </a:rPr>
              <a:t>ALGO WORK</a:t>
            </a:r>
            <a:r>
              <a:rPr lang="en-US" sz="2800" b="1" dirty="0">
                <a:solidFill>
                  <a:srgbClr val="E55B2D"/>
                </a:solidFill>
                <a:latin typeface="Montserrat" charset="0"/>
                <a:ea typeface="Montserrat" charset="0"/>
                <a:cs typeface="Montserrat" charset="0"/>
              </a:rPr>
              <a:t>?</a:t>
            </a:r>
            <a:endParaRPr lang="ru-RU" sz="2800" b="1" dirty="0">
              <a:solidFill>
                <a:srgbClr val="E55B2D"/>
              </a:solidFill>
              <a:latin typeface="Montserrat" charset="0"/>
              <a:ea typeface="Montserrat" charset="0"/>
              <a:cs typeface="Montserrat" charset="0"/>
            </a:endParaRPr>
          </a:p>
        </p:txBody>
      </p:sp>
      <p:sp>
        <p:nvSpPr>
          <p:cNvPr id="23" name="Прямоугольник 11">
            <a:extLst>
              <a:ext uri="{FF2B5EF4-FFF2-40B4-BE49-F238E27FC236}">
                <a16:creationId xmlns="" xmlns:a16="http://schemas.microsoft.com/office/drawing/2014/main" id="{B4B1F363-5EFE-402E-91B7-C999DD6A5345}"/>
              </a:ext>
            </a:extLst>
          </p:cNvPr>
          <p:cNvSpPr/>
          <p:nvPr/>
        </p:nvSpPr>
        <p:spPr>
          <a:xfrm>
            <a:off x="461552" y="1356235"/>
            <a:ext cx="11360048" cy="2031325"/>
          </a:xfrm>
          <a:prstGeom prst="rect">
            <a:avLst/>
          </a:prstGeom>
        </p:spPr>
        <p:txBody>
          <a:bodyPr wrap="square">
            <a:spAutoFit/>
          </a:bodyPr>
          <a:lstStyle/>
          <a:p>
            <a:pPr marL="285750" indent="-285750">
              <a:buFont typeface="Arial" panose="020B0604020202020204" pitchFamily="34" charset="0"/>
              <a:buChar char="•"/>
            </a:pPr>
            <a:r>
              <a:rPr lang="en-CA" b="1" dirty="0">
                <a:solidFill>
                  <a:srgbClr val="583A72"/>
                </a:solidFill>
                <a:latin typeface="Montserrat" charset="0"/>
                <a:ea typeface="Montserrat" charset="0"/>
                <a:cs typeface="Montserrat" charset="0"/>
              </a:rPr>
              <a:t>If you feed an image to a CNN, the first layers generally detect low-level features such as edges. </a:t>
            </a:r>
          </a:p>
          <a:p>
            <a:pPr marL="285750" indent="-285750">
              <a:buFont typeface="Arial" panose="020B0604020202020204" pitchFamily="34" charset="0"/>
              <a:buChar char="•"/>
            </a:pPr>
            <a:r>
              <a:rPr lang="en-CA" b="1" dirty="0">
                <a:solidFill>
                  <a:srgbClr val="583A72"/>
                </a:solidFill>
                <a:latin typeface="Montserrat" charset="0"/>
                <a:ea typeface="Montserrat" charset="0"/>
                <a:cs typeface="Montserrat" charset="0"/>
              </a:rPr>
              <a:t>As you go deeper in the network, higher level features are then detected such as faces, trees, and cars</a:t>
            </a:r>
            <a:r>
              <a:rPr lang="en-CA" b="1" dirty="0" smtClean="0">
                <a:solidFill>
                  <a:srgbClr val="583A72"/>
                </a:solidFill>
                <a:latin typeface="Montserrat" charset="0"/>
                <a:ea typeface="Montserrat" charset="0"/>
                <a:cs typeface="Montserrat" charset="0"/>
              </a:rPr>
              <a:t>.</a:t>
            </a:r>
          </a:p>
          <a:p>
            <a:pPr marL="285750" indent="-285750">
              <a:buFont typeface="Arial" panose="020B0604020202020204" pitchFamily="34" charset="0"/>
              <a:buChar char="•"/>
            </a:pPr>
            <a:r>
              <a:rPr lang="en-CA" b="1" dirty="0">
                <a:solidFill>
                  <a:srgbClr val="583A72"/>
                </a:solidFill>
                <a:latin typeface="Montserrat" charset="0"/>
                <a:ea typeface="Montserrat" charset="0"/>
                <a:cs typeface="Montserrat" charset="0"/>
              </a:rPr>
              <a:t>“The final few layers assemble those into complete interpretations—these neurons activate in response to very complex things such as entire buildings or trees,” Google’s engineers explain.</a:t>
            </a:r>
          </a:p>
          <a:p>
            <a:pPr marL="285750" indent="-285750">
              <a:buFont typeface="Arial" panose="020B0604020202020204" pitchFamily="34" charset="0"/>
              <a:buChar char="•"/>
            </a:pPr>
            <a:endParaRPr lang="en-CA" b="1" dirty="0">
              <a:solidFill>
                <a:srgbClr val="583A72"/>
              </a:solidFill>
              <a:latin typeface="Montserrat" charset="0"/>
              <a:ea typeface="Montserrat" charset="0"/>
              <a:cs typeface="Montserrat" charset="0"/>
            </a:endParaRPr>
          </a:p>
        </p:txBody>
      </p:sp>
      <p:sp>
        <p:nvSpPr>
          <p:cNvPr id="6" name="Rectangle 5"/>
          <p:cNvSpPr/>
          <p:nvPr/>
        </p:nvSpPr>
        <p:spPr>
          <a:xfrm>
            <a:off x="10614732" y="4723839"/>
            <a:ext cx="1577268" cy="836126"/>
          </a:xfrm>
          <a:prstGeom prst="rect">
            <a:avLst/>
          </a:prstGeom>
        </p:spPr>
        <p:txBody>
          <a:bodyPr wrap="square">
            <a:spAutoFit/>
          </a:bodyPr>
          <a:lstStyle/>
          <a:p>
            <a:pPr marL="457200" lvl="1" algn="ctr">
              <a:spcBef>
                <a:spcPts val="500"/>
              </a:spcBef>
              <a:buClr>
                <a:schemeClr val="dk1"/>
              </a:buClr>
              <a:buSzPts val="1440"/>
            </a:pPr>
            <a:r>
              <a:rPr lang="en-CA" sz="1000" dirty="0" smtClean="0"/>
              <a:t>AFRICAN ELEPHANTS</a:t>
            </a:r>
          </a:p>
          <a:p>
            <a:pPr marL="457200" lvl="1" algn="ctr">
              <a:spcBef>
                <a:spcPts val="500"/>
              </a:spcBef>
              <a:buClr>
                <a:schemeClr val="dk1"/>
              </a:buClr>
              <a:buSzPts val="1440"/>
            </a:pPr>
            <a:r>
              <a:rPr lang="en-CA" sz="1000" dirty="0" smtClean="0"/>
              <a:t>SNAKES</a:t>
            </a:r>
          </a:p>
          <a:p>
            <a:pPr marL="457200" lvl="1" algn="ctr">
              <a:spcBef>
                <a:spcPts val="500"/>
              </a:spcBef>
              <a:buClr>
                <a:schemeClr val="dk1"/>
              </a:buClr>
              <a:buSzPts val="1440"/>
            </a:pPr>
            <a:r>
              <a:rPr lang="en-CA" sz="1000" dirty="0" smtClean="0"/>
              <a:t>LIONS</a:t>
            </a:r>
          </a:p>
        </p:txBody>
      </p:sp>
      <p:sp>
        <p:nvSpPr>
          <p:cNvPr id="7" name="Left Brace 6"/>
          <p:cNvSpPr/>
          <p:nvPr/>
        </p:nvSpPr>
        <p:spPr>
          <a:xfrm>
            <a:off x="11168972" y="4095873"/>
            <a:ext cx="246093" cy="1875198"/>
          </a:xfrm>
          <a:prstGeom prst="leftBrace">
            <a:avLst>
              <a:gd name="adj1" fmla="val 80676"/>
              <a:gd name="adj2" fmla="val 48476"/>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Rectangle 7"/>
          <p:cNvSpPr/>
          <p:nvPr/>
        </p:nvSpPr>
        <p:spPr>
          <a:xfrm>
            <a:off x="2275220" y="4136517"/>
            <a:ext cx="1097280" cy="10972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CA"/>
          </a:p>
        </p:txBody>
      </p:sp>
      <p:sp>
        <p:nvSpPr>
          <p:cNvPr id="10" name="Right Arrow 9"/>
          <p:cNvSpPr/>
          <p:nvPr/>
        </p:nvSpPr>
        <p:spPr>
          <a:xfrm>
            <a:off x="1414521" y="4850130"/>
            <a:ext cx="841104" cy="386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ight Arrow 10"/>
          <p:cNvSpPr/>
          <p:nvPr/>
        </p:nvSpPr>
        <p:spPr>
          <a:xfrm>
            <a:off x="4021930" y="4881806"/>
            <a:ext cx="625776" cy="386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p:cNvSpPr txBox="1"/>
          <p:nvPr/>
        </p:nvSpPr>
        <p:spPr>
          <a:xfrm>
            <a:off x="3981257" y="3803149"/>
            <a:ext cx="2602764" cy="369332"/>
          </a:xfrm>
          <a:prstGeom prst="rect">
            <a:avLst/>
          </a:prstGeom>
          <a:noFill/>
        </p:spPr>
        <p:txBody>
          <a:bodyPr wrap="none" rtlCol="0">
            <a:spAutoFit/>
          </a:bodyPr>
          <a:lstStyle/>
          <a:p>
            <a:r>
              <a:rPr lang="en-CA" b="1" dirty="0" smtClean="0">
                <a:solidFill>
                  <a:srgbClr val="FF0000"/>
                </a:solidFill>
              </a:rPr>
              <a:t>CONVOLUTIONAL LAYERS</a:t>
            </a:r>
            <a:endParaRPr lang="en-CA" b="1" dirty="0">
              <a:solidFill>
                <a:srgbClr val="FF0000"/>
              </a:solidFill>
            </a:endParaRPr>
          </a:p>
        </p:txBody>
      </p:sp>
      <p:sp>
        <p:nvSpPr>
          <p:cNvPr id="13" name="TextBox 12"/>
          <p:cNvSpPr txBox="1"/>
          <p:nvPr/>
        </p:nvSpPr>
        <p:spPr>
          <a:xfrm>
            <a:off x="1253511" y="4558199"/>
            <a:ext cx="1178528" cy="253916"/>
          </a:xfrm>
          <a:prstGeom prst="rect">
            <a:avLst/>
          </a:prstGeom>
          <a:noFill/>
        </p:spPr>
        <p:txBody>
          <a:bodyPr wrap="none" rtlCol="0">
            <a:spAutoFit/>
          </a:bodyPr>
          <a:lstStyle>
            <a:defPPr marR="0" lvl="0" algn="l" rtl="0">
              <a:lnSpc>
                <a:spcPct val="100000"/>
              </a:lnSpc>
              <a:spcBef>
                <a:spcPts val="0"/>
              </a:spcBef>
              <a:spcAft>
                <a:spcPts val="0"/>
              </a:spcAft>
            </a:defPPr>
            <a:lvl1pPr>
              <a:defRPr b="1">
                <a:solidFill>
                  <a:srgbClr val="FF0000"/>
                </a:solidFill>
              </a:defRPr>
            </a:lvl1pPr>
          </a:lstStyle>
          <a:p>
            <a:r>
              <a:rPr lang="en-CA" sz="1050" dirty="0" smtClean="0"/>
              <a:t>CONVOLUTION</a:t>
            </a:r>
            <a:endParaRPr lang="en-CA" sz="1050" dirty="0"/>
          </a:p>
        </p:txBody>
      </p:sp>
      <p:sp>
        <p:nvSpPr>
          <p:cNvPr id="14" name="Left Brace 13"/>
          <p:cNvSpPr/>
          <p:nvPr/>
        </p:nvSpPr>
        <p:spPr>
          <a:xfrm rot="10800000">
            <a:off x="11821599" y="4111925"/>
            <a:ext cx="246093" cy="1875198"/>
          </a:xfrm>
          <a:prstGeom prst="leftBrace">
            <a:avLst>
              <a:gd name="adj1" fmla="val 80676"/>
              <a:gd name="adj2" fmla="val 48476"/>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Flowchart: Magnetic Disk 14"/>
          <p:cNvSpPr/>
          <p:nvPr/>
        </p:nvSpPr>
        <p:spPr>
          <a:xfrm>
            <a:off x="116961" y="4337612"/>
            <a:ext cx="1177793" cy="1345504"/>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smtClean="0"/>
              <a:t>Training Data</a:t>
            </a:r>
            <a:endParaRPr lang="en-CA" dirty="0"/>
          </a:p>
        </p:txBody>
      </p:sp>
      <p:sp>
        <p:nvSpPr>
          <p:cNvPr id="16" name="Rectangle 15"/>
          <p:cNvSpPr/>
          <p:nvPr/>
        </p:nvSpPr>
        <p:spPr>
          <a:xfrm>
            <a:off x="2596336" y="4539726"/>
            <a:ext cx="1097280" cy="10972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CA"/>
          </a:p>
        </p:txBody>
      </p:sp>
      <p:sp>
        <p:nvSpPr>
          <p:cNvPr id="17" name="Rectangle 16"/>
          <p:cNvSpPr/>
          <p:nvPr/>
        </p:nvSpPr>
        <p:spPr>
          <a:xfrm>
            <a:off x="2864331" y="4930487"/>
            <a:ext cx="1097280" cy="10972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CA" sz="1400" b="1" dirty="0" smtClean="0"/>
              <a:t>KERNELS/</a:t>
            </a:r>
          </a:p>
          <a:p>
            <a:pPr algn="ctr"/>
            <a:r>
              <a:rPr lang="en-CA" sz="1400" b="1" dirty="0" smtClean="0"/>
              <a:t>FEATURE DETECTORS LAYER #1</a:t>
            </a:r>
            <a:endParaRPr lang="en-CA" sz="1400" b="1" dirty="0"/>
          </a:p>
        </p:txBody>
      </p:sp>
      <p:sp>
        <p:nvSpPr>
          <p:cNvPr id="18" name="Rectangle 17"/>
          <p:cNvSpPr/>
          <p:nvPr/>
        </p:nvSpPr>
        <p:spPr>
          <a:xfrm>
            <a:off x="4652559" y="4136517"/>
            <a:ext cx="1097280" cy="10972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CA"/>
          </a:p>
        </p:txBody>
      </p:sp>
      <p:sp>
        <p:nvSpPr>
          <p:cNvPr id="19" name="Rectangle 18"/>
          <p:cNvSpPr/>
          <p:nvPr/>
        </p:nvSpPr>
        <p:spPr>
          <a:xfrm>
            <a:off x="4973675" y="4539726"/>
            <a:ext cx="1097280" cy="10972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CA"/>
          </a:p>
        </p:txBody>
      </p:sp>
      <p:sp>
        <p:nvSpPr>
          <p:cNvPr id="20" name="Rounded Rectangle 19"/>
          <p:cNvSpPr/>
          <p:nvPr/>
        </p:nvSpPr>
        <p:spPr>
          <a:xfrm>
            <a:off x="9381672" y="4405548"/>
            <a:ext cx="1547874" cy="1377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p:cNvSpPr/>
          <p:nvPr/>
        </p:nvSpPr>
        <p:spPr>
          <a:xfrm>
            <a:off x="5241670" y="4930487"/>
            <a:ext cx="1097280" cy="10972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CA" sz="1400" b="1" dirty="0" smtClean="0"/>
              <a:t>KERNELS/</a:t>
            </a:r>
          </a:p>
          <a:p>
            <a:pPr algn="ctr"/>
            <a:r>
              <a:rPr lang="en-CA" sz="1400" b="1" dirty="0" smtClean="0"/>
              <a:t>FEATURE DETECTORS LAYER #2</a:t>
            </a:r>
            <a:endParaRPr lang="en-CA" sz="1400" b="1" dirty="0"/>
          </a:p>
        </p:txBody>
      </p:sp>
      <p:pic>
        <p:nvPicPr>
          <p:cNvPr id="22" name="Picture 2" descr="File:Artificial neural network.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8523" y="4405548"/>
            <a:ext cx="1488289" cy="132882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8948508" y="3751058"/>
            <a:ext cx="2485406" cy="646331"/>
          </a:xfrm>
          <a:prstGeom prst="rect">
            <a:avLst/>
          </a:prstGeom>
          <a:noFill/>
        </p:spPr>
        <p:txBody>
          <a:bodyPr wrap="square" rtlCol="0">
            <a:spAutoFit/>
          </a:bodyPr>
          <a:lstStyle/>
          <a:p>
            <a:pPr algn="ctr"/>
            <a:r>
              <a:rPr lang="en-CA" b="1" dirty="0" smtClean="0">
                <a:solidFill>
                  <a:srgbClr val="FF0000"/>
                </a:solidFill>
              </a:rPr>
              <a:t>FULLY CONNECTED (DENSE) LAYERS</a:t>
            </a:r>
            <a:endParaRPr lang="en-CA" b="1" dirty="0">
              <a:solidFill>
                <a:srgbClr val="FF0000"/>
              </a:solidFill>
            </a:endParaRPr>
          </a:p>
        </p:txBody>
      </p:sp>
      <p:sp>
        <p:nvSpPr>
          <p:cNvPr id="25" name="Right Arrow 24"/>
          <p:cNvSpPr/>
          <p:nvPr/>
        </p:nvSpPr>
        <p:spPr>
          <a:xfrm>
            <a:off x="8703797" y="4999836"/>
            <a:ext cx="625776" cy="386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Arrow 25"/>
          <p:cNvSpPr/>
          <p:nvPr/>
        </p:nvSpPr>
        <p:spPr>
          <a:xfrm rot="5400000">
            <a:off x="3273714" y="3802182"/>
            <a:ext cx="889619" cy="44767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27" name="TextBox 26"/>
          <p:cNvSpPr txBox="1"/>
          <p:nvPr/>
        </p:nvSpPr>
        <p:spPr>
          <a:xfrm>
            <a:off x="2617943" y="3278835"/>
            <a:ext cx="2305952" cy="369332"/>
          </a:xfrm>
          <a:prstGeom prst="rect">
            <a:avLst/>
          </a:prstGeom>
          <a:noFill/>
        </p:spPr>
        <p:txBody>
          <a:bodyPr wrap="none" rtlCol="0">
            <a:spAutoFit/>
          </a:bodyPr>
          <a:lstStyle/>
          <a:p>
            <a:r>
              <a:rPr lang="en-CA" b="1" dirty="0" smtClean="0">
                <a:solidFill>
                  <a:srgbClr val="FF0000"/>
                </a:solidFill>
              </a:rPr>
              <a:t>LOW LEVEL FEATURES</a:t>
            </a:r>
            <a:endParaRPr lang="en-CA" b="1" dirty="0">
              <a:solidFill>
                <a:srgbClr val="FF0000"/>
              </a:solidFill>
            </a:endParaRPr>
          </a:p>
        </p:txBody>
      </p:sp>
      <p:sp>
        <p:nvSpPr>
          <p:cNvPr id="28" name="Right Arrow 27"/>
          <p:cNvSpPr/>
          <p:nvPr/>
        </p:nvSpPr>
        <p:spPr>
          <a:xfrm rot="5400000">
            <a:off x="8016054" y="3799152"/>
            <a:ext cx="889619" cy="44767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29" name="TextBox 28"/>
          <p:cNvSpPr txBox="1"/>
          <p:nvPr/>
        </p:nvSpPr>
        <p:spPr>
          <a:xfrm>
            <a:off x="7234110" y="3240652"/>
            <a:ext cx="2349682" cy="369332"/>
          </a:xfrm>
          <a:prstGeom prst="rect">
            <a:avLst/>
          </a:prstGeom>
          <a:noFill/>
        </p:spPr>
        <p:txBody>
          <a:bodyPr wrap="none" rtlCol="0">
            <a:spAutoFit/>
          </a:bodyPr>
          <a:lstStyle/>
          <a:p>
            <a:r>
              <a:rPr lang="en-CA" b="1" dirty="0" smtClean="0">
                <a:solidFill>
                  <a:srgbClr val="FF0000"/>
                </a:solidFill>
              </a:rPr>
              <a:t>HIGH LEVEL FEATURES</a:t>
            </a:r>
            <a:endParaRPr lang="en-CA" b="1" dirty="0">
              <a:solidFill>
                <a:srgbClr val="FF0000"/>
              </a:solidFill>
            </a:endParaRPr>
          </a:p>
        </p:txBody>
      </p:sp>
      <p:sp>
        <p:nvSpPr>
          <p:cNvPr id="31" name="Rectangle 30"/>
          <p:cNvSpPr/>
          <p:nvPr/>
        </p:nvSpPr>
        <p:spPr>
          <a:xfrm>
            <a:off x="6990555" y="4095873"/>
            <a:ext cx="1097280" cy="10972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CA"/>
          </a:p>
        </p:txBody>
      </p:sp>
      <p:sp>
        <p:nvSpPr>
          <p:cNvPr id="32" name="Rectangle 31"/>
          <p:cNvSpPr/>
          <p:nvPr/>
        </p:nvSpPr>
        <p:spPr>
          <a:xfrm>
            <a:off x="7311671" y="4499082"/>
            <a:ext cx="1097280" cy="10972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CA"/>
          </a:p>
        </p:txBody>
      </p:sp>
      <p:sp>
        <p:nvSpPr>
          <p:cNvPr id="33" name="Rectangle 32"/>
          <p:cNvSpPr/>
          <p:nvPr/>
        </p:nvSpPr>
        <p:spPr>
          <a:xfrm>
            <a:off x="7579666" y="4889843"/>
            <a:ext cx="1097280" cy="109728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CA" sz="1400" b="1" dirty="0" smtClean="0"/>
              <a:t>KERNELS/</a:t>
            </a:r>
          </a:p>
          <a:p>
            <a:pPr algn="ctr"/>
            <a:r>
              <a:rPr lang="en-CA" sz="1400" b="1" dirty="0" smtClean="0"/>
              <a:t>FEATURE DETECTORS LAYER #3</a:t>
            </a:r>
            <a:endParaRPr lang="en-CA" sz="1400" b="1" dirty="0"/>
          </a:p>
        </p:txBody>
      </p:sp>
      <p:sp>
        <p:nvSpPr>
          <p:cNvPr id="34" name="Right Arrow 33"/>
          <p:cNvSpPr/>
          <p:nvPr/>
        </p:nvSpPr>
        <p:spPr>
          <a:xfrm>
            <a:off x="6357300" y="4928899"/>
            <a:ext cx="625776" cy="386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60758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2">
            <a:extLst>
              <a:ext uri="{FF2B5EF4-FFF2-40B4-BE49-F238E27FC236}">
                <a16:creationId xmlns="" xmlns:a16="http://schemas.microsoft.com/office/drawing/2014/main" id="{CA7B8699-F746-464A-AE41-677C056F326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9152"/>
          <a:stretch/>
        </p:blipFill>
        <p:spPr>
          <a:xfrm>
            <a:off x="0" y="429"/>
            <a:ext cx="12192000" cy="6229550"/>
          </a:xfrm>
          <a:prstGeom prst="rect">
            <a:avLst/>
          </a:prstGeom>
        </p:spPr>
      </p:pic>
      <p:sp>
        <p:nvSpPr>
          <p:cNvPr id="5" name="Прямоугольник 4"/>
          <p:cNvSpPr/>
          <p:nvPr/>
        </p:nvSpPr>
        <p:spPr>
          <a:xfrm>
            <a:off x="416128" y="89963"/>
            <a:ext cx="12175089" cy="523220"/>
          </a:xfrm>
          <a:prstGeom prst="rect">
            <a:avLst/>
          </a:prstGeom>
        </p:spPr>
        <p:txBody>
          <a:bodyPr wrap="square">
            <a:spAutoFit/>
          </a:bodyPr>
          <a:lstStyle/>
          <a:p>
            <a:r>
              <a:rPr lang="en-US" sz="2800" b="1" dirty="0">
                <a:solidFill>
                  <a:srgbClr val="E55B2D"/>
                </a:solidFill>
                <a:latin typeface="Montserrat" charset="0"/>
                <a:ea typeface="Montserrat" charset="0"/>
                <a:cs typeface="Montserrat" charset="0"/>
              </a:rPr>
              <a:t>HOW DOES THE DEEP DREAM ALGO WORK?</a:t>
            </a:r>
            <a:endParaRPr lang="ru-RU" sz="2800" b="1" dirty="0">
              <a:solidFill>
                <a:srgbClr val="E55B2D"/>
              </a:solidFill>
              <a:latin typeface="Montserrat" charset="0"/>
              <a:ea typeface="Montserrat" charset="0"/>
              <a:cs typeface="Montserrat" charset="0"/>
            </a:endParaRPr>
          </a:p>
        </p:txBody>
      </p:sp>
      <p:sp>
        <p:nvSpPr>
          <p:cNvPr id="44" name="Прямоугольник 11">
            <a:extLst>
              <a:ext uri="{FF2B5EF4-FFF2-40B4-BE49-F238E27FC236}">
                <a16:creationId xmlns="" xmlns:a16="http://schemas.microsoft.com/office/drawing/2014/main" id="{B4B1F363-5EFE-402E-91B7-C999DD6A5345}"/>
              </a:ext>
            </a:extLst>
          </p:cNvPr>
          <p:cNvSpPr/>
          <p:nvPr/>
        </p:nvSpPr>
        <p:spPr>
          <a:xfrm>
            <a:off x="461551" y="1356235"/>
            <a:ext cx="11397073" cy="4093428"/>
          </a:xfrm>
          <a:prstGeom prst="rect">
            <a:avLst/>
          </a:prstGeom>
        </p:spPr>
        <p:txBody>
          <a:bodyPr wrap="square">
            <a:spAutoFit/>
          </a:bodyPr>
          <a:lstStyle/>
          <a:p>
            <a:pPr marL="285750" indent="-285750">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What if you ask a certain layer to improve what it detects in an image?</a:t>
            </a:r>
          </a:p>
          <a:p>
            <a:pPr marL="285750" indent="-285750">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What if you ask the first couple of layers that are experts in detecting edges to maximize what they see?</a:t>
            </a:r>
          </a:p>
          <a:p>
            <a:pPr marL="285750" indent="-285750">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What if you ask the last couple of layers (deeper ones) that are experts in detecting elements (higher level features such as cars, faces..) to increase what they really see?</a:t>
            </a:r>
          </a:p>
          <a:p>
            <a:pPr marL="285750" indent="-285750">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Things get really dreamy and amazing! That’s what Google named: “</a:t>
            </a:r>
            <a:r>
              <a:rPr lang="en-CA" sz="2000" b="1" i="1" dirty="0" err="1" smtClean="0">
                <a:solidFill>
                  <a:srgbClr val="583A72"/>
                </a:solidFill>
                <a:latin typeface="Montserrat" charset="0"/>
                <a:ea typeface="Montserrat" charset="0"/>
                <a:cs typeface="Montserrat" charset="0"/>
              </a:rPr>
              <a:t>inceptionism</a:t>
            </a:r>
            <a:r>
              <a:rPr lang="en-CA" sz="2000" b="1" i="1" dirty="0" smtClean="0">
                <a:solidFill>
                  <a:srgbClr val="583A72"/>
                </a:solidFill>
                <a:latin typeface="Montserrat" charset="0"/>
                <a:ea typeface="Montserrat" charset="0"/>
                <a:cs typeface="Montserrat" charset="0"/>
              </a:rPr>
              <a:t>”</a:t>
            </a:r>
          </a:p>
          <a:p>
            <a:pPr marL="285750" indent="-285750">
              <a:buFont typeface="Arial" panose="020B0604020202020204" pitchFamily="34" charset="0"/>
              <a:buChar char="•"/>
            </a:pPr>
            <a:r>
              <a:rPr lang="en-CA" sz="2000" b="1" dirty="0" smtClean="0">
                <a:solidFill>
                  <a:srgbClr val="583A72"/>
                </a:solidFill>
                <a:latin typeface="Montserrat" charset="0"/>
                <a:ea typeface="Montserrat" charset="0"/>
                <a:cs typeface="Montserrat" charset="0"/>
              </a:rPr>
              <a:t>Check this out: </a:t>
            </a:r>
          </a:p>
          <a:p>
            <a:pPr marL="800100" lvl="1" indent="-342900">
              <a:buFont typeface="Courier New" panose="02070309020205020404" pitchFamily="49" charset="0"/>
              <a:buChar char="o"/>
            </a:pPr>
            <a:r>
              <a:rPr lang="en-CA" sz="2000" b="1" dirty="0" smtClean="0">
                <a:solidFill>
                  <a:srgbClr val="583A72"/>
                </a:solidFill>
                <a:latin typeface="Montserrat" charset="0"/>
                <a:ea typeface="Montserrat" charset="0"/>
                <a:cs typeface="Montserrat" charset="0"/>
                <a:hlinkClick r:id="rId3"/>
              </a:rPr>
              <a:t>https</a:t>
            </a:r>
            <a:r>
              <a:rPr lang="en-CA" sz="2000" b="1" dirty="0">
                <a:solidFill>
                  <a:srgbClr val="583A72"/>
                </a:solidFill>
                <a:latin typeface="Montserrat" charset="0"/>
                <a:ea typeface="Montserrat" charset="0"/>
                <a:cs typeface="Montserrat" charset="0"/>
                <a:hlinkClick r:id="rId3"/>
              </a:rPr>
              <a:t>://</a:t>
            </a:r>
            <a:r>
              <a:rPr lang="en-CA" sz="2000" b="1" dirty="0" smtClean="0">
                <a:solidFill>
                  <a:srgbClr val="583A72"/>
                </a:solidFill>
                <a:latin typeface="Montserrat" charset="0"/>
                <a:ea typeface="Montserrat" charset="0"/>
                <a:cs typeface="Montserrat" charset="0"/>
                <a:hlinkClick r:id="rId3"/>
              </a:rPr>
              <a:t>gizmodo.com/these-are-the-incredible-day-dreams-of-artificial-neura-1712226908</a:t>
            </a:r>
            <a:endParaRPr lang="en-CA" sz="2000" b="1" dirty="0" smtClean="0">
              <a:solidFill>
                <a:srgbClr val="583A72"/>
              </a:solidFill>
              <a:latin typeface="Montserrat" charset="0"/>
              <a:ea typeface="Montserrat" charset="0"/>
              <a:cs typeface="Montserrat" charset="0"/>
            </a:endParaRPr>
          </a:p>
          <a:p>
            <a:pPr marL="800100" lvl="1" indent="-342900">
              <a:buFont typeface="Courier New" panose="02070309020205020404" pitchFamily="49" charset="0"/>
              <a:buChar char="o"/>
            </a:pPr>
            <a:endParaRPr lang="en-CA" sz="2000" b="1" dirty="0">
              <a:solidFill>
                <a:srgbClr val="583A72"/>
              </a:solidFill>
              <a:latin typeface="Montserrat" charset="0"/>
              <a:ea typeface="Montserrat" charset="0"/>
              <a:cs typeface="Montserrat" charset="0"/>
            </a:endParaRPr>
          </a:p>
          <a:p>
            <a:pPr marL="285750" indent="-285750">
              <a:buFont typeface="Arial" panose="020B0604020202020204" pitchFamily="34" charset="0"/>
              <a:buChar char="•"/>
            </a:pPr>
            <a:endParaRPr lang="en-CA" sz="2000" b="1" dirty="0" smtClean="0">
              <a:solidFill>
                <a:srgbClr val="583A72"/>
              </a:solidFill>
              <a:latin typeface="Montserrat" charset="0"/>
              <a:ea typeface="Montserrat" charset="0"/>
              <a:cs typeface="Montserrat" charset="0"/>
            </a:endParaRPr>
          </a:p>
          <a:p>
            <a:pPr marL="285750" indent="-285750">
              <a:buFont typeface="Arial" panose="020B0604020202020204" pitchFamily="34" charset="0"/>
              <a:buChar char="•"/>
            </a:pPr>
            <a:endParaRPr lang="en-CA" sz="2000" b="1" dirty="0">
              <a:solidFill>
                <a:srgbClr val="583A72"/>
              </a:solidFill>
              <a:latin typeface="Montserrat" charset="0"/>
              <a:ea typeface="Montserrat" charset="0"/>
              <a:cs typeface="Montserrat" charset="0"/>
            </a:endParaRPr>
          </a:p>
          <a:p>
            <a:pPr marL="285750" indent="-285750">
              <a:buFont typeface="Arial" panose="020B0604020202020204" pitchFamily="34" charset="0"/>
              <a:buChar char="•"/>
            </a:pPr>
            <a:endParaRPr lang="en-CA" sz="2000" b="1" dirty="0">
              <a:solidFill>
                <a:srgbClr val="583A72"/>
              </a:solidFill>
              <a:latin typeface="Montserrat" charset="0"/>
              <a:ea typeface="Montserrat" charset="0"/>
              <a:cs typeface="Montserrat" charset="0"/>
            </a:endParaRPr>
          </a:p>
        </p:txBody>
      </p:sp>
    </p:spTree>
    <p:extLst>
      <p:ext uri="{BB962C8B-B14F-4D97-AF65-F5344CB8AC3E}">
        <p14:creationId xmlns:p14="http://schemas.microsoft.com/office/powerpoint/2010/main" val="1215631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823</TotalTime>
  <Words>870</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Courier New</vt:lpstr>
      <vt:lpstr>Montserrat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Ryan Ahmed</cp:lastModifiedBy>
  <cp:revision>37</cp:revision>
  <dcterms:created xsi:type="dcterms:W3CDTF">2019-05-23T09:27:58Z</dcterms:created>
  <dcterms:modified xsi:type="dcterms:W3CDTF">2019-09-18T00:12:46Z</dcterms:modified>
</cp:coreProperties>
</file>