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6" r:id="rId4"/>
    <p:sldId id="280" r:id="rId5"/>
    <p:sldId id="258" r:id="rId6"/>
    <p:sldId id="261" r:id="rId7"/>
    <p:sldId id="266" r:id="rId8"/>
    <p:sldId id="259" r:id="rId9"/>
    <p:sldId id="262" r:id="rId10"/>
    <p:sldId id="267" r:id="rId11"/>
    <p:sldId id="263" r:id="rId12"/>
    <p:sldId id="279" r:id="rId13"/>
    <p:sldId id="268" r:id="rId14"/>
    <p:sldId id="264" r:id="rId15"/>
    <p:sldId id="260" r:id="rId16"/>
    <p:sldId id="274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126"/>
    <a:srgbClr val="8FF6FF"/>
    <a:srgbClr val="E55B2D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fr.wikipedia.org/wiki/Fichier:Recurrent_neural_network_unfold.sv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stechnica.com/gaming/2016/06/an-ai-wrote-this-movie-and-its-strangely-moving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fr.wikipedia.org/wiki/Fichier:Recurrent_neural_network_unfold.sv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ichier:Recurrent_neural_network_unfold.sv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ichier:Recurrent_neural_network_unfold.sv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ommons.wikimedia.org/wiki/File:Gradient_descent.png" TargetMode="External"/><Relationship Id="rId4" Type="http://schemas.openxmlformats.org/officeDocument/2006/relationships/hyperlink" Target="https://commons.wikimedia.org/wiki/File:Gradient_descent_method.p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hyperlink" Target="https://colah.github.io/posts/2015-08-Understanding-LSTMs/" TargetMode="External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3.jpe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jpeg"/><Relationship Id="rId5" Type="http://schemas.openxmlformats.org/officeDocument/2006/relationships/hyperlink" Target="https://commons.wikimedia.org/wiki/File:LSTM.png" TargetMode="External"/><Relationship Id="rId4" Type="http://schemas.openxmlformats.org/officeDocument/2006/relationships/hyperlink" Target="https://colah.github.io/posts/2015-08-Understanding-LSTMs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hyperlink" Target="https://colah.github.io/posts/2015-08-Understanding-LSTMs/" TargetMode="External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Artificial_neural_network.svg" TargetMode="External"/><Relationship Id="rId5" Type="http://schemas.openxmlformats.org/officeDocument/2006/relationships/hyperlink" Target="https://commons.wikimedia.org/wiki/File:RecurrentLayerNeuralNetwork_english.png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.wikipedia.org/wiki/Fichier:Recurrent_neural_network_unfold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arpathy.github.io/2015/05/21/rnn-effectivenes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ecurrentLayerNeuralNetwork_english.pn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karpathy.github.io/2015/05/21/rnn-effectiveness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ichier:Recurrent_neural_network_unfold.sv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618837" y="556272"/>
            <a:ext cx="982749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TENSORFLOW 2.0</a:t>
            </a:r>
            <a:endParaRPr lang="ru-RU" sz="60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D7FCAF6-4A07-43BC-960A-A6590E216639}"/>
              </a:ext>
            </a:extLst>
          </p:cNvPr>
          <p:cNvSpPr/>
          <p:nvPr/>
        </p:nvSpPr>
        <p:spPr>
          <a:xfrm>
            <a:off x="591129" y="1565768"/>
            <a:ext cx="982749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00" b="1" dirty="0">
                <a:solidFill>
                  <a:srgbClr val="8FF6FF"/>
                </a:solidFill>
                <a:latin typeface="Montserrat" charset="0"/>
                <a:ea typeface="Montserrat" charset="0"/>
                <a:cs typeface="Montserrat" charset="0"/>
              </a:rPr>
              <a:t>PRACTICAL ADVANCED</a:t>
            </a:r>
            <a:endParaRPr lang="ru-RU" sz="3700" b="1" dirty="0">
              <a:solidFill>
                <a:srgbClr val="8FF6F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16" y="2825578"/>
            <a:ext cx="7168883" cy="40319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2373207"/>
            <a:ext cx="9827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RECURRENT NEURAL NETWORK MATH</a:t>
            </a:r>
            <a:endParaRPr lang="ru-RU" sz="36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RNN MATH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2900" y="1207154"/>
                <a:ext cx="11963399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edium-content-serif-font"/>
                  </a:rPr>
                  <a:t>A RNN accepts an input x and generate an output o.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edium-content-serif-font"/>
                  </a:rPr>
                  <a:t>The output o does not depend on the input x alone, however, it depends on the entire history of the inputs that have been fed to the network in previous time steps.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edium-content-serif-font"/>
                  </a:rPr>
                  <a:t>Two equations that govern the RNN are as follows:	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CA" sz="2000" b="1" u="sng" dirty="0" smtClean="0">
                    <a:latin typeface="medium-content-serif-font"/>
                  </a:rPr>
                  <a:t>INTERNAL STATE UPDATE: </a:t>
                </a:r>
                <a:endParaRPr lang="en-CA" sz="2800" b="1" i="1" u="sng" dirty="0" smtClean="0">
                  <a:latin typeface="Cambria Math" panose="02040503050406030204" pitchFamily="18" charset="0"/>
                </a:endParaRPr>
              </a:p>
              <a:p>
                <a:pPr lvl="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2800" dirty="0" smtClean="0">
                  <a:latin typeface="medium-content-serif-font"/>
                </a:endParaRP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CA" sz="2000" b="1" u="sng" dirty="0">
                    <a:latin typeface="medium-content-serif-font"/>
                  </a:rPr>
                  <a:t>OUTPUT UPDATE</a:t>
                </a:r>
                <a:r>
                  <a:rPr lang="en-CA" sz="2000" b="1" u="sng" dirty="0" smtClean="0">
                    <a:latin typeface="medium-content-serif-font"/>
                  </a:rPr>
                  <a:t>:</a:t>
                </a:r>
              </a:p>
              <a:p>
                <a:pPr lvl="3"/>
                <a:r>
                  <a:rPr lang="en-CA" sz="2000" dirty="0" smtClean="0">
                    <a:latin typeface="medium-content-serif-font"/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800" dirty="0">
                  <a:latin typeface="medium-content-serif-fon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 smtClean="0">
                  <a:latin typeface="medium-content-serif-fon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 smtClean="0">
                  <a:latin typeface="medium-content-serif-font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207154"/>
                <a:ext cx="11963399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458" t="-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916195" y="6242612"/>
            <a:ext cx="973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/>
              <a:t>Photo Credit: </a:t>
            </a:r>
            <a:r>
              <a:rPr lang="en-CA" sz="1200" dirty="0" smtClean="0">
                <a:hlinkClick r:id="rId4"/>
              </a:rPr>
              <a:t>https</a:t>
            </a:r>
            <a:r>
              <a:rPr lang="en-CA" sz="1200" dirty="0">
                <a:hlinkClick r:id="rId4"/>
              </a:rPr>
              <a:t>://</a:t>
            </a:r>
            <a:r>
              <a:rPr lang="en-CA" sz="1200" dirty="0" smtClean="0">
                <a:hlinkClick r:id="rId4"/>
              </a:rPr>
              <a:t>fr.wikipedia.org/wiki/Fichier:Recurrent_neural_network_unfold.svg</a:t>
            </a:r>
            <a:endParaRPr lang="en-CA" sz="1200" dirty="0" smtClean="0"/>
          </a:p>
          <a:p>
            <a:endParaRPr lang="en-CA" sz="1200" dirty="0"/>
          </a:p>
        </p:txBody>
      </p:sp>
      <p:pic>
        <p:nvPicPr>
          <p:cNvPr id="7" name="Picture 2" descr="Fichier:Recurrent neural network unfold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911" y="3767941"/>
            <a:ext cx="7805168" cy="26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0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16" y="2825578"/>
            <a:ext cx="7168883" cy="40319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2373207"/>
            <a:ext cx="9827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LET’S HAVE SOME FUN WITH RECURRENT NEURAL NETWORKS</a:t>
            </a:r>
            <a:r>
              <a:rPr lang="en-CA" sz="36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! </a:t>
            </a:r>
            <a:r>
              <a:rPr lang="en-CA" sz="36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  <a:sym typeface="Wingdings" panose="05000000000000000000" pitchFamily="2" charset="2"/>
              </a:rPr>
              <a:t></a:t>
            </a:r>
            <a:endParaRPr lang="en-US" sz="3600" b="1" dirty="0" smtClean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9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9"/>
          <a:stretch/>
        </p:blipFill>
        <p:spPr>
          <a:xfrm>
            <a:off x="0" y="429"/>
            <a:ext cx="12192000" cy="621950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LET’S WATCH THIS MOVIE WRITTEN BY AN RNN!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901" y="1207154"/>
            <a:ext cx="553442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Let’s watch a movie written by AI!</a:t>
            </a:r>
          </a:p>
          <a:p>
            <a:r>
              <a:rPr lang="en-CA" sz="2000" dirty="0" smtClean="0">
                <a:hlinkClick r:id="rId3"/>
              </a:rPr>
              <a:t>https</a:t>
            </a:r>
            <a:r>
              <a:rPr lang="en-CA" sz="2000" dirty="0">
                <a:hlinkClick r:id="rId3"/>
              </a:rPr>
              <a:t>://arstechnica.com/gaming/2016/06/an-ai-wrote-this-movie-and-its-strangely-moving</a:t>
            </a:r>
            <a:r>
              <a:rPr lang="en-CA" sz="2000" dirty="0" smtClean="0">
                <a:hlinkClick r:id="rId3"/>
              </a:rPr>
              <a:t>/</a:t>
            </a:r>
            <a:endParaRPr lang="en-CA" sz="2000" dirty="0" smtClean="0"/>
          </a:p>
          <a:p>
            <a:endParaRPr lang="en-CA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The movie was written by an LSTM </a:t>
            </a:r>
            <a:r>
              <a:rPr lang="en-CA" sz="2000" dirty="0">
                <a:latin typeface="medium-content-serif-font"/>
              </a:rPr>
              <a:t>recurrent neural </a:t>
            </a:r>
            <a:r>
              <a:rPr lang="en-CA" sz="2000" dirty="0" smtClean="0">
                <a:latin typeface="medium-content-serif-font"/>
              </a:rPr>
              <a:t>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The LSTM network was trained with a </a:t>
            </a:r>
            <a:r>
              <a:rPr lang="en-CA" sz="2000" dirty="0">
                <a:latin typeface="medium-content-serif-font"/>
              </a:rPr>
              <a:t>corpus of dozens of sci-fi screenplays </a:t>
            </a:r>
            <a:r>
              <a:rPr lang="en-CA" sz="2000" dirty="0" smtClean="0">
                <a:latin typeface="medium-content-serif-font"/>
              </a:rPr>
              <a:t>from movies </a:t>
            </a:r>
            <a:r>
              <a:rPr lang="en-CA" sz="2000" dirty="0">
                <a:latin typeface="medium-content-serif-font"/>
              </a:rPr>
              <a:t>from the 1980s and 90s. </a:t>
            </a:r>
            <a:endParaRPr lang="en-CA" sz="2000" dirty="0" smtClean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edium-content-serif-fon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6195" y="6242612"/>
            <a:ext cx="973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/>
              <a:t>Photo Credit: </a:t>
            </a:r>
            <a:r>
              <a:rPr lang="en-CA" sz="1200" dirty="0" smtClean="0">
                <a:hlinkClick r:id="rId4"/>
              </a:rPr>
              <a:t>https</a:t>
            </a:r>
            <a:r>
              <a:rPr lang="en-CA" sz="1200" dirty="0">
                <a:hlinkClick r:id="rId4"/>
              </a:rPr>
              <a:t>://</a:t>
            </a:r>
            <a:r>
              <a:rPr lang="en-CA" sz="1200" dirty="0" smtClean="0">
                <a:hlinkClick r:id="rId4"/>
              </a:rPr>
              <a:t>fr.wikipedia.org/wiki/Fichier:Recurrent_neural_network_unfold.svg</a:t>
            </a:r>
            <a:endParaRPr lang="en-CA" sz="1200" dirty="0" smtClean="0"/>
          </a:p>
          <a:p>
            <a:endParaRPr lang="en-CA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692" y="1207154"/>
            <a:ext cx="5621293" cy="48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16" y="2825578"/>
            <a:ext cx="7168883" cy="40319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2373207"/>
            <a:ext cx="9827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VANISHING GRADIENT PROBLEM</a:t>
            </a:r>
            <a:endParaRPr lang="ru-RU" sz="36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VANISHING GRADIENT PROBLEM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900" y="1207154"/>
            <a:ext cx="11963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LSTM networks work much better compared to vanilla RNN since they overcome the vanishing gradient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The error has to propagate through all the previous layers resulting in a vanishing gradient.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As </a:t>
            </a:r>
            <a:r>
              <a:rPr lang="en-CA" sz="2000" dirty="0">
                <a:latin typeface="medium-content-serif-font"/>
              </a:rPr>
              <a:t>the gradient goes smaller, the network weights are no longer updated.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edium-content-serif-font"/>
              </a:rPr>
              <a:t>As more layers are added, the gradients of the loss function approaches zero, making the network hard to train</a:t>
            </a:r>
            <a:r>
              <a:rPr lang="en-CA" sz="2000" dirty="0" smtClean="0">
                <a:latin typeface="medium-content-serif-font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2916195" y="6242612"/>
            <a:ext cx="973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/>
              <a:t>Photo Credit: </a:t>
            </a:r>
            <a:r>
              <a:rPr lang="en-CA" sz="1200" dirty="0" smtClean="0">
                <a:hlinkClick r:id="rId3"/>
              </a:rPr>
              <a:t>https</a:t>
            </a:r>
            <a:r>
              <a:rPr lang="en-CA" sz="1200" dirty="0">
                <a:hlinkClick r:id="rId3"/>
              </a:rPr>
              <a:t>://</a:t>
            </a:r>
            <a:r>
              <a:rPr lang="en-CA" sz="1200" dirty="0" smtClean="0">
                <a:hlinkClick r:id="rId3"/>
              </a:rPr>
              <a:t>fr.wikipedia.org/wiki/Fichier:Recurrent_neural_network_unfold.svg</a:t>
            </a:r>
            <a:endParaRPr lang="en-CA" sz="1200" dirty="0" smtClean="0"/>
          </a:p>
          <a:p>
            <a:endParaRPr lang="en-CA" sz="1200" dirty="0"/>
          </a:p>
        </p:txBody>
      </p:sp>
      <p:pic>
        <p:nvPicPr>
          <p:cNvPr id="8" name="Picture 2" descr="Fichier:Recurrent neural network unfold.sv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4"/>
          <a:stretch/>
        </p:blipFill>
        <p:spPr bwMode="auto">
          <a:xfrm>
            <a:off x="6240325" y="3204107"/>
            <a:ext cx="6109529" cy="350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/>
          <p:nvPr/>
        </p:nvCxnSpPr>
        <p:spPr>
          <a:xfrm rot="10800000">
            <a:off x="5698671" y="3648924"/>
            <a:ext cx="2086086" cy="1338943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>
            <a:off x="6096001" y="3583153"/>
            <a:ext cx="3272629" cy="1404714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475" y="3002658"/>
            <a:ext cx="4150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EACH LAYER DEPENDS ON THE OUTPUT FROM THE PREVIOUS LAYERS, THE “V” IS MULTIPLIED SEVERAL TIMES RESULTING IN VANISHING GRADIENT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8382" y="4932294"/>
            <a:ext cx="415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0.1 * 0.1 * 0.1 *…..*0.1 =1e-10 </a:t>
            </a:r>
          </a:p>
        </p:txBody>
      </p:sp>
    </p:spTree>
    <p:extLst>
      <p:ext uri="{BB962C8B-B14F-4D97-AF65-F5344CB8AC3E}">
        <p14:creationId xmlns:p14="http://schemas.microsoft.com/office/powerpoint/2010/main" val="8829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VANISHING GRADIENT PROBLEM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900" y="1207154"/>
            <a:ext cx="119633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ANN gradients are calculated during backpropagation.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In backpropagation, we calculate the derivatives of the network by moving from the outermost layer (close to output) back to the initial layers (close to inputs).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The chain rule is used during this calculation in which the derivatives from the final layers are multiplied by the derivatives from early layers.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The gradients keeps diminishing exponentially and therefore the weights and biases are no longer being updated.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 smtClean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 smtClean="0">
              <a:latin typeface="medium-content-serif-font"/>
            </a:endParaRPr>
          </a:p>
          <a:p>
            <a:endParaRPr lang="en-CA" sz="2000" dirty="0" smtClean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 smtClean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 smtClean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 smtClean="0">
              <a:latin typeface="medium-content-serif-fon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6195" y="6242612"/>
            <a:ext cx="973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/>
              <a:t>Photo Credit: </a:t>
            </a:r>
            <a:r>
              <a:rPr lang="en-CA" sz="1200" dirty="0" smtClean="0">
                <a:hlinkClick r:id="rId3"/>
              </a:rPr>
              <a:t>https</a:t>
            </a:r>
            <a:r>
              <a:rPr lang="en-CA" sz="1200" dirty="0">
                <a:hlinkClick r:id="rId3"/>
              </a:rPr>
              <a:t>://</a:t>
            </a:r>
            <a:r>
              <a:rPr lang="en-CA" sz="1200" dirty="0" smtClean="0">
                <a:hlinkClick r:id="rId3"/>
              </a:rPr>
              <a:t>fr.wikipedia.org/wiki/Fichier:Recurrent_neural_network_unfold.svg</a:t>
            </a:r>
            <a:endParaRPr lang="en-CA" sz="1200" dirty="0" smtClean="0"/>
          </a:p>
          <a:p>
            <a:endParaRPr lang="en-CA" sz="1200" dirty="0"/>
          </a:p>
        </p:txBody>
      </p:sp>
      <p:pic>
        <p:nvPicPr>
          <p:cNvPr id="8" name="Picture 2" descr="Fichier:Recurrent neural network unfold.sv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4"/>
          <a:stretch/>
        </p:blipFill>
        <p:spPr bwMode="auto">
          <a:xfrm>
            <a:off x="6281136" y="3123130"/>
            <a:ext cx="6109529" cy="350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/>
          <p:cNvCxnSpPr/>
          <p:nvPr/>
        </p:nvCxnSpPr>
        <p:spPr>
          <a:xfrm rot="10800000">
            <a:off x="5698671" y="3648924"/>
            <a:ext cx="2086086" cy="1338943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>
            <a:off x="6096001" y="3583153"/>
            <a:ext cx="3272629" cy="1404714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7048" y="3390420"/>
            <a:ext cx="4150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EACH LAYER DEPENDS ON THE OUTPUT FROM THE PREVIOUS LAYERS, THE “V” IS MULTIPLIED SEVERAL TIMES RESULTING IN VANISHING GRADIENT, (ex: 0.1 </a:t>
            </a:r>
            <a:r>
              <a:rPr lang="en-CA" b="1" dirty="0">
                <a:solidFill>
                  <a:srgbClr val="FF0000"/>
                </a:solidFill>
              </a:rPr>
              <a:t>* 0.1 * 0.1 *…..*0.1 =</a:t>
            </a:r>
            <a:r>
              <a:rPr lang="en-CA" b="1" dirty="0" smtClean="0">
                <a:solidFill>
                  <a:srgbClr val="FF0000"/>
                </a:solidFill>
              </a:rPr>
              <a:t>1e-10)</a:t>
            </a:r>
            <a:endParaRPr lang="en-CA" b="1" dirty="0">
              <a:solidFill>
                <a:srgbClr val="FF0000"/>
              </a:solidFill>
            </a:endParaRPr>
          </a:p>
          <a:p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4485" y="5168156"/>
            <a:ext cx="6935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New Weight = Old Weight – Learning rate * gradient</a:t>
            </a:r>
          </a:p>
          <a:p>
            <a:r>
              <a:rPr lang="en-CA" sz="2400" b="1" dirty="0" smtClean="0">
                <a:solidFill>
                  <a:srgbClr val="FF0000"/>
                </a:solidFill>
              </a:rPr>
              <a:t>9.09999         = 10.1              – 1 * 0.001</a:t>
            </a:r>
          </a:p>
        </p:txBody>
      </p:sp>
    </p:spTree>
    <p:extLst>
      <p:ext uri="{BB962C8B-B14F-4D97-AF65-F5344CB8AC3E}">
        <p14:creationId xmlns:p14="http://schemas.microsoft.com/office/powerpoint/2010/main" val="29520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2"/>
          <a:stretch/>
        </p:blipFill>
        <p:spPr>
          <a:xfrm>
            <a:off x="0" y="428"/>
            <a:ext cx="12192000" cy="6199405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GRADIENT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DESCENT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54184" y="1264643"/>
            <a:ext cx="70181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dirty="0" smtClean="0">
                <a:latin typeface="Montserrat" charset="0"/>
                <a:ea typeface="Montserrat" charset="0"/>
                <a:cs typeface="Montserrat" charset="0"/>
              </a:rPr>
              <a:t>Gradient descent is an optimization algorithm used to obtain the optimized network weight and bias values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dirty="0" smtClean="0">
                <a:latin typeface="Montserrat" charset="0"/>
                <a:ea typeface="Montserrat" charset="0"/>
                <a:cs typeface="Montserrat" charset="0"/>
              </a:rPr>
              <a:t>It works by iteratively trying to minimize the cost function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dirty="0" smtClean="0">
                <a:latin typeface="Montserrat" charset="0"/>
                <a:ea typeface="Montserrat" charset="0"/>
                <a:cs typeface="Montserrat" charset="0"/>
              </a:rPr>
              <a:t>It works by calculating the gradient of the cost function and moving in the negative direction until the local/global minimum is achieved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dirty="0" smtClean="0">
                <a:latin typeface="Montserrat" charset="0"/>
                <a:ea typeface="Montserrat" charset="0"/>
                <a:cs typeface="Montserrat" charset="0"/>
              </a:rPr>
              <a:t>If the positive of the gradient is taken, local/global maximum is achieved</a:t>
            </a:r>
            <a:endParaRPr lang="en-CA" sz="235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122" name="Picture 2" descr="File:Gradient descent meth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535" y="1371805"/>
            <a:ext cx="3213046" cy="222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650224" y="5585639"/>
            <a:ext cx="66883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>
                <a:hlinkClick r:id="rId4"/>
              </a:rPr>
              <a:t>https://</a:t>
            </a:r>
            <a:r>
              <a:rPr lang="en-CA" sz="1400" dirty="0" smtClean="0">
                <a:hlinkClick r:id="rId4"/>
              </a:rPr>
              <a:t>commons.wikimedia.org/wiki/File:Gradient_descent_method.png</a:t>
            </a:r>
            <a:endParaRPr lang="en-CA" sz="1400" dirty="0" smtClean="0"/>
          </a:p>
          <a:p>
            <a:r>
              <a:rPr lang="en-CA" sz="1400" b="1" dirty="0" smtClean="0"/>
              <a:t>Photo Credit: </a:t>
            </a:r>
            <a:r>
              <a:rPr lang="en-CA" sz="1400" dirty="0">
                <a:hlinkClick r:id="rId5"/>
              </a:rPr>
              <a:t>https://</a:t>
            </a:r>
            <a:r>
              <a:rPr lang="en-CA" sz="1400" dirty="0" smtClean="0">
                <a:hlinkClick r:id="rId5"/>
              </a:rPr>
              <a:t>commons.wikimedia.org/wiki/File:Gradient_descent.png</a:t>
            </a:r>
            <a:endParaRPr lang="en-CA" sz="1400" dirty="0" smtClean="0"/>
          </a:p>
          <a:p>
            <a:endParaRPr lang="en-CA" sz="1400" dirty="0"/>
          </a:p>
        </p:txBody>
      </p:sp>
      <p:pic>
        <p:nvPicPr>
          <p:cNvPr id="5124" name="Picture 4" descr="Image result for gradient desce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94" y="3734224"/>
            <a:ext cx="2109203" cy="231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4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2"/>
          <a:stretch/>
        </p:blipFill>
        <p:spPr>
          <a:xfrm>
            <a:off x="0" y="428"/>
            <a:ext cx="12192000" cy="6199405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LEARNING RATE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54184" y="1264643"/>
            <a:ext cx="1081866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size of the steps taken are called the learning rate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If learning rate increases, the area covered in the search space will increase so we might reach global minimum faster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However, we can overshoot the target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For small learning rates, training will take much longer to reach optimized weight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35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GRADIENT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DESCENT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/>
              <p:cNvSpPr txBox="1">
                <a:spLocks/>
              </p:cNvSpPr>
              <p:nvPr/>
            </p:nvSpPr>
            <p:spPr>
              <a:xfrm>
                <a:off x="554183" y="1264643"/>
                <a:ext cx="7022941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CA" sz="1800" dirty="0" smtClean="0">
                    <a:solidFill>
                      <a:schemeClr val="tx1"/>
                    </a:solidFill>
                    <a:latin typeface="Montserrat" charset="0"/>
                    <a:ea typeface="Montserrat" charset="0"/>
                    <a:cs typeface="Montserrat" charset="0"/>
                  </a:rPr>
                  <a:t>Gradient descent works as follows:</a:t>
                </a:r>
              </a:p>
              <a:p>
                <a:pPr marL="457200" indent="-457200" algn="l">
                  <a:buAutoNum type="arabicPeriod"/>
                </a:pPr>
                <a:r>
                  <a:rPr lang="en-CA" sz="1800" dirty="0" smtClean="0">
                    <a:solidFill>
                      <a:schemeClr val="tx1"/>
                    </a:solidFill>
                    <a:latin typeface="Montserrat" charset="0"/>
                    <a:ea typeface="Montserrat" charset="0"/>
                    <a:cs typeface="Montserrat" charset="0"/>
                  </a:rPr>
                  <a:t>Calculate </a:t>
                </a:r>
                <a:r>
                  <a:rPr lang="en-CA" sz="1800" dirty="0">
                    <a:solidFill>
                      <a:schemeClr val="tx1"/>
                    </a:solidFill>
                    <a:latin typeface="Montserrat" charset="0"/>
                    <a:ea typeface="Montserrat" charset="0"/>
                    <a:cs typeface="Montserrat" charset="0"/>
                  </a:rPr>
                  <a:t>the derivative </a:t>
                </a:r>
                <a:r>
                  <a:rPr lang="en-CA" sz="1800" dirty="0" smtClean="0">
                    <a:solidFill>
                      <a:schemeClr val="tx1"/>
                    </a:solidFill>
                    <a:latin typeface="Montserrat" charset="0"/>
                    <a:ea typeface="Montserrat" charset="0"/>
                    <a:cs typeface="Montserrat" charset="0"/>
                  </a:rPr>
                  <a:t>(gradient) of </a:t>
                </a:r>
                <a:r>
                  <a:rPr lang="en-CA" sz="1800" dirty="0">
                    <a:solidFill>
                      <a:schemeClr val="tx1"/>
                    </a:solidFill>
                    <a:latin typeface="Montserrat" charset="0"/>
                    <a:ea typeface="Montserrat" charset="0"/>
                    <a:cs typeface="Montserrat" charset="0"/>
                  </a:rPr>
                  <a:t>the Loss </a:t>
                </a:r>
                <a:r>
                  <a:rPr lang="en-CA" sz="1800" dirty="0" smtClean="0">
                    <a:solidFill>
                      <a:schemeClr val="tx1"/>
                    </a:solidFill>
                    <a:latin typeface="Montserrat" charset="0"/>
                    <a:ea typeface="Montserrat" charset="0"/>
                    <a:cs typeface="Montserrat" charset="0"/>
                  </a:rPr>
                  <a:t>function</a:t>
                </a:r>
              </a:p>
              <a:p>
                <a:pPr marL="457200" indent="-457200" algn="l">
                  <a:buAutoNum type="arabicPeriod"/>
                </a:pPr>
                <a:r>
                  <a:rPr lang="en-CA" sz="1800" dirty="0" smtClean="0">
                    <a:solidFill>
                      <a:schemeClr val="tx1"/>
                    </a:solidFill>
                    <a:latin typeface="Montserrat" charset="0"/>
                    <a:ea typeface="Montserrat" charset="0"/>
                    <a:cs typeface="Montserrat" charset="0"/>
                  </a:rPr>
                  <a:t>Pick random values for parameters m, b and substitute </a:t>
                </a:r>
              </a:p>
              <a:p>
                <a:pPr marL="457200" indent="-457200" algn="l">
                  <a:buAutoNum type="arabicPeriod"/>
                </a:pPr>
                <a:r>
                  <a:rPr lang="en-CA" sz="1800" dirty="0" smtClean="0">
                    <a:solidFill>
                      <a:schemeClr val="tx1"/>
                    </a:solidFill>
                    <a:latin typeface="Montserrat" charset="0"/>
                    <a:ea typeface="Montserrat" charset="0"/>
                    <a:cs typeface="Montserrat" charset="0"/>
                  </a:rPr>
                  <a:t>Calculate the step size (how much are we going to update the parameters?) </a:t>
                </a:r>
              </a:p>
              <a:p>
                <a:pPr algn="l"/>
                <a:r>
                  <a:rPr lang="en-CA" sz="1800" dirty="0">
                    <a:solidFill>
                      <a:schemeClr val="tx1"/>
                    </a:solidFill>
                    <a:latin typeface="Montserrat" charset="0"/>
                    <a:ea typeface="Montserrat" charset="0"/>
                    <a:cs typeface="Montserrat" charset="0"/>
                  </a:rPr>
                  <a:t>	</a:t>
                </a:r>
                <a:r>
                  <a:rPr lang="en-CA" sz="1800" dirty="0" smtClean="0">
                    <a:solidFill>
                      <a:schemeClr val="tx1"/>
                    </a:solidFill>
                    <a:latin typeface="Montserrat" charset="0"/>
                    <a:ea typeface="Montserrat" charset="0"/>
                    <a:cs typeface="Montserrat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𝑆𝑡𝑒𝑝</m:t>
                    </m:r>
                    <m:r>
                      <a:rPr lang="en-CA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 </m:t>
                    </m:r>
                    <m:r>
                      <a:rPr lang="en-CA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𝑠𝑖𝑧𝑒</m:t>
                    </m:r>
                    <m:r>
                      <a:rPr lang="en-CA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 = </m:t>
                    </m:r>
                    <m:r>
                      <a:rPr lang="en-CA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𝑆𝑙𝑜𝑝𝑒</m:t>
                    </m:r>
                    <m:r>
                      <a:rPr lang="en-CA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 ∗ </m:t>
                    </m:r>
                    <m:r>
                      <a:rPr lang="en-CA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𝑙𝑒𝑎𝑟𝑛𝑖𝑛𝑔</m:t>
                    </m:r>
                    <m:r>
                      <a:rPr lang="en-CA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 </m:t>
                    </m:r>
                    <m:r>
                      <a:rPr lang="en-CA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𝑟𝑎𝑡𝑒</m:t>
                    </m:r>
                    <m:r>
                      <a:rPr lang="en-CA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 </m:t>
                    </m:r>
                  </m:oMath>
                </a14:m>
                <a:endParaRPr lang="en-CA" sz="1800" dirty="0" smtClean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algn="l"/>
                <a:r>
                  <a:rPr lang="en-CA" sz="1800" dirty="0" smtClean="0">
                    <a:solidFill>
                      <a:schemeClr val="tx1"/>
                    </a:solidFill>
                    <a:latin typeface="Montserrat" charset="0"/>
                    <a:ea typeface="Montserrat" charset="0"/>
                    <a:cs typeface="Montserrat" charset="0"/>
                  </a:rPr>
                  <a:t>4.     Update the parameters and repeat</a:t>
                </a:r>
              </a:p>
              <a:p>
                <a:pPr algn="l"/>
                <a:endParaRPr lang="en-CA" sz="1800" dirty="0" smtClean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457200" indent="-457200" algn="l">
                  <a:buAutoNum type="arabicPeriod"/>
                </a:pPr>
                <a:endParaRPr lang="en-CA" sz="18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algn="l"/>
                <a:r>
                  <a:rPr lang="en-CA" sz="1800" dirty="0" smtClean="0">
                    <a:solidFill>
                      <a:schemeClr val="tx1"/>
                    </a:solidFill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endParaRPr lang="en-CA" sz="16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CA" sz="16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CA" sz="1600" dirty="0">
                  <a:solidFill>
                    <a:schemeClr val="tx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 xmlns="">
          <p:sp>
            <p:nvSpPr>
              <p:cNvPr id="4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3" y="1264643"/>
                <a:ext cx="7022941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781" t="-1211" r="-8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8024482" y="529534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38007" y="2743776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243251" y="3248690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55266" y="4413430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584436" y="2425948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862979" y="4312143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387443" y="3376307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03121" y="4689652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70985" y="540224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Parameters (m, b)</a:t>
            </a:r>
            <a:endParaRPr lang="en-CA" sz="24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5991366" y="3722634"/>
            <a:ext cx="354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Sum of Squared Residuals</a:t>
            </a:r>
            <a:endParaRPr lang="en-CA" sz="2400" b="1" dirty="0"/>
          </a:p>
        </p:txBody>
      </p:sp>
      <p:sp>
        <p:nvSpPr>
          <p:cNvPr id="2" name="Freeform 1"/>
          <p:cNvSpPr/>
          <p:nvPr/>
        </p:nvSpPr>
        <p:spPr>
          <a:xfrm>
            <a:off x="8240138" y="2540128"/>
            <a:ext cx="3524250" cy="2327977"/>
          </a:xfrm>
          <a:custGeom>
            <a:avLst/>
            <a:gdLst>
              <a:gd name="connsiteX0" fmla="*/ 0 w 3524250"/>
              <a:gd name="connsiteY0" fmla="*/ 61810 h 2327977"/>
              <a:gd name="connsiteX1" fmla="*/ 209550 w 3524250"/>
              <a:gd name="connsiteY1" fmla="*/ 947635 h 2327977"/>
              <a:gd name="connsiteX2" fmla="*/ 552450 w 3524250"/>
              <a:gd name="connsiteY2" fmla="*/ 1652485 h 2327977"/>
              <a:gd name="connsiteX3" fmla="*/ 981075 w 3524250"/>
              <a:gd name="connsiteY3" fmla="*/ 2176360 h 2327977"/>
              <a:gd name="connsiteX4" fmla="*/ 1847850 w 3524250"/>
              <a:gd name="connsiteY4" fmla="*/ 2319235 h 2327977"/>
              <a:gd name="connsiteX5" fmla="*/ 2819400 w 3524250"/>
              <a:gd name="connsiteY5" fmla="*/ 1976335 h 2327977"/>
              <a:gd name="connsiteX6" fmla="*/ 3333750 w 3524250"/>
              <a:gd name="connsiteY6" fmla="*/ 966685 h 2327977"/>
              <a:gd name="connsiteX7" fmla="*/ 3524250 w 3524250"/>
              <a:gd name="connsiteY7" fmla="*/ 23710 h 232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4250" h="2327977">
                <a:moveTo>
                  <a:pt x="0" y="61810"/>
                </a:moveTo>
                <a:cubicBezTo>
                  <a:pt x="58737" y="372166"/>
                  <a:pt x="117475" y="682522"/>
                  <a:pt x="209550" y="947635"/>
                </a:cubicBezTo>
                <a:cubicBezTo>
                  <a:pt x="301625" y="1212748"/>
                  <a:pt x="423863" y="1447698"/>
                  <a:pt x="552450" y="1652485"/>
                </a:cubicBezTo>
                <a:cubicBezTo>
                  <a:pt x="681038" y="1857273"/>
                  <a:pt x="765175" y="2065235"/>
                  <a:pt x="981075" y="2176360"/>
                </a:cubicBezTo>
                <a:cubicBezTo>
                  <a:pt x="1196975" y="2287485"/>
                  <a:pt x="1541463" y="2352573"/>
                  <a:pt x="1847850" y="2319235"/>
                </a:cubicBezTo>
                <a:cubicBezTo>
                  <a:pt x="2154238" y="2285898"/>
                  <a:pt x="2571750" y="2201760"/>
                  <a:pt x="2819400" y="1976335"/>
                </a:cubicBezTo>
                <a:cubicBezTo>
                  <a:pt x="3067050" y="1750910"/>
                  <a:pt x="3216275" y="1292122"/>
                  <a:pt x="3333750" y="966685"/>
                </a:cubicBezTo>
                <a:cubicBezTo>
                  <a:pt x="3451225" y="641248"/>
                  <a:pt x="3460750" y="-146153"/>
                  <a:pt x="3524250" y="23710"/>
                </a:cubicBezTo>
              </a:path>
            </a:pathLst>
          </a:custGeom>
          <a:noFill/>
          <a:ln w="571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/>
          <p:cNvCxnSpPr/>
          <p:nvPr/>
        </p:nvCxnSpPr>
        <p:spPr>
          <a:xfrm>
            <a:off x="7826375" y="2060575"/>
            <a:ext cx="1202604" cy="30575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22943" y="3676425"/>
            <a:ext cx="1780178" cy="18748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135891" y="4312143"/>
            <a:ext cx="2550489" cy="9730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763610" y="4874675"/>
            <a:ext cx="25335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8916512" y="3623633"/>
            <a:ext cx="1452580" cy="778519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36928" y="2741960"/>
            <a:ext cx="1873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OPTIMAL POINT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GLOBAL MINIMUM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53796" y="54899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i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*Note: in reality, this graph is 3D and has three axes, one for m, b and sum of squared residuals</a:t>
            </a:r>
            <a:endParaRPr lang="en-CA" b="1" i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63216" y="4031153"/>
                <a:ext cx="22264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16" y="4031153"/>
                <a:ext cx="222644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/>
          <p:cNvSpPr/>
          <p:nvPr/>
        </p:nvSpPr>
        <p:spPr>
          <a:xfrm>
            <a:off x="4622568" y="3995239"/>
            <a:ext cx="266620" cy="500867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ounded Rectangle 32"/>
          <p:cNvSpPr/>
          <p:nvPr/>
        </p:nvSpPr>
        <p:spPr>
          <a:xfrm>
            <a:off x="5253554" y="4005568"/>
            <a:ext cx="352435" cy="506487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3831216" y="4498034"/>
            <a:ext cx="791354" cy="64694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5831" y="4852593"/>
            <a:ext cx="383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GOAL IS TO FIND 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BEST PARAMETERS</a:t>
            </a:r>
          </a:p>
        </p:txBody>
      </p:sp>
      <p:cxnSp>
        <p:nvCxnSpPr>
          <p:cNvPr id="38" name="Curved Connector 37"/>
          <p:cNvCxnSpPr/>
          <p:nvPr/>
        </p:nvCxnSpPr>
        <p:spPr>
          <a:xfrm flipV="1">
            <a:off x="4185311" y="4536016"/>
            <a:ext cx="1140669" cy="64051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9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16" y="2825578"/>
            <a:ext cx="7168883" cy="40319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2373207"/>
            <a:ext cx="9827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RECURRENT NEURAL NETWORKS INTUITION</a:t>
            </a:r>
            <a:endParaRPr lang="ru-RU" sz="36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446"/>
          <a:stretch/>
        </p:blipFill>
        <p:spPr>
          <a:xfrm>
            <a:off x="0" y="429"/>
            <a:ext cx="12192000" cy="6209452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GRADIENT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DESCENT MATH!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02200" y="1370495"/>
                <a:ext cx="22264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00" y="1370495"/>
                <a:ext cx="222644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3661552" y="1334581"/>
            <a:ext cx="266620" cy="500867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ounded Rectangle 15"/>
          <p:cNvSpPr/>
          <p:nvPr/>
        </p:nvSpPr>
        <p:spPr>
          <a:xfrm>
            <a:off x="4292538" y="1344910"/>
            <a:ext cx="352435" cy="506487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7143" y="2753498"/>
                <a:ext cx="5724131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CA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d>
                                    <m:dPr>
                                      <m:ctrlP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3" y="2753498"/>
                <a:ext cx="5724131" cy="840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7732382" y="524454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745907" y="2692976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951151" y="3197890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663166" y="4362630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292336" y="2375148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570879" y="4261343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095343" y="3325507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11021" y="4638852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78885" y="5351444"/>
            <a:ext cx="2084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Parameters (m, b)</a:t>
            </a:r>
            <a:endParaRPr lang="en-CA" sz="20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5101604" y="3702611"/>
            <a:ext cx="458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Sum of Squared Residuals (Loss Function)</a:t>
            </a:r>
            <a:endParaRPr lang="en-CA" sz="2000" b="1" dirty="0"/>
          </a:p>
        </p:txBody>
      </p:sp>
      <p:sp>
        <p:nvSpPr>
          <p:cNvPr id="2" name="Freeform 1"/>
          <p:cNvSpPr/>
          <p:nvPr/>
        </p:nvSpPr>
        <p:spPr>
          <a:xfrm>
            <a:off x="7948038" y="2489328"/>
            <a:ext cx="3524250" cy="2327977"/>
          </a:xfrm>
          <a:custGeom>
            <a:avLst/>
            <a:gdLst>
              <a:gd name="connsiteX0" fmla="*/ 0 w 3524250"/>
              <a:gd name="connsiteY0" fmla="*/ 61810 h 2327977"/>
              <a:gd name="connsiteX1" fmla="*/ 209550 w 3524250"/>
              <a:gd name="connsiteY1" fmla="*/ 947635 h 2327977"/>
              <a:gd name="connsiteX2" fmla="*/ 552450 w 3524250"/>
              <a:gd name="connsiteY2" fmla="*/ 1652485 h 2327977"/>
              <a:gd name="connsiteX3" fmla="*/ 981075 w 3524250"/>
              <a:gd name="connsiteY3" fmla="*/ 2176360 h 2327977"/>
              <a:gd name="connsiteX4" fmla="*/ 1847850 w 3524250"/>
              <a:gd name="connsiteY4" fmla="*/ 2319235 h 2327977"/>
              <a:gd name="connsiteX5" fmla="*/ 2819400 w 3524250"/>
              <a:gd name="connsiteY5" fmla="*/ 1976335 h 2327977"/>
              <a:gd name="connsiteX6" fmla="*/ 3333750 w 3524250"/>
              <a:gd name="connsiteY6" fmla="*/ 966685 h 2327977"/>
              <a:gd name="connsiteX7" fmla="*/ 3524250 w 3524250"/>
              <a:gd name="connsiteY7" fmla="*/ 23710 h 232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4250" h="2327977">
                <a:moveTo>
                  <a:pt x="0" y="61810"/>
                </a:moveTo>
                <a:cubicBezTo>
                  <a:pt x="58737" y="372166"/>
                  <a:pt x="117475" y="682522"/>
                  <a:pt x="209550" y="947635"/>
                </a:cubicBezTo>
                <a:cubicBezTo>
                  <a:pt x="301625" y="1212748"/>
                  <a:pt x="423863" y="1447698"/>
                  <a:pt x="552450" y="1652485"/>
                </a:cubicBezTo>
                <a:cubicBezTo>
                  <a:pt x="681038" y="1857273"/>
                  <a:pt x="765175" y="2065235"/>
                  <a:pt x="981075" y="2176360"/>
                </a:cubicBezTo>
                <a:cubicBezTo>
                  <a:pt x="1196975" y="2287485"/>
                  <a:pt x="1541463" y="2352573"/>
                  <a:pt x="1847850" y="2319235"/>
                </a:cubicBezTo>
                <a:cubicBezTo>
                  <a:pt x="2154238" y="2285898"/>
                  <a:pt x="2571750" y="2201760"/>
                  <a:pt x="2819400" y="1976335"/>
                </a:cubicBezTo>
                <a:cubicBezTo>
                  <a:pt x="3067050" y="1750910"/>
                  <a:pt x="3216275" y="1292122"/>
                  <a:pt x="3333750" y="966685"/>
                </a:cubicBezTo>
                <a:cubicBezTo>
                  <a:pt x="3451225" y="641248"/>
                  <a:pt x="3460750" y="-146153"/>
                  <a:pt x="3524250" y="23710"/>
                </a:cubicBezTo>
              </a:path>
            </a:pathLst>
          </a:custGeom>
          <a:noFill/>
          <a:ln w="571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/>
          <p:cNvCxnSpPr/>
          <p:nvPr/>
        </p:nvCxnSpPr>
        <p:spPr>
          <a:xfrm>
            <a:off x="7534275" y="2009775"/>
            <a:ext cx="1202604" cy="30575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30843" y="3625625"/>
            <a:ext cx="1780178" cy="18748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43791" y="4261343"/>
            <a:ext cx="2550489" cy="9730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471510" y="4823875"/>
            <a:ext cx="25335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8624412" y="3572833"/>
            <a:ext cx="1452580" cy="778519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44828" y="2691160"/>
            <a:ext cx="1873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OPTIMAL POINT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GLOBAL MINIMUM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53796" y="54899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i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*Note: in reality, this graph is 3D and has three axes, one for m, b and sum of squared residuals</a:t>
            </a:r>
            <a:endParaRPr lang="en-CA" b="1" i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2870200" y="1837376"/>
            <a:ext cx="791354" cy="64694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4815" y="2191935"/>
            <a:ext cx="383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GOAL IS TO FIND 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BEST PARAMETERS</a:t>
            </a:r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3224295" y="1875358"/>
            <a:ext cx="1140669" cy="64051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4885" y="3699077"/>
                <a:ext cx="6991081" cy="1724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CA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CA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CA" sz="20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CA" sz="20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CA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A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CA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CA" sz="2000" i="1"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CA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CA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CA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CA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p>
                                      <m:sSupPr>
                                        <m:ctrlPr>
                                          <a:rPr lang="en-CA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CA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CA" sz="2000" i="1"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CA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CA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CA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CA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85" y="3699077"/>
                <a:ext cx="6991081" cy="17247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0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16" y="2825578"/>
            <a:ext cx="7168883" cy="40319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2373207"/>
            <a:ext cx="9827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LONG SHORT TERM MEMORY (LSTM) NETWORKS</a:t>
            </a:r>
            <a:endParaRPr lang="ru-RU" sz="36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3"/>
          <a:stretch/>
        </p:blipFill>
        <p:spPr>
          <a:xfrm>
            <a:off x="0" y="-26278"/>
            <a:ext cx="12192000" cy="6226113"/>
          </a:xfrm>
          <a:prstGeom prst="rect">
            <a:avLst/>
          </a:prstGeom>
        </p:spPr>
      </p:pic>
      <p:sp>
        <p:nvSpPr>
          <p:cNvPr id="127" name="Oval 126"/>
          <p:cNvSpPr/>
          <p:nvPr/>
        </p:nvSpPr>
        <p:spPr>
          <a:xfrm>
            <a:off x="10882091" y="335162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Oval 125"/>
          <p:cNvSpPr/>
          <p:nvPr/>
        </p:nvSpPr>
        <p:spPr>
          <a:xfrm>
            <a:off x="6442002" y="4896903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Oval 123"/>
          <p:cNvSpPr/>
          <p:nvPr/>
        </p:nvSpPr>
        <p:spPr>
          <a:xfrm>
            <a:off x="1655788" y="4782446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3" name="Oval 122"/>
          <p:cNvSpPr/>
          <p:nvPr/>
        </p:nvSpPr>
        <p:spPr>
          <a:xfrm>
            <a:off x="3817828" y="3270729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LSTM INTUITION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6700" y="1206220"/>
            <a:ext cx="132683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LSTM networks work better compared to vanilla RNN since they overcome vanishing gradient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In </a:t>
            </a:r>
            <a:r>
              <a:rPr lang="en-CA" sz="2000" dirty="0">
                <a:latin typeface="medium-content-serif-font"/>
              </a:rPr>
              <a:t>practice, RNN fail to establish long term dependencies.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edium-content-serif-font"/>
              </a:rPr>
              <a:t>Reference: </a:t>
            </a:r>
            <a:r>
              <a:rPr lang="en-CA" sz="2000" dirty="0">
                <a:latin typeface="medium-content-serif-font"/>
                <a:hlinkClick r:id="rId3"/>
              </a:rPr>
              <a:t>https://colah.github.io/posts/2015-08-Understanding-LSTMs/</a:t>
            </a:r>
            <a:endParaRPr lang="en-CA" sz="2000" dirty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edium-content-serif-fon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6195" y="6242612"/>
            <a:ext cx="973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/>
              <a:t>Reference: </a:t>
            </a:r>
            <a:r>
              <a:rPr lang="en-CA" sz="1200" dirty="0">
                <a:hlinkClick r:id="rId3"/>
              </a:rPr>
              <a:t>https://colah.github.io/posts/2015-08-Understanding-LSTMs/</a:t>
            </a:r>
            <a:endParaRPr lang="en-CA" sz="1200" dirty="0" smtClean="0"/>
          </a:p>
          <a:p>
            <a:endParaRPr lang="en-CA" sz="1200" dirty="0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1704753" y="4833627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150126"/>
              </a:solidFill>
            </a:endParaRPr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1704753" y="4058037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Arrow Connector 17"/>
          <p:cNvCxnSpPr>
            <a:stCxn id="15" idx="0"/>
            <a:endCxn id="16" idx="4"/>
          </p:cNvCxnSpPr>
          <p:nvPr/>
        </p:nvCxnSpPr>
        <p:spPr>
          <a:xfrm flipV="1">
            <a:off x="1887633" y="4423797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/>
          </p:cNvSpPr>
          <p:nvPr/>
        </p:nvSpPr>
        <p:spPr>
          <a:xfrm>
            <a:off x="2416835" y="4058037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3133271" y="4058037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3133271" y="3326517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16151" y="3681800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6"/>
            <a:endCxn id="19" idx="2"/>
          </p:cNvCxnSpPr>
          <p:nvPr/>
        </p:nvCxnSpPr>
        <p:spPr>
          <a:xfrm>
            <a:off x="2070513" y="4240917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82595" y="4223646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/>
          </p:cNvSpPr>
          <p:nvPr/>
        </p:nvSpPr>
        <p:spPr>
          <a:xfrm>
            <a:off x="2416835" y="4833627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/>
          <p:cNvCxnSpPr>
            <a:stCxn id="25" idx="0"/>
          </p:cNvCxnSpPr>
          <p:nvPr/>
        </p:nvCxnSpPr>
        <p:spPr>
          <a:xfrm flipV="1">
            <a:off x="2599715" y="4423797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>
            <a:spLocks/>
          </p:cNvSpPr>
          <p:nvPr/>
        </p:nvSpPr>
        <p:spPr>
          <a:xfrm>
            <a:off x="3167560" y="4833627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V="1">
            <a:off x="3350440" y="4423797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58990" y="5271019"/>
            <a:ext cx="5621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RNN PERFORMS WELL SINCE THE GAP BETWEEN THE PREDICTION “GREEN” AND THE NECESSARY CONTEXT INFORMATION “TREE” IS SMALL</a:t>
            </a:r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3818483" y="4058037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035652" y="3681800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/>
          </p:cNvSpPr>
          <p:nvPr/>
        </p:nvSpPr>
        <p:spPr>
          <a:xfrm>
            <a:off x="3852772" y="4833627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865582" y="3318507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V="1">
            <a:off x="4035652" y="4423797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499031" y="4240917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65583" y="4789557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583" y="4789557"/>
                <a:ext cx="4660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66670" y="478955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70" y="4789557"/>
                <a:ext cx="4607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158408" y="4789557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408" y="4789557"/>
                <a:ext cx="46609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16530" y="4789557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530" y="4789557"/>
                <a:ext cx="46609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>
            <a:spLocks/>
          </p:cNvSpPr>
          <p:nvPr/>
        </p:nvSpPr>
        <p:spPr>
          <a:xfrm>
            <a:off x="1681458" y="332017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864338" y="3675453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>
            <a:spLocks/>
          </p:cNvSpPr>
          <p:nvPr/>
        </p:nvSpPr>
        <p:spPr>
          <a:xfrm>
            <a:off x="2404958" y="332017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583839" y="3675453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665583" y="3265623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583" y="3265623"/>
                <a:ext cx="4731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385412" y="3264885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412" y="3264885"/>
                <a:ext cx="46782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90705" y="3288404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705" y="3288404"/>
                <a:ext cx="47314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674216" y="402759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15012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16" y="4027590"/>
                <a:ext cx="38568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397895" y="403898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15012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895" y="4038980"/>
                <a:ext cx="38568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25824" y="3301403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824" y="3301403"/>
                <a:ext cx="47314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090705" y="404317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15012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705" y="4043170"/>
                <a:ext cx="38568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798366" y="403600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15012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66" y="4036002"/>
                <a:ext cx="385683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8119" y="2356231"/>
            <a:ext cx="3785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i="1" dirty="0" smtClean="0">
                <a:solidFill>
                  <a:srgbClr val="FF0000"/>
                </a:solidFill>
              </a:rPr>
              <a:t>The tree color is “green”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6485103" y="4943359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150126"/>
              </a:solidFill>
            </a:endParaRPr>
          </a:p>
        </p:txBody>
      </p:sp>
      <p:sp>
        <p:nvSpPr>
          <p:cNvPr id="53" name="Oval 52"/>
          <p:cNvSpPr>
            <a:spLocks/>
          </p:cNvSpPr>
          <p:nvPr/>
        </p:nvSpPr>
        <p:spPr>
          <a:xfrm>
            <a:off x="6485103" y="4167769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Arrow Connector 53"/>
          <p:cNvCxnSpPr>
            <a:stCxn id="52" idx="0"/>
            <a:endCxn id="53" idx="4"/>
          </p:cNvCxnSpPr>
          <p:nvPr/>
        </p:nvCxnSpPr>
        <p:spPr>
          <a:xfrm flipV="1">
            <a:off x="6667983" y="4533529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>
            <a:spLocks/>
          </p:cNvSpPr>
          <p:nvPr/>
        </p:nvSpPr>
        <p:spPr>
          <a:xfrm>
            <a:off x="7197185" y="4167769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>
            <a:spLocks/>
          </p:cNvSpPr>
          <p:nvPr/>
        </p:nvSpPr>
        <p:spPr>
          <a:xfrm>
            <a:off x="7913621" y="4167769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>
            <a:spLocks/>
          </p:cNvSpPr>
          <p:nvPr/>
        </p:nvSpPr>
        <p:spPr>
          <a:xfrm>
            <a:off x="7913621" y="343624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8096501" y="3791532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6"/>
            <a:endCxn id="55" idx="2"/>
          </p:cNvCxnSpPr>
          <p:nvPr/>
        </p:nvCxnSpPr>
        <p:spPr>
          <a:xfrm>
            <a:off x="6850863" y="4350649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562945" y="4333378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>
            <a:spLocks/>
          </p:cNvSpPr>
          <p:nvPr/>
        </p:nvSpPr>
        <p:spPr>
          <a:xfrm>
            <a:off x="7197185" y="4943359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2" name="Straight Arrow Connector 61"/>
          <p:cNvCxnSpPr>
            <a:stCxn id="61" idx="0"/>
          </p:cNvCxnSpPr>
          <p:nvPr/>
        </p:nvCxnSpPr>
        <p:spPr>
          <a:xfrm flipV="1">
            <a:off x="7380065" y="4533529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>
            <a:spLocks/>
          </p:cNvSpPr>
          <p:nvPr/>
        </p:nvSpPr>
        <p:spPr>
          <a:xfrm>
            <a:off x="7947910" y="4943359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4" name="Straight Arrow Connector 63"/>
          <p:cNvCxnSpPr>
            <a:stCxn id="63" idx="0"/>
          </p:cNvCxnSpPr>
          <p:nvPr/>
        </p:nvCxnSpPr>
        <p:spPr>
          <a:xfrm flipV="1">
            <a:off x="8130790" y="4533529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>
            <a:spLocks/>
          </p:cNvSpPr>
          <p:nvPr/>
        </p:nvSpPr>
        <p:spPr>
          <a:xfrm>
            <a:off x="8598833" y="4167769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Oval 65"/>
          <p:cNvSpPr>
            <a:spLocks/>
          </p:cNvSpPr>
          <p:nvPr/>
        </p:nvSpPr>
        <p:spPr>
          <a:xfrm>
            <a:off x="8645932" y="342823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8816002" y="3791532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/>
          </p:cNvSpPr>
          <p:nvPr/>
        </p:nvSpPr>
        <p:spPr>
          <a:xfrm>
            <a:off x="8633122" y="4943359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9" name="Straight Arrow Connector 68"/>
          <p:cNvCxnSpPr>
            <a:stCxn id="68" idx="0"/>
          </p:cNvCxnSpPr>
          <p:nvPr/>
        </p:nvCxnSpPr>
        <p:spPr>
          <a:xfrm flipV="1">
            <a:off x="8816002" y="4533529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279381" y="4350649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445933" y="4899289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33" y="4899289"/>
                <a:ext cx="466090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47020" y="4899289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020" y="4899289"/>
                <a:ext cx="460767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938758" y="4899289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758" y="4899289"/>
                <a:ext cx="466090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596880" y="4899289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880" y="4899289"/>
                <a:ext cx="466090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>
            <a:spLocks/>
          </p:cNvSpPr>
          <p:nvPr/>
        </p:nvSpPr>
        <p:spPr>
          <a:xfrm>
            <a:off x="6461808" y="342990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644688" y="3785185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>
            <a:spLocks/>
          </p:cNvSpPr>
          <p:nvPr/>
        </p:nvSpPr>
        <p:spPr>
          <a:xfrm>
            <a:off x="7185308" y="3429902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7364189" y="3785185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445933" y="3375355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33" y="3375355"/>
                <a:ext cx="473143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165762" y="3374617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762" y="3374617"/>
                <a:ext cx="467820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871055" y="3398136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055" y="3398136"/>
                <a:ext cx="473143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605995" y="3382498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995" y="3382498"/>
                <a:ext cx="473143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454566" y="413732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15012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566" y="4137322"/>
                <a:ext cx="385683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178245" y="414871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15012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245" y="4148712"/>
                <a:ext cx="385683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871055" y="415290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15012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055" y="4152902"/>
                <a:ext cx="385683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578716" y="4145734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15012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716" y="4145734"/>
                <a:ext cx="385683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6189834" y="2064556"/>
            <a:ext cx="6363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1" dirty="0" smtClean="0">
                <a:solidFill>
                  <a:srgbClr val="FF0000"/>
                </a:solidFill>
              </a:rPr>
              <a:t>I live in Quebec in Northern Canada……where I live, the weather is generally “cold” most of the year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>
            <a:spLocks/>
          </p:cNvSpPr>
          <p:nvPr/>
        </p:nvSpPr>
        <p:spPr>
          <a:xfrm>
            <a:off x="9495162" y="4906428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150126"/>
              </a:solidFill>
            </a:endParaRPr>
          </a:p>
        </p:txBody>
      </p:sp>
      <p:sp>
        <p:nvSpPr>
          <p:cNvPr id="89" name="Oval 88"/>
          <p:cNvSpPr>
            <a:spLocks/>
          </p:cNvSpPr>
          <p:nvPr/>
        </p:nvSpPr>
        <p:spPr>
          <a:xfrm>
            <a:off x="9495162" y="4130838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0" name="Straight Arrow Connector 89"/>
          <p:cNvCxnSpPr>
            <a:stCxn id="88" idx="0"/>
            <a:endCxn id="89" idx="4"/>
          </p:cNvCxnSpPr>
          <p:nvPr/>
        </p:nvCxnSpPr>
        <p:spPr>
          <a:xfrm flipV="1">
            <a:off x="9678042" y="4496598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>
            <a:spLocks/>
          </p:cNvSpPr>
          <p:nvPr/>
        </p:nvSpPr>
        <p:spPr>
          <a:xfrm>
            <a:off x="10207244" y="4130838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Oval 91"/>
          <p:cNvSpPr>
            <a:spLocks/>
          </p:cNvSpPr>
          <p:nvPr/>
        </p:nvSpPr>
        <p:spPr>
          <a:xfrm>
            <a:off x="10923680" y="4130838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Oval 92"/>
          <p:cNvSpPr>
            <a:spLocks/>
          </p:cNvSpPr>
          <p:nvPr/>
        </p:nvSpPr>
        <p:spPr>
          <a:xfrm>
            <a:off x="10923680" y="339931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1106560" y="3754601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6"/>
            <a:endCxn id="91" idx="2"/>
          </p:cNvCxnSpPr>
          <p:nvPr/>
        </p:nvCxnSpPr>
        <p:spPr>
          <a:xfrm>
            <a:off x="9860922" y="4313718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0573004" y="4296447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>
            <a:spLocks/>
          </p:cNvSpPr>
          <p:nvPr/>
        </p:nvSpPr>
        <p:spPr>
          <a:xfrm>
            <a:off x="10207244" y="4906428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8" name="Straight Arrow Connector 97"/>
          <p:cNvCxnSpPr>
            <a:stCxn id="97" idx="0"/>
          </p:cNvCxnSpPr>
          <p:nvPr/>
        </p:nvCxnSpPr>
        <p:spPr>
          <a:xfrm flipV="1">
            <a:off x="10390124" y="4496598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>
            <a:spLocks/>
          </p:cNvSpPr>
          <p:nvPr/>
        </p:nvSpPr>
        <p:spPr>
          <a:xfrm>
            <a:off x="10957969" y="4906428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0" name="Straight Arrow Connector 99"/>
          <p:cNvCxnSpPr>
            <a:stCxn id="99" idx="0"/>
          </p:cNvCxnSpPr>
          <p:nvPr/>
        </p:nvCxnSpPr>
        <p:spPr>
          <a:xfrm flipV="1">
            <a:off x="11140849" y="4496598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1289440" y="4313718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455992" y="4862358"/>
                <a:ext cx="44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992" y="4862358"/>
                <a:ext cx="446532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0119913" y="4911560"/>
                <a:ext cx="5577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400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400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913" y="4911560"/>
                <a:ext cx="557781" cy="307777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0877724" y="4909670"/>
                <a:ext cx="5577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 dirty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400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400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724" y="4909670"/>
                <a:ext cx="557781" cy="307777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>
            <a:spLocks/>
          </p:cNvSpPr>
          <p:nvPr/>
        </p:nvSpPr>
        <p:spPr>
          <a:xfrm>
            <a:off x="9471867" y="339297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9654747" y="3748254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>
            <a:spLocks/>
          </p:cNvSpPr>
          <p:nvPr/>
        </p:nvSpPr>
        <p:spPr>
          <a:xfrm>
            <a:off x="10195367" y="3392971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4" name="Straight Arrow Connector 113"/>
          <p:cNvCxnSpPr/>
          <p:nvPr/>
        </p:nvCxnSpPr>
        <p:spPr>
          <a:xfrm flipV="1">
            <a:off x="10374248" y="3748254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9455992" y="3338424"/>
                <a:ext cx="453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992" y="3338424"/>
                <a:ext cx="453586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10119908" y="3385651"/>
                <a:ext cx="5627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1400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400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908" y="3385651"/>
                <a:ext cx="562718" cy="307777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10825201" y="3409170"/>
                <a:ext cx="5627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1400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1400" b="0" i="1" dirty="0" smtClean="0">
                              <a:solidFill>
                                <a:srgbClr val="150126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5201" y="3409170"/>
                <a:ext cx="562718" cy="307777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9464625" y="4100391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15012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625" y="4100391"/>
                <a:ext cx="385683" cy="36933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0188304" y="4111781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15012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304" y="4111781"/>
                <a:ext cx="385683" cy="36933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0881114" y="4115971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solidFill>
                            <a:srgbClr val="15012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114" y="4115971"/>
                <a:ext cx="385683" cy="36933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324599" y="5289519"/>
            <a:ext cx="5621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RNN PERFORMS POORLY WHEN THE GAP BETWEEN THE PREDICTION “COLD” AND THE NECESSARY CONTEXT INFORMATION “CANADA” IS LARGE</a:t>
            </a:r>
          </a:p>
        </p:txBody>
      </p:sp>
    </p:spTree>
    <p:extLst>
      <p:ext uri="{BB962C8B-B14F-4D97-AF65-F5344CB8AC3E}">
        <p14:creationId xmlns:p14="http://schemas.microsoft.com/office/powerpoint/2010/main" val="118242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6" grpId="0" animBg="1"/>
      <p:bldP spid="124" grpId="0" animBg="1"/>
      <p:bldP spid="123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5" grpId="0" animBg="1"/>
      <p:bldP spid="27" grpId="0" animBg="1"/>
      <p:bldP spid="29" grpId="0"/>
      <p:bldP spid="30" grpId="0" animBg="1"/>
      <p:bldP spid="33" grpId="0" animBg="1"/>
      <p:bldP spid="31" grpId="0" animBg="1"/>
      <p:bldP spid="6" grpId="0"/>
      <p:bldP spid="36" grpId="0"/>
      <p:bldP spid="37" grpId="0"/>
      <p:bldP spid="38" grpId="0"/>
      <p:bldP spid="41" grpId="0" animBg="1"/>
      <p:bldP spid="43" grpId="0" animBg="1"/>
      <p:bldP spid="40" grpId="0"/>
      <p:bldP spid="45" grpId="0"/>
      <p:bldP spid="46" grpId="0"/>
      <p:bldP spid="48" grpId="0"/>
      <p:bldP spid="49" grpId="0"/>
      <p:bldP spid="47" grpId="0"/>
      <p:bldP spid="50" grpId="0"/>
      <p:bldP spid="51" grpId="0"/>
      <p:bldP spid="7" grpId="0"/>
      <p:bldP spid="52" grpId="0" animBg="1"/>
      <p:bldP spid="53" grpId="0" animBg="1"/>
      <p:bldP spid="55" grpId="0" animBg="1"/>
      <p:bldP spid="56" grpId="0" animBg="1"/>
      <p:bldP spid="57" grpId="0" animBg="1"/>
      <p:bldP spid="61" grpId="0" animBg="1"/>
      <p:bldP spid="63" grpId="0" animBg="1"/>
      <p:bldP spid="65" grpId="0" animBg="1"/>
      <p:bldP spid="66" grpId="0" animBg="1"/>
      <p:bldP spid="68" grpId="0" animBg="1"/>
      <p:bldP spid="71" grpId="0"/>
      <p:bldP spid="72" grpId="0"/>
      <p:bldP spid="73" grpId="0"/>
      <p:bldP spid="74" grpId="0"/>
      <p:bldP spid="75" grpId="0" animBg="1"/>
      <p:bldP spid="77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 animBg="1"/>
      <p:bldP spid="89" grpId="0" animBg="1"/>
      <p:bldP spid="91" grpId="0" animBg="1"/>
      <p:bldP spid="92" grpId="0" animBg="1"/>
      <p:bldP spid="93" grpId="0" animBg="1"/>
      <p:bldP spid="97" grpId="0" animBg="1"/>
      <p:bldP spid="99" grpId="0" animBg="1"/>
      <p:bldP spid="107" grpId="0"/>
      <p:bldP spid="108" grpId="0"/>
      <p:bldP spid="109" grpId="0"/>
      <p:bldP spid="111" grpId="0" animBg="1"/>
      <p:bldP spid="113" grpId="0" animBg="1"/>
      <p:bldP spid="115" grpId="0"/>
      <p:bldP spid="116" grpId="0"/>
      <p:bldP spid="117" grpId="0"/>
      <p:bldP spid="119" grpId="0"/>
      <p:bldP spid="120" grpId="0"/>
      <p:bldP spid="121" grpId="0"/>
      <p:bldP spid="1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2"/>
          <a:stretch/>
        </p:blipFill>
        <p:spPr>
          <a:xfrm>
            <a:off x="0" y="-9164"/>
            <a:ext cx="12192000" cy="6178854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LSTM INTUITION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6700" y="1206220"/>
            <a:ext cx="132683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LSTM networks are type of RNN that are designed to remember long term dependencies by default.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LSTM can remember and recall information for a prolonged period of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Recall that each line represents a full vector.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 smtClean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edium-content-serif-fon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54303" y="6164938"/>
            <a:ext cx="6138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Reference and Photo Credit: </a:t>
            </a:r>
            <a:r>
              <a:rPr lang="en-CA" dirty="0">
                <a:hlinkClick r:id="rId3"/>
              </a:rPr>
              <a:t>https://colah.github.io/posts/2015-08-Understanding-LSTMs/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4098" name="Picture 2" descr="https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50" y="3069350"/>
            <a:ext cx="5095016" cy="190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LSTM neural network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142" y="2983198"/>
            <a:ext cx="5095016" cy="191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/>
          <p:cNvSpPr txBox="1"/>
          <p:nvPr/>
        </p:nvSpPr>
        <p:spPr>
          <a:xfrm>
            <a:off x="156268" y="5054471"/>
            <a:ext cx="562159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VANILLA RECURRENT NEURAL NETWORK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994558" y="5054471"/>
            <a:ext cx="562159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LONG SHORT TERM MEMORY NETWORK</a:t>
            </a:r>
          </a:p>
        </p:txBody>
      </p:sp>
      <p:cxnSp>
        <p:nvCxnSpPr>
          <p:cNvPr id="129" name="Curved Connector 128"/>
          <p:cNvCxnSpPr/>
          <p:nvPr/>
        </p:nvCxnSpPr>
        <p:spPr>
          <a:xfrm>
            <a:off x="7929835" y="2807726"/>
            <a:ext cx="1333500" cy="83820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429166" y="2230338"/>
            <a:ext cx="5621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THIS HORIZONTAL LINE (MEMORY) OR CELL STATE ENABLES LSTM TO REMEMBER VERY OLD INFORMTION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312142" y="3706886"/>
            <a:ext cx="49502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2" grpId="0" animBg="1"/>
      <p:bldP spid="1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5"/>
          <a:stretch/>
        </p:blipFill>
        <p:spPr>
          <a:xfrm>
            <a:off x="0" y="-29261"/>
            <a:ext cx="12192000" cy="6188902"/>
          </a:xfrm>
          <a:prstGeom prst="rect">
            <a:avLst/>
          </a:prstGeom>
        </p:spPr>
      </p:pic>
      <p:pic>
        <p:nvPicPr>
          <p:cNvPr id="7170" name="Picture 2" descr="File:LST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70"/>
          <a:stretch/>
        </p:blipFill>
        <p:spPr bwMode="auto">
          <a:xfrm>
            <a:off x="3356494" y="2309080"/>
            <a:ext cx="5904810" cy="353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216700" y="1206220"/>
            <a:ext cx="132683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LSTM contains gates that can allow or block information from passing by.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Gates consist of a </a:t>
            </a:r>
            <a:r>
              <a:rPr lang="en-CA" sz="2000" dirty="0">
                <a:latin typeface="medium-content-serif-font"/>
              </a:rPr>
              <a:t>sigmoid neural net layer </a:t>
            </a:r>
            <a:r>
              <a:rPr lang="en-CA" sz="2000" dirty="0" smtClean="0">
                <a:latin typeface="medium-content-serif-font"/>
              </a:rPr>
              <a:t>along with a </a:t>
            </a:r>
            <a:r>
              <a:rPr lang="en-CA" sz="2000" dirty="0">
                <a:latin typeface="medium-content-serif-font"/>
              </a:rPr>
              <a:t>pointwise multiplication operation</a:t>
            </a:r>
            <a:r>
              <a:rPr lang="en-CA" sz="2000" dirty="0" smtClean="0">
                <a:latin typeface="medium-content-serif-fon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Sigmoid output ranges from 0 to 1: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0 = Don’t allow any data to 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1 = Allow everything to flow!</a:t>
            </a:r>
            <a:endParaRPr lang="en-CA" sz="2000" dirty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edium-content-serif-font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LSTM INTUITION – GATES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32571" y="6219255"/>
            <a:ext cx="613890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b="1" dirty="0" smtClean="0"/>
              <a:t>Reference and Photo Credit: </a:t>
            </a:r>
            <a:r>
              <a:rPr lang="en-CA" sz="1100" dirty="0">
                <a:hlinkClick r:id="rId4"/>
              </a:rPr>
              <a:t>https://colah.github.io/posts/2015-08-Understanding-LSTMs</a:t>
            </a:r>
            <a:r>
              <a:rPr lang="en-CA" sz="1100" dirty="0" smtClean="0">
                <a:hlinkClick r:id="rId4"/>
              </a:rPr>
              <a:t>/</a:t>
            </a:r>
            <a:endParaRPr lang="en-CA" sz="1100" dirty="0" smtClean="0"/>
          </a:p>
          <a:p>
            <a:r>
              <a:rPr lang="en-CA" sz="1100" b="1" dirty="0" smtClean="0"/>
              <a:t>Photo Credit: </a:t>
            </a:r>
            <a:r>
              <a:rPr lang="en-CA" sz="1100" dirty="0" smtClean="0">
                <a:hlinkClick r:id="rId5"/>
              </a:rPr>
              <a:t>https</a:t>
            </a:r>
            <a:r>
              <a:rPr lang="en-CA" sz="1100" dirty="0">
                <a:hlinkClick r:id="rId5"/>
              </a:rPr>
              <a:t>://</a:t>
            </a:r>
            <a:r>
              <a:rPr lang="en-CA" sz="1100" dirty="0" smtClean="0">
                <a:hlinkClick r:id="rId5"/>
              </a:rPr>
              <a:t>commons.wikimedia.org/wiki/File:LSTM.png</a:t>
            </a:r>
            <a:endParaRPr lang="en-CA" sz="1100" dirty="0" smtClean="0"/>
          </a:p>
          <a:p>
            <a:endParaRPr lang="en-CA" sz="1100" dirty="0" smtClean="0"/>
          </a:p>
          <a:p>
            <a:endParaRPr lang="en-CA" sz="1100" dirty="0" smtClean="0"/>
          </a:p>
          <a:p>
            <a:endParaRPr lang="en-CA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256895" y="2813630"/>
            <a:ext cx="1800296" cy="3693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FORGET GATE</a:t>
            </a:r>
          </a:p>
        </p:txBody>
      </p:sp>
      <p:sp>
        <p:nvSpPr>
          <p:cNvPr id="13" name="Oval 12"/>
          <p:cNvSpPr/>
          <p:nvPr/>
        </p:nvSpPr>
        <p:spPr>
          <a:xfrm>
            <a:off x="4655709" y="3449550"/>
            <a:ext cx="687816" cy="164646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 rot="19654546">
            <a:off x="5212871" y="4165410"/>
            <a:ext cx="1372712" cy="63416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Curved Connector 28"/>
          <p:cNvCxnSpPr>
            <a:stCxn id="30" idx="3"/>
          </p:cNvCxnSpPr>
          <p:nvPr/>
        </p:nvCxnSpPr>
        <p:spPr>
          <a:xfrm rot="16200000" flipH="1">
            <a:off x="7483203" y="4382222"/>
            <a:ext cx="894292" cy="210236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 rot="19619845">
            <a:off x="6489932" y="4223808"/>
            <a:ext cx="1305615" cy="64158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Curved Connector 35"/>
          <p:cNvCxnSpPr>
            <a:stCxn id="13" idx="2"/>
            <a:endCxn id="20" idx="2"/>
          </p:cNvCxnSpPr>
          <p:nvPr/>
        </p:nvCxnSpPr>
        <p:spPr>
          <a:xfrm rot="10800000">
            <a:off x="3157043" y="3182963"/>
            <a:ext cx="1498666" cy="108982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8" idx="6"/>
          </p:cNvCxnSpPr>
          <p:nvPr/>
        </p:nvCxnSpPr>
        <p:spPr>
          <a:xfrm flipV="1">
            <a:off x="6478581" y="2767248"/>
            <a:ext cx="1774643" cy="134723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61430" y="2609550"/>
            <a:ext cx="1800296" cy="3693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INPUT GATE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81531" y="5607728"/>
            <a:ext cx="1800296" cy="3693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OUTPUT GATE</a:t>
            </a:r>
          </a:p>
        </p:txBody>
      </p:sp>
      <p:pic>
        <p:nvPicPr>
          <p:cNvPr id="1026" name="Picture 2" descr="Image result for valv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301" y="3239793"/>
            <a:ext cx="815184" cy="108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5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animBg="1"/>
      <p:bldP spid="28" grpId="0" animBg="1"/>
      <p:bldP spid="30" grpId="0" animBg="1"/>
      <p:bldP spid="45" grpId="0" animBg="1"/>
      <p:bldP spid="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5"/>
          <a:stretch/>
        </p:blipFill>
        <p:spPr>
          <a:xfrm>
            <a:off x="0" y="-9164"/>
            <a:ext cx="12192000" cy="618890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LSTM INTUITION – MATH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54303" y="6164938"/>
            <a:ext cx="6138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/>
              <a:t>Reference and Photo Credit: </a:t>
            </a:r>
            <a:r>
              <a:rPr lang="en-CA" dirty="0">
                <a:hlinkClick r:id="rId3"/>
              </a:rPr>
              <a:t>https://colah.github.io/posts/2015-08-Understanding-LSTMs/</a:t>
            </a:r>
            <a:endParaRPr lang="en-CA" dirty="0" smtClean="0"/>
          </a:p>
          <a:p>
            <a:endParaRPr lang="en-CA" dirty="0"/>
          </a:p>
        </p:txBody>
      </p:sp>
      <p:pic>
        <p:nvPicPr>
          <p:cNvPr id="13" name="Picture 2" descr="File:LST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70"/>
          <a:stretch/>
        </p:blipFill>
        <p:spPr bwMode="auto">
          <a:xfrm>
            <a:off x="5435039" y="1307529"/>
            <a:ext cx="6970086" cy="417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6528" y="1283489"/>
                <a:ext cx="284026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CA" dirty="0" smtClean="0"/>
                  <a:t>)</a:t>
                </a:r>
                <a:endParaRPr lang="en-CA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28" y="1283489"/>
                <a:ext cx="2840265" cy="391582"/>
              </a:xfrm>
              <a:prstGeom prst="rect">
                <a:avLst/>
              </a:prstGeom>
              <a:blipFill rotWithShape="0">
                <a:blip r:embed="rId5"/>
                <a:stretch>
                  <a:fillRect l="-644" t="-7813" b="-203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41457" y="3450909"/>
                <a:ext cx="4935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457" y="3450909"/>
                <a:ext cx="493597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704"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15168" y="3218717"/>
                <a:ext cx="469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168" y="3218717"/>
                <a:ext cx="469552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34357" y="3620841"/>
                <a:ext cx="538096" cy="469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357" y="3620841"/>
                <a:ext cx="538096" cy="469167"/>
              </a:xfrm>
              <a:prstGeom prst="rect">
                <a:avLst/>
              </a:prstGeom>
              <a:blipFill rotWithShape="0">
                <a:blip r:embed="rId8"/>
                <a:stretch>
                  <a:fillRect t="-9091" r="-215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277670" y="1300766"/>
                <a:ext cx="29447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670" y="1300766"/>
                <a:ext cx="2944717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19101" y="2991884"/>
                <a:ext cx="2440092" cy="375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01" y="2991884"/>
                <a:ext cx="2440092" cy="375039"/>
              </a:xfrm>
              <a:prstGeom prst="rect">
                <a:avLst/>
              </a:prstGeom>
              <a:blipFill rotWithShape="0">
                <a:blip r:embed="rId10"/>
                <a:stretch>
                  <a:fillRect t="-4918" r="-4000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67478" y="4788780"/>
                <a:ext cx="2843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 smtClean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78" y="4788780"/>
                <a:ext cx="2843599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78263" y="5499323"/>
                <a:ext cx="20237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263" y="5499323"/>
                <a:ext cx="2023759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1806661" y="2866510"/>
            <a:ext cx="296562" cy="6174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ounded Rectangle 25"/>
          <p:cNvSpPr/>
          <p:nvPr/>
        </p:nvSpPr>
        <p:spPr>
          <a:xfrm>
            <a:off x="2850455" y="2901850"/>
            <a:ext cx="296562" cy="6174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Curved Connector 7"/>
          <p:cNvCxnSpPr>
            <a:endCxn id="6" idx="0"/>
          </p:cNvCxnSpPr>
          <p:nvPr/>
        </p:nvCxnSpPr>
        <p:spPr>
          <a:xfrm rot="16200000" flipH="1">
            <a:off x="873611" y="1785178"/>
            <a:ext cx="1224533" cy="93813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26" idx="0"/>
          </p:cNvCxnSpPr>
          <p:nvPr/>
        </p:nvCxnSpPr>
        <p:spPr>
          <a:xfrm rot="5400000">
            <a:off x="2864410" y="1809398"/>
            <a:ext cx="1226779" cy="95812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884837" y="3811977"/>
                <a:ext cx="3035318" cy="375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837" y="3811977"/>
                <a:ext cx="3035318" cy="375039"/>
              </a:xfrm>
              <a:prstGeom prst="rect">
                <a:avLst/>
              </a:prstGeom>
              <a:blipFill rotWithShape="0">
                <a:blip r:embed="rId13"/>
                <a:stretch>
                  <a:fillRect t="-4839" b="-129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urved Connector 35"/>
          <p:cNvCxnSpPr/>
          <p:nvPr/>
        </p:nvCxnSpPr>
        <p:spPr>
          <a:xfrm rot="10800000">
            <a:off x="3523788" y="3087839"/>
            <a:ext cx="1476676" cy="85841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512688" y="3218717"/>
                <a:ext cx="525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688" y="3218717"/>
                <a:ext cx="525528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/>
          <p:cNvSpPr/>
          <p:nvPr/>
        </p:nvSpPr>
        <p:spPr>
          <a:xfrm>
            <a:off x="2569225" y="5414183"/>
            <a:ext cx="296562" cy="61743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Curved Connector 40"/>
          <p:cNvCxnSpPr/>
          <p:nvPr/>
        </p:nvCxnSpPr>
        <p:spPr>
          <a:xfrm>
            <a:off x="1863350" y="5154045"/>
            <a:ext cx="705875" cy="37873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1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1" grpId="0"/>
      <p:bldP spid="24" grpId="0"/>
      <p:bldP spid="25" grpId="0"/>
      <p:bldP spid="6" grpId="0" animBg="1"/>
      <p:bldP spid="26" grpId="0" animBg="1"/>
      <p:bldP spid="29" grpId="0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9"/>
          <a:stretch/>
        </p:blipFill>
        <p:spPr>
          <a:xfrm>
            <a:off x="0" y="429"/>
            <a:ext cx="12192000" cy="621950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RECURRENT NEURAL NETWORKS (RNN): WHAT ARE THEY?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5899" y="1157727"/>
            <a:ext cx="120962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We covered Feedforward Neural Networks (vanilla networks) that map a fixed size input (such as image) to a fixed size output (classes or probabilities).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A drawback in Feedforward networks is that they do not have any time dependency or memory effect.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A RNN is a type of ANN that is designed to take temporal dimension into consideration by having a memory (internal state) (feedback loop).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 smtClean="0">
              <a:latin typeface="medium-content-serif-font"/>
            </a:endParaRPr>
          </a:p>
        </p:txBody>
      </p:sp>
      <p:pic>
        <p:nvPicPr>
          <p:cNvPr id="1028" name="Picture 4" descr="File:Artificial neural networ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42" y="3288923"/>
            <a:ext cx="3206455" cy="286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9801" y="2888813"/>
            <a:ext cx="243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FEED FORWARD ANN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42733" y="2888813"/>
            <a:ext cx="3553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RECURRENT NEURAL NETWORK</a:t>
            </a:r>
            <a:endParaRPr lang="en-CA" sz="2000" b="1" dirty="0">
              <a:solidFill>
                <a:srgbClr val="FF0000"/>
              </a:solidFill>
            </a:endParaRPr>
          </a:p>
        </p:txBody>
      </p:sp>
      <p:pic>
        <p:nvPicPr>
          <p:cNvPr id="1035" name="Picture 6" descr="File:RecurrentLayerNeuralNetwork english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95" b="9577"/>
          <a:stretch/>
        </p:blipFill>
        <p:spPr bwMode="auto">
          <a:xfrm>
            <a:off x="7886118" y="3288923"/>
            <a:ext cx="2762832" cy="259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035"/>
          <p:cNvSpPr/>
          <p:nvPr/>
        </p:nvSpPr>
        <p:spPr>
          <a:xfrm>
            <a:off x="2667000" y="6322725"/>
            <a:ext cx="76009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/>
              <a:t>Photo Credit: </a:t>
            </a:r>
            <a:r>
              <a:rPr lang="en-CA" sz="1200" dirty="0" smtClean="0">
                <a:hlinkClick r:id="rId5"/>
              </a:rPr>
              <a:t>https</a:t>
            </a:r>
            <a:r>
              <a:rPr lang="en-CA" sz="1200" dirty="0">
                <a:hlinkClick r:id="rId5"/>
              </a:rPr>
              <a:t>://</a:t>
            </a:r>
            <a:r>
              <a:rPr lang="en-CA" sz="1200" dirty="0" smtClean="0">
                <a:hlinkClick r:id="rId5"/>
              </a:rPr>
              <a:t>commons.wikimedia.org/wiki/File:RecurrentLayerNeuralNetwork_english.png</a:t>
            </a:r>
            <a:endParaRPr lang="en-CA" sz="1200" dirty="0" smtClean="0"/>
          </a:p>
          <a:p>
            <a:r>
              <a:rPr lang="en-CA" sz="1200" dirty="0" smtClean="0"/>
              <a:t>Photo Credit: </a:t>
            </a:r>
            <a:r>
              <a:rPr lang="en-CA" sz="1200" dirty="0">
                <a:hlinkClick r:id="rId6"/>
              </a:rPr>
              <a:t>https://</a:t>
            </a:r>
            <a:r>
              <a:rPr lang="en-CA" sz="1200" dirty="0" smtClean="0">
                <a:hlinkClick r:id="rId6"/>
              </a:rPr>
              <a:t>commons.wikimedia.org/wiki/File:Artificial_neural_network.svg</a:t>
            </a:r>
            <a:endParaRPr lang="en-CA" sz="1200" dirty="0" smtClean="0"/>
          </a:p>
          <a:p>
            <a:endParaRPr lang="en-CA" sz="1200" dirty="0" smtClean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16" y="2825578"/>
            <a:ext cx="7168883" cy="40319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2373207"/>
            <a:ext cx="9827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RECURRENT NEURAL NETWORKS ARCHITECTURE</a:t>
            </a:r>
            <a:endParaRPr lang="ru-RU" sz="36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5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8"/>
          <a:stretch/>
        </p:blipFill>
        <p:spPr>
          <a:xfrm>
            <a:off x="0" y="428"/>
            <a:ext cx="12192000" cy="620945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RNN ARCHITECTURE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900" y="1207154"/>
            <a:ext cx="11963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A RNN contains a temporal loop in which the hidden layer not only gives an output but it feeds itself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An extra dimension is added which is time!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RNN can recall what happened in the previous time stamp so it works great with sequence of text.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 smtClean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 smtClean="0">
              <a:latin typeface="medium-content-serif-font"/>
            </a:endParaRPr>
          </a:p>
        </p:txBody>
      </p:sp>
      <p:pic>
        <p:nvPicPr>
          <p:cNvPr id="2050" name="Picture 2" descr="Fichier:Recurrent neural network unfold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31" y="2252915"/>
            <a:ext cx="10739661" cy="35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16195" y="6242612"/>
            <a:ext cx="973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/>
              <a:t>Photo Credit: </a:t>
            </a:r>
            <a:r>
              <a:rPr lang="en-CA" sz="1200" dirty="0" smtClean="0">
                <a:hlinkClick r:id="rId4"/>
              </a:rPr>
              <a:t>https</a:t>
            </a:r>
            <a:r>
              <a:rPr lang="en-CA" sz="1200" dirty="0">
                <a:hlinkClick r:id="rId4"/>
              </a:rPr>
              <a:t>://</a:t>
            </a:r>
            <a:r>
              <a:rPr lang="en-CA" sz="1200" dirty="0" smtClean="0">
                <a:hlinkClick r:id="rId4"/>
              </a:rPr>
              <a:t>fr.wikipedia.org/wiki/Fichier:Recurrent_neural_network_unfold.svg</a:t>
            </a:r>
            <a:endParaRPr lang="en-CA" sz="1200" dirty="0" smtClean="0"/>
          </a:p>
          <a:p>
            <a:endParaRPr lang="en-CA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354595" y="5338119"/>
            <a:ext cx="5115697" cy="110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498228" y="535370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TIME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2916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6"/>
          <a:stretch/>
        </p:blipFill>
        <p:spPr>
          <a:xfrm>
            <a:off x="0" y="429"/>
            <a:ext cx="12192000" cy="623959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RNNs WORK LIKE MAGIC!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7663" y="1992446"/>
            <a:ext cx="10786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i="1" dirty="0">
                <a:latin typeface="medium-content-serif-font"/>
              </a:rPr>
              <a:t>We’ll train RNNs to generate text character by character and ponder the question “how is that even possible?”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3200" b="1" i="1" dirty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3200" b="1" i="1" dirty="0" smtClean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3200" b="1" i="1" dirty="0" smtClean="0">
              <a:latin typeface="medium-content-serif-font"/>
            </a:endParaRPr>
          </a:p>
        </p:txBody>
      </p:sp>
      <p:sp>
        <p:nvSpPr>
          <p:cNvPr id="1036" name="Rectangle 1035"/>
          <p:cNvSpPr/>
          <p:nvPr/>
        </p:nvSpPr>
        <p:spPr>
          <a:xfrm>
            <a:off x="1033138" y="4125224"/>
            <a:ext cx="105830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/>
              <a:t>Source: The </a:t>
            </a:r>
            <a:r>
              <a:rPr lang="en-CA" sz="2400" dirty="0"/>
              <a:t>Unreasonable Effectiveness of Recurrent Neural </a:t>
            </a:r>
            <a:r>
              <a:rPr lang="en-CA" sz="2400" dirty="0" smtClean="0"/>
              <a:t>Networks by Andrej </a:t>
            </a:r>
            <a:r>
              <a:rPr lang="en-CA" sz="2400" dirty="0" err="1" smtClean="0"/>
              <a:t>Karpathy</a:t>
            </a:r>
            <a:r>
              <a:rPr lang="en-CA" sz="2400" dirty="0" smtClean="0"/>
              <a:t> </a:t>
            </a:r>
          </a:p>
          <a:p>
            <a:r>
              <a:rPr lang="en-CA" sz="2400" dirty="0">
                <a:hlinkClick r:id="rId3"/>
              </a:rPr>
              <a:t>http://karpathy.github.io/2015/05/21/rnn-effectiveness/</a:t>
            </a:r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0017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16" y="2825578"/>
            <a:ext cx="7168883" cy="40319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2373207"/>
            <a:ext cx="9827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WHAT MAKES RECURRENT NEURAL NETWORKS SO SPECIAL?!</a:t>
            </a:r>
            <a:endParaRPr lang="ru-RU" sz="36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2"/>
          <a:stretch/>
        </p:blipFill>
        <p:spPr>
          <a:xfrm>
            <a:off x="0" y="428"/>
            <a:ext cx="12192000" cy="619940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WHAT MAKES RNNs SO SPECIAL? 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4324" y="5879471"/>
            <a:ext cx="97371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Photo Credit: </a:t>
            </a:r>
            <a:r>
              <a:rPr lang="en-CA" sz="1200" dirty="0">
                <a:hlinkClick r:id="rId3"/>
              </a:rPr>
              <a:t>https://</a:t>
            </a:r>
            <a:r>
              <a:rPr lang="en-CA" sz="1200" dirty="0" smtClean="0">
                <a:hlinkClick r:id="rId3"/>
              </a:rPr>
              <a:t>commons.wikimedia.org/wiki/File:RecurrentLayerNeuralNetwork_english.png</a:t>
            </a:r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342900" y="1207154"/>
            <a:ext cx="676002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Feedforward ANNs are so constrained with their fixed number of input and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For example, a CNN will have fixed size image (28x28) and generates a fixed output (class or probabilities).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Feedforward ANN have a fixed configuration, i.e.: same number of hidden layers and weights.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Recurrent Neural Networks offer huge advantage over feedforward ANN and they are much more fun!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RNN allow us to work with a sequence of vectors: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Sequence in inputs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Sequence in outputs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Sequence in both!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 smtClean="0">
              <a:latin typeface="medium-content-serif-fon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9610" y="1695246"/>
            <a:ext cx="3553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RECURRENT NEURAL NETWORK</a:t>
            </a:r>
            <a:endParaRPr lang="en-CA" sz="2000" b="1" dirty="0">
              <a:solidFill>
                <a:srgbClr val="FF0000"/>
              </a:solidFill>
            </a:endParaRPr>
          </a:p>
        </p:txBody>
      </p:sp>
      <p:pic>
        <p:nvPicPr>
          <p:cNvPr id="17" name="Picture 6" descr="File:RecurrentLayerNeuralNetwork english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95" b="9577"/>
          <a:stretch/>
        </p:blipFill>
        <p:spPr bwMode="auto">
          <a:xfrm>
            <a:off x="7882995" y="2095356"/>
            <a:ext cx="2762832" cy="259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154324" y="5269805"/>
            <a:ext cx="1058301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 smtClean="0"/>
              <a:t>Source: The </a:t>
            </a:r>
            <a:r>
              <a:rPr lang="en-CA" sz="1600" dirty="0"/>
              <a:t>Unreasonable Effectiveness of Recurrent Neural </a:t>
            </a:r>
            <a:r>
              <a:rPr lang="en-CA" sz="1600" dirty="0" smtClean="0"/>
              <a:t>Networks by Andrej </a:t>
            </a:r>
            <a:r>
              <a:rPr lang="en-CA" sz="1600" dirty="0" err="1" smtClean="0"/>
              <a:t>Karpathy</a:t>
            </a:r>
            <a:r>
              <a:rPr lang="en-CA" sz="1600" dirty="0" smtClean="0"/>
              <a:t> </a:t>
            </a:r>
          </a:p>
          <a:p>
            <a:r>
              <a:rPr lang="en-CA" sz="1600" dirty="0">
                <a:hlinkClick r:id="rId5"/>
              </a:rPr>
              <a:t>http://karpathy.github.io/2015/05/21/rnn-effectiveness/</a:t>
            </a:r>
            <a:endParaRPr lang="en-CA" sz="1600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2470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2"/>
          <a:stretch/>
        </p:blipFill>
        <p:spPr>
          <a:xfrm>
            <a:off x="0" y="428"/>
            <a:ext cx="12192000" cy="619940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WHAT MAKES RNNs SO SPECIAL? 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6195" y="6242612"/>
            <a:ext cx="9737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 smtClean="0"/>
              <a:t>Photo Credit: </a:t>
            </a:r>
            <a:r>
              <a:rPr lang="en-CA" sz="1200" dirty="0" smtClean="0">
                <a:hlinkClick r:id="rId3"/>
              </a:rPr>
              <a:t>https</a:t>
            </a:r>
            <a:r>
              <a:rPr lang="en-CA" sz="1200" dirty="0">
                <a:hlinkClick r:id="rId3"/>
              </a:rPr>
              <a:t>://</a:t>
            </a:r>
            <a:r>
              <a:rPr lang="en-CA" sz="1200" dirty="0" smtClean="0">
                <a:hlinkClick r:id="rId3"/>
              </a:rPr>
              <a:t>fr.wikipedia.org/wiki/Fichier:Recurrent_neural_network_unfold.svg</a:t>
            </a:r>
            <a:endParaRPr lang="en-CA" sz="1200" dirty="0" smtClean="0"/>
          </a:p>
          <a:p>
            <a:endParaRPr lang="en-CA" sz="1200" dirty="0"/>
          </a:p>
        </p:txBody>
      </p:sp>
      <p:sp>
        <p:nvSpPr>
          <p:cNvPr id="7" name="Oval 6"/>
          <p:cNvSpPr>
            <a:spLocks/>
          </p:cNvSpPr>
          <p:nvPr/>
        </p:nvSpPr>
        <p:spPr>
          <a:xfrm>
            <a:off x="1162050" y="2745979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1162050" y="1970389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1162050" y="123886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/>
          <p:cNvCxnSpPr>
            <a:stCxn id="7" idx="0"/>
            <a:endCxn id="13" idx="4"/>
          </p:cNvCxnSpPr>
          <p:nvPr/>
        </p:nvCxnSpPr>
        <p:spPr>
          <a:xfrm flipV="1">
            <a:off x="1344930" y="2336149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344930" y="1594152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255042" y="3169480"/>
            <a:ext cx="3300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u="sng" dirty="0" smtClean="0">
                <a:solidFill>
                  <a:srgbClr val="FF0000"/>
                </a:solidFill>
              </a:rPr>
              <a:t>ONE TO ONE (VANILLA) </a:t>
            </a:r>
          </a:p>
          <a:p>
            <a:pPr algn="ctr"/>
            <a:r>
              <a:rPr lang="en-CA" sz="1400" b="1" dirty="0" smtClean="0">
                <a:solidFill>
                  <a:srgbClr val="FF0000"/>
                </a:solidFill>
              </a:rPr>
              <a:t>APPLICATION: REGRESSION AND CLASSIFICATION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5509571" y="2784548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5509571" y="2008958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5509571" y="127743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Arrow Connector 18"/>
          <p:cNvCxnSpPr>
            <a:stCxn id="12" idx="0"/>
            <a:endCxn id="15" idx="4"/>
          </p:cNvCxnSpPr>
          <p:nvPr/>
        </p:nvCxnSpPr>
        <p:spPr>
          <a:xfrm flipV="1">
            <a:off x="5692451" y="2374718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92451" y="1632721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02675" y="3220191"/>
            <a:ext cx="42037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b="1" u="sng" dirty="0" smtClean="0">
                <a:solidFill>
                  <a:srgbClr val="FF0000"/>
                </a:solidFill>
              </a:rPr>
              <a:t>ONE TO MANY (SEQUENCE OUTPUT) </a:t>
            </a:r>
          </a:p>
          <a:p>
            <a:pPr algn="ctr"/>
            <a:r>
              <a:rPr lang="en-CA" sz="1400" b="1" dirty="0" smtClean="0">
                <a:solidFill>
                  <a:srgbClr val="FF0000"/>
                </a:solidFill>
              </a:rPr>
              <a:t>APPLICATION: IMAGE CAPTIONING, INPUT = IMAGE </a:t>
            </a:r>
          </a:p>
          <a:p>
            <a:pPr algn="ctr"/>
            <a:r>
              <a:rPr lang="en-CA" sz="1400" b="1" dirty="0" smtClean="0">
                <a:solidFill>
                  <a:srgbClr val="FF0000"/>
                </a:solidFill>
              </a:rPr>
              <a:t>OUTPUTS = SENTENCE OF WORDS)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23" name="Oval 22"/>
          <p:cNvSpPr>
            <a:spLocks/>
          </p:cNvSpPr>
          <p:nvPr/>
        </p:nvSpPr>
        <p:spPr>
          <a:xfrm>
            <a:off x="6221653" y="2008958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>
            <a:spLocks/>
          </p:cNvSpPr>
          <p:nvPr/>
        </p:nvSpPr>
        <p:spPr>
          <a:xfrm>
            <a:off x="6221653" y="127743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404533" y="1632721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/>
          </p:cNvSpPr>
          <p:nvPr/>
        </p:nvSpPr>
        <p:spPr>
          <a:xfrm>
            <a:off x="6938089" y="2008958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38089" y="1277438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120969" y="1632721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6"/>
            <a:endCxn id="23" idx="2"/>
          </p:cNvCxnSpPr>
          <p:nvPr/>
        </p:nvCxnSpPr>
        <p:spPr>
          <a:xfrm>
            <a:off x="5875331" y="2191838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587413" y="2174567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/>
          </p:cNvSpPr>
          <p:nvPr/>
        </p:nvSpPr>
        <p:spPr>
          <a:xfrm>
            <a:off x="8467281" y="4616130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8467281" y="3840540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7" name="Straight Arrow Connector 36"/>
          <p:cNvCxnSpPr>
            <a:stCxn id="34" idx="0"/>
            <a:endCxn id="35" idx="4"/>
          </p:cNvCxnSpPr>
          <p:nvPr/>
        </p:nvCxnSpPr>
        <p:spPr>
          <a:xfrm flipV="1">
            <a:off x="8650161" y="4206300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/>
          </p:cNvSpPr>
          <p:nvPr/>
        </p:nvSpPr>
        <p:spPr>
          <a:xfrm>
            <a:off x="9179363" y="3840540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>
            <a:spLocks/>
          </p:cNvSpPr>
          <p:nvPr/>
        </p:nvSpPr>
        <p:spPr>
          <a:xfrm>
            <a:off x="9895799" y="3840540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>
            <a:spLocks/>
          </p:cNvSpPr>
          <p:nvPr/>
        </p:nvSpPr>
        <p:spPr>
          <a:xfrm>
            <a:off x="9895799" y="310902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0078679" y="3464303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6"/>
            <a:endCxn id="39" idx="2"/>
          </p:cNvCxnSpPr>
          <p:nvPr/>
        </p:nvCxnSpPr>
        <p:spPr>
          <a:xfrm>
            <a:off x="8833041" y="4023420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545123" y="4006149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/>
          </p:cNvSpPr>
          <p:nvPr/>
        </p:nvSpPr>
        <p:spPr>
          <a:xfrm>
            <a:off x="9179363" y="4616130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Arrow Connector 47"/>
          <p:cNvCxnSpPr>
            <a:stCxn id="47" idx="0"/>
          </p:cNvCxnSpPr>
          <p:nvPr/>
        </p:nvCxnSpPr>
        <p:spPr>
          <a:xfrm flipV="1">
            <a:off x="9362243" y="4206300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/>
          </p:cNvSpPr>
          <p:nvPr/>
        </p:nvSpPr>
        <p:spPr>
          <a:xfrm>
            <a:off x="9930088" y="4616130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Straight Arrow Connector 49"/>
          <p:cNvCxnSpPr>
            <a:stCxn id="49" idx="0"/>
          </p:cNvCxnSpPr>
          <p:nvPr/>
        </p:nvCxnSpPr>
        <p:spPr>
          <a:xfrm flipV="1">
            <a:off x="10112968" y="4206300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213652" y="5095944"/>
            <a:ext cx="3269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b="1" u="sng" dirty="0" smtClean="0">
                <a:solidFill>
                  <a:srgbClr val="FF0000"/>
                </a:solidFill>
              </a:rPr>
              <a:t>MANY TO ONE </a:t>
            </a:r>
            <a:r>
              <a:rPr lang="en-CA" sz="1400" b="1" u="sng" dirty="0">
                <a:solidFill>
                  <a:srgbClr val="FF0000"/>
                </a:solidFill>
              </a:rPr>
              <a:t> </a:t>
            </a:r>
            <a:r>
              <a:rPr lang="en-CA" sz="1400" b="1" u="sng" dirty="0" smtClean="0">
                <a:solidFill>
                  <a:srgbClr val="FF0000"/>
                </a:solidFill>
              </a:rPr>
              <a:t>(SEQUENCE INPUT)</a:t>
            </a:r>
          </a:p>
          <a:p>
            <a:pPr algn="ctr"/>
            <a:r>
              <a:rPr lang="en-CA" sz="1400" b="1" u="sng" dirty="0" smtClean="0">
                <a:solidFill>
                  <a:srgbClr val="FF0000"/>
                </a:solidFill>
              </a:rPr>
              <a:t>APPLICATION: SENTIMENT ANALYSIS, </a:t>
            </a:r>
          </a:p>
          <a:p>
            <a:pPr algn="ctr"/>
            <a:r>
              <a:rPr lang="en-CA" sz="1400" b="1" u="sng" dirty="0" smtClean="0">
                <a:solidFill>
                  <a:srgbClr val="FF0000"/>
                </a:solidFill>
              </a:rPr>
              <a:t>EX: IS A REVIEW POSITIVE OR NEGATIVE? </a:t>
            </a:r>
          </a:p>
        </p:txBody>
      </p:sp>
      <p:sp>
        <p:nvSpPr>
          <p:cNvPr id="52" name="Oval 51"/>
          <p:cNvSpPr>
            <a:spLocks/>
          </p:cNvSpPr>
          <p:nvPr/>
        </p:nvSpPr>
        <p:spPr>
          <a:xfrm>
            <a:off x="1704753" y="5119377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>
            <a:spLocks/>
          </p:cNvSpPr>
          <p:nvPr/>
        </p:nvSpPr>
        <p:spPr>
          <a:xfrm>
            <a:off x="1704753" y="4343787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Arrow Connector 53"/>
          <p:cNvCxnSpPr>
            <a:stCxn id="52" idx="0"/>
            <a:endCxn id="53" idx="4"/>
          </p:cNvCxnSpPr>
          <p:nvPr/>
        </p:nvCxnSpPr>
        <p:spPr>
          <a:xfrm flipV="1">
            <a:off x="1887633" y="4709547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>
            <a:spLocks/>
          </p:cNvSpPr>
          <p:nvPr/>
        </p:nvSpPr>
        <p:spPr>
          <a:xfrm>
            <a:off x="2416835" y="4343787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>
            <a:spLocks/>
          </p:cNvSpPr>
          <p:nvPr/>
        </p:nvSpPr>
        <p:spPr>
          <a:xfrm>
            <a:off x="3133271" y="4343787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>
            <a:spLocks/>
          </p:cNvSpPr>
          <p:nvPr/>
        </p:nvSpPr>
        <p:spPr>
          <a:xfrm>
            <a:off x="3133271" y="3612267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316151" y="3967550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6"/>
            <a:endCxn id="55" idx="2"/>
          </p:cNvCxnSpPr>
          <p:nvPr/>
        </p:nvCxnSpPr>
        <p:spPr>
          <a:xfrm>
            <a:off x="2070513" y="4526667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782595" y="4509396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>
            <a:spLocks/>
          </p:cNvSpPr>
          <p:nvPr/>
        </p:nvSpPr>
        <p:spPr>
          <a:xfrm>
            <a:off x="2416835" y="5119377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2" name="Straight Arrow Connector 61"/>
          <p:cNvCxnSpPr>
            <a:stCxn id="61" idx="0"/>
          </p:cNvCxnSpPr>
          <p:nvPr/>
        </p:nvCxnSpPr>
        <p:spPr>
          <a:xfrm flipV="1">
            <a:off x="2599715" y="4709547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>
            <a:spLocks/>
          </p:cNvSpPr>
          <p:nvPr/>
        </p:nvSpPr>
        <p:spPr>
          <a:xfrm>
            <a:off x="3167560" y="5119377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4" name="Straight Arrow Connector 63"/>
          <p:cNvCxnSpPr>
            <a:stCxn id="63" idx="0"/>
          </p:cNvCxnSpPr>
          <p:nvPr/>
        </p:nvCxnSpPr>
        <p:spPr>
          <a:xfrm flipV="1">
            <a:off x="3350440" y="4709547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18119" y="5599191"/>
            <a:ext cx="3935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b="1" u="sng" dirty="0" smtClean="0">
                <a:solidFill>
                  <a:srgbClr val="FF0000"/>
                </a:solidFill>
              </a:rPr>
              <a:t>MANY TO MANY (SEQUENCE INPUT AND OUTPUT)</a:t>
            </a:r>
          </a:p>
          <a:p>
            <a:pPr algn="ctr"/>
            <a:r>
              <a:rPr lang="en-CA" sz="1400" b="1" u="sng" dirty="0" smtClean="0">
                <a:solidFill>
                  <a:srgbClr val="FF0000"/>
                </a:solidFill>
              </a:rPr>
              <a:t>APPLICATION: LANGUAGE TRANSLATION, </a:t>
            </a:r>
          </a:p>
        </p:txBody>
      </p:sp>
      <p:sp>
        <p:nvSpPr>
          <p:cNvPr id="66" name="Oval 65"/>
          <p:cNvSpPr>
            <a:spLocks/>
          </p:cNvSpPr>
          <p:nvPr/>
        </p:nvSpPr>
        <p:spPr>
          <a:xfrm>
            <a:off x="3818483" y="4343787"/>
            <a:ext cx="365760" cy="36576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>
            <a:spLocks/>
          </p:cNvSpPr>
          <p:nvPr/>
        </p:nvSpPr>
        <p:spPr>
          <a:xfrm>
            <a:off x="3818483" y="3612267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4035652" y="3967550"/>
            <a:ext cx="0" cy="376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>
            <a:spLocks/>
          </p:cNvSpPr>
          <p:nvPr/>
        </p:nvSpPr>
        <p:spPr>
          <a:xfrm>
            <a:off x="3852772" y="5119377"/>
            <a:ext cx="365760" cy="365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0" name="Straight Arrow Connector 69"/>
          <p:cNvCxnSpPr>
            <a:stCxn id="69" idx="0"/>
          </p:cNvCxnSpPr>
          <p:nvPr/>
        </p:nvCxnSpPr>
        <p:spPr>
          <a:xfrm flipV="1">
            <a:off x="4035652" y="4709547"/>
            <a:ext cx="0" cy="4098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499031" y="4526667"/>
            <a:ext cx="3463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514" y="4311748"/>
            <a:ext cx="2464610" cy="126827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050" name="Picture 2" descr="Grey and White Short Fur C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73" y="2576771"/>
            <a:ext cx="933570" cy="6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1579893" y="1272574"/>
            <a:ext cx="1172950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sz="1400" b="1" dirty="0" smtClean="0">
                <a:solidFill>
                  <a:srgbClr val="FF0000"/>
                </a:solidFill>
              </a:rPr>
              <a:t>OUTPUT: CAT</a:t>
            </a:r>
            <a:endParaRPr lang="en-CA" sz="1400" b="1" dirty="0">
              <a:solidFill>
                <a:srgbClr val="FF0000"/>
              </a:solidFill>
            </a:endParaRPr>
          </a:p>
        </p:txBody>
      </p:sp>
      <p:pic>
        <p:nvPicPr>
          <p:cNvPr id="76" name="Picture 2" descr="Grey and White Short Fur C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763" y="2657340"/>
            <a:ext cx="933570" cy="6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7360718" y="1174307"/>
            <a:ext cx="1645484" cy="738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solidFill>
                  <a:srgbClr val="FF0000"/>
                </a:solidFill>
              </a:rPr>
              <a:t>OUTPUT: </a:t>
            </a:r>
          </a:p>
          <a:p>
            <a:pPr algn="ctr"/>
            <a:r>
              <a:rPr lang="en-CA" sz="1400" b="1" dirty="0" smtClean="0">
                <a:solidFill>
                  <a:srgbClr val="FF0000"/>
                </a:solidFill>
              </a:rPr>
              <a:t>CUTE GRAY AND WHITE CAT </a:t>
            </a:r>
            <a:endParaRPr lang="en-CA" sz="1400" b="1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329742" y="4243226"/>
            <a:ext cx="1645484" cy="73866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solidFill>
                  <a:srgbClr val="FF0000"/>
                </a:solidFill>
              </a:rPr>
              <a:t>INPUT: I AM REALLY ENJOYING THIS COURSE!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312598" y="3153005"/>
            <a:ext cx="1645484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solidFill>
                  <a:srgbClr val="FF0000"/>
                </a:solidFill>
              </a:rPr>
              <a:t>OUTPUT: 1</a:t>
            </a:r>
          </a:p>
        </p:txBody>
      </p:sp>
    </p:spTree>
    <p:extLst>
      <p:ext uri="{BB962C8B-B14F-4D97-AF65-F5344CB8AC3E}">
        <p14:creationId xmlns:p14="http://schemas.microsoft.com/office/powerpoint/2010/main" val="6485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6" grpId="0"/>
      <p:bldP spid="12" grpId="0" animBg="1"/>
      <p:bldP spid="15" grpId="0" animBg="1"/>
      <p:bldP spid="17" grpId="0" animBg="1"/>
      <p:bldP spid="21" grpId="0"/>
      <p:bldP spid="23" grpId="0" animBg="1"/>
      <p:bldP spid="24" grpId="0" animBg="1"/>
      <p:bldP spid="28" grpId="0" animBg="1"/>
      <p:bldP spid="29" grpId="0" animBg="1"/>
      <p:bldP spid="34" grpId="0" animBg="1"/>
      <p:bldP spid="35" grpId="0" animBg="1"/>
      <p:bldP spid="39" grpId="0" animBg="1"/>
      <p:bldP spid="42" grpId="0" animBg="1"/>
      <p:bldP spid="43" grpId="0" animBg="1"/>
      <p:bldP spid="47" grpId="0" animBg="1"/>
      <p:bldP spid="49" grpId="0" animBg="1"/>
      <p:bldP spid="51" grpId="0"/>
      <p:bldP spid="52" grpId="0" animBg="1"/>
      <p:bldP spid="53" grpId="0" animBg="1"/>
      <p:bldP spid="55" grpId="0" animBg="1"/>
      <p:bldP spid="56" grpId="0" animBg="1"/>
      <p:bldP spid="57" grpId="0" animBg="1"/>
      <p:bldP spid="61" grpId="0" animBg="1"/>
      <p:bldP spid="63" grpId="0" animBg="1"/>
      <p:bldP spid="65" grpId="0"/>
      <p:bldP spid="66" grpId="0" animBg="1"/>
      <p:bldP spid="67" grpId="0" animBg="1"/>
      <p:bldP spid="69" grpId="0" animBg="1"/>
      <p:bldP spid="75" grpId="0" animBg="1"/>
      <p:bldP spid="77" grpId="0" animBg="1"/>
      <p:bldP spid="78" grpId="0" animBg="1"/>
      <p:bldP spid="7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1435</Words>
  <Application>Microsoft Office PowerPoint</Application>
  <PresentationFormat>Widescreen</PresentationFormat>
  <Paragraphs>215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medium-content-serif-font</vt:lpstr>
      <vt:lpstr>Montserrat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141</cp:revision>
  <dcterms:created xsi:type="dcterms:W3CDTF">2019-05-23T09:27:58Z</dcterms:created>
  <dcterms:modified xsi:type="dcterms:W3CDTF">2019-09-11T20:31:38Z</dcterms:modified>
</cp:coreProperties>
</file>