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6" r:id="rId4"/>
    <p:sldId id="260" r:id="rId5"/>
    <p:sldId id="262" r:id="rId6"/>
    <p:sldId id="258" r:id="rId7"/>
    <p:sldId id="271" r:id="rId8"/>
    <p:sldId id="261" r:id="rId9"/>
    <p:sldId id="263" r:id="rId10"/>
    <p:sldId id="272" r:id="rId11"/>
    <p:sldId id="265" r:id="rId12"/>
    <p:sldId id="267" r:id="rId13"/>
    <p:sldId id="266" r:id="rId14"/>
    <p:sldId id="268" r:id="rId15"/>
    <p:sldId id="259" r:id="rId16"/>
    <p:sldId id="273" r:id="rId17"/>
    <p:sldId id="269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6FF"/>
    <a:srgbClr val="E55B2D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10.09.2019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hyperlink" Target="https://commons.wikimedia.org/wiki/File:US_one_dollar_bill,_obverse,_series_2009.jpg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llustrations/thief-steal-thieve-criminal-crook-3306100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ixabay.com/vectors/bank-money-finance-988164/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18.jpeg"/><Relationship Id="rId4" Type="http://schemas.openxmlformats.org/officeDocument/2006/relationships/hyperlink" Target="https://commons.wikimedia.org/wiki/File:Police_man_ganson.svg" TargetMode="External"/><Relationship Id="rId9" Type="http://schemas.microsoft.com/office/2007/relationships/hdphoto" Target="../media/hdphoto1.wdp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lice_man_ganson.svg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_one_dollar_bill,_obverse,_series_2009.jpg" TargetMode="External"/><Relationship Id="rId5" Type="http://schemas.openxmlformats.org/officeDocument/2006/relationships/hyperlink" Target="https://pixabay.com/illustrations/thief-steal-thieve-criminal-crook-3306100/" TargetMode="External"/><Relationship Id="rId4" Type="http://schemas.openxmlformats.org/officeDocument/2006/relationships/hyperlink" Target="https://pixabay.com/vectors/bank-money-finance-988164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hyperlink" Target="https://commons.wikimedia.org/wiki/File:US_one_dollar_bill,_obverse,_series_2009.jpg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llustrations/thief-steal-thieve-criminal-crook-3306100/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pixabay.com/vectors/bank-money-finance-988164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commons.wikimedia.org/wiki/File:Police_man_ganson.svg" TargetMode="External"/><Relationship Id="rId9" Type="http://schemas.microsoft.com/office/2007/relationships/hdphoto" Target="../media/hdphoto1.wdp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lice_man_ganson.svg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_one_dollar_bill,_obverse,_series_2009.jpg" TargetMode="External"/><Relationship Id="rId5" Type="http://schemas.openxmlformats.org/officeDocument/2006/relationships/hyperlink" Target="https://pixabay.com/illustrations/thief-steal-thieve-criminal-crook-3306100/" TargetMode="External"/><Relationship Id="rId4" Type="http://schemas.openxmlformats.org/officeDocument/2006/relationships/hyperlink" Target="https://pixabay.com/vectors/bank-money-finance-988164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oclub.github.io/ganlab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nathan_hui/gan-some-cool-applications-of-gans-4c9ecca35900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commons.wikimedia.org/wiki/File:US_one_dollar_bill,_obverse,_series_2009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illustrations/thief-steal-thieve-criminal-crook-3306100/" TargetMode="External"/><Relationship Id="rId5" Type="http://schemas.openxmlformats.org/officeDocument/2006/relationships/hyperlink" Target="https://pixabay.com/vectors/bank-money-finance-988164/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commons.wikimedia.org/wiki/File:Police_man_ganson.svg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lice_man_ganson.svg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_one_dollar_bill,_obverse,_series_2009.jpg" TargetMode="External"/><Relationship Id="rId5" Type="http://schemas.openxmlformats.org/officeDocument/2006/relationships/hyperlink" Target="https://pixabay.com/illustrations/thief-steal-thieve-criminal-crook-3306100/" TargetMode="External"/><Relationship Id="rId4" Type="http://schemas.openxmlformats.org/officeDocument/2006/relationships/hyperlink" Target="https://pixabay.com/vectors/bank-money-finance-988164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commons.wikimedia.org/wiki/File:Police_man_ganson.svg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_one_dollar_bill,_obverse,_series_2009.jpg" TargetMode="External"/><Relationship Id="rId5" Type="http://schemas.openxmlformats.org/officeDocument/2006/relationships/hyperlink" Target="https://pixabay.com/illustrations/thief-steal-thieve-criminal-crook-3306100/" TargetMode="External"/><Relationship Id="rId10" Type="http://schemas.openxmlformats.org/officeDocument/2006/relationships/image" Target="../media/image13.jpeg"/><Relationship Id="rId4" Type="http://schemas.openxmlformats.org/officeDocument/2006/relationships/hyperlink" Target="https://pixabay.com/vectors/bank-money-finance-988164/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ommons.wikimedia.org/wiki/File:Police_man_ganson.svg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US_one_dollar_bill,_obverse,_series_2009.jpg" TargetMode="External"/><Relationship Id="rId11" Type="http://schemas.openxmlformats.org/officeDocument/2006/relationships/image" Target="../media/image13.jpeg"/><Relationship Id="rId5" Type="http://schemas.openxmlformats.org/officeDocument/2006/relationships/hyperlink" Target="https://pixabay.com/illustrations/thief-steal-thieve-criminal-crook-3306100/" TargetMode="External"/><Relationship Id="rId10" Type="http://schemas.microsoft.com/office/2007/relationships/hdphoto" Target="../media/hdphoto1.wdp"/><Relationship Id="rId4" Type="http://schemas.openxmlformats.org/officeDocument/2006/relationships/hyperlink" Target="https://pixabay.com/vectors/bank-money-finance-988164/" TargetMode="Externa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GENERATOR &amp; DISCRIMINATOR TRAINING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/>
        </p:blipFill>
        <p:spPr>
          <a:xfrm>
            <a:off x="0" y="429"/>
            <a:ext cx="12192000" cy="623959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1" y="91714"/>
            <a:ext cx="10880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LET’S PUT THE GENERATOR AND DISCRIMINATOR TOGETHER (BIG PICTURE) – DISCRIMINATOR TRAINING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6" name="Picture 2" descr="File:Police man gans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15" y="2708930"/>
            <a:ext cx="509673" cy="4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4"/>
              </a:rPr>
              <a:t>https</a:t>
            </a:r>
            <a:r>
              <a:rPr lang="en-CA" sz="800" dirty="0">
                <a:hlinkClick r:id="rId4"/>
              </a:rPr>
              <a:t>://</a:t>
            </a:r>
            <a:r>
              <a:rPr lang="en-CA" sz="800" dirty="0" smtClean="0">
                <a:hlinkClick r:id="rId4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5"/>
              </a:rPr>
              <a:t>https://pixabay.com/vectors/bank-money-finance-988164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6"/>
              </a:rPr>
              <a:t>https</a:t>
            </a:r>
            <a:r>
              <a:rPr lang="en-CA" sz="800" dirty="0">
                <a:hlinkClick r:id="rId6"/>
              </a:rPr>
              <a:t>://pixabay.com/illustrations/thief-steal-thieve-criminal-crook-3306100</a:t>
            </a:r>
            <a:r>
              <a:rPr lang="en-CA" sz="800" dirty="0" smtClean="0">
                <a:hlinkClick r:id="rId6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7"/>
              </a:rPr>
              <a:t>https://commons.wikimedia.org/wiki/File:US_one_dollar_bill,_obverse,_</a:t>
            </a:r>
            <a:r>
              <a:rPr lang="en-CA" sz="800" dirty="0" smtClean="0">
                <a:hlinkClick r:id="rId7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pic>
        <p:nvPicPr>
          <p:cNvPr id="2050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85" y="1509181"/>
            <a:ext cx="1573930" cy="6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77" y="4270486"/>
            <a:ext cx="1607087" cy="6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979248" y="3930078"/>
            <a:ext cx="159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REAL MONEY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59970" y="1182109"/>
            <a:ext cx="159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FAKE MONEY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1915" y="2214699"/>
            <a:ext cx="192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DISCRIMINATOR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27457" y="2580807"/>
            <a:ext cx="1912238" cy="183083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456" y="2799942"/>
            <a:ext cx="1912238" cy="15310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10189" y="2221886"/>
            <a:ext cx="148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GENERATOR</a:t>
            </a:r>
          </a:p>
        </p:txBody>
      </p:sp>
      <p:pic>
        <p:nvPicPr>
          <p:cNvPr id="24" name="Picture 4" descr="Image result for thief carto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9371" y="2645175"/>
            <a:ext cx="898572" cy="5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>
            <a:off x="1218690" y="3206131"/>
            <a:ext cx="541058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" descr="Image result for nois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" y="3015976"/>
            <a:ext cx="1183952" cy="87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18943177">
            <a:off x="3702989" y="2711090"/>
            <a:ext cx="1209932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92" y="1836253"/>
            <a:ext cx="1573930" cy="6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56" y="2148409"/>
            <a:ext cx="1573930" cy="6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7830521" y="2614809"/>
            <a:ext cx="1912238" cy="183083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0520" y="2833944"/>
            <a:ext cx="1912238" cy="1531040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rot="19775602">
            <a:off x="6588060" y="3547568"/>
            <a:ext cx="1265632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ight Arrow 34"/>
          <p:cNvSpPr/>
          <p:nvPr/>
        </p:nvSpPr>
        <p:spPr>
          <a:xfrm rot="1415159">
            <a:off x="6556002" y="2420083"/>
            <a:ext cx="1265632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ight Arrow 35"/>
          <p:cNvSpPr/>
          <p:nvPr/>
        </p:nvSpPr>
        <p:spPr>
          <a:xfrm rot="20215780">
            <a:off x="9809384" y="2793623"/>
            <a:ext cx="85375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806492">
            <a:off x="9804541" y="3821892"/>
            <a:ext cx="85375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0800000">
            <a:off x="11089154" y="2665138"/>
            <a:ext cx="85375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ight Arrow 38"/>
          <p:cNvSpPr/>
          <p:nvPr/>
        </p:nvSpPr>
        <p:spPr>
          <a:xfrm rot="10800000">
            <a:off x="11075135" y="4024567"/>
            <a:ext cx="85375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TextBox 39"/>
          <p:cNvSpPr txBox="1"/>
          <p:nvPr/>
        </p:nvSpPr>
        <p:spPr>
          <a:xfrm>
            <a:off x="11456097" y="236194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10615117" y="2699388"/>
            <a:ext cx="457162" cy="44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inus 6"/>
          <p:cNvSpPr/>
          <p:nvPr/>
        </p:nvSpPr>
        <p:spPr>
          <a:xfrm>
            <a:off x="10707937" y="2777417"/>
            <a:ext cx="276640" cy="25778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10612855" y="4072121"/>
            <a:ext cx="457162" cy="44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Minus 42"/>
          <p:cNvSpPr/>
          <p:nvPr/>
        </p:nvSpPr>
        <p:spPr>
          <a:xfrm>
            <a:off x="10705675" y="4150150"/>
            <a:ext cx="276640" cy="25778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11442855" y="375260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1</a:t>
            </a:r>
          </a:p>
        </p:txBody>
      </p:sp>
      <p:sp>
        <p:nvSpPr>
          <p:cNvPr id="8" name="U-Turn Arrow 7"/>
          <p:cNvSpPr/>
          <p:nvPr/>
        </p:nvSpPr>
        <p:spPr>
          <a:xfrm rot="10800000">
            <a:off x="7781915" y="4541060"/>
            <a:ext cx="3164286" cy="1048352"/>
          </a:xfrm>
          <a:prstGeom prst="uturnArrow">
            <a:avLst>
              <a:gd name="adj1" fmla="val 20457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8943177">
            <a:off x="7968838" y="4235117"/>
            <a:ext cx="1209932" cy="46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/>
          <p:cNvSpPr txBox="1"/>
          <p:nvPr/>
        </p:nvSpPr>
        <p:spPr>
          <a:xfrm>
            <a:off x="8351584" y="5014383"/>
            <a:ext cx="214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UPDATE WEIGHTS</a:t>
            </a:r>
            <a:endParaRPr lang="en-CA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3" grpId="0"/>
      <p:bldP spid="25" grpId="0" animBg="1"/>
      <p:bldP spid="27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5" grpId="0" animBg="1"/>
      <p:bldP spid="7" grpId="0" animBg="1"/>
      <p:bldP spid="42" grpId="0" animBg="1"/>
      <p:bldP spid="43" grpId="0" animBg="1"/>
      <p:bldP spid="44" grpId="0"/>
      <p:bldP spid="8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9"/>
          <a:stretch/>
        </p:blipFill>
        <p:spPr>
          <a:xfrm>
            <a:off x="0" y="428"/>
            <a:ext cx="12192000" cy="624964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1" y="91714"/>
            <a:ext cx="10880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LET’S PUT THE GENERATOR AND DISCRIMINATOR TOGETHER (BIG PICTURE) – DISCRIMINATOR TRAINING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3"/>
              </a:rPr>
              <a:t>https</a:t>
            </a:r>
            <a:r>
              <a:rPr lang="en-CA" sz="800" dirty="0">
                <a:hlinkClick r:id="rId3"/>
              </a:rPr>
              <a:t>://</a:t>
            </a:r>
            <a:r>
              <a:rPr lang="en-CA" sz="800" dirty="0" smtClean="0">
                <a:hlinkClick r:id="rId3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4"/>
              </a:rPr>
              <a:t>https://pixabay.com/vectors/bank-money-finance-988164</a:t>
            </a:r>
            <a:r>
              <a:rPr lang="en-CA" sz="800" dirty="0" smtClean="0">
                <a:hlinkClick r:id="rId4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5"/>
              </a:rPr>
              <a:t>https</a:t>
            </a:r>
            <a:r>
              <a:rPr lang="en-CA" sz="800" dirty="0">
                <a:hlinkClick r:id="rId5"/>
              </a:rPr>
              <a:t>://pixabay.com/illustrations/thief-steal-thieve-criminal-crook-3306100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6"/>
              </a:rPr>
              <a:t>https://commons.wikimedia.org/wiki/File:US_one_dollar_bill,_obverse,_</a:t>
            </a:r>
            <a:r>
              <a:rPr lang="en-CA" sz="800" dirty="0" smtClean="0">
                <a:hlinkClick r:id="rId6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sp>
        <p:nvSpPr>
          <p:cNvPr id="41" name="Rectangle 40"/>
          <p:cNvSpPr/>
          <p:nvPr/>
        </p:nvSpPr>
        <p:spPr>
          <a:xfrm>
            <a:off x="342900" y="1207154"/>
            <a:ext cx="114948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discriminator training is performed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generator will take in random noise and generate fake images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Both fake images and real ones are fed to the discriminator network (</a:t>
            </a:r>
            <a:r>
              <a:rPr lang="en-CA" b="1" i="1" dirty="0" smtClean="0">
                <a:latin typeface="medium-content-serif-font"/>
              </a:rPr>
              <a:t>Feedforward path</a:t>
            </a:r>
            <a:r>
              <a:rPr lang="en-CA" dirty="0" smtClean="0">
                <a:latin typeface="medium-content-serif-fon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discriminator will generate predictions based on the input images (both real and fake)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Discriminator predictions are then compared to the true labels to calculate the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problem is a basic </a:t>
            </a:r>
            <a:r>
              <a:rPr lang="en-CA" dirty="0">
                <a:latin typeface="medium-content-serif-font"/>
              </a:rPr>
              <a:t>binary classification ANN training, the discriminator is trained to predict 1 for real images and 0 for fake </a:t>
            </a:r>
            <a:r>
              <a:rPr lang="en-CA" dirty="0" smtClean="0">
                <a:latin typeface="medium-content-serif-font"/>
              </a:rPr>
              <a:t>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error is propagated through the network to update the discriminator weights </a:t>
            </a:r>
            <a:r>
              <a:rPr lang="en-CA" b="1" dirty="0" smtClean="0">
                <a:latin typeface="medium-content-serif-font"/>
              </a:rPr>
              <a:t>(Backpropagation)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generator weights are not updated at this stage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edium-content-serif-fon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8016" y="3796342"/>
            <a:ext cx="6085411" cy="22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/>
        </p:blipFill>
        <p:spPr>
          <a:xfrm>
            <a:off x="0" y="429"/>
            <a:ext cx="12192000" cy="6209452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1" y="91714"/>
            <a:ext cx="10880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LET’S PUT THE GENERATOR AND DISCRIMINATOR TOGETHER (BIG PICTURE) – GENERATOR TRAINING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6" name="Picture 2" descr="File:Police man gans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015" y="2708930"/>
            <a:ext cx="509673" cy="4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4"/>
              </a:rPr>
              <a:t>https</a:t>
            </a:r>
            <a:r>
              <a:rPr lang="en-CA" sz="800" dirty="0">
                <a:hlinkClick r:id="rId4"/>
              </a:rPr>
              <a:t>://</a:t>
            </a:r>
            <a:r>
              <a:rPr lang="en-CA" sz="800" dirty="0" smtClean="0">
                <a:hlinkClick r:id="rId4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5"/>
              </a:rPr>
              <a:t>https://pixabay.com/vectors/bank-money-finance-988164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6"/>
              </a:rPr>
              <a:t>https</a:t>
            </a:r>
            <a:r>
              <a:rPr lang="en-CA" sz="800" dirty="0">
                <a:hlinkClick r:id="rId6"/>
              </a:rPr>
              <a:t>://pixabay.com/illustrations/thief-steal-thieve-criminal-crook-3306100</a:t>
            </a:r>
            <a:r>
              <a:rPr lang="en-CA" sz="800" dirty="0" smtClean="0">
                <a:hlinkClick r:id="rId6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7"/>
              </a:rPr>
              <a:t>https://commons.wikimedia.org/wiki/File:US_one_dollar_bill,_obverse,_</a:t>
            </a:r>
            <a:r>
              <a:rPr lang="en-CA" sz="800" dirty="0" smtClean="0">
                <a:hlinkClick r:id="rId7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pic>
        <p:nvPicPr>
          <p:cNvPr id="2050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85" y="1509181"/>
            <a:ext cx="1573930" cy="6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059970" y="1182109"/>
            <a:ext cx="159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FAKE MONEY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71915" y="2214699"/>
            <a:ext cx="1921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DISCRIMINATOR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827457" y="2580807"/>
            <a:ext cx="1912238" cy="183083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456" y="2799942"/>
            <a:ext cx="1912238" cy="15310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87661" y="2222786"/>
            <a:ext cx="148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GENERATOR</a:t>
            </a:r>
          </a:p>
        </p:txBody>
      </p:sp>
      <p:pic>
        <p:nvPicPr>
          <p:cNvPr id="24" name="Picture 4" descr="Image result for thief carto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29371" y="2645175"/>
            <a:ext cx="898572" cy="5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ight Arrow 24"/>
          <p:cNvSpPr/>
          <p:nvPr/>
        </p:nvSpPr>
        <p:spPr>
          <a:xfrm>
            <a:off x="1218690" y="3206131"/>
            <a:ext cx="541058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" descr="Image result for nois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0" y="3015976"/>
            <a:ext cx="1183952" cy="87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ight Arrow 26"/>
          <p:cNvSpPr/>
          <p:nvPr/>
        </p:nvSpPr>
        <p:spPr>
          <a:xfrm rot="18943177">
            <a:off x="3702989" y="2711090"/>
            <a:ext cx="1209932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8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92" y="1836253"/>
            <a:ext cx="1573930" cy="6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56" y="2148409"/>
            <a:ext cx="1573930" cy="68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/>
          <p:cNvSpPr/>
          <p:nvPr/>
        </p:nvSpPr>
        <p:spPr>
          <a:xfrm>
            <a:off x="7830521" y="2614809"/>
            <a:ext cx="1912238" cy="1830836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0520" y="2833944"/>
            <a:ext cx="1912238" cy="1531040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 rot="1415159">
            <a:off x="6556002" y="2420083"/>
            <a:ext cx="1265632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>
            <a:off x="9759101" y="3228324"/>
            <a:ext cx="85375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ight Arrow 38"/>
          <p:cNvSpPr/>
          <p:nvPr/>
        </p:nvSpPr>
        <p:spPr>
          <a:xfrm rot="10800000">
            <a:off x="11094882" y="3241416"/>
            <a:ext cx="853754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/>
          <p:cNvSpPr/>
          <p:nvPr/>
        </p:nvSpPr>
        <p:spPr>
          <a:xfrm>
            <a:off x="10612855" y="3262496"/>
            <a:ext cx="457162" cy="448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Minus 42"/>
          <p:cNvSpPr/>
          <p:nvPr/>
        </p:nvSpPr>
        <p:spPr>
          <a:xfrm>
            <a:off x="10705675" y="3340525"/>
            <a:ext cx="276640" cy="257784"/>
          </a:xfrm>
          <a:prstGeom prst="mathMin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/>
          <p:cNvSpPr txBox="1"/>
          <p:nvPr/>
        </p:nvSpPr>
        <p:spPr>
          <a:xfrm>
            <a:off x="11501388" y="294041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1</a:t>
            </a:r>
            <a:endParaRPr lang="en-CA" dirty="0"/>
          </a:p>
        </p:txBody>
      </p:sp>
      <p:sp>
        <p:nvSpPr>
          <p:cNvPr id="8" name="U-Turn Arrow 7"/>
          <p:cNvSpPr/>
          <p:nvPr/>
        </p:nvSpPr>
        <p:spPr>
          <a:xfrm rot="10800000">
            <a:off x="1759748" y="3733598"/>
            <a:ext cx="9242561" cy="1845522"/>
          </a:xfrm>
          <a:prstGeom prst="uturnArrow">
            <a:avLst>
              <a:gd name="adj1" fmla="val 15296"/>
              <a:gd name="adj2" fmla="val 25000"/>
              <a:gd name="adj3" fmla="val 23452"/>
              <a:gd name="adj4" fmla="val 28783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8943177">
            <a:off x="2141171" y="3641740"/>
            <a:ext cx="1209932" cy="469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TextBox 46"/>
          <p:cNvSpPr txBox="1"/>
          <p:nvPr/>
        </p:nvSpPr>
        <p:spPr>
          <a:xfrm>
            <a:off x="2388934" y="4965501"/>
            <a:ext cx="2145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UPDATE WEIGHTS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07685" y="1136683"/>
            <a:ext cx="535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OBJECTIVE IS TO TRICK THE DISCRIMINATOR AND PRETEND AS IF IT IS A GENUINE REAL IMAGE</a:t>
            </a:r>
            <a:endParaRPr lang="en-CA" dirty="0"/>
          </a:p>
        </p:txBody>
      </p:sp>
      <p:cxnSp>
        <p:nvCxnSpPr>
          <p:cNvPr id="6" name="Curved Connector 5"/>
          <p:cNvCxnSpPr/>
          <p:nvPr/>
        </p:nvCxnSpPr>
        <p:spPr>
          <a:xfrm>
            <a:off x="10269914" y="1819804"/>
            <a:ext cx="1251845" cy="1177596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endCxn id="42" idx="3"/>
          </p:cNvCxnSpPr>
          <p:nvPr/>
        </p:nvCxnSpPr>
        <p:spPr>
          <a:xfrm flipV="1">
            <a:off x="7459469" y="3645268"/>
            <a:ext cx="3220336" cy="1406725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64494" y="4241929"/>
            <a:ext cx="285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HOW FAR OFF AM I FROM GENERATING REAL IMAGES? (FEEDBACK)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98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 animBg="1"/>
      <p:bldP spid="23" grpId="0"/>
      <p:bldP spid="25" grpId="0" animBg="1"/>
      <p:bldP spid="27" grpId="0" animBg="1"/>
      <p:bldP spid="30" grpId="0" animBg="1"/>
      <p:bldP spid="35" grpId="0" animBg="1"/>
      <p:bldP spid="37" grpId="0" animBg="1"/>
      <p:bldP spid="39" grpId="0" animBg="1"/>
      <p:bldP spid="42" grpId="0" animBg="1"/>
      <p:bldP spid="43" grpId="0" animBg="1"/>
      <p:bldP spid="44" grpId="0"/>
      <p:bldP spid="8" grpId="0" animBg="1"/>
      <p:bldP spid="46" grpId="0" animBg="1"/>
      <p:bldP spid="47" grpId="0"/>
      <p:bldP spid="41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/>
        </p:blipFill>
        <p:spPr>
          <a:xfrm>
            <a:off x="0" y="428"/>
            <a:ext cx="12192000" cy="62094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1" y="91714"/>
            <a:ext cx="10880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LET’S PUT THE GENERATOR AND DISCRIMINATOR TOGETHER (BIG PICTURE) – GENERATOR TRAINING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3"/>
              </a:rPr>
              <a:t>https</a:t>
            </a:r>
            <a:r>
              <a:rPr lang="en-CA" sz="800" dirty="0">
                <a:hlinkClick r:id="rId3"/>
              </a:rPr>
              <a:t>://</a:t>
            </a:r>
            <a:r>
              <a:rPr lang="en-CA" sz="800" dirty="0" smtClean="0">
                <a:hlinkClick r:id="rId3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4"/>
              </a:rPr>
              <a:t>https://pixabay.com/vectors/bank-money-finance-988164</a:t>
            </a:r>
            <a:r>
              <a:rPr lang="en-CA" sz="800" dirty="0" smtClean="0">
                <a:hlinkClick r:id="rId4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5"/>
              </a:rPr>
              <a:t>https</a:t>
            </a:r>
            <a:r>
              <a:rPr lang="en-CA" sz="800" dirty="0">
                <a:hlinkClick r:id="rId5"/>
              </a:rPr>
              <a:t>://pixabay.com/illustrations/thief-steal-thieve-criminal-crook-3306100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6"/>
              </a:rPr>
              <a:t>https://commons.wikimedia.org/wiki/File:US_one_dollar_bill,_obverse,_</a:t>
            </a:r>
            <a:r>
              <a:rPr lang="en-CA" sz="800" dirty="0" smtClean="0">
                <a:hlinkClick r:id="rId6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303" y="4030298"/>
            <a:ext cx="5450298" cy="2041546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342900" y="1207154"/>
            <a:ext cx="119479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generator training is performed as follows: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generator will generate fake images (as usual!)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fake images are fed to the discriminator and it will generate predictions (probably classified as fake~0)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discriminator output will be compared to </a:t>
            </a:r>
            <a:r>
              <a:rPr lang="en-CA" b="1" i="1" dirty="0" smtClean="0">
                <a:solidFill>
                  <a:srgbClr val="FF0000"/>
                </a:solidFill>
                <a:latin typeface="medium-content-serif-font"/>
              </a:rPr>
              <a:t>ones (1)</a:t>
            </a:r>
            <a:r>
              <a:rPr lang="en-CA" dirty="0" smtClean="0">
                <a:solidFill>
                  <a:srgbClr val="FF0000"/>
                </a:solidFill>
                <a:latin typeface="medium-content-serif-font"/>
              </a:rPr>
              <a:t> </a:t>
            </a:r>
            <a:r>
              <a:rPr lang="en-CA" dirty="0" smtClean="0">
                <a:latin typeface="medium-content-serif-font"/>
              </a:rPr>
              <a:t>because it is trying to fool the discriminator to think that this is a real image!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Another way of visualizing this, is that the discriminator predictions are compared to one so that the error will represent the feedback that answers the following question: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b="1" i="1" dirty="0" smtClean="0">
                <a:latin typeface="medium-content-serif-font"/>
              </a:rPr>
              <a:t>How far off am I from generating real images?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CA" b="1" i="1" dirty="0" smtClean="0">
                <a:latin typeface="medium-content-serif-font"/>
              </a:rPr>
              <a:t>What should I do better to generate more realistic images?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edium-content-serif-font"/>
              </a:rPr>
              <a:t>The generator weights are updated while the discriminator weights are frozen.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1937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45"/>
          <a:stretch/>
        </p:blipFill>
        <p:spPr>
          <a:xfrm>
            <a:off x="0" y="428"/>
            <a:ext cx="12192000" cy="620945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GENERATIVE ADVERSARIAL NETWORKS (GANS) –STOPPING CONDITION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86382" y="1302663"/>
            <a:ext cx="10406183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Both the generator and discriminator are working against each other to get better at their assigned task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At the same time, they share information by assisting each other as well!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After multiple epochs, the generator becomes expert in generating real-like images that are indistinguishable from real ones.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The discriminator will reach a state when it cannot distinguish real from fake ones. </a:t>
            </a:r>
          </a:p>
        </p:txBody>
      </p:sp>
    </p:spTree>
    <p:extLst>
      <p:ext uri="{BB962C8B-B14F-4D97-AF65-F5344CB8AC3E}">
        <p14:creationId xmlns:p14="http://schemas.microsoft.com/office/powerpoint/2010/main" val="29343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GAN LAB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6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/>
        </p:blipFill>
        <p:spPr>
          <a:xfrm>
            <a:off x="0" y="429"/>
            <a:ext cx="12192000" cy="623959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GAN LAB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86382" y="1302663"/>
            <a:ext cx="1040618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 smtClean="0"/>
              <a:t>GAN in Action: </a:t>
            </a:r>
            <a:r>
              <a:rPr lang="en-CA" dirty="0" smtClean="0">
                <a:hlinkClick r:id="rId3"/>
              </a:rPr>
              <a:t>https</a:t>
            </a:r>
            <a:r>
              <a:rPr lang="en-CA" dirty="0">
                <a:hlinkClick r:id="rId3"/>
              </a:rPr>
              <a:t>://poloclub.github.io/ganlab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>
              <a:lnSpc>
                <a:spcPct val="150000"/>
              </a:lnSpc>
            </a:pPr>
            <a:endParaRPr lang="en-CA" dirty="0" smtClean="0">
              <a:latin typeface="medium-content-serif-fon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 smtClean="0">
              <a:latin typeface="medium-content-serif-fon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137" y="1917169"/>
            <a:ext cx="7536517" cy="39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1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GAN APPLICATIONS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/>
        </p:blipFill>
        <p:spPr>
          <a:xfrm>
            <a:off x="0" y="429"/>
            <a:ext cx="12192000" cy="623959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GAN </a:t>
            </a:r>
            <a:r>
              <a:rPr lang="en-US" sz="2800" b="1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APPLICATIONS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386382" y="1302663"/>
            <a:ext cx="10406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https://medium.com/@jonathan_hui/gan-some-cool-applications-of-gans-4c9ecca35900</a:t>
            </a:r>
            <a:endParaRPr lang="en-CA" dirty="0" smtClean="0">
              <a:latin typeface="medium-content-serif-fon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 smtClean="0">
              <a:latin typeface="medium-content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4247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GANS INTUITION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0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59"/>
          <a:stretch/>
        </p:blipFill>
        <p:spPr>
          <a:xfrm>
            <a:off x="0" y="428"/>
            <a:ext cx="12192000" cy="624964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GENERATIVE ADVERSARIAL NETWORKS (GANS) 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40498" y="2942565"/>
            <a:ext cx="3022600" cy="23241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2898" y="2886075"/>
            <a:ext cx="2914650" cy="2333625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7336294" y="2942565"/>
            <a:ext cx="3022600" cy="23241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8694" y="2886075"/>
            <a:ext cx="2914650" cy="2333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7525" y="2412182"/>
            <a:ext cx="200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GENERATOR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45073" y="2398296"/>
            <a:ext cx="2615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DISCRIMINATOR</a:t>
            </a:r>
          </a:p>
        </p:txBody>
      </p:sp>
      <p:pic>
        <p:nvPicPr>
          <p:cNvPr id="24" name="Picture 2" descr="File:Police man ganson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294" y="3628405"/>
            <a:ext cx="1264701" cy="116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thief carto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4242" y="3379874"/>
            <a:ext cx="2028545" cy="134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eft-Right Arrow 15"/>
          <p:cNvSpPr/>
          <p:nvPr/>
        </p:nvSpPr>
        <p:spPr>
          <a:xfrm>
            <a:off x="5158290" y="3709987"/>
            <a:ext cx="2131452" cy="685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342900" y="1207154"/>
            <a:ext cx="119633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i="1" dirty="0" smtClean="0">
                <a:latin typeface="medium-content-serif-font"/>
              </a:rPr>
              <a:t>“GANs are the </a:t>
            </a:r>
            <a:r>
              <a:rPr lang="en-CA" sz="2000" b="1" i="1" dirty="0">
                <a:latin typeface="medium-content-serif-font"/>
              </a:rPr>
              <a:t>most interesting idea in the last 10 years in Machine </a:t>
            </a:r>
            <a:r>
              <a:rPr lang="en-CA" sz="2000" b="1" i="1" dirty="0" smtClean="0">
                <a:latin typeface="medium-content-serif-font"/>
              </a:rPr>
              <a:t>Learning”, </a:t>
            </a:r>
            <a:r>
              <a:rPr lang="en-CA" sz="2000" b="1" i="1" dirty="0">
                <a:latin typeface="medium-content-serif-font"/>
              </a:rPr>
              <a:t>Yann </a:t>
            </a:r>
            <a:r>
              <a:rPr lang="en-CA" sz="2000" b="1" i="1" dirty="0" err="1" smtClean="0">
                <a:latin typeface="medium-content-serif-font"/>
              </a:rPr>
              <a:t>LeCun</a:t>
            </a:r>
            <a:endParaRPr lang="en-CA" sz="2000" b="1" i="1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i="1" dirty="0" smtClean="0">
                <a:latin typeface="medium-content-serif-font"/>
              </a:rPr>
              <a:t>GANs were developed by Ian </a:t>
            </a:r>
            <a:r>
              <a:rPr lang="en-CA" sz="2000" b="1" i="1" dirty="0" err="1" smtClean="0">
                <a:latin typeface="medium-content-serif-font"/>
              </a:rPr>
              <a:t>GoodFellow</a:t>
            </a:r>
            <a:r>
              <a:rPr lang="en-CA" sz="2000" b="1" i="1" dirty="0" smtClean="0">
                <a:latin typeface="medium-content-serif-font"/>
              </a:rPr>
              <a:t> in 2014.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1" i="1" dirty="0" smtClean="0">
                <a:latin typeface="medium-content-serif-font"/>
              </a:rPr>
              <a:t>GANs are formed of two competing networks known as the generator and discriminator.</a:t>
            </a:r>
            <a:endParaRPr lang="en-CA" sz="2000" b="1" i="1" dirty="0"/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GENERATIVE ADVERSARIAL NETWORKS (GANS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) 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026" name="Picture 2" descr="File:Police man gans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387" y="2798345"/>
            <a:ext cx="1479389" cy="136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4"/>
              </a:rPr>
              <a:t>https</a:t>
            </a:r>
            <a:r>
              <a:rPr lang="en-CA" sz="800" dirty="0">
                <a:hlinkClick r:id="rId4"/>
              </a:rPr>
              <a:t>://</a:t>
            </a:r>
            <a:r>
              <a:rPr lang="en-CA" sz="800" dirty="0" smtClean="0">
                <a:hlinkClick r:id="rId4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5"/>
              </a:rPr>
              <a:t>https://pixabay.com/vectors/bank-money-finance-988164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6"/>
              </a:rPr>
              <a:t>https</a:t>
            </a:r>
            <a:r>
              <a:rPr lang="en-CA" sz="800" dirty="0">
                <a:hlinkClick r:id="rId6"/>
              </a:rPr>
              <a:t>://pixabay.com/illustrations/thief-steal-thieve-criminal-crook-3306100</a:t>
            </a:r>
            <a:r>
              <a:rPr lang="en-CA" sz="800" dirty="0" smtClean="0">
                <a:hlinkClick r:id="rId6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7"/>
              </a:rPr>
              <a:t>https://commons.wikimedia.org/wiki/File:US_one_dollar_bill,_obverse,_</a:t>
            </a:r>
            <a:r>
              <a:rPr lang="en-CA" sz="800" dirty="0" smtClean="0">
                <a:hlinkClick r:id="rId7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pic>
        <p:nvPicPr>
          <p:cNvPr id="1028" name="Picture 4" descr="Image result for thief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72390" y="3789053"/>
            <a:ext cx="3243212" cy="215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2196676" y="4807678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 descr="Bank, Money, Financ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70" y="1434824"/>
            <a:ext cx="1505113" cy="11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2178908" y="1901871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57" y="4450622"/>
            <a:ext cx="2645087" cy="11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88" y="1589748"/>
            <a:ext cx="2645087" cy="1147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20257108">
            <a:off x="6002968" y="4188923"/>
            <a:ext cx="337351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 rot="1662657">
            <a:off x="6078881" y="2303949"/>
            <a:ext cx="3327455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58470" y="2580025"/>
            <a:ext cx="103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BANK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57483" y="2667760"/>
            <a:ext cx="224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REAL MONEY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483" y="3929230"/>
            <a:ext cx="2155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FAKE MONEY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680" y="3601914"/>
            <a:ext cx="200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GENERATOR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5844" y="2212182"/>
            <a:ext cx="269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DISCRIMINATOR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2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/>
        </p:blipFill>
        <p:spPr>
          <a:xfrm>
            <a:off x="0" y="429"/>
            <a:ext cx="12192000" cy="623959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GENERATIVE ADVERSARIAL NETWORKS (GANS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) 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3"/>
              </a:rPr>
              <a:t>https</a:t>
            </a:r>
            <a:r>
              <a:rPr lang="en-CA" sz="800" dirty="0">
                <a:hlinkClick r:id="rId3"/>
              </a:rPr>
              <a:t>://</a:t>
            </a:r>
            <a:r>
              <a:rPr lang="en-CA" sz="800" dirty="0" smtClean="0">
                <a:hlinkClick r:id="rId3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4"/>
              </a:rPr>
              <a:t>https://pixabay.com/vectors/bank-money-finance-988164</a:t>
            </a:r>
            <a:r>
              <a:rPr lang="en-CA" sz="800" dirty="0" smtClean="0">
                <a:hlinkClick r:id="rId4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5"/>
              </a:rPr>
              <a:t>https</a:t>
            </a:r>
            <a:r>
              <a:rPr lang="en-CA" sz="800" dirty="0">
                <a:hlinkClick r:id="rId5"/>
              </a:rPr>
              <a:t>://pixabay.com/illustrations/thief-steal-thieve-criminal-crook-3306100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6"/>
              </a:rPr>
              <a:t>https://commons.wikimedia.org/wiki/File:US_one_dollar_bill,_obverse,_</a:t>
            </a:r>
            <a:r>
              <a:rPr lang="en-CA" sz="800" dirty="0" smtClean="0">
                <a:hlinkClick r:id="rId6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2118" y="3566392"/>
            <a:ext cx="6310535" cy="25215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2901" y="1207154"/>
            <a:ext cx="11428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GANs work by having a </a:t>
            </a:r>
            <a:r>
              <a:rPr lang="en-CA" sz="2000" b="1" dirty="0" smtClean="0">
                <a:latin typeface="medium-content-serif-font"/>
              </a:rPr>
              <a:t>generator network (counterfeiter) </a:t>
            </a:r>
            <a:r>
              <a:rPr lang="en-CA" sz="2000" dirty="0" smtClean="0">
                <a:latin typeface="medium-content-serif-font"/>
              </a:rPr>
              <a:t>who is being trained to create fake dollars that are indistinguishable from the real ones (generated by the bank).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</a:t>
            </a:r>
            <a:r>
              <a:rPr lang="en-CA" sz="2000" b="1" dirty="0" smtClean="0">
                <a:latin typeface="medium-content-serif-font"/>
              </a:rPr>
              <a:t>discriminator network (police) </a:t>
            </a:r>
            <a:r>
              <a:rPr lang="en-CA" sz="2000" dirty="0" smtClean="0">
                <a:latin typeface="medium-content-serif-font"/>
              </a:rPr>
              <a:t>is being trained to determine if the money is real or fake.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counterfeiter is trying to fool the police by pretending that he generated a real dollar bill.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But, the </a:t>
            </a:r>
            <a:r>
              <a:rPr lang="en-CA" sz="2000" dirty="0" smtClean="0">
                <a:latin typeface="medium-content-serif-font"/>
              </a:rPr>
              <a:t>discriminator will detect the fake money and provide feedback to the generator on why does he think that the money is fake.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Overtime, the generator will become expert in generating new money that are indistinguishable from the real ones and the discriminator will fail to tell the difference. 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1070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GENERATIVE ADVERSARIAL NETWORKS (GANS) –INTUITION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B4B1F363-5EFE-402E-91B7-C999DD6A5345}"/>
              </a:ext>
            </a:extLst>
          </p:cNvPr>
          <p:cNvSpPr/>
          <p:nvPr/>
        </p:nvSpPr>
        <p:spPr>
          <a:xfrm>
            <a:off x="575852" y="1269110"/>
            <a:ext cx="113031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GANs are capable of generating new images that have never existed </a:t>
            </a:r>
            <a:r>
              <a:rPr lang="en-CA" dirty="0" smtClean="0">
                <a:latin typeface="medium-content-serif-font"/>
              </a:rPr>
              <a:t>before.</a:t>
            </a:r>
            <a:endParaRPr lang="en-CA" dirty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GANs learn about the features of objects and create their own images.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GANs consists of a generator and discriminator.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>
                <a:latin typeface="medium-content-serif-font"/>
              </a:rPr>
              <a:t>Both the generator and discriminator start from scratch and learn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The Generator will generate images and the discriminator will compare these newly generated images (fake ones) to the true images (real ones) that are contained within the training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The generator works by trying to fool the discriminator </a:t>
            </a:r>
            <a:r>
              <a:rPr lang="en-CA" dirty="0" smtClean="0">
                <a:latin typeface="medium-content-serif-font"/>
              </a:rPr>
              <a:t>by convincing </a:t>
            </a:r>
            <a:r>
              <a:rPr lang="en-CA" dirty="0">
                <a:latin typeface="medium-content-serif-font"/>
              </a:rPr>
              <a:t>it that the newly generated images are real ones.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medium-content-serif-font"/>
              </a:rPr>
              <a:t>Both networks </a:t>
            </a:r>
            <a:r>
              <a:rPr lang="en-CA" b="1" i="1" dirty="0">
                <a:latin typeface="medium-content-serif-font"/>
              </a:rPr>
              <a:t>learn together </a:t>
            </a:r>
            <a:r>
              <a:rPr lang="en-CA" dirty="0">
                <a:latin typeface="medium-content-serif-font"/>
              </a:rPr>
              <a:t>until the generator becomes a master at generating brand new images that are indistinguishable from the real ones</a:t>
            </a:r>
            <a:r>
              <a:rPr lang="en-CA" dirty="0" smtClean="0">
                <a:latin typeface="medium-content-serif-font"/>
              </a:rPr>
              <a:t>.</a:t>
            </a:r>
            <a:endParaRPr lang="en-CA" dirty="0">
              <a:latin typeface="medium-content-serif-fon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 smtClean="0"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6" y="2825578"/>
            <a:ext cx="7168883" cy="403199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50B6374-5038-40F7-B15A-1341141BF4DF}"/>
              </a:ext>
            </a:extLst>
          </p:cNvPr>
          <p:cNvSpPr/>
          <p:nvPr/>
        </p:nvSpPr>
        <p:spPr>
          <a:xfrm>
            <a:off x="1182254" y="2373207"/>
            <a:ext cx="98274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GENERATOR Vs. DISCRIMINATOR</a:t>
            </a:r>
            <a:endParaRPr lang="ru-RU" sz="36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GENERATOR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3"/>
              </a:rPr>
              <a:t>https</a:t>
            </a:r>
            <a:r>
              <a:rPr lang="en-CA" sz="800" dirty="0">
                <a:hlinkClick r:id="rId3"/>
              </a:rPr>
              <a:t>://</a:t>
            </a:r>
            <a:r>
              <a:rPr lang="en-CA" sz="800" dirty="0" smtClean="0">
                <a:hlinkClick r:id="rId3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4"/>
              </a:rPr>
              <a:t>https://pixabay.com/vectors/bank-money-finance-988164</a:t>
            </a:r>
            <a:r>
              <a:rPr lang="en-CA" sz="800" dirty="0" smtClean="0">
                <a:hlinkClick r:id="rId4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5"/>
              </a:rPr>
              <a:t>https</a:t>
            </a:r>
            <a:r>
              <a:rPr lang="en-CA" sz="800" dirty="0">
                <a:hlinkClick r:id="rId5"/>
              </a:rPr>
              <a:t>://pixabay.com/illustrations/thief-steal-thieve-criminal-crook-3306100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6"/>
              </a:rPr>
              <a:t>https://commons.wikimedia.org/wiki/File:US_one_dollar_bill,_obverse,_</a:t>
            </a:r>
            <a:r>
              <a:rPr lang="en-CA" sz="800" dirty="0" smtClean="0">
                <a:hlinkClick r:id="rId6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4526103" y="3679792"/>
            <a:ext cx="3546978" cy="23241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8504" y="3636688"/>
            <a:ext cx="2914650" cy="23336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24025" y="3219935"/>
            <a:ext cx="2004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CA" dirty="0"/>
              <a:t>GENERATOR</a:t>
            </a:r>
          </a:p>
        </p:txBody>
      </p:sp>
      <p:pic>
        <p:nvPicPr>
          <p:cNvPr id="24" name="Picture 4" descr="Image result for thief carto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77137" y="3778016"/>
            <a:ext cx="1335907" cy="88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nois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34" y="3878619"/>
            <a:ext cx="2115110" cy="157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342900" y="1207154"/>
            <a:ext cx="119633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generator takes in a random noise signal and output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generator is trying to generate fake images that are similar to the real images (ones that comes from the training data)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edium-content-serif-font"/>
              </a:rPr>
              <a:t>The objective of the generator is to fool the discriminator. </a:t>
            </a: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Labels are marked as follows: </a:t>
            </a:r>
            <a:endParaRPr lang="en-CA" sz="2000" dirty="0">
              <a:latin typeface="medium-content-serif-font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smtClean="0">
                <a:latin typeface="medium-content-serif-font"/>
              </a:rPr>
              <a:t>Label = 1.0 indicates real images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 smtClean="0">
                <a:latin typeface="medium-content-serif-font"/>
              </a:rPr>
              <a:t>Label = 0.0 indicates fake images</a:t>
            </a:r>
            <a:endParaRPr lang="en-CA" sz="2000" dirty="0">
              <a:latin typeface="medium-content-serif-font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3272855" y="4557170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Arrow 27"/>
          <p:cNvSpPr/>
          <p:nvPr/>
        </p:nvSpPr>
        <p:spPr>
          <a:xfrm>
            <a:off x="8135244" y="4559002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12" y="4416470"/>
            <a:ext cx="2067863" cy="8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2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CA7B8699-F746-464A-AE41-677C056F32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E88138-48BD-46AA-94F3-3B05DD703F63}"/>
              </a:ext>
            </a:extLst>
          </p:cNvPr>
          <p:cNvSpPr/>
          <p:nvPr/>
        </p:nvSpPr>
        <p:spPr>
          <a:xfrm>
            <a:off x="575852" y="91714"/>
            <a:ext cx="9827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DISCRIMINATOR</a:t>
            </a:r>
            <a:endParaRPr lang="ru-RU" sz="28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986" y="6175427"/>
            <a:ext cx="7056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3"/>
              </a:rPr>
              <a:t>https</a:t>
            </a:r>
            <a:r>
              <a:rPr lang="en-CA" sz="800" dirty="0">
                <a:hlinkClick r:id="rId3"/>
              </a:rPr>
              <a:t>://</a:t>
            </a:r>
            <a:r>
              <a:rPr lang="en-CA" sz="800" dirty="0" smtClean="0">
                <a:hlinkClick r:id="rId3"/>
              </a:rPr>
              <a:t>commons.wikimedia.org/wiki/File:Police_man_ganson.svg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4"/>
              </a:rPr>
              <a:t>https://pixabay.com/vectors/bank-money-finance-988164</a:t>
            </a:r>
            <a:r>
              <a:rPr lang="en-CA" sz="800" dirty="0" smtClean="0">
                <a:hlinkClick r:id="rId4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 smtClean="0">
                <a:hlinkClick r:id="rId5"/>
              </a:rPr>
              <a:t>https</a:t>
            </a:r>
            <a:r>
              <a:rPr lang="en-CA" sz="800" dirty="0">
                <a:hlinkClick r:id="rId5"/>
              </a:rPr>
              <a:t>://pixabay.com/illustrations/thief-steal-thieve-criminal-crook-3306100</a:t>
            </a:r>
            <a:r>
              <a:rPr lang="en-CA" sz="800" dirty="0" smtClean="0">
                <a:hlinkClick r:id="rId5"/>
              </a:rPr>
              <a:t>/</a:t>
            </a:r>
            <a:endParaRPr lang="en-CA" sz="800" dirty="0" smtClean="0"/>
          </a:p>
          <a:p>
            <a:r>
              <a:rPr lang="en-CA" sz="800" dirty="0" smtClean="0"/>
              <a:t>Photo Credit: </a:t>
            </a:r>
            <a:r>
              <a:rPr lang="en-CA" sz="800" dirty="0">
                <a:hlinkClick r:id="rId6"/>
              </a:rPr>
              <a:t>https://commons.wikimedia.org/wiki/File:US_one_dollar_bill,_obverse,_</a:t>
            </a:r>
            <a:r>
              <a:rPr lang="en-CA" sz="800" dirty="0" smtClean="0">
                <a:hlinkClick r:id="rId6"/>
              </a:rPr>
              <a:t>series_2009.jpg</a:t>
            </a:r>
            <a:endParaRPr lang="en-CA" sz="800" dirty="0" smtClean="0"/>
          </a:p>
          <a:p>
            <a:endParaRPr lang="en-CA" sz="800" dirty="0" smtClean="0"/>
          </a:p>
          <a:p>
            <a:endParaRPr lang="en-CA" sz="800" dirty="0" smtClean="0"/>
          </a:p>
          <a:p>
            <a:endParaRPr lang="en-CA" sz="800" dirty="0"/>
          </a:p>
        </p:txBody>
      </p:sp>
      <p:sp>
        <p:nvSpPr>
          <p:cNvPr id="21" name="Rounded Rectangle 20"/>
          <p:cNvSpPr/>
          <p:nvPr/>
        </p:nvSpPr>
        <p:spPr>
          <a:xfrm>
            <a:off x="4509627" y="3020766"/>
            <a:ext cx="3481076" cy="232410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2028" y="2977662"/>
            <a:ext cx="2914650" cy="23336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672256" y="2497546"/>
            <a:ext cx="2697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>
                <a:solidFill>
                  <a:srgbClr val="FF0000"/>
                </a:solidFill>
              </a:defRPr>
            </a:lvl1pPr>
          </a:lstStyle>
          <a:p>
            <a:r>
              <a:rPr lang="en-CA" dirty="0" smtClean="0"/>
              <a:t>DISCRIMINATOR</a:t>
            </a:r>
            <a:endParaRPr lang="en-CA" dirty="0"/>
          </a:p>
        </p:txBody>
      </p:sp>
      <p:sp>
        <p:nvSpPr>
          <p:cNvPr id="25" name="Rectangle 24"/>
          <p:cNvSpPr/>
          <p:nvPr/>
        </p:nvSpPr>
        <p:spPr>
          <a:xfrm>
            <a:off x="342900" y="1207154"/>
            <a:ext cx="11963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discriminator is a basic Neural Network that is trained to perform classification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edium-content-serif-font"/>
              </a:rPr>
              <a:t>The discriminator is trained to do the following: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edium-content-serif-font"/>
              </a:rPr>
              <a:t>O</a:t>
            </a:r>
            <a:r>
              <a:rPr lang="en-CA" sz="2000" dirty="0" smtClean="0">
                <a:latin typeface="medium-content-serif-font"/>
              </a:rPr>
              <a:t>utput 0 (probability = 0%) when the input image is fake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edium-content-serif-font"/>
              </a:rPr>
              <a:t>Output </a:t>
            </a:r>
            <a:r>
              <a:rPr lang="en-CA" sz="2000" dirty="0" smtClean="0">
                <a:latin typeface="medium-content-serif-font"/>
              </a:rPr>
              <a:t>1 </a:t>
            </a:r>
            <a:r>
              <a:rPr lang="en-CA" sz="2000" dirty="0">
                <a:latin typeface="medium-content-serif-font"/>
              </a:rPr>
              <a:t>(probability = </a:t>
            </a:r>
            <a:r>
              <a:rPr lang="en-CA" sz="2000" dirty="0" smtClean="0">
                <a:latin typeface="medium-content-serif-font"/>
              </a:rPr>
              <a:t>100%) </a:t>
            </a:r>
            <a:r>
              <a:rPr lang="en-CA" sz="2000" dirty="0">
                <a:latin typeface="medium-content-serif-font"/>
              </a:rPr>
              <a:t>when the input image is </a:t>
            </a:r>
            <a:r>
              <a:rPr lang="en-CA" sz="2000" dirty="0" smtClean="0">
                <a:latin typeface="medium-content-serif-font"/>
              </a:rPr>
              <a:t>real</a:t>
            </a:r>
            <a:endParaRPr lang="en-CA" sz="2000" dirty="0">
              <a:latin typeface="medium-content-serif-fon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CA" sz="2000" dirty="0" smtClean="0">
              <a:latin typeface="medium-content-serif-fon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edium-content-serif-font"/>
            </a:endParaRPr>
          </a:p>
        </p:txBody>
      </p:sp>
      <p:pic>
        <p:nvPicPr>
          <p:cNvPr id="12" name="Picture 2" descr="File:Police man ganson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457" y="3119412"/>
            <a:ext cx="674441" cy="62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>
          <a:xfrm rot="1466294">
            <a:off x="3286018" y="3171216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8" y="2670944"/>
            <a:ext cx="2067863" cy="8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>
          <a:xfrm rot="20246124">
            <a:off x="3316815" y="4660705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2" descr="File:US one dollar bill, obverse, series 2009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8" y="4433579"/>
            <a:ext cx="2067863" cy="89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51012" y="5237882"/>
            <a:ext cx="2244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REAL MONEY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39568" y="3482272"/>
            <a:ext cx="2155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FAKE MONEY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9842806">
            <a:off x="8041582" y="3070877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ight Arrow 19"/>
          <p:cNvSpPr/>
          <p:nvPr/>
        </p:nvSpPr>
        <p:spPr>
          <a:xfrm rot="2230660">
            <a:off x="8000372" y="4757854"/>
            <a:ext cx="1177047" cy="515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9237380" y="275915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0</a:t>
            </a:r>
            <a:endParaRPr lang="en-CA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233705" y="492838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smtClean="0">
                <a:solidFill>
                  <a:srgbClr val="FF0000"/>
                </a:solidFill>
              </a:rPr>
              <a:t>1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1141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medium-content-serif-font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76</cp:revision>
  <dcterms:created xsi:type="dcterms:W3CDTF">2019-05-23T09:27:58Z</dcterms:created>
  <dcterms:modified xsi:type="dcterms:W3CDTF">2019-09-11T01:35:48Z</dcterms:modified>
</cp:coreProperties>
</file>