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76AAD-6DA1-4987-B38A-EBF39C404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A839E-6920-46E0-AE38-6EE95AD67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38A6F-244E-4789-A7CA-EA4482E4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DE9D-8810-45BF-B659-6DC5736C67C8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A2868-36D9-44AB-823D-53A3A4560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EDF4C-FB4D-4698-9BE8-3388E4C7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584A-A7F9-4E2D-ABEA-D5BFA5D25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F3BD-375A-4629-89A2-D7334EFB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75DC9-A464-48E3-A0D0-4BDCCBB71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D4478-B989-48E5-A1FC-7FFC0214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DE9D-8810-45BF-B659-6DC5736C67C8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DE55A-5A8F-476B-9FD3-E7F35D7C9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E78B1-7858-4C9F-84E1-54A95CA47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584A-A7F9-4E2D-ABEA-D5BFA5D25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8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2C19D-F341-430A-A87F-040E2F396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67FC1-01D2-4721-AFCB-F1FA9C223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A0026-EBC3-4FA2-AA9D-3B23F44E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DE9D-8810-45BF-B659-6DC5736C67C8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68EF5-0F3E-4BA3-9511-9254CE3A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1B24C-399B-46F5-A6C3-A8AC998A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584A-A7F9-4E2D-ABEA-D5BFA5D25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2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ACD0-0742-4D99-8578-DCECE77A4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04ED3-9672-413C-8B32-C1D56FCEA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F5195-F563-42BA-A1EC-1B7B9CF13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DE9D-8810-45BF-B659-6DC5736C67C8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B93DD-715D-4805-A891-44931BB27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7A1A9-3CB2-4BB2-A982-04E70520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584A-A7F9-4E2D-ABEA-D5BFA5D25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3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6CE3D-43A8-49BE-AFC2-C79CCFACF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3F5ED-23A1-4CE6-AFCC-B40E9815A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4FD32-41F6-4CC6-91A0-7729C298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DE9D-8810-45BF-B659-6DC5736C67C8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DAE7D-ABF8-4EBA-B221-D68019B7B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DEEF7-6981-46DE-8102-D4F8F5AB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584A-A7F9-4E2D-ABEA-D5BFA5D25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3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D4B49-9D47-476F-94CB-AD5262BD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D1B2E-4DCA-4352-9B7A-77E9DCA13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BF2BF-3623-4454-B68A-FD6AA825E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20F7D-F44C-49A1-AF56-6D01800A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DE9D-8810-45BF-B659-6DC5736C67C8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77222-4488-4B5F-8C64-EF8964F5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0FC07-BD5D-48DE-A371-693A1F45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584A-A7F9-4E2D-ABEA-D5BFA5D25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1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BFE5-C586-4CC2-9137-8A49B1FFB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48B25-4E9A-4CF1-A7C6-006A7F6A9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5818E-43AC-4A87-A027-617A544C7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AC53B-32AD-4B73-B3A3-2BC9B887E6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42C9C-3ED5-4547-AE45-0689633CF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7F4061-F989-418B-80AE-60E8BFD0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DE9D-8810-45BF-B659-6DC5736C67C8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E8543C-21C9-4F50-9CCE-C48E3B07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281AF-13ED-4524-8E45-896D43A8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584A-A7F9-4E2D-ABEA-D5BFA5D25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0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EEFE-12B5-4243-8E48-C297E9C4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596FCB-82A6-4552-ACD7-BA9EE3530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DE9D-8810-45BF-B659-6DC5736C67C8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6FBC6-FA7D-4B1A-9C48-C734377CD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9F729-03B2-4BF0-B4BB-AE353EF9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584A-A7F9-4E2D-ABEA-D5BFA5D25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1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D8370-27BD-44E7-BD13-1F8063D6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DE9D-8810-45BF-B659-6DC5736C67C8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0C04E-B05E-4957-A739-EB48BD23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EF911-5592-41C3-97D5-B8C2765DF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584A-A7F9-4E2D-ABEA-D5BFA5D25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5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F6A5-55A6-4BE1-A937-661CBD94C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A60BB-83A2-4C0C-895F-1BB75265F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21CAE-F8FB-475F-9CAC-1460C4F10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FF916-4B35-4A12-A00A-5D01F0EA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DE9D-8810-45BF-B659-6DC5736C67C8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D466C-5A37-4BAE-83ED-6686FC23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B44EE-E891-466E-85D0-5041AF7C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584A-A7F9-4E2D-ABEA-D5BFA5D25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9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03DA-E7DE-4EB9-B07C-00B6FE9DB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E4782E-A4F3-4AD7-8358-539AA1CC7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77BD5-DC70-4265-9012-76C2D434E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268E2-0963-4FA8-913D-5C7E3CE5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DE9D-8810-45BF-B659-6DC5736C67C8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B6F7E-6227-4872-B8FF-3475DE3DC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631D0-402C-44C4-B386-4DAD5CB4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584A-A7F9-4E2D-ABEA-D5BFA5D25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6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B99877-8DE8-475D-A5D7-EBFFA9DA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94483-E981-4815-8994-3980C7C57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C4AA0-3E1A-4043-BA3E-1F9E585E0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3DE9D-8810-45BF-B659-6DC5736C67C8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817AD-0677-4B7F-9DC8-4793DA529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124D9-B732-449C-AF17-A7DD873B9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1584A-A7F9-4E2D-ABEA-D5BFA5D25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3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364645D7-1A10-4242-BD86-2466DF3E11CF}"/>
              </a:ext>
            </a:extLst>
          </p:cNvPr>
          <p:cNvSpPr txBox="1">
            <a:spLocks/>
          </p:cNvSpPr>
          <p:nvPr/>
        </p:nvSpPr>
        <p:spPr>
          <a:xfrm>
            <a:off x="1922369" y="428150"/>
            <a:ext cx="2247208" cy="1260000"/>
          </a:xfrm>
          <a:prstGeom prst="rect">
            <a:avLst/>
          </a:prstGeom>
        </p:spPr>
        <p:txBody>
          <a:bodyPr lIns="0" tIns="0" rIns="0" bIns="0" anchor="ctr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49287" indent="-28575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System Font Regular"/>
              <a:buChar char="-"/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D5F0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b="1" dirty="0">
                <a:solidFill>
                  <a:srgbClr val="EEEEEE"/>
                </a:solidFill>
                <a:latin typeface="Arial" panose="020B0604020202020204"/>
              </a:rPr>
              <a:t>Raj Gupta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EEEE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indent="0">
              <a:spcBef>
                <a:spcPts val="400"/>
              </a:spcBef>
              <a:buClr>
                <a:srgbClr val="FD5F07"/>
              </a:buClr>
              <a:buNone/>
              <a:defRPr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Senior software developer</a:t>
            </a:r>
            <a:endParaRPr lang="en-US" sz="1200" dirty="0">
              <a:solidFill>
                <a:srgbClr val="EEEEEE"/>
              </a:solidFill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D5F0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</a:rPr>
              <a:t>Nagpur, India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3EDB72-CEAD-47E1-88AE-6492B27C8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95393"/>
              </p:ext>
            </p:extLst>
          </p:nvPr>
        </p:nvGraphicFramePr>
        <p:xfrm>
          <a:off x="453819" y="2152681"/>
          <a:ext cx="3855714" cy="2991658"/>
        </p:xfrm>
        <a:graphic>
          <a:graphicData uri="http://schemas.openxmlformats.org/drawingml/2006/table">
            <a:tbl>
              <a:tblPr/>
              <a:tblGrid>
                <a:gridCol w="1678381">
                  <a:extLst>
                    <a:ext uri="{9D8B030D-6E8A-4147-A177-3AD203B41FA5}">
                      <a16:colId xmlns:a16="http://schemas.microsoft.com/office/drawing/2014/main" val="1749629035"/>
                    </a:ext>
                  </a:extLst>
                </a:gridCol>
                <a:gridCol w="2177333">
                  <a:extLst>
                    <a:ext uri="{9D8B030D-6E8A-4147-A177-3AD203B41FA5}">
                      <a16:colId xmlns:a16="http://schemas.microsoft.com/office/drawing/2014/main" val="3996800306"/>
                    </a:ext>
                  </a:extLst>
                </a:gridCol>
              </a:tblGrid>
              <a:tr h="474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US" sz="11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Total experience</a:t>
                      </a:r>
                    </a:p>
                  </a:txBody>
                  <a:tcPr marL="0" marR="72000" marT="72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EEEEEE"/>
                          </a:solidFill>
                          <a:latin typeface="+mj-lt"/>
                          <a:cs typeface="Arial" panose="020B0604020202020204" pitchFamily="34" charset="0"/>
                        </a:rPr>
                        <a:t>2.7 years</a:t>
                      </a:r>
                    </a:p>
                  </a:txBody>
                  <a:tcPr marL="0" marR="0" marT="72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610925"/>
                  </a:ext>
                </a:extLst>
              </a:tr>
              <a:tr h="4272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US" sz="11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Salesforce experience</a:t>
                      </a:r>
                    </a:p>
                  </a:txBody>
                  <a:tcPr marL="0" marR="72000" marT="72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+mj-lt"/>
                          <a:cs typeface="Arial" panose="020B0604020202020204" pitchFamily="34" charset="0"/>
                        </a:rPr>
                        <a:t>2.7 years</a:t>
                      </a:r>
                    </a:p>
                  </a:txBody>
                  <a:tcPr marL="0" marR="0" marT="72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192343"/>
                  </a:ext>
                </a:extLst>
              </a:tr>
              <a:tr h="6377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US" sz="11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Key Strengths</a:t>
                      </a:r>
                    </a:p>
                  </a:txBody>
                  <a:tcPr marL="0" marR="72000" marT="72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228600" lvl="0" indent="-228600" algn="l" defTabSz="914400" rtl="0" eaLnBrk="1" latinLnBrk="0" hangingPunct="1">
                        <a:buClr>
                          <a:srgbClr val="FD5F07"/>
                        </a:buClr>
                        <a:buFont typeface="+mj-lt"/>
                        <a:buAutoNum type="arabicPeriod"/>
                      </a:pPr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Salesforce Customization</a:t>
                      </a:r>
                    </a:p>
                    <a:p>
                      <a:pPr marL="228600" lvl="0" indent="-228600">
                        <a:buClr>
                          <a:srgbClr val="FD5F07"/>
                        </a:buClr>
                        <a:buAutoNum type="arabicPeriod"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+mj-lt"/>
                          <a:cs typeface="Arial" panose="020B0604020202020204" pitchFamily="34" charset="0"/>
                        </a:rPr>
                        <a:t>Worked on banking domain project.</a:t>
                      </a:r>
                    </a:p>
                    <a:p>
                      <a:pPr marL="228600" lvl="0" indent="-228600">
                        <a:buClr>
                          <a:srgbClr val="FD5F07"/>
                        </a:buClr>
                        <a:buAutoNum type="arabicPeriod"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+mj-lt"/>
                          <a:cs typeface="Arial" panose="020B0604020202020204" pitchFamily="34" charset="0"/>
                        </a:rPr>
                        <a:t>LWC development.</a:t>
                      </a:r>
                    </a:p>
                  </a:txBody>
                  <a:tcPr marL="0" marR="0" marT="72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9847424"/>
                  </a:ext>
                </a:extLst>
              </a:tr>
              <a:tr h="63779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Domain Knowledge</a:t>
                      </a:r>
                      <a:endParaRPr lang="en-US" dirty="0"/>
                    </a:p>
                  </a:txBody>
                  <a:tcPr marL="0" marR="72000" marT="72000" marB="72000" anchor="ctr">
                    <a:lnL w="0">
                      <a:noFill/>
                    </a:lnL>
                    <a:lnR w="0">
                      <a:noFill/>
                    </a:lnR>
                    <a:lnT w="6350">
                      <a:solidFill>
                        <a:srgbClr val="4D4D4D"/>
                      </a:solidFill>
                    </a:lnT>
                    <a:lnB w="6350">
                      <a:solidFill>
                        <a:srgbClr val="4D4D4D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lvl="0" indent="-228600">
                        <a:buClr>
                          <a:srgbClr val="FD5F07"/>
                        </a:buClr>
                        <a:buAutoNum type="arabicPeriod"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+mj-lt"/>
                          <a:cs typeface="Arial" panose="020B0604020202020204" pitchFamily="34" charset="0"/>
                        </a:rPr>
                        <a:t>Banking</a:t>
                      </a:r>
                    </a:p>
                  </a:txBody>
                  <a:tcPr marL="0" marR="0" marT="72000" marB="72000" anchor="ctr">
                    <a:lnL w="0">
                      <a:noFill/>
                    </a:lnL>
                    <a:lnR w="0">
                      <a:noFill/>
                    </a:lnR>
                    <a:lnT w="6350">
                      <a:solidFill>
                        <a:srgbClr val="4D4D4D"/>
                      </a:solidFill>
                    </a:lnT>
                    <a:lnB w="6350">
                      <a:solidFill>
                        <a:srgbClr val="4D4D4D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599323"/>
                  </a:ext>
                </a:extLst>
              </a:tr>
              <a:tr h="6377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US" sz="11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Other Certifications</a:t>
                      </a:r>
                    </a:p>
                  </a:txBody>
                  <a:tcPr marL="0" marR="72000" marT="72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228600" lvl="0" indent="-228600" algn="l" defTabSz="914400" rtl="0" eaLnBrk="1" latinLnBrk="0" hangingPunct="1">
                        <a:buClr>
                          <a:srgbClr val="FD5F07"/>
                        </a:buClr>
                        <a:buFont typeface="+mj-lt"/>
                        <a:buAutoNum type="arabicPeriod"/>
                      </a:pPr>
                      <a:endParaRPr lang="en-US" sz="1100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72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819900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9707DEEC-0E4D-45E5-AA7B-2288EB75176A}"/>
              </a:ext>
            </a:extLst>
          </p:cNvPr>
          <p:cNvGrpSpPr/>
          <p:nvPr/>
        </p:nvGrpSpPr>
        <p:grpSpPr>
          <a:xfrm>
            <a:off x="8482344" y="1947731"/>
            <a:ext cx="3473066" cy="1890524"/>
            <a:chOff x="4564030" y="2152681"/>
            <a:chExt cx="3473065" cy="18905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45DFD4-F8FC-4AB4-A753-80CC1640FBC4}"/>
                </a:ext>
              </a:extLst>
            </p:cNvPr>
            <p:cNvSpPr txBox="1"/>
            <p:nvPr/>
          </p:nvSpPr>
          <p:spPr>
            <a:xfrm>
              <a:off x="4579486" y="2258101"/>
              <a:ext cx="3457609" cy="1785104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sz="11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Recent Projects –   Loan journey </a:t>
              </a:r>
              <a:br>
                <a:rPr lang="en-US" sz="1100" dirty="0"/>
              </a:br>
              <a:r>
                <a:rPr lang="en-US" sz="11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Client Details:</a:t>
              </a:r>
              <a:r>
                <a:rPr lang="en-US" sz="1100" dirty="0">
                  <a:solidFill>
                    <a:srgbClr val="EEEEEE"/>
                  </a:solidFill>
                </a:rPr>
                <a:t> Standard chartered</a:t>
              </a:r>
              <a:endParaRPr lang="en-US" sz="1100" dirty="0">
                <a:solidFill>
                  <a:srgbClr val="EEEEEE"/>
                </a:solidFill>
                <a:cs typeface="Arial"/>
              </a:endParaRPr>
            </a:p>
            <a:p>
              <a:r>
                <a:rPr lang="en-US" sz="11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Organization:</a:t>
              </a:r>
              <a:r>
                <a:rPr lang="en-US" sz="1100" dirty="0">
                  <a:solidFill>
                    <a:srgbClr val="EEEEEE"/>
                  </a:solidFill>
                </a:rPr>
                <a:t> Persistent</a:t>
              </a:r>
              <a:endParaRPr lang="en-US" sz="1100" dirty="0">
                <a:solidFill>
                  <a:srgbClr val="EEEEEE"/>
                </a:solidFill>
                <a:cs typeface="Arial"/>
              </a:endParaRPr>
            </a:p>
            <a:p>
              <a:r>
                <a:rPr lang="en-US" sz="11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Role: software developer</a:t>
              </a:r>
              <a:endParaRPr lang="en-US" sz="1100" dirty="0">
                <a:solidFill>
                  <a:srgbClr val="EEEEEE"/>
                </a:solidFill>
                <a:cs typeface="Arial"/>
              </a:endParaRPr>
            </a:p>
            <a:p>
              <a:r>
                <a:rPr lang="en-US" sz="11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Time-period:</a:t>
              </a:r>
              <a:r>
                <a:rPr lang="en-US" sz="1100" dirty="0">
                  <a:solidFill>
                    <a:srgbClr val="EEEEEE"/>
                  </a:solidFill>
                </a:rPr>
                <a:t> Sep 22 - June’23 </a:t>
              </a:r>
              <a:endParaRPr lang="en-US" sz="1100" dirty="0">
                <a:solidFill>
                  <a:srgbClr val="EEEEEE"/>
                </a:solidFill>
                <a:cs typeface="Arial"/>
              </a:endParaRPr>
            </a:p>
            <a:p>
              <a:endParaRPr lang="en-US" sz="1100" dirty="0">
                <a:solidFill>
                  <a:srgbClr val="EEEEEE"/>
                </a:solidFill>
              </a:endParaRPr>
            </a:p>
            <a:p>
              <a:r>
                <a:rPr lang="en-US" sz="11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Summary:</a:t>
              </a:r>
              <a:r>
                <a:rPr lang="en-US" sz="1100" dirty="0">
                  <a:solidFill>
                    <a:srgbClr val="EEEEEE"/>
                  </a:solidFill>
                </a:rPr>
                <a:t> Collaborating in the development of a complex implementation. Majorly worked on </a:t>
              </a:r>
              <a:r>
                <a:rPr lang="en-US" sz="1100" dirty="0" err="1">
                  <a:solidFill>
                    <a:srgbClr val="EEEEEE"/>
                  </a:solidFill>
                </a:rPr>
                <a:t>lwc</a:t>
              </a:r>
              <a:r>
                <a:rPr lang="en-US" sz="1100" dirty="0">
                  <a:solidFill>
                    <a:srgbClr val="EEEEEE"/>
                  </a:solidFill>
                </a:rPr>
                <a:t> and apex.</a:t>
              </a:r>
            </a:p>
            <a:p>
              <a:endParaRPr lang="en-US" sz="1100" dirty="0">
                <a:solidFill>
                  <a:srgbClr val="EEEEEE"/>
                </a:solidFill>
              </a:endParaRPr>
            </a:p>
            <a:p>
              <a:r>
                <a:rPr lang="en-US" sz="1100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Salesforce Skill Set: LWC ,APEX, Admin</a:t>
              </a:r>
              <a:r>
                <a:rPr lang="en-US" sz="1100" dirty="0">
                  <a:solidFill>
                    <a:srgbClr val="EEEEEE"/>
                  </a:solidFill>
                </a:rPr>
                <a:t>, flow.</a:t>
              </a:r>
              <a:endParaRPr lang="en-US" sz="11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F9901FB-0B70-4A09-807C-25733D118BDD}"/>
                </a:ext>
              </a:extLst>
            </p:cNvPr>
            <p:cNvCxnSpPr>
              <a:cxnSpLocks/>
            </p:cNvCxnSpPr>
            <p:nvPr/>
          </p:nvCxnSpPr>
          <p:spPr>
            <a:xfrm>
              <a:off x="4564030" y="2152681"/>
              <a:ext cx="3411571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3A8B3E0-93BC-43F4-AEC7-3862454F2EF2}"/>
              </a:ext>
            </a:extLst>
          </p:cNvPr>
          <p:cNvGrpSpPr/>
          <p:nvPr/>
        </p:nvGrpSpPr>
        <p:grpSpPr>
          <a:xfrm>
            <a:off x="4663877" y="1947731"/>
            <a:ext cx="3473066" cy="1721247"/>
            <a:chOff x="4564030" y="2152681"/>
            <a:chExt cx="3473065" cy="172124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47F025-F06F-44A7-ADDF-7BEAB1DA74C7}"/>
                </a:ext>
              </a:extLst>
            </p:cNvPr>
            <p:cNvSpPr txBox="1"/>
            <p:nvPr/>
          </p:nvSpPr>
          <p:spPr>
            <a:xfrm>
              <a:off x="4579486" y="2258101"/>
              <a:ext cx="3457609" cy="16158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sz="11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Profile Summary</a:t>
              </a:r>
            </a:p>
            <a:p>
              <a:pPr algn="just"/>
              <a:br>
                <a:rPr lang="en-US" sz="1100" dirty="0">
                  <a:solidFill>
                    <a:srgbClr val="EEEEEE"/>
                  </a:solidFill>
                </a:rPr>
              </a:br>
              <a:r>
                <a:rPr lang="en-US" sz="1100" dirty="0">
                  <a:solidFill>
                    <a:srgbClr val="EEEEEE"/>
                  </a:solidFill>
                </a:rPr>
                <a:t>Salesforce Professional with immense experience in working on complex projects. Have an overall 2.7 years of rich experience in development.</a:t>
              </a:r>
            </a:p>
            <a:p>
              <a:pPr algn="just"/>
              <a:endParaRPr lang="en-US" sz="1100" dirty="0">
                <a:solidFill>
                  <a:srgbClr val="EEEEEE"/>
                </a:solidFill>
              </a:endParaRPr>
            </a:p>
            <a:p>
              <a:pPr algn="just"/>
              <a:r>
                <a:rPr lang="en-US" sz="1100" dirty="0">
                  <a:solidFill>
                    <a:srgbClr val="EEEEEE"/>
                  </a:solidFill>
                </a:rPr>
                <a:t>Have delivered salesforce projects for clients who are world leaders in their business. Worked intensively on complex implementations. </a:t>
              </a:r>
              <a:endParaRPr lang="en-US" sz="110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E8B1250-A49C-4D0B-A43F-50BDBC1FB77E}"/>
                </a:ext>
              </a:extLst>
            </p:cNvPr>
            <p:cNvCxnSpPr>
              <a:cxnSpLocks/>
            </p:cNvCxnSpPr>
            <p:nvPr/>
          </p:nvCxnSpPr>
          <p:spPr>
            <a:xfrm>
              <a:off x="4564030" y="2152681"/>
              <a:ext cx="3411571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B8E7A25-FE4C-453C-91E6-588756D164F6}"/>
              </a:ext>
            </a:extLst>
          </p:cNvPr>
          <p:cNvGrpSpPr/>
          <p:nvPr/>
        </p:nvGrpSpPr>
        <p:grpSpPr>
          <a:xfrm>
            <a:off x="4679334" y="4359855"/>
            <a:ext cx="3473066" cy="1551970"/>
            <a:chOff x="4564029" y="2152681"/>
            <a:chExt cx="3473066" cy="155197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3B28AC-8CBD-49E3-BC67-72CA93A17218}"/>
                </a:ext>
              </a:extLst>
            </p:cNvPr>
            <p:cNvSpPr txBox="1"/>
            <p:nvPr/>
          </p:nvSpPr>
          <p:spPr>
            <a:xfrm>
              <a:off x="4579486" y="2258101"/>
              <a:ext cx="3457609" cy="1446550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sz="11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Recent Projects –  2 or 4 wheeler Vehicle Loan journey </a:t>
              </a:r>
              <a:br>
                <a:rPr lang="en-US" sz="1100" dirty="0"/>
              </a:br>
              <a:r>
                <a:rPr lang="en-US" sz="11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Client Details:</a:t>
              </a:r>
              <a:r>
                <a:rPr lang="en-US" sz="1100" dirty="0">
                  <a:solidFill>
                    <a:srgbClr val="EEEEEE"/>
                  </a:solidFill>
                </a:rPr>
                <a:t> Indus Bank</a:t>
              </a:r>
              <a:endParaRPr lang="en-US" sz="1100" dirty="0">
                <a:solidFill>
                  <a:srgbClr val="EEEEEE"/>
                </a:solidFill>
                <a:cs typeface="Arial"/>
              </a:endParaRPr>
            </a:p>
            <a:p>
              <a:r>
                <a:rPr lang="en-US" sz="11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Organization:</a:t>
              </a:r>
              <a:r>
                <a:rPr lang="en-US" sz="1100" dirty="0">
                  <a:solidFill>
                    <a:srgbClr val="EEEEEE"/>
                  </a:solidFill>
                </a:rPr>
                <a:t> Persistent</a:t>
              </a:r>
              <a:endParaRPr lang="en-US" sz="1100" dirty="0">
                <a:solidFill>
                  <a:srgbClr val="EEEEEE"/>
                </a:solidFill>
                <a:cs typeface="Arial"/>
              </a:endParaRPr>
            </a:p>
            <a:p>
              <a:r>
                <a:rPr lang="en-US" sz="11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Role: software developer</a:t>
              </a:r>
              <a:endParaRPr lang="en-US" sz="1100" dirty="0">
                <a:solidFill>
                  <a:srgbClr val="EEEEEE"/>
                </a:solidFill>
                <a:cs typeface="Arial"/>
              </a:endParaRPr>
            </a:p>
            <a:p>
              <a:r>
                <a:rPr lang="en-US" sz="11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Time-period:</a:t>
              </a:r>
              <a:r>
                <a:rPr lang="en-US" sz="1100" dirty="0">
                  <a:solidFill>
                    <a:srgbClr val="EEEEEE"/>
                  </a:solidFill>
                </a:rPr>
                <a:t> Jan 21 - September ’22 </a:t>
              </a:r>
              <a:endParaRPr lang="en-US" sz="1100" dirty="0">
                <a:solidFill>
                  <a:srgbClr val="EEEEEE"/>
                </a:solidFill>
                <a:cs typeface="Arial"/>
              </a:endParaRPr>
            </a:p>
            <a:p>
              <a:endParaRPr lang="en-US" sz="1100" dirty="0">
                <a:solidFill>
                  <a:srgbClr val="EEEEEE"/>
                </a:solidFill>
              </a:endParaRPr>
            </a:p>
            <a:p>
              <a:r>
                <a:rPr lang="en-US" sz="11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Summary:</a:t>
              </a:r>
              <a:r>
                <a:rPr lang="en-US" sz="1100" dirty="0">
                  <a:solidFill>
                    <a:srgbClr val="EEEEEE"/>
                  </a:solidFill>
                </a:rPr>
                <a:t> Collaborating in the development of a complex implementation. Majorly worked on </a:t>
              </a:r>
              <a:r>
                <a:rPr lang="en-US" sz="1100" dirty="0" err="1">
                  <a:solidFill>
                    <a:srgbClr val="EEEEEE"/>
                  </a:solidFill>
                </a:rPr>
                <a:t>lwc</a:t>
              </a:r>
              <a:r>
                <a:rPr lang="en-US" sz="1100" dirty="0">
                  <a:solidFill>
                    <a:srgbClr val="EEEEEE"/>
                  </a:solidFill>
                </a:rPr>
                <a:t> and apex.</a:t>
              </a:r>
              <a:endParaRPr lang="en-US" sz="1100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37EB20C-1051-4879-84AC-D031BD959D80}"/>
                </a:ext>
              </a:extLst>
            </p:cNvPr>
            <p:cNvCxnSpPr>
              <a:cxnSpLocks/>
            </p:cNvCxnSpPr>
            <p:nvPr/>
          </p:nvCxnSpPr>
          <p:spPr>
            <a:xfrm>
              <a:off x="4564029" y="2152681"/>
              <a:ext cx="3411571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2689714-5DC3-49E5-933B-8F60DB890349}"/>
              </a:ext>
            </a:extLst>
          </p:cNvPr>
          <p:cNvGrpSpPr/>
          <p:nvPr/>
        </p:nvGrpSpPr>
        <p:grpSpPr>
          <a:xfrm>
            <a:off x="8482344" y="4359855"/>
            <a:ext cx="3473066" cy="1890524"/>
            <a:chOff x="4564029" y="2152681"/>
            <a:chExt cx="3473066" cy="18905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630F1A-DF1A-4375-87D0-CD2D4C59A3A9}"/>
                </a:ext>
              </a:extLst>
            </p:cNvPr>
            <p:cNvSpPr txBox="1"/>
            <p:nvPr/>
          </p:nvSpPr>
          <p:spPr>
            <a:xfrm>
              <a:off x="4579486" y="2258101"/>
              <a:ext cx="3457609" cy="1785104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sz="11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Recent Projects –   </a:t>
              </a:r>
              <a:r>
                <a:rPr lang="en-US" sz="1100" dirty="0" err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kotak</a:t>
              </a:r>
              <a:r>
                <a:rPr lang="en-US" sz="11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811</a:t>
              </a:r>
              <a:br>
                <a:rPr lang="en-US" sz="1100" dirty="0"/>
              </a:br>
              <a:r>
                <a:rPr lang="en-US" sz="11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Client Details:</a:t>
              </a:r>
              <a:r>
                <a:rPr lang="en-US" sz="1100" dirty="0">
                  <a:solidFill>
                    <a:srgbClr val="EEEEEE"/>
                  </a:solidFill>
                </a:rPr>
                <a:t> </a:t>
              </a:r>
              <a:r>
                <a:rPr lang="en-US" sz="1100" dirty="0" err="1">
                  <a:solidFill>
                    <a:srgbClr val="EEEEEE"/>
                  </a:solidFill>
                </a:rPr>
                <a:t>kotak</a:t>
              </a:r>
              <a:endParaRPr lang="en-US" sz="1100" dirty="0">
                <a:solidFill>
                  <a:srgbClr val="EEEEEE"/>
                </a:solidFill>
                <a:cs typeface="Arial"/>
              </a:endParaRPr>
            </a:p>
            <a:p>
              <a:r>
                <a:rPr lang="en-US" sz="11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Organization:</a:t>
              </a:r>
              <a:r>
                <a:rPr lang="en-US" sz="1100" dirty="0">
                  <a:solidFill>
                    <a:srgbClr val="EEEEEE"/>
                  </a:solidFill>
                </a:rPr>
                <a:t> Persistent</a:t>
              </a:r>
              <a:endParaRPr lang="en-US" sz="1100" dirty="0">
                <a:solidFill>
                  <a:srgbClr val="EEEEEE"/>
                </a:solidFill>
                <a:cs typeface="Arial"/>
              </a:endParaRPr>
            </a:p>
            <a:p>
              <a:r>
                <a:rPr lang="en-US" sz="11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Role: Senior software developer</a:t>
              </a:r>
              <a:endParaRPr lang="en-US" sz="1100" dirty="0">
                <a:solidFill>
                  <a:srgbClr val="EEEEEE"/>
                </a:solidFill>
                <a:cs typeface="Arial"/>
              </a:endParaRPr>
            </a:p>
            <a:p>
              <a:r>
                <a:rPr lang="en-US" sz="11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Time-period:</a:t>
              </a:r>
              <a:r>
                <a:rPr lang="en-US" sz="1100" dirty="0">
                  <a:solidFill>
                    <a:srgbClr val="EEEEEE"/>
                  </a:solidFill>
                </a:rPr>
                <a:t>   June’23 - present</a:t>
              </a:r>
              <a:endParaRPr lang="en-US" sz="1100" dirty="0">
                <a:solidFill>
                  <a:srgbClr val="EEEEEE"/>
                </a:solidFill>
                <a:cs typeface="Arial"/>
              </a:endParaRPr>
            </a:p>
            <a:p>
              <a:endParaRPr lang="en-US" sz="1100" dirty="0">
                <a:solidFill>
                  <a:srgbClr val="EEEEEE"/>
                </a:solidFill>
              </a:endParaRPr>
            </a:p>
            <a:p>
              <a:r>
                <a:rPr lang="en-US" sz="11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Summary:</a:t>
              </a:r>
              <a:r>
                <a:rPr lang="en-US" sz="1100" dirty="0">
                  <a:solidFill>
                    <a:srgbClr val="EEEEEE"/>
                  </a:solidFill>
                </a:rPr>
                <a:t> Collaborating in the development of a complex implementation. Majorly worked on </a:t>
              </a:r>
              <a:r>
                <a:rPr lang="en-US" sz="1100" dirty="0" err="1">
                  <a:solidFill>
                    <a:srgbClr val="EEEEEE"/>
                  </a:solidFill>
                </a:rPr>
                <a:t>lwc</a:t>
              </a:r>
              <a:r>
                <a:rPr lang="en-US" sz="1100" dirty="0">
                  <a:solidFill>
                    <a:srgbClr val="EEEEEE"/>
                  </a:solidFill>
                </a:rPr>
                <a:t> and apex.</a:t>
              </a:r>
            </a:p>
            <a:p>
              <a:endParaRPr lang="en-US" sz="1100" dirty="0">
                <a:solidFill>
                  <a:srgbClr val="EEEEEE"/>
                </a:solidFill>
              </a:endParaRPr>
            </a:p>
            <a:p>
              <a:r>
                <a:rPr lang="en-US" sz="1100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Salesforce Skill Set: LWC ,APEX, Admin</a:t>
              </a:r>
              <a:r>
                <a:rPr lang="en-US" sz="1100" dirty="0">
                  <a:solidFill>
                    <a:srgbClr val="EEEEEE"/>
                  </a:solidFill>
                </a:rPr>
                <a:t>, flow.</a:t>
              </a:r>
              <a:endParaRPr lang="en-US" sz="1100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998ED37-87B7-4F04-8E51-70847E79D284}"/>
                </a:ext>
              </a:extLst>
            </p:cNvPr>
            <p:cNvCxnSpPr>
              <a:cxnSpLocks/>
            </p:cNvCxnSpPr>
            <p:nvPr/>
          </p:nvCxnSpPr>
          <p:spPr>
            <a:xfrm>
              <a:off x="4564029" y="2152681"/>
              <a:ext cx="3411571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1480977-1436-462B-A25E-056C2296ABE9}"/>
              </a:ext>
            </a:extLst>
          </p:cNvPr>
          <p:cNvGrpSpPr/>
          <p:nvPr/>
        </p:nvGrpSpPr>
        <p:grpSpPr>
          <a:xfrm>
            <a:off x="4694791" y="429086"/>
            <a:ext cx="1141539" cy="1118624"/>
            <a:chOff x="4983732" y="2339059"/>
            <a:chExt cx="2224537" cy="217988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0DAD94D-9766-466E-933D-608BCCE428E2}"/>
                </a:ext>
              </a:extLst>
            </p:cNvPr>
            <p:cNvGrpSpPr/>
            <p:nvPr/>
          </p:nvGrpSpPr>
          <p:grpSpPr>
            <a:xfrm>
              <a:off x="4983732" y="2339059"/>
              <a:ext cx="2224537" cy="2179882"/>
              <a:chOff x="4983732" y="2339059"/>
              <a:chExt cx="2224537" cy="2179882"/>
            </a:xfrm>
          </p:grpSpPr>
          <p:pic>
            <p:nvPicPr>
              <p:cNvPr id="23" name="Picture 22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7C37A3C1-4537-4390-BD97-822E8F5261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83732" y="2339059"/>
                <a:ext cx="2224537" cy="2179882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ABF45A6-B892-49D8-A1B5-186624FFF7D1}"/>
                  </a:ext>
                </a:extLst>
              </p:cNvPr>
              <p:cNvSpPr/>
              <p:nvPr/>
            </p:nvSpPr>
            <p:spPr>
              <a:xfrm>
                <a:off x="5148023" y="3019181"/>
                <a:ext cx="1889703" cy="793994"/>
              </a:xfrm>
              <a:prstGeom prst="rect">
                <a:avLst/>
              </a:prstGeom>
              <a:solidFill>
                <a:srgbClr val="280F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71B133-6108-4779-B508-BB3DA8B8918F}"/>
                </a:ext>
              </a:extLst>
            </p:cNvPr>
            <p:cNvSpPr txBox="1"/>
            <p:nvPr/>
          </p:nvSpPr>
          <p:spPr>
            <a:xfrm>
              <a:off x="5074193" y="3062894"/>
              <a:ext cx="2037359" cy="8996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EEEEE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Salesforce</a:t>
              </a:r>
            </a:p>
            <a:p>
              <a:pPr algn="ctr"/>
              <a:r>
                <a:rPr lang="en-US" sz="1200" b="1" dirty="0">
                  <a:solidFill>
                    <a:srgbClr val="EEEEE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Certified</a:t>
              </a:r>
              <a:endPara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BADAB2D-AB54-4851-9F1C-9327935CD2A7}"/>
              </a:ext>
            </a:extLst>
          </p:cNvPr>
          <p:cNvSpPr txBox="1"/>
          <p:nvPr/>
        </p:nvSpPr>
        <p:spPr>
          <a:xfrm>
            <a:off x="8482344" y="1188968"/>
            <a:ext cx="3457610" cy="261610"/>
          </a:xfrm>
          <a:prstGeom prst="rect">
            <a:avLst/>
          </a:prstGeom>
          <a:noFill/>
        </p:spPr>
        <p:txBody>
          <a:bodyPr wrap="square" lIns="91440" tIns="45720" rIns="91440" bIns="45720" anchor="b">
            <a:spAutoFit/>
          </a:bodyPr>
          <a:lstStyle/>
          <a:p>
            <a:r>
              <a:rPr lang="en-US" sz="11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Salesforce Skill Set: LWC ,APEX, Admin.</a:t>
            </a:r>
            <a:endParaRPr 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E66B6B-1BEA-484F-B9DE-F2DFFC33CF53}"/>
              </a:ext>
            </a:extLst>
          </p:cNvPr>
          <p:cNvSpPr txBox="1"/>
          <p:nvPr/>
        </p:nvSpPr>
        <p:spPr>
          <a:xfrm>
            <a:off x="5871006" y="474160"/>
            <a:ext cx="2204443" cy="104644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28600" indent="-228600">
              <a:buClr>
                <a:schemeClr val="accent1"/>
              </a:buClr>
              <a:buFont typeface="+mj-lt"/>
              <a:buChar char="•"/>
            </a:pPr>
            <a:endParaRPr lang="en-US" dirty="0"/>
          </a:p>
          <a:p>
            <a:pPr marL="228600" indent="-228600">
              <a:buClr>
                <a:schemeClr val="accent1"/>
              </a:buClr>
              <a:buFont typeface="+mj-lt"/>
              <a:buChar char="•"/>
            </a:pPr>
            <a:r>
              <a:rPr lang="en-US" sz="1100" dirty="0">
                <a:solidFill>
                  <a:schemeClr val="bg1"/>
                </a:solidFill>
                <a:cs typeface="Arial" panose="020B0604020202020204"/>
              </a:rPr>
              <a:t>JavaScript Developer 1</a:t>
            </a:r>
          </a:p>
          <a:p>
            <a:pPr marL="228600" indent="-228600">
              <a:buClr>
                <a:schemeClr val="accent1"/>
              </a:buClr>
              <a:buFont typeface="+mj-lt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Platform Developer 1</a:t>
            </a:r>
            <a:endParaRPr lang="en-US" sz="1100" dirty="0">
              <a:solidFill>
                <a:schemeClr val="bg1"/>
              </a:solidFill>
              <a:cs typeface="Arial" panose="020B0604020202020204"/>
            </a:endParaRPr>
          </a:p>
          <a:p>
            <a:pPr marL="228600" indent="-228600">
              <a:buClr>
                <a:schemeClr val="accent1"/>
              </a:buClr>
              <a:buFont typeface="+mj-lt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Platform Developer 2</a:t>
            </a:r>
          </a:p>
          <a:p>
            <a:pPr marL="228600" indent="-228600">
              <a:buClr>
                <a:schemeClr val="accent1"/>
              </a:buClr>
              <a:buFont typeface="+mj-lt"/>
              <a:buChar char="•"/>
            </a:pPr>
            <a:r>
              <a:rPr lang="en-US" sz="1100" dirty="0">
                <a:solidFill>
                  <a:schemeClr val="bg1"/>
                </a:solidFill>
                <a:cs typeface="Arial" panose="020B0604020202020204"/>
              </a:rPr>
              <a:t>Salesforce Associate</a:t>
            </a:r>
          </a:p>
        </p:txBody>
      </p:sp>
      <p:pic>
        <p:nvPicPr>
          <p:cNvPr id="27" name="Picture 4" descr="Logo&#10;&#10;Description automatically generated">
            <a:extLst>
              <a:ext uri="{FF2B5EF4-FFF2-40B4-BE49-F238E27FC236}">
                <a16:creationId xmlns:a16="http://schemas.microsoft.com/office/drawing/2014/main" id="{62D22D60-68D2-470E-B74D-7681FE4FEA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26877" y="364048"/>
            <a:ext cx="1061962" cy="2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69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Persistent</Template>
  <TotalTime>21</TotalTime>
  <Words>258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Phulwadhawa</dc:creator>
  <cp:lastModifiedBy>Raj Gupta</cp:lastModifiedBy>
  <cp:revision>3</cp:revision>
  <dcterms:created xsi:type="dcterms:W3CDTF">2022-12-21T10:29:40Z</dcterms:created>
  <dcterms:modified xsi:type="dcterms:W3CDTF">2023-07-21T09:56:17Z</dcterms:modified>
</cp:coreProperties>
</file>