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256" r:id="rId5"/>
    <p:sldId id="274" r:id="rId6"/>
    <p:sldId id="277" r:id="rId7"/>
    <p:sldId id="276" r:id="rId8"/>
    <p:sldId id="278" r:id="rId9"/>
    <p:sldId id="280"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park" id="{4D1B65DA-30CC-42C2-BA3B-B9F6128A171A}">
          <p14:sldIdLst>
            <p14:sldId id="256"/>
            <p14:sldId id="274"/>
            <p14:sldId id="277"/>
            <p14:sldId id="276"/>
            <p14:sldId id="278"/>
            <p14:sldId id="280"/>
            <p14:sldId id="2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E3A19E"/>
    <a:srgbClr val="BA160C"/>
    <a:srgbClr val="CA4C44"/>
    <a:srgbClr val="116AC4"/>
    <a:srgbClr val="FFFFFF"/>
    <a:srgbClr val="686868"/>
    <a:srgbClr val="D5E3CF"/>
    <a:srgbClr val="2FC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501" autoAdjust="0"/>
  </p:normalViewPr>
  <p:slideViewPr>
    <p:cSldViewPr snapToGrid="0">
      <p:cViewPr varScale="1">
        <p:scale>
          <a:sx n="92" d="100"/>
          <a:sy n="92" d="100"/>
        </p:scale>
        <p:origin x="474" y="90"/>
      </p:cViewPr>
      <p:guideLst/>
    </p:cSldViewPr>
  </p:slideViewPr>
  <p:notesTextViewPr>
    <p:cViewPr>
      <p:scale>
        <a:sx n="3" d="2"/>
        <a:sy n="3" d="2"/>
      </p:scale>
      <p:origin x="0" y="0"/>
    </p:cViewPr>
  </p:notesText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027251-4C51-45E0-9989-690EDCE437C1}" type="datetime1">
              <a:rPr lang="en-GB" smtClean="0"/>
              <a:t>11/10/2018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F9D45B-6305-4A17-978D-65AEB0201563}" type="slidenum">
              <a:rPr lang="en-GB" smtClean="0"/>
              <a:t>‹#›</a:t>
            </a:fld>
            <a:endParaRPr lang="en-GB" dirty="0"/>
          </a:p>
        </p:txBody>
      </p:sp>
    </p:spTree>
    <p:extLst>
      <p:ext uri="{BB962C8B-B14F-4D97-AF65-F5344CB8AC3E}">
        <p14:creationId xmlns:p14="http://schemas.microsoft.com/office/powerpoint/2010/main" val="14558649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64ECF-D2F3-4E1A-B2DD-AF64BAFF9A1E}" type="datetime1">
              <a:rPr lang="en-GB" smtClean="0"/>
              <a:t>11/10/2018</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AD9F6-7BBD-4F70-B70B-46208CCC47A5}" type="slidenum">
              <a:rPr lang="en-GB" smtClean="0"/>
              <a:t>‹#›</a:t>
            </a:fld>
            <a:endParaRPr lang="en-GB" dirty="0"/>
          </a:p>
        </p:txBody>
      </p:sp>
    </p:spTree>
    <p:extLst>
      <p:ext uri="{BB962C8B-B14F-4D97-AF65-F5344CB8AC3E}">
        <p14:creationId xmlns:p14="http://schemas.microsoft.com/office/powerpoint/2010/main" val="622233985"/>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69AD9F6-7BBD-4F70-B70B-46208CCC47A5}" type="slidenum">
              <a:rPr lang="en-GB" smtClean="0"/>
              <a:t>1</a:t>
            </a:fld>
            <a:endParaRPr lang="en-GB" dirty="0"/>
          </a:p>
        </p:txBody>
      </p:sp>
      <p:sp>
        <p:nvSpPr>
          <p:cNvPr id="5" name="Date Placeholder 4"/>
          <p:cNvSpPr>
            <a:spLocks noGrp="1"/>
          </p:cNvSpPr>
          <p:nvPr>
            <p:ph type="dt" idx="11"/>
          </p:nvPr>
        </p:nvSpPr>
        <p:spPr/>
        <p:txBody>
          <a:bodyPr/>
          <a:lstStyle/>
          <a:p>
            <a:fld id="{563FBEFB-9F96-4EFE-A4ED-521FC27D646F}" type="datetime1">
              <a:rPr lang="en-GB" smtClean="0"/>
              <a:t>11/10/2018</a:t>
            </a:fld>
            <a:endParaRPr lang="en-GB" dirty="0"/>
          </a:p>
        </p:txBody>
      </p:sp>
    </p:spTree>
    <p:extLst>
      <p:ext uri="{BB962C8B-B14F-4D97-AF65-F5344CB8AC3E}">
        <p14:creationId xmlns:p14="http://schemas.microsoft.com/office/powerpoint/2010/main" val="30493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448FF88A-B99F-4339-B275-4580335E2D95}" type="datetime1">
              <a:rPr lang="en-GB" smtClean="0"/>
              <a:t>11/10/2018</a:t>
            </a:fld>
            <a:endParaRPr lang="en-GB" dirty="0"/>
          </a:p>
        </p:txBody>
      </p:sp>
      <p:sp>
        <p:nvSpPr>
          <p:cNvPr id="6" name="Slide Number Placeholder 5"/>
          <p:cNvSpPr>
            <a:spLocks noGrp="1"/>
          </p:cNvSpPr>
          <p:nvPr>
            <p:ph type="sldNum" sz="quarter" idx="12"/>
          </p:nvPr>
        </p:nvSpPr>
        <p:spPr/>
        <p:txBody>
          <a:bodyPr/>
          <a:lstStyle/>
          <a:p>
            <a:fld id="{069AD9F6-7BBD-4F70-B70B-46208CCC47A5}" type="slidenum">
              <a:rPr lang="en-GB" smtClean="0"/>
              <a:t>2</a:t>
            </a:fld>
            <a:endParaRPr lang="en-GB" dirty="0"/>
          </a:p>
        </p:txBody>
      </p:sp>
    </p:spTree>
    <p:extLst>
      <p:ext uri="{BB962C8B-B14F-4D97-AF65-F5344CB8AC3E}">
        <p14:creationId xmlns:p14="http://schemas.microsoft.com/office/powerpoint/2010/main" val="273646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0"/>
          </p:nvPr>
        </p:nvSpPr>
        <p:spPr/>
        <p:txBody>
          <a:bodyPr/>
          <a:lstStyle/>
          <a:p>
            <a:fld id="{32664ECF-D2F3-4E1A-B2DD-AF64BAFF9A1E}" type="datetime1">
              <a:rPr lang="en-GB" smtClean="0"/>
              <a:t>11/10/2018</a:t>
            </a:fld>
            <a:endParaRPr lang="en-GB" dirty="0"/>
          </a:p>
        </p:txBody>
      </p:sp>
      <p:sp>
        <p:nvSpPr>
          <p:cNvPr id="5" name="Slide Number Placeholder 4"/>
          <p:cNvSpPr>
            <a:spLocks noGrp="1"/>
          </p:cNvSpPr>
          <p:nvPr>
            <p:ph type="sldNum" sz="quarter" idx="11"/>
          </p:nvPr>
        </p:nvSpPr>
        <p:spPr/>
        <p:txBody>
          <a:bodyPr/>
          <a:lstStyle/>
          <a:p>
            <a:fld id="{069AD9F6-7BBD-4F70-B70B-46208CCC47A5}" type="slidenum">
              <a:rPr lang="en-GB" smtClean="0"/>
              <a:t>3</a:t>
            </a:fld>
            <a:endParaRPr lang="en-GB" dirty="0"/>
          </a:p>
        </p:txBody>
      </p:sp>
    </p:spTree>
    <p:extLst>
      <p:ext uri="{BB962C8B-B14F-4D97-AF65-F5344CB8AC3E}">
        <p14:creationId xmlns:p14="http://schemas.microsoft.com/office/powerpoint/2010/main" val="290006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69AD9F6-7BBD-4F70-B70B-46208CCC47A5}" type="slidenum">
              <a:rPr lang="en-GB" smtClean="0"/>
              <a:t>7</a:t>
            </a:fld>
            <a:endParaRPr lang="en-GB" dirty="0"/>
          </a:p>
        </p:txBody>
      </p:sp>
      <p:sp>
        <p:nvSpPr>
          <p:cNvPr id="5" name="Date Placeholder 4"/>
          <p:cNvSpPr>
            <a:spLocks noGrp="1"/>
          </p:cNvSpPr>
          <p:nvPr>
            <p:ph type="dt" idx="11"/>
          </p:nvPr>
        </p:nvSpPr>
        <p:spPr/>
        <p:txBody>
          <a:bodyPr/>
          <a:lstStyle/>
          <a:p>
            <a:fld id="{E23D7763-479D-4174-A620-9291D08667E0}" type="datetime1">
              <a:rPr lang="en-GB" smtClean="0"/>
              <a:t>11/10/2018</a:t>
            </a:fld>
            <a:endParaRPr lang="en-GB" dirty="0"/>
          </a:p>
        </p:txBody>
      </p:sp>
    </p:spTree>
    <p:extLst>
      <p:ext uri="{BB962C8B-B14F-4D97-AF65-F5344CB8AC3E}">
        <p14:creationId xmlns:p14="http://schemas.microsoft.com/office/powerpoint/2010/main" val="1721354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8" name="Group 17"/>
          <p:cNvGrpSpPr/>
          <p:nvPr userDrawn="1"/>
        </p:nvGrpSpPr>
        <p:grpSpPr>
          <a:xfrm>
            <a:off x="-744454" y="10274"/>
            <a:ext cx="1986664" cy="6858000"/>
            <a:chOff x="-744454" y="10274"/>
            <a:chExt cx="1986664" cy="6858000"/>
          </a:xfrm>
        </p:grpSpPr>
        <p:sp>
          <p:nvSpPr>
            <p:cNvPr id="12" name="Lightning Bolt 11"/>
            <p:cNvSpPr/>
            <p:nvPr userDrawn="1"/>
          </p:nvSpPr>
          <p:spPr>
            <a:xfrm rot="2466480">
              <a:off x="-744454" y="2833547"/>
              <a:ext cx="1587062" cy="1455874"/>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13" name="Right Arrow 12"/>
            <p:cNvSpPr/>
            <p:nvPr userDrawn="1"/>
          </p:nvSpPr>
          <p:spPr>
            <a:xfrm rot="16200000">
              <a:off x="-695672" y="4496379"/>
              <a:ext cx="1429333" cy="823503"/>
            </a:xfrm>
            <a:prstGeom prst="rightArrow">
              <a:avLst/>
            </a:prstGeom>
            <a:solidFill>
              <a:srgbClr val="2FC9F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10" name="Cube 9"/>
            <p:cNvSpPr/>
            <p:nvPr userDrawn="1"/>
          </p:nvSpPr>
          <p:spPr>
            <a:xfrm rot="3395250">
              <a:off x="-418901" y="2173488"/>
              <a:ext cx="607594" cy="860663"/>
            </a:xfrm>
            <a:prstGeom prst="cube">
              <a:avLst/>
            </a:prstGeom>
            <a:solidFill>
              <a:schemeClr val="accent2">
                <a:lumMod val="60000"/>
                <a:lumOff val="4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dirty="0"/>
            </a:p>
          </p:txBody>
        </p:sp>
        <p:sp>
          <p:nvSpPr>
            <p:cNvPr id="9" name="Explosion 1 8"/>
            <p:cNvSpPr/>
            <p:nvPr userDrawn="1"/>
          </p:nvSpPr>
          <p:spPr>
            <a:xfrm>
              <a:off x="-431104" y="797753"/>
              <a:ext cx="861849" cy="1933903"/>
            </a:xfrm>
            <a:prstGeom prst="irregularSeal1">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pic>
          <p:nvPicPr>
            <p:cNvPr id="7" name="Picture 6" descr="cid:image001.png@01D250A9.227D7C7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548" y="10274"/>
              <a:ext cx="1221662" cy="62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Parallelogram 7"/>
            <p:cNvSpPr/>
            <p:nvPr userDrawn="1"/>
          </p:nvSpPr>
          <p:spPr>
            <a:xfrm rot="2180998">
              <a:off x="-446009" y="606675"/>
              <a:ext cx="690235" cy="886596"/>
            </a:xfrm>
            <a:prstGeom prst="parallelogram">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14" name="Flowchart: Sort 13"/>
            <p:cNvSpPr/>
            <p:nvPr userDrawn="1"/>
          </p:nvSpPr>
          <p:spPr>
            <a:xfrm>
              <a:off x="-392757" y="5348837"/>
              <a:ext cx="812988" cy="1519437"/>
            </a:xfrm>
            <a:prstGeom prst="flowChartSort">
              <a:avLst/>
            </a:prstGeom>
            <a:solidFill>
              <a:srgbClr val="33669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10301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0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A17BAA0-9827-471B-B690-8EA040E5E635}" type="datetime1">
              <a:rPr lang="en-GB" smtClean="0"/>
              <a:t>11/10/2018</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F7D7817D-16E0-41DA-8107-CF3A6AE6C3AD}" type="slidenum">
              <a:rPr lang="en-GB" smtClean="0"/>
              <a:t>‹#›</a:t>
            </a:fld>
            <a:endParaRPr lang="en-GB"/>
          </a:p>
        </p:txBody>
      </p:sp>
    </p:spTree>
    <p:extLst>
      <p:ext uri="{BB962C8B-B14F-4D97-AF65-F5344CB8AC3E}">
        <p14:creationId xmlns:p14="http://schemas.microsoft.com/office/powerpoint/2010/main" val="11567046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userDrawn="1"/>
        </p:nvGrpSpPr>
        <p:grpSpPr>
          <a:xfrm>
            <a:off x="-744454" y="10274"/>
            <a:ext cx="1986664" cy="6858000"/>
            <a:chOff x="-744454" y="10274"/>
            <a:chExt cx="1986664" cy="6858000"/>
          </a:xfrm>
        </p:grpSpPr>
        <p:sp>
          <p:nvSpPr>
            <p:cNvPr id="8" name="Lightning Bolt 7"/>
            <p:cNvSpPr/>
            <p:nvPr userDrawn="1"/>
          </p:nvSpPr>
          <p:spPr>
            <a:xfrm rot="2466480">
              <a:off x="-744454" y="2833547"/>
              <a:ext cx="1587062" cy="1455874"/>
            </a:xfrm>
            <a:prstGeom prst="lightningBol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dirty="0"/>
            </a:p>
          </p:txBody>
        </p:sp>
        <p:sp>
          <p:nvSpPr>
            <p:cNvPr id="9" name="Right Arrow 8"/>
            <p:cNvSpPr/>
            <p:nvPr userDrawn="1"/>
          </p:nvSpPr>
          <p:spPr>
            <a:xfrm rot="16200000">
              <a:off x="-695672" y="4496379"/>
              <a:ext cx="1429333" cy="823503"/>
            </a:xfrm>
            <a:prstGeom prst="rightArrow">
              <a:avLst/>
            </a:prstGeom>
            <a:solidFill>
              <a:srgbClr val="2FC9FF"/>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10" name="Cube 9"/>
            <p:cNvSpPr/>
            <p:nvPr userDrawn="1"/>
          </p:nvSpPr>
          <p:spPr>
            <a:xfrm rot="3395250">
              <a:off x="-418901" y="2173488"/>
              <a:ext cx="607594" cy="860663"/>
            </a:xfrm>
            <a:prstGeom prst="cube">
              <a:avLst/>
            </a:prstGeom>
            <a:solidFill>
              <a:schemeClr val="accent2">
                <a:lumMod val="60000"/>
                <a:lumOff val="40000"/>
              </a:schemeClr>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dirty="0"/>
            </a:p>
          </p:txBody>
        </p:sp>
        <p:sp>
          <p:nvSpPr>
            <p:cNvPr id="11" name="Explosion 1 10"/>
            <p:cNvSpPr/>
            <p:nvPr userDrawn="1"/>
          </p:nvSpPr>
          <p:spPr>
            <a:xfrm>
              <a:off x="-431104" y="797753"/>
              <a:ext cx="861849" cy="1933903"/>
            </a:xfrm>
            <a:prstGeom prst="irregularSeal1">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pic>
          <p:nvPicPr>
            <p:cNvPr id="12" name="Picture 11" descr="cid:image001.png@01D250A9.227D7C7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0548" y="10274"/>
              <a:ext cx="1221662" cy="622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Parallelogram 12"/>
            <p:cNvSpPr/>
            <p:nvPr userDrawn="1"/>
          </p:nvSpPr>
          <p:spPr>
            <a:xfrm rot="2180998">
              <a:off x="-446009" y="606675"/>
              <a:ext cx="690235" cy="886596"/>
            </a:xfrm>
            <a:prstGeom prst="parallelogram">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sp>
          <p:nvSpPr>
            <p:cNvPr id="14" name="Flowchart: Sort 13"/>
            <p:cNvSpPr/>
            <p:nvPr userDrawn="1"/>
          </p:nvSpPr>
          <p:spPr>
            <a:xfrm>
              <a:off x="-392757" y="5348837"/>
              <a:ext cx="812988" cy="1519437"/>
            </a:xfrm>
            <a:prstGeom prst="flowChartSort">
              <a:avLst/>
            </a:prstGeom>
            <a:solidFill>
              <a:srgbClr val="336699"/>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grpSp>
      <p:sp>
        <p:nvSpPr>
          <p:cNvPr id="20" name="TextBox 19"/>
          <p:cNvSpPr txBox="1"/>
          <p:nvPr userDrawn="1"/>
        </p:nvSpPr>
        <p:spPr>
          <a:xfrm>
            <a:off x="544530" y="6482990"/>
            <a:ext cx="11517331" cy="338554"/>
          </a:xfrm>
          <a:prstGeom prst="rect">
            <a:avLst/>
          </a:prstGeom>
          <a:noFill/>
        </p:spPr>
        <p:txBody>
          <a:bodyPr wrap="square" rtlCol="0">
            <a:spAutoFit/>
          </a:bodyPr>
          <a:lstStyle/>
          <a:p>
            <a:r>
              <a:rPr lang="en-GB" sz="1600" dirty="0" smtClean="0">
                <a:solidFill>
                  <a:schemeClr val="bg1">
                    <a:lumMod val="75000"/>
                  </a:schemeClr>
                </a:solidFill>
                <a:latin typeface="EK03Plain-M01" panose="00000600000000000000" pitchFamily="2" charset="0"/>
                <a:cs typeface="EK03Plain-M01" panose="00000600000000000000" pitchFamily="2" charset="0"/>
              </a:rPr>
              <a:t>11 Oct, </a:t>
            </a:r>
            <a:r>
              <a:rPr lang="en-GB" sz="1600" dirty="0">
                <a:solidFill>
                  <a:schemeClr val="bg1">
                    <a:lumMod val="75000"/>
                  </a:schemeClr>
                </a:solidFill>
                <a:latin typeface="EK03Plain-M01" panose="00000600000000000000" pitchFamily="2" charset="0"/>
                <a:cs typeface="EK03Plain-M01" panose="00000600000000000000" pitchFamily="2" charset="0"/>
              </a:rPr>
              <a:t>2018                                                              5</a:t>
            </a:r>
            <a:r>
              <a:rPr lang="en-GB" sz="1600" baseline="0" dirty="0">
                <a:solidFill>
                  <a:schemeClr val="bg1">
                    <a:lumMod val="75000"/>
                  </a:schemeClr>
                </a:solidFill>
                <a:latin typeface="EK03Plain-M01" panose="00000600000000000000" pitchFamily="2" charset="0"/>
                <a:cs typeface="EK03Plain-M01" panose="00000600000000000000" pitchFamily="2" charset="0"/>
              </a:rPr>
              <a:t> Slide Technical Learning                                                                                    </a:t>
            </a:r>
            <a:fld id="{1DBAE5B5-70AD-47E1-9260-FBB9BF71AEC5}" type="slidenum">
              <a:rPr lang="en-GB" sz="1600" baseline="0" smtClean="0">
                <a:solidFill>
                  <a:schemeClr val="bg1">
                    <a:lumMod val="75000"/>
                  </a:schemeClr>
                </a:solidFill>
                <a:latin typeface="EK03Plain-M01" panose="00000600000000000000" pitchFamily="2" charset="0"/>
                <a:cs typeface="EK03Plain-M01" panose="00000600000000000000" pitchFamily="2" charset="0"/>
              </a:rPr>
              <a:t>‹#›</a:t>
            </a:fld>
            <a:endParaRPr lang="en-GB" sz="1600" dirty="0">
              <a:solidFill>
                <a:schemeClr val="bg1">
                  <a:lumMod val="75000"/>
                </a:schemeClr>
              </a:solidFill>
              <a:latin typeface="EK03Plain-M01" panose="00000600000000000000" pitchFamily="2" charset="0"/>
              <a:cs typeface="EK03Plain-M01" panose="00000600000000000000" pitchFamily="2" charset="0"/>
            </a:endParaRPr>
          </a:p>
        </p:txBody>
      </p:sp>
    </p:spTree>
    <p:extLst>
      <p:ext uri="{BB962C8B-B14F-4D97-AF65-F5344CB8AC3E}">
        <p14:creationId xmlns:p14="http://schemas.microsoft.com/office/powerpoint/2010/main" val="3190588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mailto:nazeer.palakkaparambil@emirates.com" TargetMode="External"/><Relationship Id="rId4" Type="http://schemas.openxmlformats.org/officeDocument/2006/relationships/hyperlink" Target="mailto:arul.jawahar@emirate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park.apache.org/docs/latest/rdd-programming-guide.html#actions" TargetMode="External"/><Relationship Id="rId2" Type="http://schemas.openxmlformats.org/officeDocument/2006/relationships/hyperlink" Target="https://spark.apache.org/docs/latest/rdd-programming-guide.html#transformations" TargetMode="External"/><Relationship Id="rId1" Type="http://schemas.openxmlformats.org/officeDocument/2006/relationships/slideLayout" Target="../slideLayouts/slideLayout3.xml"/><Relationship Id="rId4" Type="http://schemas.openxmlformats.org/officeDocument/2006/relationships/hyperlink" Target="https://databricks.com/blog/2015/02/17/introducing-dataframes-in-spark-for-large-scale-data-science.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educba.com/apache-hive-vs-apache-spark-sql/" TargetMode="External"/><Relationship Id="rId2" Type="http://schemas.openxmlformats.org/officeDocument/2006/relationships/hyperlink" Target="https://www.educba.com/course/hive-concepts-hands-demonstratio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hyperlink" Target="https://spark.apache.org/docs/latest/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snaplogic overview"/>
          <p:cNvSpPr>
            <a:spLocks noChangeAspect="1" noChangeArrowheads="1"/>
          </p:cNvSpPr>
          <p:nvPr/>
        </p:nvSpPr>
        <p:spPr bwMode="auto">
          <a:xfrm>
            <a:off x="4296499" y="386035"/>
            <a:ext cx="5526770" cy="20259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4" descr="Image result for snaplogic overview"/>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584" y="1253496"/>
            <a:ext cx="4794528" cy="2550280"/>
          </a:xfrm>
          <a:prstGeom prst="rect">
            <a:avLst/>
          </a:prstGeom>
        </p:spPr>
      </p:pic>
      <p:sp>
        <p:nvSpPr>
          <p:cNvPr id="6" name="Rectangle 5"/>
          <p:cNvSpPr/>
          <p:nvPr/>
        </p:nvSpPr>
        <p:spPr>
          <a:xfrm>
            <a:off x="-124691" y="4671237"/>
            <a:ext cx="11974251" cy="1077218"/>
          </a:xfrm>
          <a:prstGeom prst="rect">
            <a:avLst/>
          </a:prstGeom>
        </p:spPr>
        <p:txBody>
          <a:bodyPr wrap="square">
            <a:spAutoFit/>
          </a:bodyPr>
          <a:lstStyle/>
          <a:p>
            <a:pPr algn="r"/>
            <a:r>
              <a:rPr lang="en-GB" sz="3200" u="sng" dirty="0">
                <a:solidFill>
                  <a:schemeClr val="bg1">
                    <a:lumMod val="50000"/>
                  </a:schemeClr>
                </a:solidFill>
                <a:latin typeface="EK03Plain-B01" panose="00000800000000000000" pitchFamily="2" charset="0"/>
                <a:cs typeface="EK03Plain-B01" panose="00000800000000000000" pitchFamily="2" charset="0"/>
              </a:rPr>
              <a:t>Arul Jawahar </a:t>
            </a:r>
            <a:r>
              <a:rPr lang="en-GB" sz="3200" u="sng" dirty="0" smtClean="0">
                <a:solidFill>
                  <a:schemeClr val="bg1">
                    <a:lumMod val="50000"/>
                  </a:schemeClr>
                </a:solidFill>
                <a:latin typeface="EK03Plain-B01" panose="00000800000000000000" pitchFamily="2" charset="0"/>
                <a:cs typeface="EK03Plain-B01" panose="00000800000000000000" pitchFamily="2" charset="0"/>
                <a:hlinkClick r:id="rId4"/>
              </a:rPr>
              <a:t>arul.jawahar@emirates.com</a:t>
            </a:r>
            <a:r>
              <a:rPr lang="en-GB" sz="3200" u="sng" dirty="0" smtClean="0">
                <a:solidFill>
                  <a:schemeClr val="bg1">
                    <a:lumMod val="50000"/>
                  </a:schemeClr>
                </a:solidFill>
                <a:latin typeface="EK03Plain-B01" panose="00000800000000000000" pitchFamily="2" charset="0"/>
                <a:cs typeface="EK03Plain-B01" panose="00000800000000000000" pitchFamily="2" charset="0"/>
              </a:rPr>
              <a:t> </a:t>
            </a:r>
          </a:p>
          <a:p>
            <a:pPr algn="r"/>
            <a:r>
              <a:rPr lang="en-GB" sz="3200" u="sng" dirty="0">
                <a:solidFill>
                  <a:schemeClr val="bg1">
                    <a:lumMod val="50000"/>
                  </a:schemeClr>
                </a:solidFill>
                <a:latin typeface="EK03Plain-B01" panose="00000800000000000000" pitchFamily="2" charset="0"/>
                <a:cs typeface="EK03Plain-B01" panose="00000800000000000000" pitchFamily="2" charset="0"/>
              </a:rPr>
              <a:t>Nazeer Palakkaparambil </a:t>
            </a:r>
            <a:r>
              <a:rPr lang="en-GB" sz="3200" u="sng" dirty="0" smtClean="0">
                <a:solidFill>
                  <a:schemeClr val="bg1">
                    <a:lumMod val="50000"/>
                  </a:schemeClr>
                </a:solidFill>
                <a:latin typeface="EK03Plain-B01" panose="00000800000000000000" pitchFamily="2" charset="0"/>
                <a:cs typeface="EK03Plain-B01" panose="00000800000000000000" pitchFamily="2" charset="0"/>
                <a:hlinkClick r:id="rId5"/>
              </a:rPr>
              <a:t>nazeer.palakkaparambil@emirates.com</a:t>
            </a:r>
            <a:r>
              <a:rPr lang="en-GB" sz="3200" u="sng" dirty="0" smtClean="0">
                <a:solidFill>
                  <a:schemeClr val="bg1">
                    <a:lumMod val="50000"/>
                  </a:schemeClr>
                </a:solidFill>
                <a:latin typeface="EK03Plain-B01" panose="00000800000000000000" pitchFamily="2" charset="0"/>
                <a:cs typeface="EK03Plain-B01" panose="00000800000000000000" pitchFamily="2" charset="0"/>
              </a:rPr>
              <a:t> </a:t>
            </a:r>
            <a:endParaRPr lang="en-GB" sz="3200" dirty="0">
              <a:solidFill>
                <a:schemeClr val="bg1">
                  <a:lumMod val="50000"/>
                </a:schemeClr>
              </a:solidFill>
              <a:latin typeface="EK03Plain-B01" panose="00000800000000000000" pitchFamily="2" charset="0"/>
              <a:cs typeface="EK03Plain-B01" panose="00000800000000000000" pitchFamily="2" charset="0"/>
            </a:endParaRPr>
          </a:p>
        </p:txBody>
      </p:sp>
    </p:spTree>
    <p:extLst>
      <p:ext uri="{BB962C8B-B14F-4D97-AF65-F5344CB8AC3E}">
        <p14:creationId xmlns:p14="http://schemas.microsoft.com/office/powerpoint/2010/main" val="21287854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4460" y="524476"/>
            <a:ext cx="10117541" cy="1483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275006" y="244700"/>
            <a:ext cx="5562211" cy="707886"/>
          </a:xfrm>
          <a:prstGeom prst="rect">
            <a:avLst/>
          </a:prstGeom>
          <a:solidFill>
            <a:schemeClr val="bg1"/>
          </a:solidFill>
        </p:spPr>
        <p:txBody>
          <a:bodyPr wrap="square" rtlCol="0">
            <a:spAutoFit/>
          </a:bodyPr>
          <a:lstStyle/>
          <a:p>
            <a:r>
              <a:rPr lang="en-GB" sz="4000" b="1" i="1" dirty="0" smtClean="0">
                <a:solidFill>
                  <a:srgbClr val="EC1C24"/>
                </a:solidFill>
                <a:latin typeface="EK03Plain-B01" panose="00000800000000000000" pitchFamily="2" charset="0"/>
                <a:cs typeface="EK03Plain-B01" panose="00000800000000000000" pitchFamily="2" charset="0"/>
              </a:rPr>
              <a:t>About Apache Spark</a:t>
            </a:r>
            <a:endParaRPr lang="en-GB" sz="4000" b="1" i="1" dirty="0">
              <a:solidFill>
                <a:srgbClr val="EC1C24"/>
              </a:solidFill>
              <a:latin typeface="EK03Plain-B01" panose="00000800000000000000" pitchFamily="2" charset="0"/>
              <a:cs typeface="EK03Plain-B01" panose="00000800000000000000" pitchFamily="2" charset="0"/>
            </a:endParaRPr>
          </a:p>
        </p:txBody>
      </p:sp>
      <p:sp>
        <p:nvSpPr>
          <p:cNvPr id="2" name="Rectangle 1"/>
          <p:cNvSpPr/>
          <p:nvPr/>
        </p:nvSpPr>
        <p:spPr>
          <a:xfrm>
            <a:off x="591636" y="1608357"/>
            <a:ext cx="10921491" cy="4308872"/>
          </a:xfrm>
          <a:prstGeom prst="rect">
            <a:avLst/>
          </a:prstGeom>
        </p:spPr>
        <p:txBody>
          <a:bodyPr wrap="square">
            <a:spAutoFit/>
          </a:bodyPr>
          <a:lstStyle/>
          <a:p>
            <a:pPr marL="342900" indent="-342900">
              <a:buClr>
                <a:schemeClr val="accent2">
                  <a:lumMod val="75000"/>
                </a:schemeClr>
              </a:buClr>
              <a:buFont typeface="Wingdings" panose="05000000000000000000" pitchFamily="2" charset="2"/>
              <a:buChar char="§"/>
            </a:pPr>
            <a:r>
              <a:rPr lang="en-GB" sz="2000" dirty="0">
                <a:solidFill>
                  <a:srgbClr val="002060"/>
                </a:solidFill>
                <a:latin typeface="EK03Plain-M01" panose="00000600000000000000" pitchFamily="2" charset="0"/>
                <a:cs typeface="EK03Plain-M01" panose="00000600000000000000" pitchFamily="2" charset="0"/>
              </a:rPr>
              <a:t>Apache Spark is </a:t>
            </a:r>
            <a:r>
              <a:rPr lang="en-GB" sz="2000" dirty="0" smtClean="0">
                <a:solidFill>
                  <a:srgbClr val="002060"/>
                </a:solidFill>
                <a:latin typeface="EK03Plain-M01" panose="00000600000000000000" pitchFamily="2" charset="0"/>
                <a:cs typeface="EK03Plain-M01" panose="00000600000000000000" pitchFamily="2" charset="0"/>
              </a:rPr>
              <a:t>a open source </a:t>
            </a:r>
            <a:r>
              <a:rPr lang="en-GB" sz="2000" dirty="0">
                <a:solidFill>
                  <a:srgbClr val="002060"/>
                </a:solidFill>
                <a:latin typeface="EK03Plain-M01" panose="00000600000000000000" pitchFamily="2" charset="0"/>
                <a:cs typeface="EK03Plain-M01" panose="00000600000000000000" pitchFamily="2" charset="0"/>
              </a:rPr>
              <a:t>lightning-fast cluster computing technology, designed for fast </a:t>
            </a:r>
            <a:r>
              <a:rPr lang="en-GB" sz="2000" dirty="0" smtClean="0">
                <a:solidFill>
                  <a:srgbClr val="002060"/>
                </a:solidFill>
                <a:latin typeface="EK03Plain-M01" panose="00000600000000000000" pitchFamily="2" charset="0"/>
                <a:cs typeface="EK03Plain-M01" panose="00000600000000000000" pitchFamily="2" charset="0"/>
              </a:rPr>
              <a:t>computation</a:t>
            </a:r>
          </a:p>
          <a:p>
            <a:pPr>
              <a:buClr>
                <a:schemeClr val="accent2">
                  <a:lumMod val="75000"/>
                </a:schemeClr>
              </a:buClr>
            </a:pPr>
            <a:endParaRPr lang="en-GB" sz="2000" dirty="0">
              <a:solidFill>
                <a:srgbClr val="002060"/>
              </a:solidFill>
              <a:latin typeface="EK03Plain-M01" panose="00000600000000000000" pitchFamily="2" charset="0"/>
              <a:cs typeface="EK03Plain-M01" panose="00000600000000000000" pitchFamily="2" charset="0"/>
            </a:endParaRPr>
          </a:p>
          <a:p>
            <a:pPr marL="342900" indent="-342900">
              <a:buClr>
                <a:schemeClr val="accent2">
                  <a:lumMod val="75000"/>
                </a:schemeClr>
              </a:buClr>
              <a:buFont typeface="Wingdings" panose="05000000000000000000" pitchFamily="2" charset="2"/>
              <a:buChar char="§"/>
            </a:pPr>
            <a:r>
              <a:rPr lang="en-GB" sz="2000" dirty="0">
                <a:solidFill>
                  <a:srgbClr val="002060"/>
                </a:solidFill>
                <a:latin typeface="EK03Plain-M01" panose="00000600000000000000" pitchFamily="2" charset="0"/>
                <a:cs typeface="EK03Plain-M01" panose="00000600000000000000" pitchFamily="2" charset="0"/>
              </a:rPr>
              <a:t>The main feature of Spark is its in-memory cluster computing that increases the processing speed of an </a:t>
            </a:r>
            <a:r>
              <a:rPr lang="en-GB" sz="2000" dirty="0" smtClean="0">
                <a:solidFill>
                  <a:srgbClr val="002060"/>
                </a:solidFill>
                <a:latin typeface="EK03Plain-M01" panose="00000600000000000000" pitchFamily="2" charset="0"/>
                <a:cs typeface="EK03Plain-M01" panose="00000600000000000000" pitchFamily="2" charset="0"/>
              </a:rPr>
              <a:t>application</a:t>
            </a:r>
          </a:p>
          <a:p>
            <a:pPr marL="342900" indent="-342900">
              <a:buClr>
                <a:schemeClr val="accent2">
                  <a:lumMod val="75000"/>
                </a:schemeClr>
              </a:buClr>
              <a:buFont typeface="Wingdings" panose="05000000000000000000" pitchFamily="2" charset="2"/>
              <a:buChar char="§"/>
            </a:pPr>
            <a:endParaRPr lang="en-GB" sz="2000" dirty="0">
              <a:solidFill>
                <a:srgbClr val="002060"/>
              </a:solidFill>
              <a:latin typeface="EK03Plain-M01" panose="00000600000000000000" pitchFamily="2" charset="0"/>
              <a:cs typeface="EK03Plain-M01" panose="00000600000000000000" pitchFamily="2" charset="0"/>
            </a:endParaRPr>
          </a:p>
          <a:p>
            <a:pPr marL="342900" indent="-342900">
              <a:buClr>
                <a:schemeClr val="accent2">
                  <a:lumMod val="75000"/>
                </a:schemeClr>
              </a:buClr>
              <a:buFont typeface="Wingdings" panose="05000000000000000000" pitchFamily="2" charset="2"/>
              <a:buChar char="§"/>
            </a:pPr>
            <a:r>
              <a:rPr lang="en-GB" sz="2000" dirty="0">
                <a:solidFill>
                  <a:srgbClr val="002060"/>
                </a:solidFill>
                <a:latin typeface="EK03Plain-M01" panose="00000600000000000000" pitchFamily="2" charset="0"/>
                <a:cs typeface="EK03Plain-M01" panose="00000600000000000000" pitchFamily="2" charset="0"/>
              </a:rPr>
              <a:t>Spark is designed to cover a wide range of workloads such as batch applications, iterative algorithms, interactive queries and </a:t>
            </a:r>
            <a:r>
              <a:rPr lang="en-GB" sz="2000" dirty="0" smtClean="0">
                <a:solidFill>
                  <a:srgbClr val="002060"/>
                </a:solidFill>
                <a:latin typeface="EK03Plain-M01" panose="00000600000000000000" pitchFamily="2" charset="0"/>
                <a:cs typeface="EK03Plain-M01" panose="00000600000000000000" pitchFamily="2" charset="0"/>
              </a:rPr>
              <a:t>streaming</a:t>
            </a:r>
          </a:p>
          <a:p>
            <a:pPr marL="342900" indent="-342900">
              <a:buClr>
                <a:schemeClr val="accent2">
                  <a:lumMod val="75000"/>
                </a:schemeClr>
              </a:buClr>
              <a:buFont typeface="Wingdings" panose="05000000000000000000" pitchFamily="2" charset="2"/>
              <a:buChar char="§"/>
            </a:pPr>
            <a:endParaRPr lang="en-GB" sz="2000" dirty="0">
              <a:solidFill>
                <a:srgbClr val="002060"/>
              </a:solidFill>
              <a:latin typeface="EK03Plain-M01" panose="00000600000000000000" pitchFamily="2" charset="0"/>
              <a:cs typeface="EK03Plain-M01" panose="00000600000000000000" pitchFamily="2" charset="0"/>
            </a:endParaRPr>
          </a:p>
          <a:p>
            <a:pPr marL="342900" indent="-342900">
              <a:buClr>
                <a:schemeClr val="accent2">
                  <a:lumMod val="75000"/>
                </a:schemeClr>
              </a:buClr>
              <a:buFont typeface="Wingdings" panose="05000000000000000000" pitchFamily="2" charset="2"/>
              <a:buChar char="§"/>
            </a:pPr>
            <a:r>
              <a:rPr lang="en-GB" sz="2000" dirty="0">
                <a:solidFill>
                  <a:srgbClr val="002060"/>
                </a:solidFill>
                <a:latin typeface="EK03Plain-M01" panose="00000600000000000000" pitchFamily="2" charset="0"/>
                <a:cs typeface="EK03Plain-M01" panose="00000600000000000000" pitchFamily="2" charset="0"/>
              </a:rPr>
              <a:t>Spark is one of Hadoop’s sub project developed in 2009 in UC Berkeley’s </a:t>
            </a:r>
            <a:r>
              <a:rPr lang="en-GB" sz="2000" dirty="0" err="1">
                <a:solidFill>
                  <a:srgbClr val="002060"/>
                </a:solidFill>
                <a:latin typeface="EK03Plain-M01" panose="00000600000000000000" pitchFamily="2" charset="0"/>
                <a:cs typeface="EK03Plain-M01" panose="00000600000000000000" pitchFamily="2" charset="0"/>
              </a:rPr>
              <a:t>AMPLab</a:t>
            </a:r>
            <a:r>
              <a:rPr lang="en-GB" sz="2000" dirty="0">
                <a:solidFill>
                  <a:srgbClr val="002060"/>
                </a:solidFill>
                <a:latin typeface="EK03Plain-M01" panose="00000600000000000000" pitchFamily="2" charset="0"/>
                <a:cs typeface="EK03Plain-M01" panose="00000600000000000000" pitchFamily="2" charset="0"/>
              </a:rPr>
              <a:t> by </a:t>
            </a:r>
            <a:r>
              <a:rPr lang="en-GB" sz="2000" dirty="0" err="1">
                <a:solidFill>
                  <a:srgbClr val="002060"/>
                </a:solidFill>
                <a:latin typeface="EK03Plain-M01" panose="00000600000000000000" pitchFamily="2" charset="0"/>
                <a:cs typeface="EK03Plain-M01" panose="00000600000000000000" pitchFamily="2" charset="0"/>
              </a:rPr>
              <a:t>Matei</a:t>
            </a:r>
            <a:r>
              <a:rPr lang="en-GB" sz="2000" dirty="0">
                <a:solidFill>
                  <a:srgbClr val="002060"/>
                </a:solidFill>
                <a:latin typeface="EK03Plain-M01" panose="00000600000000000000" pitchFamily="2" charset="0"/>
                <a:cs typeface="EK03Plain-M01" panose="00000600000000000000" pitchFamily="2" charset="0"/>
              </a:rPr>
              <a:t> </a:t>
            </a:r>
            <a:r>
              <a:rPr lang="en-GB" sz="2000" dirty="0" err="1">
                <a:solidFill>
                  <a:srgbClr val="002060"/>
                </a:solidFill>
                <a:latin typeface="EK03Plain-M01" panose="00000600000000000000" pitchFamily="2" charset="0"/>
                <a:cs typeface="EK03Plain-M01" panose="00000600000000000000" pitchFamily="2" charset="0"/>
              </a:rPr>
              <a:t>Zaharia</a:t>
            </a:r>
            <a:r>
              <a:rPr lang="en-GB" sz="2000" dirty="0">
                <a:solidFill>
                  <a:srgbClr val="002060"/>
                </a:solidFill>
                <a:latin typeface="EK03Plain-M01" panose="00000600000000000000" pitchFamily="2" charset="0"/>
                <a:cs typeface="EK03Plain-M01" panose="00000600000000000000" pitchFamily="2" charset="0"/>
              </a:rPr>
              <a:t>. It was Open Sourced in 2010 under a BSD license. It was donated to Apache software foundation in 2013, and now Apache Spark has become a top level Apache project from Feb-2014</a:t>
            </a:r>
            <a:endParaRPr lang="en-GB" sz="2000" dirty="0" smtClean="0">
              <a:solidFill>
                <a:srgbClr val="002060"/>
              </a:solidFill>
              <a:latin typeface="EK03Plain-M01" panose="00000600000000000000" pitchFamily="2" charset="0"/>
              <a:cs typeface="EK03Plain-M01" panose="00000600000000000000" pitchFamily="2" charset="0"/>
            </a:endParaRPr>
          </a:p>
          <a:p>
            <a:pPr marL="342900" indent="-342900">
              <a:buClr>
                <a:schemeClr val="accent2">
                  <a:lumMod val="75000"/>
                </a:schemeClr>
              </a:buClr>
              <a:buFont typeface="Wingdings" panose="05000000000000000000" pitchFamily="2" charset="2"/>
              <a:buChar char="§"/>
            </a:pPr>
            <a:endParaRPr lang="en-GB" sz="2000" b="0" i="0" dirty="0">
              <a:solidFill>
                <a:srgbClr val="404041"/>
              </a:solidFill>
              <a:effectLst/>
              <a:latin typeface="Century Gothic" panose="020B0502020202020204" pitchFamily="34" charset="0"/>
            </a:endParaRPr>
          </a:p>
          <a:p>
            <a:pPr marL="342900" indent="-342900">
              <a:buClr>
                <a:schemeClr val="accent2">
                  <a:lumMod val="75000"/>
                </a:schemeClr>
              </a:buClr>
              <a:buFont typeface="Wingdings" panose="05000000000000000000" pitchFamily="2" charset="2"/>
              <a:buChar char="§"/>
            </a:pPr>
            <a:endParaRPr lang="en-GB" sz="1400" b="0" i="0" dirty="0">
              <a:solidFill>
                <a:srgbClr val="404041"/>
              </a:solidFill>
              <a:effectLst/>
              <a:latin typeface="Century Gothic" panose="020B0502020202020204" pitchFamily="34" charset="0"/>
            </a:endParaRPr>
          </a:p>
        </p:txBody>
      </p:sp>
    </p:spTree>
    <p:extLst>
      <p:ext uri="{BB962C8B-B14F-4D97-AF65-F5344CB8AC3E}">
        <p14:creationId xmlns:p14="http://schemas.microsoft.com/office/powerpoint/2010/main" val="4711988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48509" y="524475"/>
            <a:ext cx="8843492" cy="1483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p:cNvSpPr txBox="1"/>
          <p:nvPr/>
        </p:nvSpPr>
        <p:spPr>
          <a:xfrm>
            <a:off x="1185675" y="159215"/>
            <a:ext cx="6155283" cy="707886"/>
          </a:xfrm>
          <a:prstGeom prst="rect">
            <a:avLst/>
          </a:prstGeom>
          <a:solidFill>
            <a:schemeClr val="bg1"/>
          </a:solidFill>
        </p:spPr>
        <p:txBody>
          <a:bodyPr wrap="square" rtlCol="0">
            <a:spAutoFit/>
          </a:bodyPr>
          <a:lstStyle/>
          <a:p>
            <a:r>
              <a:rPr lang="en-GB" sz="4000" b="1" i="1" dirty="0" smtClean="0">
                <a:solidFill>
                  <a:srgbClr val="EC1C24"/>
                </a:solidFill>
                <a:latin typeface="EK03Plain-B01" panose="00000800000000000000" pitchFamily="2" charset="0"/>
                <a:cs typeface="EK03Plain-B01" panose="00000800000000000000" pitchFamily="2" charset="0"/>
              </a:rPr>
              <a:t>Spark– </a:t>
            </a:r>
            <a:r>
              <a:rPr lang="en-GB" sz="4000" b="1" i="1" dirty="0">
                <a:solidFill>
                  <a:srgbClr val="EC1C24"/>
                </a:solidFill>
                <a:latin typeface="EK03Plain-B01" panose="00000800000000000000" pitchFamily="2" charset="0"/>
                <a:cs typeface="EK03Plain-B01" panose="00000800000000000000" pitchFamily="2" charset="0"/>
              </a:rPr>
              <a:t>Key </a:t>
            </a:r>
            <a:r>
              <a:rPr lang="en-GB" sz="4000" b="1" i="1" dirty="0" smtClean="0">
                <a:solidFill>
                  <a:srgbClr val="EC1C24"/>
                </a:solidFill>
                <a:latin typeface="EK03Plain-B01" panose="00000800000000000000" pitchFamily="2" charset="0"/>
                <a:cs typeface="EK03Plain-B01" panose="00000800000000000000" pitchFamily="2" charset="0"/>
              </a:rPr>
              <a:t>Features</a:t>
            </a:r>
            <a:endParaRPr lang="en-GB" sz="4000" b="1" i="1" dirty="0">
              <a:solidFill>
                <a:srgbClr val="EC1C24"/>
              </a:solidFill>
              <a:latin typeface="EK03Plain-B01" panose="00000800000000000000" pitchFamily="2" charset="0"/>
              <a:cs typeface="EK03Plain-B01" panose="00000800000000000000" pitchFamily="2" charset="0"/>
            </a:endParaRPr>
          </a:p>
        </p:txBody>
      </p:sp>
      <p:grpSp>
        <p:nvGrpSpPr>
          <p:cNvPr id="15" name="Group 14"/>
          <p:cNvGrpSpPr/>
          <p:nvPr/>
        </p:nvGrpSpPr>
        <p:grpSpPr>
          <a:xfrm>
            <a:off x="579549" y="1114439"/>
            <a:ext cx="11394803" cy="5060002"/>
            <a:chOff x="180305" y="1114439"/>
            <a:chExt cx="11792326" cy="5060002"/>
          </a:xfrm>
        </p:grpSpPr>
        <p:grpSp>
          <p:nvGrpSpPr>
            <p:cNvPr id="39" name="Group 38"/>
            <p:cNvGrpSpPr/>
            <p:nvPr/>
          </p:nvGrpSpPr>
          <p:grpSpPr>
            <a:xfrm>
              <a:off x="180305" y="5416743"/>
              <a:ext cx="11788782" cy="757698"/>
              <a:chOff x="207601" y="714940"/>
              <a:chExt cx="11788782" cy="1140317"/>
            </a:xfrm>
          </p:grpSpPr>
          <p:sp>
            <p:nvSpPr>
              <p:cNvPr id="40" name="Rounded Rectangle 39"/>
              <p:cNvSpPr/>
              <p:nvPr/>
            </p:nvSpPr>
            <p:spPr>
              <a:xfrm>
                <a:off x="207601" y="714940"/>
                <a:ext cx="1915092" cy="1140317"/>
              </a:xfrm>
              <a:prstGeom prst="roundRect">
                <a:avLst>
                  <a:gd name="adj" fmla="val 3501"/>
                </a:avLst>
              </a:prstGeom>
              <a:solidFill>
                <a:schemeClr val="accent1">
                  <a:lumMod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r>
                  <a:rPr lang="en-GB" sz="1600" b="1" dirty="0">
                    <a:latin typeface="EK03Plain-M01" panose="00000600000000000000" pitchFamily="2" charset="0"/>
                    <a:cs typeface="EK03Plain-M01" panose="00000600000000000000" pitchFamily="2" charset="0"/>
                  </a:rPr>
                  <a:t>Ability to integrate with Hadoop</a:t>
                </a:r>
              </a:p>
            </p:txBody>
          </p:sp>
          <p:sp>
            <p:nvSpPr>
              <p:cNvPr id="41" name="Rectangle 40"/>
              <p:cNvSpPr/>
              <p:nvPr/>
            </p:nvSpPr>
            <p:spPr>
              <a:xfrm>
                <a:off x="2068103" y="714940"/>
                <a:ext cx="9928280" cy="1140317"/>
              </a:xfrm>
              <a:prstGeom prst="rect">
                <a:avLst/>
              </a:prstGeom>
              <a:ln/>
            </p:spPr>
            <p:style>
              <a:lnRef idx="2">
                <a:schemeClr val="accent2"/>
              </a:lnRef>
              <a:fillRef idx="1">
                <a:schemeClr val="lt1"/>
              </a:fillRef>
              <a:effectRef idx="0">
                <a:schemeClr val="accent2"/>
              </a:effectRef>
              <a:fontRef idx="minor">
                <a:schemeClr val="dk1"/>
              </a:fontRef>
            </p:style>
            <p:txBody>
              <a:bodyPr lIns="360000" rtlCol="0" anchor="ctr"/>
              <a:lstStyle/>
              <a:p>
                <a:pPr>
                  <a:buClr>
                    <a:schemeClr val="accent2">
                      <a:lumMod val="75000"/>
                    </a:schemeClr>
                  </a:buClr>
                </a:pPr>
                <a:r>
                  <a:rPr lang="en-GB" sz="1600" dirty="0">
                    <a:solidFill>
                      <a:srgbClr val="336699"/>
                    </a:solidFill>
                    <a:latin typeface="EK03Plain-M01" panose="00000600000000000000" pitchFamily="2" charset="0"/>
                    <a:cs typeface="EK03Plain-M01" panose="00000600000000000000" pitchFamily="2" charset="0"/>
                  </a:rPr>
                  <a:t>Spark can run independently. Apart from that it can run on Hadoop 2’s YARN cluster manager, and can read any existing Hadoop data. It can read from any Hadoop data sources list </a:t>
                </a:r>
                <a:r>
                  <a:rPr lang="en-GB" sz="1600" dirty="0" err="1">
                    <a:solidFill>
                      <a:srgbClr val="336699"/>
                    </a:solidFill>
                    <a:latin typeface="EK03Plain-M01" panose="00000600000000000000" pitchFamily="2" charset="0"/>
                    <a:cs typeface="EK03Plain-M01" panose="00000600000000000000" pitchFamily="2" charset="0"/>
                  </a:rPr>
                  <a:t>HBase</a:t>
                </a:r>
                <a:r>
                  <a:rPr lang="en-GB" sz="1600" dirty="0">
                    <a:solidFill>
                      <a:srgbClr val="336699"/>
                    </a:solidFill>
                    <a:latin typeface="EK03Plain-M01" panose="00000600000000000000" pitchFamily="2" charset="0"/>
                    <a:cs typeface="EK03Plain-M01" panose="00000600000000000000" pitchFamily="2" charset="0"/>
                  </a:rPr>
                  <a:t>, HDFS etc. It can also read data from other </a:t>
                </a:r>
                <a:r>
                  <a:rPr lang="en-GB" sz="1600" dirty="0" err="1">
                    <a:solidFill>
                      <a:srgbClr val="336699"/>
                    </a:solidFill>
                    <a:latin typeface="EK03Plain-M01" panose="00000600000000000000" pitchFamily="2" charset="0"/>
                    <a:cs typeface="EK03Plain-M01" panose="00000600000000000000" pitchFamily="2" charset="0"/>
                  </a:rPr>
                  <a:t>nosql</a:t>
                </a:r>
                <a:r>
                  <a:rPr lang="en-GB" sz="1600" dirty="0">
                    <a:solidFill>
                      <a:srgbClr val="336699"/>
                    </a:solidFill>
                    <a:latin typeface="EK03Plain-M01" panose="00000600000000000000" pitchFamily="2" charset="0"/>
                    <a:cs typeface="EK03Plain-M01" panose="00000600000000000000" pitchFamily="2" charset="0"/>
                  </a:rPr>
                  <a:t> database like Cassandra.</a:t>
                </a:r>
              </a:p>
            </p:txBody>
          </p:sp>
        </p:grpSp>
        <p:grpSp>
          <p:nvGrpSpPr>
            <p:cNvPr id="42" name="Group 41"/>
            <p:cNvGrpSpPr/>
            <p:nvPr/>
          </p:nvGrpSpPr>
          <p:grpSpPr>
            <a:xfrm>
              <a:off x="180305" y="2652551"/>
              <a:ext cx="11788782" cy="695436"/>
              <a:chOff x="207601" y="1245474"/>
              <a:chExt cx="11788782" cy="1046614"/>
            </a:xfrm>
          </p:grpSpPr>
          <p:sp>
            <p:nvSpPr>
              <p:cNvPr id="43" name="Rounded Rectangle 42"/>
              <p:cNvSpPr/>
              <p:nvPr/>
            </p:nvSpPr>
            <p:spPr>
              <a:xfrm>
                <a:off x="207601" y="1245474"/>
                <a:ext cx="1915092" cy="1046613"/>
              </a:xfrm>
              <a:prstGeom prst="roundRect">
                <a:avLst>
                  <a:gd name="adj" fmla="val 3501"/>
                </a:avLst>
              </a:prstGeom>
              <a:solidFill>
                <a:schemeClr val="accent1">
                  <a:lumMod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r>
                  <a:rPr lang="en-GB" sz="1600" b="1" dirty="0">
                    <a:latin typeface="EK03Plain-M01" panose="00000600000000000000" pitchFamily="2" charset="0"/>
                    <a:cs typeface="EK03Plain-M01" panose="00000600000000000000" pitchFamily="2" charset="0"/>
                  </a:rPr>
                  <a:t>Supports multiple languages</a:t>
                </a:r>
              </a:p>
            </p:txBody>
          </p:sp>
          <p:sp>
            <p:nvSpPr>
              <p:cNvPr id="44" name="Rectangle 43"/>
              <p:cNvSpPr/>
              <p:nvPr/>
            </p:nvSpPr>
            <p:spPr>
              <a:xfrm>
                <a:off x="2068103" y="1245474"/>
                <a:ext cx="9928280" cy="1046614"/>
              </a:xfrm>
              <a:prstGeom prst="rect">
                <a:avLst/>
              </a:prstGeom>
              <a:ln/>
            </p:spPr>
            <p:style>
              <a:lnRef idx="2">
                <a:schemeClr val="accent2"/>
              </a:lnRef>
              <a:fillRef idx="1">
                <a:schemeClr val="lt1"/>
              </a:fillRef>
              <a:effectRef idx="0">
                <a:schemeClr val="accent2"/>
              </a:effectRef>
              <a:fontRef idx="minor">
                <a:schemeClr val="dk1"/>
              </a:fontRef>
            </p:style>
            <p:txBody>
              <a:bodyPr lIns="360000" rtlCol="0" anchor="ctr"/>
              <a:lstStyle/>
              <a:p>
                <a:r>
                  <a:rPr lang="en-GB" sz="1600" dirty="0">
                    <a:solidFill>
                      <a:srgbClr val="336699"/>
                    </a:solidFill>
                    <a:latin typeface="EK03Plain-M01" panose="00000600000000000000" pitchFamily="2" charset="0"/>
                    <a:cs typeface="EK03Plain-M01" panose="00000600000000000000" pitchFamily="2" charset="0"/>
                  </a:rPr>
                  <a:t>Spark lets you quickly write applications in Java, Scala, or Python. This helps developers to create and run their applications on their familiar programming languages. It comes with a built-in set of over 80 high-level operators. </a:t>
                </a:r>
                <a:r>
                  <a:rPr lang="en-GB" sz="1600" dirty="0" smtClean="0">
                    <a:solidFill>
                      <a:srgbClr val="336699"/>
                    </a:solidFill>
                    <a:latin typeface="EK03Plain-M01" panose="00000600000000000000" pitchFamily="2" charset="0"/>
                    <a:cs typeface="EK03Plain-M01" panose="00000600000000000000" pitchFamily="2" charset="0"/>
                  </a:rPr>
                  <a:t>We </a:t>
                </a:r>
                <a:r>
                  <a:rPr lang="en-GB" sz="1600" dirty="0">
                    <a:solidFill>
                      <a:srgbClr val="336699"/>
                    </a:solidFill>
                    <a:latin typeface="EK03Plain-M01" panose="00000600000000000000" pitchFamily="2" charset="0"/>
                    <a:cs typeface="EK03Plain-M01" panose="00000600000000000000" pitchFamily="2" charset="0"/>
                  </a:rPr>
                  <a:t>can use it interactively to query data within the shell </a:t>
                </a:r>
                <a:r>
                  <a:rPr lang="en-GB" sz="1600" dirty="0" smtClean="0">
                    <a:solidFill>
                      <a:srgbClr val="336699"/>
                    </a:solidFill>
                    <a:latin typeface="EK03Plain-M01" panose="00000600000000000000" pitchFamily="2" charset="0"/>
                    <a:cs typeface="EK03Plain-M01" panose="00000600000000000000" pitchFamily="2" charset="0"/>
                  </a:rPr>
                  <a:t>too.</a:t>
                </a:r>
                <a:endParaRPr lang="en-GB" sz="1600" dirty="0">
                  <a:solidFill>
                    <a:srgbClr val="336699"/>
                  </a:solidFill>
                  <a:latin typeface="EK03Plain-M01" panose="00000600000000000000" pitchFamily="2" charset="0"/>
                  <a:cs typeface="EK03Plain-M01" panose="00000600000000000000" pitchFamily="2" charset="0"/>
                </a:endParaRPr>
              </a:p>
            </p:txBody>
          </p:sp>
        </p:grpSp>
        <p:grpSp>
          <p:nvGrpSpPr>
            <p:cNvPr id="45" name="Group 44"/>
            <p:cNvGrpSpPr/>
            <p:nvPr/>
          </p:nvGrpSpPr>
          <p:grpSpPr>
            <a:xfrm>
              <a:off x="180305" y="4558297"/>
              <a:ext cx="11788782" cy="603132"/>
              <a:chOff x="207601" y="595641"/>
              <a:chExt cx="11788782" cy="907700"/>
            </a:xfrm>
          </p:grpSpPr>
          <p:sp>
            <p:nvSpPr>
              <p:cNvPr id="46" name="Rounded Rectangle 45"/>
              <p:cNvSpPr/>
              <p:nvPr/>
            </p:nvSpPr>
            <p:spPr>
              <a:xfrm>
                <a:off x="207601" y="595644"/>
                <a:ext cx="1915092" cy="907697"/>
              </a:xfrm>
              <a:prstGeom prst="roundRect">
                <a:avLst>
                  <a:gd name="adj" fmla="val 3501"/>
                </a:avLst>
              </a:prstGeom>
              <a:solidFill>
                <a:schemeClr val="accent1">
                  <a:lumMod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r>
                  <a:rPr lang="en-GB" sz="1600" b="1" dirty="0">
                    <a:latin typeface="EK03Plain-M01" panose="00000600000000000000" pitchFamily="2" charset="0"/>
                    <a:cs typeface="EK03Plain-M01" panose="00000600000000000000" pitchFamily="2" charset="0"/>
                  </a:rPr>
                  <a:t>Real time stream processing</a:t>
                </a:r>
              </a:p>
            </p:txBody>
          </p:sp>
          <p:sp>
            <p:nvSpPr>
              <p:cNvPr id="47" name="Rectangle 46"/>
              <p:cNvSpPr/>
              <p:nvPr/>
            </p:nvSpPr>
            <p:spPr>
              <a:xfrm>
                <a:off x="2068103" y="595641"/>
                <a:ext cx="9928280" cy="907696"/>
              </a:xfrm>
              <a:prstGeom prst="rect">
                <a:avLst/>
              </a:prstGeom>
              <a:ln/>
            </p:spPr>
            <p:style>
              <a:lnRef idx="2">
                <a:schemeClr val="accent2"/>
              </a:lnRef>
              <a:fillRef idx="1">
                <a:schemeClr val="lt1"/>
              </a:fillRef>
              <a:effectRef idx="0">
                <a:schemeClr val="accent2"/>
              </a:effectRef>
              <a:fontRef idx="minor">
                <a:schemeClr val="dk1"/>
              </a:fontRef>
            </p:style>
            <p:txBody>
              <a:bodyPr lIns="360000" rtlCol="0" anchor="ctr"/>
              <a:lstStyle/>
              <a:p>
                <a:r>
                  <a:rPr lang="en-GB" sz="1600" dirty="0">
                    <a:solidFill>
                      <a:srgbClr val="336699"/>
                    </a:solidFill>
                    <a:latin typeface="EK03Plain-M01" panose="00000600000000000000" pitchFamily="2" charset="0"/>
                    <a:cs typeface="EK03Plain-M01" panose="00000600000000000000" pitchFamily="2" charset="0"/>
                  </a:rPr>
                  <a:t>Spark can handle real time streaming. Map-reduce mainly handles and process the data stored already. However Spark can also manipulate data in real time using Spark </a:t>
                </a:r>
                <a:r>
                  <a:rPr lang="en-GB" sz="1600" dirty="0" smtClean="0">
                    <a:solidFill>
                      <a:srgbClr val="336699"/>
                    </a:solidFill>
                    <a:latin typeface="EK03Plain-M01" panose="00000600000000000000" pitchFamily="2" charset="0"/>
                    <a:cs typeface="EK03Plain-M01" panose="00000600000000000000" pitchFamily="2" charset="0"/>
                  </a:rPr>
                  <a:t>Streaming.</a:t>
                </a:r>
                <a:endParaRPr lang="en-GB" sz="1600" dirty="0">
                  <a:solidFill>
                    <a:srgbClr val="336699"/>
                  </a:solidFill>
                  <a:latin typeface="EK03Plain-M01" panose="00000600000000000000" pitchFamily="2" charset="0"/>
                  <a:cs typeface="EK03Plain-M01" panose="00000600000000000000" pitchFamily="2" charset="0"/>
                </a:endParaRPr>
              </a:p>
            </p:txBody>
          </p:sp>
        </p:grpSp>
        <p:grpSp>
          <p:nvGrpSpPr>
            <p:cNvPr id="51" name="Group 50"/>
            <p:cNvGrpSpPr/>
            <p:nvPr/>
          </p:nvGrpSpPr>
          <p:grpSpPr>
            <a:xfrm>
              <a:off x="183849" y="3479019"/>
              <a:ext cx="11788782" cy="881170"/>
              <a:chOff x="211145" y="1316645"/>
              <a:chExt cx="11788782" cy="1326139"/>
            </a:xfrm>
          </p:grpSpPr>
          <p:sp>
            <p:nvSpPr>
              <p:cNvPr id="52" name="Rounded Rectangle 51"/>
              <p:cNvSpPr/>
              <p:nvPr/>
            </p:nvSpPr>
            <p:spPr>
              <a:xfrm>
                <a:off x="211145" y="1316645"/>
                <a:ext cx="1915092" cy="1326139"/>
              </a:xfrm>
              <a:prstGeom prst="roundRect">
                <a:avLst>
                  <a:gd name="adj" fmla="val 3501"/>
                </a:avLst>
              </a:prstGeom>
              <a:solidFill>
                <a:schemeClr val="accent1">
                  <a:lumMod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r>
                  <a:rPr lang="en-GB" sz="1600" b="1" dirty="0">
                    <a:latin typeface="EK03Plain-M01" panose="00000600000000000000" pitchFamily="2" charset="0"/>
                    <a:cs typeface="EK03Plain-M01" panose="00000600000000000000" pitchFamily="2" charset="0"/>
                  </a:rPr>
                  <a:t>Support for Sophisticated </a:t>
                </a:r>
                <a:r>
                  <a:rPr lang="en-GB" sz="1600" b="1" dirty="0" smtClean="0">
                    <a:latin typeface="EK03Plain-M01" panose="00000600000000000000" pitchFamily="2" charset="0"/>
                    <a:cs typeface="EK03Plain-M01" panose="00000600000000000000" pitchFamily="2" charset="0"/>
                  </a:rPr>
                  <a:t>Analytics</a:t>
                </a:r>
                <a:endParaRPr lang="en-GB" sz="1600" b="1" dirty="0">
                  <a:latin typeface="EK03Plain-M01" panose="00000600000000000000" pitchFamily="2" charset="0"/>
                  <a:cs typeface="EK03Plain-M01" panose="00000600000000000000" pitchFamily="2" charset="0"/>
                </a:endParaRPr>
              </a:p>
            </p:txBody>
          </p:sp>
          <p:sp>
            <p:nvSpPr>
              <p:cNvPr id="53" name="Rectangle 52"/>
              <p:cNvSpPr/>
              <p:nvPr/>
            </p:nvSpPr>
            <p:spPr>
              <a:xfrm>
                <a:off x="2071647" y="1347112"/>
                <a:ext cx="9928280" cy="1295671"/>
              </a:xfrm>
              <a:prstGeom prst="rect">
                <a:avLst/>
              </a:prstGeom>
              <a:ln/>
            </p:spPr>
            <p:style>
              <a:lnRef idx="2">
                <a:schemeClr val="accent2"/>
              </a:lnRef>
              <a:fillRef idx="1">
                <a:schemeClr val="lt1"/>
              </a:fillRef>
              <a:effectRef idx="0">
                <a:schemeClr val="accent2"/>
              </a:effectRef>
              <a:fontRef idx="minor">
                <a:schemeClr val="dk1"/>
              </a:fontRef>
            </p:style>
            <p:txBody>
              <a:bodyPr lIns="360000" rtlCol="0" anchor="ctr"/>
              <a:lstStyle/>
              <a:p>
                <a:r>
                  <a:rPr lang="en-GB" sz="1600" dirty="0" smtClean="0">
                    <a:solidFill>
                      <a:srgbClr val="336699"/>
                    </a:solidFill>
                    <a:latin typeface="EK03Plain-M01" panose="00000600000000000000" pitchFamily="2" charset="0"/>
                    <a:cs typeface="EK03Plain-M01" panose="00000600000000000000" pitchFamily="2" charset="0"/>
                  </a:rPr>
                  <a:t>In addition to simple “map” and “reduce” operations, Spark supports SQL queries, streaming data, and complex analytics such as machine learning and graph algorithms out-of-the-box. Not only that, users can combine all these capabilities seamlessly in a single workflow.</a:t>
                </a:r>
                <a:endParaRPr lang="en-GB" sz="1600" dirty="0">
                  <a:solidFill>
                    <a:srgbClr val="336699"/>
                  </a:solidFill>
                  <a:latin typeface="EK03Plain-M01" panose="00000600000000000000" pitchFamily="2" charset="0"/>
                  <a:cs typeface="EK03Plain-M01" panose="00000600000000000000" pitchFamily="2" charset="0"/>
                </a:endParaRPr>
              </a:p>
            </p:txBody>
          </p:sp>
        </p:grpSp>
        <p:grpSp>
          <p:nvGrpSpPr>
            <p:cNvPr id="54" name="Group 53"/>
            <p:cNvGrpSpPr/>
            <p:nvPr/>
          </p:nvGrpSpPr>
          <p:grpSpPr>
            <a:xfrm>
              <a:off x="180305" y="1114439"/>
              <a:ext cx="11788782" cy="1364066"/>
              <a:chOff x="207601" y="1275943"/>
              <a:chExt cx="11788782" cy="2052888"/>
            </a:xfrm>
          </p:grpSpPr>
          <p:sp>
            <p:nvSpPr>
              <p:cNvPr id="55" name="Rounded Rectangle 54"/>
              <p:cNvSpPr/>
              <p:nvPr/>
            </p:nvSpPr>
            <p:spPr>
              <a:xfrm>
                <a:off x="207601" y="1275946"/>
                <a:ext cx="1915092" cy="2052885"/>
              </a:xfrm>
              <a:prstGeom prst="roundRect">
                <a:avLst>
                  <a:gd name="adj" fmla="val 3501"/>
                </a:avLst>
              </a:prstGeom>
              <a:solidFill>
                <a:schemeClr val="accent1">
                  <a:lumMod val="75000"/>
                </a:scheme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tIns="180000" bIns="180000" rtlCol="0" anchor="ctr"/>
              <a:lstStyle/>
              <a:p>
                <a:r>
                  <a:rPr lang="en-GB" sz="1600" b="1" dirty="0">
                    <a:latin typeface="EK03Plain-M01" panose="00000600000000000000" pitchFamily="2" charset="0"/>
                    <a:cs typeface="EK03Plain-M01" panose="00000600000000000000" pitchFamily="2" charset="0"/>
                  </a:rPr>
                  <a:t>Lighting Fast </a:t>
                </a:r>
                <a:r>
                  <a:rPr lang="en-GB" sz="1600" b="1" dirty="0" smtClean="0">
                    <a:latin typeface="EK03Plain-M01" panose="00000600000000000000" pitchFamily="2" charset="0"/>
                    <a:cs typeface="EK03Plain-M01" panose="00000600000000000000" pitchFamily="2" charset="0"/>
                  </a:rPr>
                  <a:t>Processing</a:t>
                </a:r>
                <a:endParaRPr lang="en-GB" sz="1600" dirty="0">
                  <a:latin typeface="EK03Plain-M01" panose="00000600000000000000" pitchFamily="2" charset="0"/>
                  <a:cs typeface="EK03Plain-M01" panose="00000600000000000000" pitchFamily="2" charset="0"/>
                </a:endParaRPr>
              </a:p>
            </p:txBody>
          </p:sp>
          <p:sp>
            <p:nvSpPr>
              <p:cNvPr id="56" name="Rectangle 55"/>
              <p:cNvSpPr/>
              <p:nvPr/>
            </p:nvSpPr>
            <p:spPr>
              <a:xfrm>
                <a:off x="2068103" y="1275943"/>
                <a:ext cx="9928280" cy="2052886"/>
              </a:xfrm>
              <a:prstGeom prst="rect">
                <a:avLst/>
              </a:prstGeom>
              <a:ln/>
            </p:spPr>
            <p:style>
              <a:lnRef idx="2">
                <a:schemeClr val="accent2"/>
              </a:lnRef>
              <a:fillRef idx="1">
                <a:schemeClr val="lt1"/>
              </a:fillRef>
              <a:effectRef idx="0">
                <a:schemeClr val="accent2"/>
              </a:effectRef>
              <a:fontRef idx="minor">
                <a:schemeClr val="dk1"/>
              </a:fontRef>
            </p:style>
            <p:txBody>
              <a:bodyPr lIns="360000" rtlCol="0" anchor="ctr"/>
              <a:lstStyle/>
              <a:p>
                <a:r>
                  <a:rPr lang="en-GB" sz="1600" dirty="0" smtClean="0">
                    <a:solidFill>
                      <a:srgbClr val="336699"/>
                    </a:solidFill>
                    <a:latin typeface="EK03Plain-M01" panose="00000600000000000000" pitchFamily="2" charset="0"/>
                    <a:cs typeface="EK03Plain-M01" panose="00000600000000000000" pitchFamily="2" charset="0"/>
                  </a:rPr>
                  <a:t>Spark </a:t>
                </a:r>
                <a:r>
                  <a:rPr lang="en-GB" sz="1600" dirty="0">
                    <a:solidFill>
                      <a:srgbClr val="336699"/>
                    </a:solidFill>
                    <a:latin typeface="EK03Plain-M01" panose="00000600000000000000" pitchFamily="2" charset="0"/>
                    <a:cs typeface="EK03Plain-M01" panose="00000600000000000000" pitchFamily="2" charset="0"/>
                  </a:rPr>
                  <a:t>enables applications in Hadoop clusters to run up to 100x faster in memory, and 10x faster even when running on disk. Spark makes it possible by reducing number of read/write to disc. It stores this intermediate processing data in-memory. It uses the concept of an Resilient Distributed Dataset (RDD), which allows it to transparently store data on memory and persist it to disc only it’s needed. This helps to reduce most of the disc read and write –  the main time consuming factors – of data </a:t>
                </a:r>
                <a:r>
                  <a:rPr lang="en-GB" sz="1600" dirty="0" smtClean="0">
                    <a:solidFill>
                      <a:srgbClr val="336699"/>
                    </a:solidFill>
                    <a:latin typeface="EK03Plain-M01" panose="00000600000000000000" pitchFamily="2" charset="0"/>
                    <a:cs typeface="EK03Plain-M01" panose="00000600000000000000" pitchFamily="2" charset="0"/>
                  </a:rPr>
                  <a:t>processing.</a:t>
                </a:r>
              </a:p>
            </p:txBody>
          </p:sp>
        </p:grpSp>
      </p:grpSp>
    </p:spTree>
    <p:extLst>
      <p:ext uri="{BB962C8B-B14F-4D97-AF65-F5344CB8AC3E}">
        <p14:creationId xmlns:p14="http://schemas.microsoft.com/office/powerpoint/2010/main" val="2809773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074460" y="524476"/>
            <a:ext cx="10117541" cy="1483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532584" y="186559"/>
            <a:ext cx="5865743" cy="707886"/>
          </a:xfrm>
          <a:prstGeom prst="rect">
            <a:avLst/>
          </a:prstGeom>
          <a:solidFill>
            <a:schemeClr val="bg1"/>
          </a:solidFill>
        </p:spPr>
        <p:txBody>
          <a:bodyPr wrap="square" rtlCol="0">
            <a:spAutoFit/>
          </a:bodyPr>
          <a:lstStyle/>
          <a:p>
            <a:r>
              <a:rPr lang="en-GB" sz="4000" b="1" dirty="0" smtClean="0">
                <a:solidFill>
                  <a:srgbClr val="EC1C24"/>
                </a:solidFill>
                <a:latin typeface="EK03Plain-B01" panose="00000800000000000000" pitchFamily="2" charset="0"/>
                <a:cs typeface="EK03Plain-B01" panose="00000800000000000000" pitchFamily="2" charset="0"/>
              </a:rPr>
              <a:t>Components of Spark</a:t>
            </a:r>
            <a:endParaRPr lang="en-GB" sz="4000" b="1" dirty="0">
              <a:solidFill>
                <a:srgbClr val="EC1C24"/>
              </a:solidFill>
              <a:latin typeface="EK03Plain-B01" panose="00000800000000000000" pitchFamily="2" charset="0"/>
              <a:cs typeface="EK03Plain-B01" panose="00000800000000000000" pitchFamily="2" charset="0"/>
            </a:endParaRPr>
          </a:p>
        </p:txBody>
      </p:sp>
      <p:sp>
        <p:nvSpPr>
          <p:cNvPr id="2" name="Rectangle 1"/>
          <p:cNvSpPr/>
          <p:nvPr/>
        </p:nvSpPr>
        <p:spPr>
          <a:xfrm>
            <a:off x="1361209" y="2257246"/>
            <a:ext cx="5122717" cy="457199"/>
          </a:xfrm>
          <a:prstGeom prst="rect">
            <a:avLst/>
          </a:prstGeom>
          <a:solidFill>
            <a:srgbClr val="E3A1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latin typeface="EK03Plain-M01" panose="00000600000000000000" pitchFamily="2" charset="0"/>
                <a:cs typeface="EK03Plain-M01" panose="00000600000000000000" pitchFamily="2" charset="0"/>
              </a:rPr>
              <a:t>Spark Core</a:t>
            </a:r>
            <a:endParaRPr lang="en-GB" dirty="0">
              <a:solidFill>
                <a:schemeClr val="bg1"/>
              </a:solidFill>
              <a:latin typeface="EK03Plain-M01" panose="00000600000000000000" pitchFamily="2" charset="0"/>
              <a:cs typeface="EK03Plain-M01" panose="00000600000000000000" pitchFamily="2" charset="0"/>
            </a:endParaRPr>
          </a:p>
        </p:txBody>
      </p:sp>
      <p:sp>
        <p:nvSpPr>
          <p:cNvPr id="3" name="Rectangle 2"/>
          <p:cNvSpPr/>
          <p:nvPr/>
        </p:nvSpPr>
        <p:spPr>
          <a:xfrm>
            <a:off x="1361210" y="1257300"/>
            <a:ext cx="1149998" cy="85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latin typeface="EK03Plain-M01" panose="00000600000000000000" pitchFamily="2" charset="0"/>
                <a:cs typeface="EK03Plain-M01" panose="00000600000000000000" pitchFamily="2" charset="0"/>
              </a:rPr>
              <a:t>Spark SQL</a:t>
            </a:r>
          </a:p>
        </p:txBody>
      </p:sp>
      <p:sp>
        <p:nvSpPr>
          <p:cNvPr id="10" name="Rectangle 9"/>
          <p:cNvSpPr/>
          <p:nvPr/>
        </p:nvSpPr>
        <p:spPr>
          <a:xfrm>
            <a:off x="2677392" y="1257300"/>
            <a:ext cx="1149998" cy="85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chemeClr val="bg1"/>
                </a:solidFill>
                <a:latin typeface="EK03Plain-M01" panose="00000600000000000000" pitchFamily="2" charset="0"/>
                <a:cs typeface="EK03Plain-M01" panose="00000600000000000000" pitchFamily="2" charset="0"/>
              </a:rPr>
              <a:t>Spark Streaming</a:t>
            </a:r>
          </a:p>
        </p:txBody>
      </p:sp>
      <p:sp>
        <p:nvSpPr>
          <p:cNvPr id="13" name="Rectangle 12"/>
          <p:cNvSpPr/>
          <p:nvPr/>
        </p:nvSpPr>
        <p:spPr>
          <a:xfrm>
            <a:off x="3993574" y="1257300"/>
            <a:ext cx="1149998" cy="85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bg1"/>
                </a:solidFill>
                <a:latin typeface="EK03Plain-M01" panose="00000600000000000000" pitchFamily="2" charset="0"/>
                <a:cs typeface="EK03Plain-M01" panose="00000600000000000000" pitchFamily="2" charset="0"/>
              </a:rPr>
              <a:t>MLlib</a:t>
            </a:r>
            <a:endParaRPr lang="en-GB" dirty="0">
              <a:solidFill>
                <a:schemeClr val="bg1"/>
              </a:solidFill>
              <a:latin typeface="EK03Plain-M01" panose="00000600000000000000" pitchFamily="2" charset="0"/>
              <a:cs typeface="EK03Plain-M01" panose="00000600000000000000" pitchFamily="2" charset="0"/>
            </a:endParaRPr>
          </a:p>
        </p:txBody>
      </p:sp>
      <p:sp>
        <p:nvSpPr>
          <p:cNvPr id="14" name="Rectangle 13"/>
          <p:cNvSpPr/>
          <p:nvPr/>
        </p:nvSpPr>
        <p:spPr>
          <a:xfrm>
            <a:off x="5309756" y="1257300"/>
            <a:ext cx="1149998" cy="851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bg1"/>
                </a:solidFill>
                <a:latin typeface="EK03Plain-M01" panose="00000600000000000000" pitchFamily="2" charset="0"/>
                <a:cs typeface="EK03Plain-M01" panose="00000600000000000000" pitchFamily="2" charset="0"/>
              </a:rPr>
              <a:t>GraphX</a:t>
            </a:r>
            <a:endParaRPr lang="en-GB" dirty="0">
              <a:solidFill>
                <a:schemeClr val="bg1"/>
              </a:solidFill>
              <a:latin typeface="EK03Plain-M01" panose="00000600000000000000" pitchFamily="2" charset="0"/>
              <a:cs typeface="EK03Plain-M01" panose="00000600000000000000" pitchFamily="2" charset="0"/>
            </a:endParaRPr>
          </a:p>
        </p:txBody>
      </p:sp>
      <p:sp>
        <p:nvSpPr>
          <p:cNvPr id="5" name="Rectangle 4"/>
          <p:cNvSpPr/>
          <p:nvPr/>
        </p:nvSpPr>
        <p:spPr>
          <a:xfrm>
            <a:off x="1339702" y="2863054"/>
            <a:ext cx="9664996" cy="923330"/>
          </a:xfrm>
          <a:prstGeom prst="rect">
            <a:avLst/>
          </a:prstGeom>
        </p:spPr>
        <p:txBody>
          <a:bodyPr wrap="square">
            <a:spAutoFit/>
          </a:bodyPr>
          <a:lstStyle/>
          <a:p>
            <a:pPr lvl="0"/>
            <a:r>
              <a:rPr lang="en-GB" b="1" dirty="0">
                <a:solidFill>
                  <a:srgbClr val="7030A0"/>
                </a:solidFill>
                <a:latin typeface="EK03Plain-B01" panose="00000800000000000000" pitchFamily="2" charset="0"/>
                <a:cs typeface="EK03Plain-B01" panose="00000800000000000000" pitchFamily="2" charset="0"/>
              </a:rPr>
              <a:t>Spark </a:t>
            </a:r>
            <a:r>
              <a:rPr lang="en-GB" b="1" dirty="0" smtClean="0">
                <a:solidFill>
                  <a:srgbClr val="7030A0"/>
                </a:solidFill>
                <a:latin typeface="EK03Plain-B01" panose="00000800000000000000" pitchFamily="2" charset="0"/>
                <a:cs typeface="EK03Plain-B01" panose="00000800000000000000" pitchFamily="2" charset="0"/>
              </a:rPr>
              <a:t>Core</a:t>
            </a:r>
            <a:r>
              <a:rPr lang="en-GB" dirty="0" smtClean="0">
                <a:solidFill>
                  <a:srgbClr val="7030A0"/>
                </a:solidFill>
                <a:latin typeface="EK03Plain-B01" panose="00000800000000000000" pitchFamily="2" charset="0"/>
                <a:cs typeface="EK03Plain-B01" panose="00000800000000000000" pitchFamily="2" charset="0"/>
              </a:rPr>
              <a:t>: </a:t>
            </a:r>
            <a:r>
              <a:rPr lang="en-GB" dirty="0" smtClean="0">
                <a:solidFill>
                  <a:srgbClr val="336699"/>
                </a:solidFill>
                <a:latin typeface="EK03Plain-B01" panose="00000800000000000000" pitchFamily="2" charset="0"/>
                <a:cs typeface="EK03Plain-B01" panose="00000800000000000000" pitchFamily="2" charset="0"/>
              </a:rPr>
              <a:t>Responsible </a:t>
            </a:r>
            <a:r>
              <a:rPr lang="en-GB" dirty="0">
                <a:solidFill>
                  <a:srgbClr val="336699"/>
                </a:solidFill>
                <a:latin typeface="EK03Plain-B01" panose="00000800000000000000" pitchFamily="2" charset="0"/>
                <a:cs typeface="EK03Plain-B01" panose="00000800000000000000" pitchFamily="2" charset="0"/>
              </a:rPr>
              <a:t>for basic I/O functionalities, scheduling and monitoring the jobs on spark clusters, task dispatching, networking with different storage systems, fault recovery and memory </a:t>
            </a:r>
            <a:r>
              <a:rPr lang="en-GB" dirty="0" smtClean="0">
                <a:solidFill>
                  <a:srgbClr val="336699"/>
                </a:solidFill>
                <a:latin typeface="EK03Plain-B01" panose="00000800000000000000" pitchFamily="2" charset="0"/>
                <a:cs typeface="EK03Plain-B01" panose="00000800000000000000" pitchFamily="2" charset="0"/>
              </a:rPr>
              <a:t>management</a:t>
            </a:r>
            <a:endParaRPr lang="en-GB" dirty="0">
              <a:solidFill>
                <a:srgbClr val="336699"/>
              </a:solidFill>
              <a:latin typeface="EK03Plain-B01" panose="00000800000000000000" pitchFamily="2" charset="0"/>
              <a:cs typeface="EK03Plain-B01" panose="00000800000000000000" pitchFamily="2" charset="0"/>
            </a:endParaRPr>
          </a:p>
        </p:txBody>
      </p:sp>
      <p:sp>
        <p:nvSpPr>
          <p:cNvPr id="15" name="TextBox 14"/>
          <p:cNvSpPr txBox="1"/>
          <p:nvPr/>
        </p:nvSpPr>
        <p:spPr>
          <a:xfrm>
            <a:off x="1334815" y="3769469"/>
            <a:ext cx="9696275" cy="646331"/>
          </a:xfrm>
          <a:prstGeom prst="rect">
            <a:avLst/>
          </a:prstGeom>
          <a:noFill/>
        </p:spPr>
        <p:txBody>
          <a:bodyPr wrap="square" rtlCol="0">
            <a:spAutoFit/>
          </a:bodyPr>
          <a:lstStyle/>
          <a:p>
            <a:r>
              <a:rPr lang="en-GB" b="1" dirty="0">
                <a:solidFill>
                  <a:srgbClr val="7030A0"/>
                </a:solidFill>
                <a:latin typeface="EK03Plain-B01" panose="00000800000000000000" pitchFamily="2" charset="0"/>
                <a:cs typeface="EK03Plain-B01" panose="00000800000000000000" pitchFamily="2" charset="0"/>
              </a:rPr>
              <a:t>Spark SQL: </a:t>
            </a:r>
            <a:r>
              <a:rPr lang="en-GB" dirty="0" smtClean="0">
                <a:solidFill>
                  <a:srgbClr val="336699"/>
                </a:solidFill>
                <a:latin typeface="EK03Plain-B01" panose="00000800000000000000" pitchFamily="2" charset="0"/>
                <a:cs typeface="EK03Plain-B01" panose="00000800000000000000" pitchFamily="2" charset="0"/>
              </a:rPr>
              <a:t>Leverage the power of declarative queries and optimized storage by running SQL like queries on spark data that is present in RDD and other external sources</a:t>
            </a:r>
            <a:endParaRPr lang="en-GB" dirty="0">
              <a:solidFill>
                <a:srgbClr val="336699"/>
              </a:solidFill>
              <a:latin typeface="EK03Plain-B01" panose="00000800000000000000" pitchFamily="2" charset="0"/>
              <a:cs typeface="EK03Plain-B01" panose="00000800000000000000" pitchFamily="2" charset="0"/>
            </a:endParaRPr>
          </a:p>
        </p:txBody>
      </p:sp>
      <p:sp>
        <p:nvSpPr>
          <p:cNvPr id="16" name="TextBox 15"/>
          <p:cNvSpPr txBox="1"/>
          <p:nvPr/>
        </p:nvSpPr>
        <p:spPr>
          <a:xfrm>
            <a:off x="1361209" y="4585259"/>
            <a:ext cx="9956961" cy="646331"/>
          </a:xfrm>
          <a:prstGeom prst="rect">
            <a:avLst/>
          </a:prstGeom>
          <a:noFill/>
        </p:spPr>
        <p:txBody>
          <a:bodyPr wrap="square" rtlCol="0">
            <a:spAutoFit/>
          </a:bodyPr>
          <a:lstStyle/>
          <a:p>
            <a:r>
              <a:rPr lang="en-GB" b="1" dirty="0">
                <a:solidFill>
                  <a:srgbClr val="7030A0"/>
                </a:solidFill>
                <a:latin typeface="EK03Plain-B01" panose="00000800000000000000" pitchFamily="2" charset="0"/>
                <a:cs typeface="EK03Plain-B01" panose="00000800000000000000" pitchFamily="2" charset="0"/>
              </a:rPr>
              <a:t>Spark Streaming:</a:t>
            </a:r>
            <a:r>
              <a:rPr lang="en-GB" b="1" dirty="0" smtClean="0">
                <a:solidFill>
                  <a:srgbClr val="336699"/>
                </a:solidFill>
                <a:latin typeface="EK03Plain-B01" panose="00000800000000000000" pitchFamily="2" charset="0"/>
                <a:cs typeface="EK03Plain-B01" panose="00000800000000000000" pitchFamily="2" charset="0"/>
              </a:rPr>
              <a:t> </a:t>
            </a:r>
            <a:r>
              <a:rPr lang="en-GB" dirty="0">
                <a:solidFill>
                  <a:srgbClr val="336699"/>
                </a:solidFill>
                <a:latin typeface="EK03Plain-B01" panose="00000800000000000000" pitchFamily="2" charset="0"/>
                <a:cs typeface="EK03Plain-B01" panose="00000800000000000000" pitchFamily="2" charset="0"/>
              </a:rPr>
              <a:t>Allows developers to perform batch processing and streaming of data with </a:t>
            </a:r>
            <a:r>
              <a:rPr lang="en-GB" dirty="0" smtClean="0">
                <a:solidFill>
                  <a:srgbClr val="336699"/>
                </a:solidFill>
                <a:latin typeface="EK03Plain-B01" panose="00000800000000000000" pitchFamily="2" charset="0"/>
                <a:cs typeface="EK03Plain-B01" panose="00000800000000000000" pitchFamily="2" charset="0"/>
              </a:rPr>
              <a:t>ease </a:t>
            </a:r>
            <a:r>
              <a:rPr lang="en-GB" dirty="0">
                <a:solidFill>
                  <a:srgbClr val="336699"/>
                </a:solidFill>
                <a:latin typeface="EK03Plain-B01" panose="00000800000000000000" pitchFamily="2" charset="0"/>
                <a:cs typeface="EK03Plain-B01" panose="00000800000000000000" pitchFamily="2" charset="0"/>
              </a:rPr>
              <a:t>in the same application</a:t>
            </a:r>
          </a:p>
        </p:txBody>
      </p:sp>
      <p:sp>
        <p:nvSpPr>
          <p:cNvPr id="18" name="TextBox 17"/>
          <p:cNvSpPr txBox="1"/>
          <p:nvPr/>
        </p:nvSpPr>
        <p:spPr>
          <a:xfrm>
            <a:off x="1361209" y="5401049"/>
            <a:ext cx="9956961" cy="369332"/>
          </a:xfrm>
          <a:prstGeom prst="rect">
            <a:avLst/>
          </a:prstGeom>
          <a:noFill/>
        </p:spPr>
        <p:txBody>
          <a:bodyPr wrap="square" rtlCol="0">
            <a:spAutoFit/>
          </a:bodyPr>
          <a:lstStyle/>
          <a:p>
            <a:r>
              <a:rPr lang="en-GB" b="1" dirty="0" err="1">
                <a:solidFill>
                  <a:srgbClr val="7030A0"/>
                </a:solidFill>
                <a:latin typeface="EK03Plain-B01" panose="00000800000000000000" pitchFamily="2" charset="0"/>
                <a:cs typeface="EK03Plain-B01" panose="00000800000000000000" pitchFamily="2" charset="0"/>
              </a:rPr>
              <a:t>Mllib</a:t>
            </a:r>
            <a:r>
              <a:rPr lang="en-GB" b="1" dirty="0">
                <a:solidFill>
                  <a:srgbClr val="7030A0"/>
                </a:solidFill>
                <a:latin typeface="EK03Plain-B01" panose="00000800000000000000" pitchFamily="2" charset="0"/>
                <a:cs typeface="EK03Plain-B01" panose="00000800000000000000" pitchFamily="2" charset="0"/>
              </a:rPr>
              <a:t> : </a:t>
            </a:r>
            <a:r>
              <a:rPr lang="en-GB" dirty="0">
                <a:solidFill>
                  <a:srgbClr val="336699"/>
                </a:solidFill>
                <a:latin typeface="EK03Plain-B01" panose="00000800000000000000" pitchFamily="2" charset="0"/>
                <a:cs typeface="EK03Plain-B01" panose="00000800000000000000" pitchFamily="2" charset="0"/>
              </a:rPr>
              <a:t>Eases the deployment and development of scalable machine learning pipelines</a:t>
            </a:r>
          </a:p>
        </p:txBody>
      </p:sp>
      <p:sp>
        <p:nvSpPr>
          <p:cNvPr id="19" name="TextBox 18"/>
          <p:cNvSpPr txBox="1"/>
          <p:nvPr/>
        </p:nvSpPr>
        <p:spPr>
          <a:xfrm>
            <a:off x="1334815" y="5939840"/>
            <a:ext cx="9930569" cy="646331"/>
          </a:xfrm>
          <a:prstGeom prst="rect">
            <a:avLst/>
          </a:prstGeom>
          <a:noFill/>
        </p:spPr>
        <p:txBody>
          <a:bodyPr wrap="square" rtlCol="0">
            <a:spAutoFit/>
          </a:bodyPr>
          <a:lstStyle/>
          <a:p>
            <a:r>
              <a:rPr lang="en-GB" b="1" dirty="0" err="1" smtClean="0">
                <a:solidFill>
                  <a:srgbClr val="7030A0"/>
                </a:solidFill>
                <a:latin typeface="EK03Plain-B01" panose="00000800000000000000" pitchFamily="2" charset="0"/>
                <a:cs typeface="EK03Plain-B01" panose="00000800000000000000" pitchFamily="2" charset="0"/>
              </a:rPr>
              <a:t>GraphX</a:t>
            </a:r>
            <a:r>
              <a:rPr lang="en-GB" b="1" dirty="0" smtClean="0">
                <a:solidFill>
                  <a:srgbClr val="7030A0"/>
                </a:solidFill>
                <a:latin typeface="EK03Plain-B01" panose="00000800000000000000" pitchFamily="2" charset="0"/>
                <a:cs typeface="EK03Plain-B01" panose="00000800000000000000" pitchFamily="2" charset="0"/>
              </a:rPr>
              <a:t>:</a:t>
            </a:r>
            <a:r>
              <a:rPr lang="en-GB" dirty="0" smtClean="0">
                <a:solidFill>
                  <a:srgbClr val="336699"/>
                </a:solidFill>
                <a:latin typeface="EK03Plain-B01" panose="00000800000000000000" pitchFamily="2" charset="0"/>
                <a:cs typeface="EK03Plain-B01" panose="00000800000000000000" pitchFamily="2" charset="0"/>
              </a:rPr>
              <a:t> </a:t>
            </a:r>
            <a:r>
              <a:rPr lang="en-GB" dirty="0">
                <a:solidFill>
                  <a:srgbClr val="336699"/>
                </a:solidFill>
                <a:latin typeface="EK03Plain-B01" panose="00000800000000000000" pitchFamily="2" charset="0"/>
                <a:cs typeface="EK03Plain-B01" panose="00000800000000000000" pitchFamily="2" charset="0"/>
              </a:rPr>
              <a:t>Data </a:t>
            </a:r>
            <a:r>
              <a:rPr lang="en-GB" dirty="0" smtClean="0">
                <a:solidFill>
                  <a:srgbClr val="336699"/>
                </a:solidFill>
                <a:latin typeface="EK03Plain-B01" panose="00000800000000000000" pitchFamily="2" charset="0"/>
                <a:cs typeface="EK03Plain-B01" panose="00000800000000000000" pitchFamily="2" charset="0"/>
              </a:rPr>
              <a:t>scientists </a:t>
            </a:r>
            <a:r>
              <a:rPr lang="en-GB" dirty="0">
                <a:solidFill>
                  <a:srgbClr val="336699"/>
                </a:solidFill>
                <a:latin typeface="EK03Plain-B01" panose="00000800000000000000" pitchFamily="2" charset="0"/>
                <a:cs typeface="EK03Plain-B01" panose="00000800000000000000" pitchFamily="2" charset="0"/>
              </a:rPr>
              <a:t>can work with graph and non-graph sources to achieve flexibility and resilience in graph construction and transformation</a:t>
            </a:r>
          </a:p>
        </p:txBody>
      </p:sp>
    </p:spTree>
    <p:extLst>
      <p:ext uri="{BB962C8B-B14F-4D97-AF65-F5344CB8AC3E}">
        <p14:creationId xmlns:p14="http://schemas.microsoft.com/office/powerpoint/2010/main" val="1456879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6416"/>
            <a:ext cx="10515600" cy="5208129"/>
          </a:xfrm>
        </p:spPr>
        <p:txBody>
          <a:bodyPr>
            <a:noAutofit/>
          </a:bodyPr>
          <a:lstStyle/>
          <a:p>
            <a:r>
              <a:rPr lang="en-GB" sz="2000" dirty="0">
                <a:solidFill>
                  <a:srgbClr val="002060"/>
                </a:solidFill>
                <a:latin typeface="EK03Plain-M01" panose="00000600000000000000" pitchFamily="2" charset="0"/>
                <a:cs typeface="EK03Plain-M01" panose="00000600000000000000" pitchFamily="2" charset="0"/>
              </a:rPr>
              <a:t>Resilient Distributed Dataset (</a:t>
            </a:r>
            <a:r>
              <a:rPr lang="en-GB" sz="2000" dirty="0" smtClean="0">
                <a:solidFill>
                  <a:srgbClr val="002060"/>
                </a:solidFill>
                <a:latin typeface="EK03Plain-M01" panose="00000600000000000000" pitchFamily="2" charset="0"/>
                <a:cs typeface="EK03Plain-M01" panose="00000600000000000000" pitchFamily="2" charset="0"/>
              </a:rPr>
              <a:t>RDD)</a:t>
            </a:r>
          </a:p>
          <a:p>
            <a:pPr marL="457200" lvl="1" indent="0">
              <a:buNone/>
            </a:pPr>
            <a:r>
              <a:rPr lang="en-GB" sz="1600" dirty="0" smtClean="0">
                <a:solidFill>
                  <a:srgbClr val="002060"/>
                </a:solidFill>
                <a:latin typeface="EK03Plain-M01" panose="00000600000000000000" pitchFamily="2" charset="0"/>
                <a:cs typeface="EK03Plain-M01" panose="00000600000000000000" pitchFamily="2" charset="0"/>
              </a:rPr>
              <a:t>RDD</a:t>
            </a:r>
            <a:r>
              <a:rPr lang="en-GB" sz="1600" dirty="0">
                <a:solidFill>
                  <a:srgbClr val="002060"/>
                </a:solidFill>
                <a:latin typeface="EK03Plain-M01" panose="00000600000000000000" pitchFamily="2" charset="0"/>
                <a:cs typeface="EK03Plain-M01" panose="00000600000000000000" pitchFamily="2" charset="0"/>
              </a:rPr>
              <a:t> </a:t>
            </a:r>
            <a:r>
              <a:rPr lang="en-GB" sz="1600" dirty="0" smtClean="0">
                <a:solidFill>
                  <a:srgbClr val="002060"/>
                </a:solidFill>
                <a:latin typeface="EK03Plain-M01" panose="00000600000000000000" pitchFamily="2" charset="0"/>
                <a:cs typeface="EK03Plain-M01" panose="00000600000000000000" pitchFamily="2" charset="0"/>
              </a:rPr>
              <a:t>is the </a:t>
            </a:r>
            <a:r>
              <a:rPr lang="en-GB" sz="1600" dirty="0">
                <a:solidFill>
                  <a:srgbClr val="002060"/>
                </a:solidFill>
                <a:latin typeface="EK03Plain-M01" panose="00000600000000000000" pitchFamily="2" charset="0"/>
                <a:cs typeface="EK03Plain-M01" panose="00000600000000000000" pitchFamily="2" charset="0"/>
              </a:rPr>
              <a:t>primary user-facing API in Spark since its inception. At the core, an RDD is an immutable distributed collection of elements of your data, partitioned across nodes in your cluster that can be operated in parallel with a low-level API that </a:t>
            </a:r>
            <a:r>
              <a:rPr lang="en-GB" sz="1600" dirty="0" smtClean="0">
                <a:solidFill>
                  <a:srgbClr val="002060"/>
                </a:solidFill>
                <a:latin typeface="EK03Plain-M01" panose="00000600000000000000" pitchFamily="2" charset="0"/>
                <a:cs typeface="EK03Plain-M01" panose="00000600000000000000" pitchFamily="2" charset="0"/>
              </a:rPr>
              <a:t>offers </a:t>
            </a:r>
            <a:r>
              <a:rPr lang="en-GB" sz="1600" i="1" dirty="0" smtClean="0">
                <a:solidFill>
                  <a:srgbClr val="002060"/>
                </a:solidFill>
                <a:latin typeface="EK03Plain-M01" panose="00000600000000000000" pitchFamily="2" charset="0"/>
                <a:cs typeface="EK03Plain-M01" panose="00000600000000000000" pitchFamily="2" charset="0"/>
                <a:hlinkClick r:id="rId2"/>
              </a:rPr>
              <a:t>transformations</a:t>
            </a:r>
            <a:r>
              <a:rPr lang="en-GB" sz="1600" dirty="0">
                <a:solidFill>
                  <a:srgbClr val="002060"/>
                </a:solidFill>
                <a:latin typeface="EK03Plain-M01" panose="00000600000000000000" pitchFamily="2" charset="0"/>
                <a:cs typeface="EK03Plain-M01" panose="00000600000000000000" pitchFamily="2" charset="0"/>
              </a:rPr>
              <a:t> and </a:t>
            </a:r>
            <a:r>
              <a:rPr lang="en-GB" sz="1600" i="1" dirty="0">
                <a:solidFill>
                  <a:srgbClr val="002060"/>
                </a:solidFill>
                <a:latin typeface="EK03Plain-M01" panose="00000600000000000000" pitchFamily="2" charset="0"/>
                <a:cs typeface="EK03Plain-M01" panose="00000600000000000000" pitchFamily="2" charset="0"/>
                <a:hlinkClick r:id="rId3"/>
              </a:rPr>
              <a:t>actions</a:t>
            </a:r>
            <a:r>
              <a:rPr lang="en-GB" sz="1600" dirty="0" smtClean="0">
                <a:solidFill>
                  <a:srgbClr val="002060"/>
                </a:solidFill>
                <a:latin typeface="EK03Plain-M01" panose="00000600000000000000" pitchFamily="2" charset="0"/>
                <a:cs typeface="EK03Plain-M01" panose="00000600000000000000" pitchFamily="2" charset="0"/>
              </a:rPr>
              <a:t>.</a:t>
            </a:r>
          </a:p>
          <a:p>
            <a:pPr marL="457200" lvl="1" indent="0">
              <a:buNone/>
            </a:pPr>
            <a:r>
              <a:rPr lang="en-GB" sz="1600" dirty="0">
                <a:solidFill>
                  <a:srgbClr val="002060"/>
                </a:solidFill>
                <a:latin typeface="EK03Plain-M01" panose="00000600000000000000" pitchFamily="2" charset="0"/>
                <a:cs typeface="EK03Plain-M01" panose="00000600000000000000" pitchFamily="2" charset="0"/>
              </a:rPr>
              <a:t>Transformations construct a new RDD from a previous one [</a:t>
            </a:r>
            <a:r>
              <a:rPr lang="en-GB" sz="1600" i="1" dirty="0">
                <a:solidFill>
                  <a:srgbClr val="002060"/>
                </a:solidFill>
                <a:latin typeface="EK03Plain-M01" panose="00000600000000000000" pitchFamily="2" charset="0"/>
                <a:cs typeface="EK03Plain-M01" panose="00000600000000000000" pitchFamily="2" charset="0"/>
              </a:rPr>
              <a:t>filter</a:t>
            </a:r>
            <a:r>
              <a:rPr lang="en-GB" sz="1600" dirty="0">
                <a:solidFill>
                  <a:srgbClr val="002060"/>
                </a:solidFill>
                <a:latin typeface="EK03Plain-M01" panose="00000600000000000000" pitchFamily="2" charset="0"/>
                <a:cs typeface="EK03Plain-M01" panose="00000600000000000000" pitchFamily="2" charset="0"/>
              </a:rPr>
              <a:t>, </a:t>
            </a:r>
            <a:r>
              <a:rPr lang="en-GB" sz="1600" i="1" dirty="0">
                <a:solidFill>
                  <a:srgbClr val="002060"/>
                </a:solidFill>
                <a:latin typeface="EK03Plain-M01" panose="00000600000000000000" pitchFamily="2" charset="0"/>
                <a:cs typeface="EK03Plain-M01" panose="00000600000000000000" pitchFamily="2" charset="0"/>
              </a:rPr>
              <a:t>map</a:t>
            </a:r>
            <a:r>
              <a:rPr lang="en-GB" sz="1600" dirty="0">
                <a:solidFill>
                  <a:srgbClr val="002060"/>
                </a:solidFill>
                <a:latin typeface="EK03Plain-M01" panose="00000600000000000000" pitchFamily="2" charset="0"/>
                <a:cs typeface="EK03Plain-M01" panose="00000600000000000000" pitchFamily="2" charset="0"/>
              </a:rPr>
              <a:t>, </a:t>
            </a:r>
            <a:r>
              <a:rPr lang="en-GB" sz="1600" i="1" dirty="0" err="1">
                <a:solidFill>
                  <a:srgbClr val="002060"/>
                </a:solidFill>
                <a:latin typeface="EK03Plain-M01" panose="00000600000000000000" pitchFamily="2" charset="0"/>
                <a:cs typeface="EK03Plain-M01" panose="00000600000000000000" pitchFamily="2" charset="0"/>
              </a:rPr>
              <a:t>groupBy</a:t>
            </a:r>
            <a:r>
              <a:rPr lang="en-GB" sz="1600" dirty="0">
                <a:solidFill>
                  <a:srgbClr val="002060"/>
                </a:solidFill>
                <a:latin typeface="EK03Plain-M01" panose="00000600000000000000" pitchFamily="2" charset="0"/>
                <a:cs typeface="EK03Plain-M01" panose="00000600000000000000" pitchFamily="2" charset="0"/>
              </a:rPr>
              <a:t>] and Actions on other hands compute result based on an RDD either it return to driver program or save it to an external storage system (HDFS, S3, Cassandra, </a:t>
            </a:r>
            <a:r>
              <a:rPr lang="en-GB" sz="1600" dirty="0" err="1">
                <a:solidFill>
                  <a:srgbClr val="002060"/>
                </a:solidFill>
                <a:latin typeface="EK03Plain-M01" panose="00000600000000000000" pitchFamily="2" charset="0"/>
                <a:cs typeface="EK03Plain-M01" panose="00000600000000000000" pitchFamily="2" charset="0"/>
              </a:rPr>
              <a:t>HBase</a:t>
            </a:r>
            <a:r>
              <a:rPr lang="en-GB" sz="1600" dirty="0">
                <a:solidFill>
                  <a:srgbClr val="002060"/>
                </a:solidFill>
                <a:latin typeface="EK03Plain-M01" panose="00000600000000000000" pitchFamily="2" charset="0"/>
                <a:cs typeface="EK03Plain-M01" panose="00000600000000000000" pitchFamily="2" charset="0"/>
              </a:rPr>
              <a:t>, etc.,) [</a:t>
            </a:r>
            <a:r>
              <a:rPr lang="en-GB" sz="1600" i="1" dirty="0">
                <a:solidFill>
                  <a:srgbClr val="002060"/>
                </a:solidFill>
                <a:latin typeface="EK03Plain-M01" panose="00000600000000000000" pitchFamily="2" charset="0"/>
                <a:cs typeface="EK03Plain-M01" panose="00000600000000000000" pitchFamily="2" charset="0"/>
              </a:rPr>
              <a:t>first, count, collect, save</a:t>
            </a:r>
            <a:r>
              <a:rPr lang="en-GB" sz="1600" dirty="0" smtClean="0">
                <a:solidFill>
                  <a:srgbClr val="002060"/>
                </a:solidFill>
                <a:latin typeface="EK03Plain-M01" panose="00000600000000000000" pitchFamily="2" charset="0"/>
                <a:cs typeface="EK03Plain-M01" panose="00000600000000000000" pitchFamily="2" charset="0"/>
              </a:rPr>
              <a:t>].</a:t>
            </a:r>
          </a:p>
          <a:p>
            <a:pPr marL="457200" lvl="1" indent="0">
              <a:buNone/>
            </a:pPr>
            <a:endParaRPr lang="en-GB" sz="1400" dirty="0">
              <a:solidFill>
                <a:srgbClr val="002060"/>
              </a:solidFill>
              <a:latin typeface="EK03Plain-M01" panose="00000600000000000000" pitchFamily="2" charset="0"/>
              <a:cs typeface="EK03Plain-M01" panose="00000600000000000000" pitchFamily="2" charset="0"/>
            </a:endParaRPr>
          </a:p>
          <a:p>
            <a:r>
              <a:rPr lang="en-GB" sz="2000" dirty="0" err="1" smtClean="0">
                <a:solidFill>
                  <a:srgbClr val="002060"/>
                </a:solidFill>
                <a:latin typeface="EK03Plain-M01" panose="00000600000000000000" pitchFamily="2" charset="0"/>
                <a:cs typeface="EK03Plain-M01" panose="00000600000000000000" pitchFamily="2" charset="0"/>
              </a:rPr>
              <a:t>DataFrames</a:t>
            </a:r>
            <a:endParaRPr lang="en-GB" sz="2000" dirty="0" smtClean="0">
              <a:solidFill>
                <a:srgbClr val="002060"/>
              </a:solidFill>
              <a:latin typeface="EK03Plain-M01" panose="00000600000000000000" pitchFamily="2" charset="0"/>
              <a:cs typeface="EK03Plain-M01" panose="00000600000000000000" pitchFamily="2" charset="0"/>
            </a:endParaRPr>
          </a:p>
          <a:p>
            <a:pPr marL="457200" lvl="1" indent="0">
              <a:buNone/>
            </a:pPr>
            <a:r>
              <a:rPr lang="en-GB" sz="1600" dirty="0" smtClean="0">
                <a:solidFill>
                  <a:srgbClr val="002060"/>
                </a:solidFill>
                <a:latin typeface="EK03Plain-M01" panose="00000600000000000000" pitchFamily="2" charset="0"/>
                <a:cs typeface="EK03Plain-M01" panose="00000600000000000000" pitchFamily="2" charset="0"/>
              </a:rPr>
              <a:t>Like </a:t>
            </a:r>
            <a:r>
              <a:rPr lang="en-GB" sz="1600" dirty="0">
                <a:solidFill>
                  <a:srgbClr val="002060"/>
                </a:solidFill>
                <a:latin typeface="EK03Plain-M01" panose="00000600000000000000" pitchFamily="2" charset="0"/>
                <a:cs typeface="EK03Plain-M01" panose="00000600000000000000" pitchFamily="2" charset="0"/>
              </a:rPr>
              <a:t>an RDD, a </a:t>
            </a:r>
            <a:r>
              <a:rPr lang="en-GB" sz="1600" dirty="0" err="1">
                <a:solidFill>
                  <a:srgbClr val="002060"/>
                </a:solidFill>
                <a:latin typeface="EK03Plain-M01" panose="00000600000000000000" pitchFamily="2" charset="0"/>
                <a:cs typeface="EK03Plain-M01" panose="00000600000000000000" pitchFamily="2" charset="0"/>
                <a:hlinkClick r:id="rId4"/>
              </a:rPr>
              <a:t>DataFrame</a:t>
            </a:r>
            <a:r>
              <a:rPr lang="en-GB" sz="1600" dirty="0">
                <a:solidFill>
                  <a:srgbClr val="002060"/>
                </a:solidFill>
                <a:latin typeface="EK03Plain-M01" panose="00000600000000000000" pitchFamily="2" charset="0"/>
                <a:cs typeface="EK03Plain-M01" panose="00000600000000000000" pitchFamily="2" charset="0"/>
              </a:rPr>
              <a:t> is an immutable distributed collection of data. Unlike an RDD, data is organized into named columns, like a table in a relational database. Designed to make large data sets processing even easier, </a:t>
            </a:r>
            <a:r>
              <a:rPr lang="en-GB" sz="1600" dirty="0" err="1">
                <a:solidFill>
                  <a:srgbClr val="002060"/>
                </a:solidFill>
                <a:latin typeface="EK03Plain-M01" panose="00000600000000000000" pitchFamily="2" charset="0"/>
                <a:cs typeface="EK03Plain-M01" panose="00000600000000000000" pitchFamily="2" charset="0"/>
              </a:rPr>
              <a:t>DataFrame</a:t>
            </a:r>
            <a:r>
              <a:rPr lang="en-GB" sz="1600" dirty="0">
                <a:solidFill>
                  <a:srgbClr val="002060"/>
                </a:solidFill>
                <a:latin typeface="EK03Plain-M01" panose="00000600000000000000" pitchFamily="2" charset="0"/>
                <a:cs typeface="EK03Plain-M01" panose="00000600000000000000" pitchFamily="2" charset="0"/>
              </a:rPr>
              <a:t> allows developers to impose a structure onto a distributed collection of data, allowing higher-level abstraction; it provides a domain specific language API to manipulate your distributed data; and makes Spark accessible to a wider audience, beyond specialized data </a:t>
            </a:r>
            <a:r>
              <a:rPr lang="en-GB" sz="1600" dirty="0" smtClean="0">
                <a:solidFill>
                  <a:srgbClr val="002060"/>
                </a:solidFill>
                <a:latin typeface="EK03Plain-M01" panose="00000600000000000000" pitchFamily="2" charset="0"/>
                <a:cs typeface="EK03Plain-M01" panose="00000600000000000000" pitchFamily="2" charset="0"/>
              </a:rPr>
              <a:t>engineers.</a:t>
            </a:r>
          </a:p>
          <a:p>
            <a:pPr marL="457200" lvl="1" indent="0">
              <a:buNone/>
            </a:pPr>
            <a:endParaRPr lang="en-GB" sz="1400" dirty="0">
              <a:solidFill>
                <a:srgbClr val="002060"/>
              </a:solidFill>
              <a:latin typeface="EK03Plain-M01" panose="00000600000000000000" pitchFamily="2" charset="0"/>
              <a:cs typeface="EK03Plain-M01" panose="00000600000000000000" pitchFamily="2" charset="0"/>
            </a:endParaRPr>
          </a:p>
          <a:p>
            <a:r>
              <a:rPr lang="en-GB" sz="2000" dirty="0" smtClean="0">
                <a:solidFill>
                  <a:srgbClr val="002060"/>
                </a:solidFill>
                <a:latin typeface="EK03Plain-M01" panose="00000600000000000000" pitchFamily="2" charset="0"/>
                <a:cs typeface="EK03Plain-M01" panose="00000600000000000000" pitchFamily="2" charset="0"/>
              </a:rPr>
              <a:t>Datasets </a:t>
            </a:r>
          </a:p>
          <a:p>
            <a:pPr marL="457200" lvl="1" indent="0">
              <a:buNone/>
            </a:pPr>
            <a:r>
              <a:rPr lang="en-GB" sz="1600" dirty="0" smtClean="0">
                <a:solidFill>
                  <a:srgbClr val="002060"/>
                </a:solidFill>
                <a:latin typeface="EK03Plain-M01" panose="00000600000000000000" pitchFamily="2" charset="0"/>
                <a:cs typeface="EK03Plain-M01" panose="00000600000000000000" pitchFamily="2" charset="0"/>
              </a:rPr>
              <a:t>Starting </a:t>
            </a:r>
            <a:r>
              <a:rPr lang="en-GB" sz="1600" dirty="0">
                <a:solidFill>
                  <a:srgbClr val="002060"/>
                </a:solidFill>
                <a:latin typeface="EK03Plain-M01" panose="00000600000000000000" pitchFamily="2" charset="0"/>
                <a:cs typeface="EK03Plain-M01" panose="00000600000000000000" pitchFamily="2" charset="0"/>
              </a:rPr>
              <a:t>in Spark 2.0, Dataset takes on two distinct APIs characteristics: a strongly-typed API and an </a:t>
            </a:r>
            <a:r>
              <a:rPr lang="en-GB" sz="1600" dirty="0" err="1">
                <a:solidFill>
                  <a:srgbClr val="002060"/>
                </a:solidFill>
                <a:latin typeface="EK03Plain-M01" panose="00000600000000000000" pitchFamily="2" charset="0"/>
                <a:cs typeface="EK03Plain-M01" panose="00000600000000000000" pitchFamily="2" charset="0"/>
              </a:rPr>
              <a:t>untyped</a:t>
            </a:r>
            <a:r>
              <a:rPr lang="en-GB" sz="1600" dirty="0">
                <a:solidFill>
                  <a:srgbClr val="002060"/>
                </a:solidFill>
                <a:latin typeface="EK03Plain-M01" panose="00000600000000000000" pitchFamily="2" charset="0"/>
                <a:cs typeface="EK03Plain-M01" panose="00000600000000000000" pitchFamily="2" charset="0"/>
              </a:rPr>
              <a:t> </a:t>
            </a:r>
            <a:r>
              <a:rPr lang="en-GB" sz="1600" dirty="0" smtClean="0">
                <a:solidFill>
                  <a:srgbClr val="002060"/>
                </a:solidFill>
                <a:latin typeface="EK03Plain-M01" panose="00000600000000000000" pitchFamily="2" charset="0"/>
                <a:cs typeface="EK03Plain-M01" panose="00000600000000000000" pitchFamily="2" charset="0"/>
              </a:rPr>
              <a:t>API. </a:t>
            </a:r>
            <a:r>
              <a:rPr lang="en-GB" sz="1600" dirty="0">
                <a:solidFill>
                  <a:srgbClr val="002060"/>
                </a:solidFill>
                <a:latin typeface="EK03Plain-M01" panose="00000600000000000000" pitchFamily="2" charset="0"/>
                <a:cs typeface="EK03Plain-M01" panose="00000600000000000000" pitchFamily="2" charset="0"/>
              </a:rPr>
              <a:t>Conceptually, consider </a:t>
            </a:r>
            <a:r>
              <a:rPr lang="en-GB" sz="1600" dirty="0" err="1">
                <a:solidFill>
                  <a:srgbClr val="002060"/>
                </a:solidFill>
                <a:latin typeface="EK03Plain-M01" panose="00000600000000000000" pitchFamily="2" charset="0"/>
                <a:cs typeface="EK03Plain-M01" panose="00000600000000000000" pitchFamily="2" charset="0"/>
              </a:rPr>
              <a:t>DataFrame</a:t>
            </a:r>
            <a:r>
              <a:rPr lang="en-GB" sz="1600" dirty="0">
                <a:solidFill>
                  <a:srgbClr val="002060"/>
                </a:solidFill>
                <a:latin typeface="EK03Plain-M01" panose="00000600000000000000" pitchFamily="2" charset="0"/>
                <a:cs typeface="EK03Plain-M01" panose="00000600000000000000" pitchFamily="2" charset="0"/>
              </a:rPr>
              <a:t> as an </a:t>
            </a:r>
            <a:r>
              <a:rPr lang="en-GB" sz="1600" i="1" dirty="0">
                <a:solidFill>
                  <a:srgbClr val="002060"/>
                </a:solidFill>
                <a:latin typeface="EK03Plain-M01" panose="00000600000000000000" pitchFamily="2" charset="0"/>
                <a:cs typeface="EK03Plain-M01" panose="00000600000000000000" pitchFamily="2" charset="0"/>
              </a:rPr>
              <a:t>alias</a:t>
            </a:r>
            <a:r>
              <a:rPr lang="en-GB" sz="1600" dirty="0">
                <a:solidFill>
                  <a:srgbClr val="002060"/>
                </a:solidFill>
                <a:latin typeface="EK03Plain-M01" panose="00000600000000000000" pitchFamily="2" charset="0"/>
                <a:cs typeface="EK03Plain-M01" panose="00000600000000000000" pitchFamily="2" charset="0"/>
              </a:rPr>
              <a:t> for a collection of generic objects </a:t>
            </a:r>
            <a:r>
              <a:rPr lang="en-GB" sz="1600" i="1" dirty="0">
                <a:solidFill>
                  <a:srgbClr val="002060"/>
                </a:solidFill>
                <a:latin typeface="EK03Plain-M01" panose="00000600000000000000" pitchFamily="2" charset="0"/>
                <a:cs typeface="EK03Plain-M01" panose="00000600000000000000" pitchFamily="2" charset="0"/>
              </a:rPr>
              <a:t>Dataset[Row]</a:t>
            </a:r>
            <a:r>
              <a:rPr lang="en-GB" sz="1600" dirty="0">
                <a:solidFill>
                  <a:srgbClr val="002060"/>
                </a:solidFill>
                <a:latin typeface="EK03Plain-M01" panose="00000600000000000000" pitchFamily="2" charset="0"/>
                <a:cs typeface="EK03Plain-M01" panose="00000600000000000000" pitchFamily="2" charset="0"/>
              </a:rPr>
              <a:t>, where a </a:t>
            </a:r>
            <a:r>
              <a:rPr lang="en-GB" sz="1600" i="1" dirty="0">
                <a:solidFill>
                  <a:srgbClr val="002060"/>
                </a:solidFill>
                <a:latin typeface="EK03Plain-M01" panose="00000600000000000000" pitchFamily="2" charset="0"/>
                <a:cs typeface="EK03Plain-M01" panose="00000600000000000000" pitchFamily="2" charset="0"/>
              </a:rPr>
              <a:t>Row</a:t>
            </a:r>
            <a:r>
              <a:rPr lang="en-GB" sz="1600" dirty="0">
                <a:solidFill>
                  <a:srgbClr val="002060"/>
                </a:solidFill>
                <a:latin typeface="EK03Plain-M01" panose="00000600000000000000" pitchFamily="2" charset="0"/>
                <a:cs typeface="EK03Plain-M01" panose="00000600000000000000" pitchFamily="2" charset="0"/>
              </a:rPr>
              <a:t> is a generic </a:t>
            </a:r>
            <a:r>
              <a:rPr lang="en-GB" sz="1600" dirty="0" err="1">
                <a:solidFill>
                  <a:srgbClr val="002060"/>
                </a:solidFill>
                <a:latin typeface="EK03Plain-M01" panose="00000600000000000000" pitchFamily="2" charset="0"/>
                <a:cs typeface="EK03Plain-M01" panose="00000600000000000000" pitchFamily="2" charset="0"/>
              </a:rPr>
              <a:t>untyped</a:t>
            </a:r>
            <a:r>
              <a:rPr lang="en-GB" sz="1600" dirty="0">
                <a:solidFill>
                  <a:srgbClr val="002060"/>
                </a:solidFill>
                <a:latin typeface="EK03Plain-M01" panose="00000600000000000000" pitchFamily="2" charset="0"/>
                <a:cs typeface="EK03Plain-M01" panose="00000600000000000000" pitchFamily="2" charset="0"/>
              </a:rPr>
              <a:t> JVM object. Dataset, by contrast, is a collection of strongly-typed JVM objects, dictated by a case class you define in Scala or a class in </a:t>
            </a:r>
            <a:r>
              <a:rPr lang="en-GB" sz="1600" dirty="0" smtClean="0">
                <a:solidFill>
                  <a:srgbClr val="002060"/>
                </a:solidFill>
                <a:latin typeface="EK03Plain-M01" panose="00000600000000000000" pitchFamily="2" charset="0"/>
                <a:cs typeface="EK03Plain-M01" panose="00000600000000000000" pitchFamily="2" charset="0"/>
              </a:rPr>
              <a:t>Java.</a:t>
            </a:r>
            <a:endParaRPr lang="en-GB" sz="2000" dirty="0">
              <a:latin typeface="Arial" panose="020B0604020202020204" pitchFamily="34" charset="0"/>
              <a:cs typeface="Arial" panose="020B0604020202020204" pitchFamily="34" charset="0"/>
            </a:endParaRPr>
          </a:p>
        </p:txBody>
      </p:sp>
      <p:sp>
        <p:nvSpPr>
          <p:cNvPr id="4" name="Rectangle 3"/>
          <p:cNvSpPr/>
          <p:nvPr/>
        </p:nvSpPr>
        <p:spPr>
          <a:xfrm>
            <a:off x="3348509" y="524475"/>
            <a:ext cx="8843492" cy="14833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1545464" y="170532"/>
            <a:ext cx="6554963" cy="707886"/>
          </a:xfrm>
          <a:prstGeom prst="rect">
            <a:avLst/>
          </a:prstGeom>
          <a:solidFill>
            <a:schemeClr val="bg1"/>
          </a:solidFill>
        </p:spPr>
        <p:txBody>
          <a:bodyPr wrap="square" rtlCol="0">
            <a:spAutoFit/>
          </a:bodyPr>
          <a:lstStyle/>
          <a:p>
            <a:r>
              <a:rPr lang="en-GB" sz="4000" b="1" i="1" dirty="0" smtClean="0">
                <a:solidFill>
                  <a:srgbClr val="EC1C24"/>
                </a:solidFill>
                <a:latin typeface="EK03Plain-B01" panose="00000800000000000000" pitchFamily="2" charset="0"/>
                <a:cs typeface="EK03Plain-B01" panose="00000800000000000000" pitchFamily="2" charset="0"/>
              </a:rPr>
              <a:t>Spark Core APIs</a:t>
            </a:r>
            <a:endParaRPr lang="en-GB" sz="4000" b="1" i="1" dirty="0">
              <a:solidFill>
                <a:srgbClr val="EC1C24"/>
              </a:solidFill>
              <a:latin typeface="EK03Plain-B01" panose="00000800000000000000" pitchFamily="2" charset="0"/>
              <a:cs typeface="EK03Plain-B01" panose="00000800000000000000" pitchFamily="2" charset="0"/>
            </a:endParaRPr>
          </a:p>
        </p:txBody>
      </p:sp>
    </p:spTree>
    <p:extLst>
      <p:ext uri="{BB962C8B-B14F-4D97-AF65-F5344CB8AC3E}">
        <p14:creationId xmlns:p14="http://schemas.microsoft.com/office/powerpoint/2010/main" val="12127241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65125"/>
            <a:ext cx="9867900" cy="1325563"/>
          </a:xfrm>
        </p:spPr>
        <p:txBody>
          <a:bodyPr/>
          <a:lstStyle/>
          <a:p>
            <a:r>
              <a:rPr lang="en-GB" b="1" i="1" dirty="0">
                <a:solidFill>
                  <a:srgbClr val="EC1C24"/>
                </a:solidFill>
                <a:latin typeface="EK03Plain-B01" panose="00000800000000000000" pitchFamily="2" charset="0"/>
                <a:cs typeface="EK03Plain-B01" panose="00000800000000000000" pitchFamily="2" charset="0"/>
              </a:rPr>
              <a:t>Spark </a:t>
            </a:r>
            <a:r>
              <a:rPr lang="en-GB" b="1" i="1" dirty="0" smtClean="0">
                <a:solidFill>
                  <a:srgbClr val="EC1C24"/>
                </a:solidFill>
                <a:latin typeface="EK03Plain-B01" panose="00000800000000000000" pitchFamily="2" charset="0"/>
                <a:cs typeface="EK03Plain-B01" panose="00000800000000000000" pitchFamily="2" charset="0"/>
              </a:rPr>
              <a:t>vs MapReduce</a:t>
            </a:r>
            <a:endParaRPr lang="en-GB" b="1" i="1" dirty="0">
              <a:solidFill>
                <a:srgbClr val="EC1C24"/>
              </a:solidFill>
              <a:latin typeface="EK03Plain-B01" panose="00000800000000000000" pitchFamily="2" charset="0"/>
              <a:cs typeface="EK03Plain-B01" panose="00000800000000000000" pitchFamily="2"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262005638"/>
              </p:ext>
            </p:extLst>
          </p:nvPr>
        </p:nvGraphicFramePr>
        <p:xfrm>
          <a:off x="1616363" y="1208038"/>
          <a:ext cx="8127999" cy="49834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endParaRPr lang="en-GB" dirty="0">
                        <a:latin typeface="EK03Plain-M01" panose="00000600000000000000" pitchFamily="2" charset="0"/>
                        <a:cs typeface="EK03Plain-M01" panose="00000600000000000000" pitchFamily="2" charset="0"/>
                      </a:endParaRPr>
                    </a:p>
                  </a:txBody>
                  <a:tcPr>
                    <a:solidFill>
                      <a:schemeClr val="bg1"/>
                    </a:solidFill>
                  </a:tcPr>
                </a:tc>
                <a:tc>
                  <a:txBody>
                    <a:bodyPr/>
                    <a:lstStyle/>
                    <a:p>
                      <a:r>
                        <a:rPr lang="en-GB" dirty="0" smtClean="0">
                          <a:latin typeface="EK03Plain-M01" panose="00000600000000000000" pitchFamily="2" charset="0"/>
                          <a:cs typeface="EK03Plain-M01" panose="00000600000000000000" pitchFamily="2" charset="0"/>
                        </a:rPr>
                        <a:t>MapReduce</a:t>
                      </a:r>
                      <a:endParaRPr lang="en-GB" dirty="0">
                        <a:latin typeface="EK03Plain-M01" panose="00000600000000000000" pitchFamily="2" charset="0"/>
                        <a:cs typeface="EK03Plain-M01" panose="00000600000000000000" pitchFamily="2" charset="0"/>
                      </a:endParaRPr>
                    </a:p>
                  </a:txBody>
                  <a:tcPr/>
                </a:tc>
                <a:tc>
                  <a:txBody>
                    <a:bodyPr/>
                    <a:lstStyle/>
                    <a:p>
                      <a:r>
                        <a:rPr lang="en-GB" dirty="0" smtClean="0">
                          <a:latin typeface="EK03Plain-M01" panose="00000600000000000000" pitchFamily="2" charset="0"/>
                          <a:cs typeface="EK03Plain-M01" panose="00000600000000000000" pitchFamily="2" charset="0"/>
                        </a:rPr>
                        <a:t>Spark </a:t>
                      </a:r>
                      <a:endParaRPr lang="en-GB" dirty="0">
                        <a:latin typeface="EK03Plain-M01" panose="00000600000000000000" pitchFamily="2" charset="0"/>
                        <a:cs typeface="EK03Plain-M01" panose="00000600000000000000" pitchFamily="2" charset="0"/>
                      </a:endParaRPr>
                    </a:p>
                  </a:txBody>
                  <a:tcPr/>
                </a:tc>
              </a:tr>
              <a:tr h="370840">
                <a:tc>
                  <a:txBody>
                    <a:bodyPr/>
                    <a:lstStyle/>
                    <a:p>
                      <a:pPr algn="l" rtl="0"/>
                      <a:r>
                        <a:rPr lang="en-GB" sz="1600" b="1" dirty="0">
                          <a:effectLst/>
                          <a:latin typeface="EK03Plain-M01" panose="00000600000000000000" pitchFamily="2" charset="0"/>
                          <a:cs typeface="EK03Plain-M01" panose="00000600000000000000" pitchFamily="2" charset="0"/>
                        </a:rPr>
                        <a:t>Data Processing</a:t>
                      </a:r>
                    </a:p>
                  </a:txBody>
                  <a:tcPr marL="95250" marR="95250"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Only for Batch Processing</a:t>
                      </a:r>
                      <a:endParaRPr lang="en-GB" sz="1600" dirty="0">
                        <a:latin typeface="EK03Plain-M01" panose="00000600000000000000" pitchFamily="2" charset="0"/>
                        <a:cs typeface="EK03Plain-M01" panose="00000600000000000000" pitchFamily="2" charset="0"/>
                      </a:endParaRPr>
                    </a:p>
                  </a:txBody>
                  <a:tcPr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Batch Processing as well as Real Time Data Processing</a:t>
                      </a:r>
                      <a:endParaRPr lang="en-GB" sz="1600" dirty="0">
                        <a:latin typeface="EK03Plain-M01" panose="00000600000000000000" pitchFamily="2" charset="0"/>
                        <a:cs typeface="EK03Plain-M01" panose="00000600000000000000" pitchFamily="2" charset="0"/>
                      </a:endParaRPr>
                    </a:p>
                  </a:txBody>
                  <a:tcPr anchor="ctr"/>
                </a:tc>
              </a:tr>
              <a:tr h="370840">
                <a:tc>
                  <a:txBody>
                    <a:bodyPr/>
                    <a:lstStyle/>
                    <a:p>
                      <a:pPr algn="l" rtl="0"/>
                      <a:r>
                        <a:rPr lang="en-GB" sz="1600" b="1" dirty="0">
                          <a:effectLst/>
                          <a:latin typeface="EK03Plain-M01" panose="00000600000000000000" pitchFamily="2" charset="0"/>
                          <a:cs typeface="EK03Plain-M01" panose="00000600000000000000" pitchFamily="2" charset="0"/>
                        </a:rPr>
                        <a:t>Processing Speed</a:t>
                      </a:r>
                    </a:p>
                  </a:txBody>
                  <a:tcPr marL="95250" marR="95250"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Slower than Apache Spark because if I/O disk latency</a:t>
                      </a:r>
                      <a:endParaRPr lang="en-GB" sz="1600" dirty="0">
                        <a:latin typeface="EK03Plain-M01" panose="00000600000000000000" pitchFamily="2" charset="0"/>
                        <a:cs typeface="EK03Plain-M01" panose="00000600000000000000" pitchFamily="2" charset="0"/>
                      </a:endParaRPr>
                    </a:p>
                  </a:txBody>
                  <a:tcPr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100x faster in memory and 10x faster while running on disk</a:t>
                      </a:r>
                      <a:endParaRPr lang="en-GB" sz="1600" dirty="0">
                        <a:latin typeface="EK03Plain-M01" panose="00000600000000000000" pitchFamily="2" charset="0"/>
                        <a:cs typeface="EK03Plain-M01" panose="00000600000000000000" pitchFamily="2" charset="0"/>
                      </a:endParaRPr>
                    </a:p>
                  </a:txBody>
                  <a:tcPr anchor="ctr"/>
                </a:tc>
              </a:tr>
              <a:tr h="370840">
                <a:tc>
                  <a:txBody>
                    <a:bodyPr/>
                    <a:lstStyle/>
                    <a:p>
                      <a:r>
                        <a:rPr lang="en-GB" sz="1600" b="1" i="0" kern="1200" dirty="0" smtClean="0">
                          <a:solidFill>
                            <a:schemeClr val="dk1"/>
                          </a:solidFill>
                          <a:effectLst/>
                          <a:latin typeface="EK03Plain-M01" panose="00000600000000000000" pitchFamily="2" charset="0"/>
                          <a:ea typeface="+mn-ea"/>
                          <a:cs typeface="EK03Plain-M01" panose="00000600000000000000" pitchFamily="2" charset="0"/>
                        </a:rPr>
                        <a:t>Category</a:t>
                      </a:r>
                      <a:endParaRPr lang="en-GB" sz="1600" b="1" dirty="0">
                        <a:latin typeface="EK03Plain-M01" panose="00000600000000000000" pitchFamily="2" charset="0"/>
                        <a:cs typeface="EK03Plain-M01" panose="00000600000000000000" pitchFamily="2" charset="0"/>
                      </a:endParaRPr>
                    </a:p>
                  </a:txBody>
                  <a:tcPr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Data Processing Engine</a:t>
                      </a:r>
                      <a:endParaRPr lang="en-GB" sz="1600" dirty="0">
                        <a:latin typeface="EK03Plain-M01" panose="00000600000000000000" pitchFamily="2" charset="0"/>
                        <a:cs typeface="EK03Plain-M01" panose="00000600000000000000" pitchFamily="2" charset="0"/>
                      </a:endParaRPr>
                    </a:p>
                  </a:txBody>
                  <a:tcPr anchor="ctr"/>
                </a:tc>
                <a:tc>
                  <a:txBody>
                    <a:bodyPr/>
                    <a:lstStyle/>
                    <a:p>
                      <a:r>
                        <a:rPr lang="en-GB" sz="1600" dirty="0" smtClean="0">
                          <a:latin typeface="EK03Plain-M01" panose="00000600000000000000" pitchFamily="2" charset="0"/>
                          <a:cs typeface="EK03Plain-M01" panose="00000600000000000000" pitchFamily="2" charset="0"/>
                        </a:rPr>
                        <a:t>Data Analytics Engine</a:t>
                      </a:r>
                      <a:endParaRPr lang="en-GB" sz="1600" dirty="0">
                        <a:latin typeface="EK03Plain-M01" panose="00000600000000000000" pitchFamily="2" charset="0"/>
                        <a:cs typeface="EK03Plain-M01" panose="00000600000000000000" pitchFamily="2" charset="0"/>
                      </a:endParaRPr>
                    </a:p>
                  </a:txBody>
                  <a:tcPr anchor="ctr"/>
                </a:tc>
              </a:tr>
              <a:tr h="370840">
                <a:tc>
                  <a:txBody>
                    <a:bodyPr/>
                    <a:lstStyle/>
                    <a:p>
                      <a:r>
                        <a:rPr lang="en-GB" sz="1600" b="1" i="0" kern="1200" dirty="0" smtClean="0">
                          <a:solidFill>
                            <a:schemeClr val="dk1"/>
                          </a:solidFill>
                          <a:effectLst/>
                          <a:latin typeface="EK03Plain-M01" panose="00000600000000000000" pitchFamily="2" charset="0"/>
                          <a:ea typeface="+mn-ea"/>
                          <a:cs typeface="EK03Plain-M01" panose="00000600000000000000" pitchFamily="2" charset="0"/>
                        </a:rPr>
                        <a:t>Costs</a:t>
                      </a:r>
                      <a:endParaRPr lang="en-GB" sz="1600" b="1" dirty="0">
                        <a:latin typeface="EK03Plain-M01" panose="00000600000000000000" pitchFamily="2" charset="0"/>
                        <a:cs typeface="EK03Plain-M01" panose="00000600000000000000" pitchFamily="2" charset="0"/>
                      </a:endParaRPr>
                    </a:p>
                  </a:txBody>
                  <a:tcPr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Less Costlier comparing Apache Spark</a:t>
                      </a:r>
                      <a:endParaRPr lang="en-GB" sz="1600" dirty="0">
                        <a:latin typeface="EK03Plain-M01" panose="00000600000000000000" pitchFamily="2" charset="0"/>
                        <a:cs typeface="EK03Plain-M01" panose="00000600000000000000" pitchFamily="2" charset="0"/>
                      </a:endParaRPr>
                    </a:p>
                  </a:txBody>
                  <a:tcPr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More Costlier because of a large amount of RAM</a:t>
                      </a:r>
                      <a:endParaRPr lang="en-GB" sz="1600" dirty="0">
                        <a:latin typeface="EK03Plain-M01" panose="00000600000000000000" pitchFamily="2" charset="0"/>
                        <a:cs typeface="EK03Plain-M01" panose="00000600000000000000" pitchFamily="2" charset="0"/>
                      </a:endParaRPr>
                    </a:p>
                  </a:txBody>
                  <a:tcPr anchor="ctr"/>
                </a:tc>
              </a:tr>
              <a:tr h="370840">
                <a:tc>
                  <a:txBody>
                    <a:bodyPr/>
                    <a:lstStyle/>
                    <a:p>
                      <a:pPr algn="l" rtl="0"/>
                      <a:r>
                        <a:rPr lang="en-GB" sz="1600" b="1" dirty="0">
                          <a:effectLst/>
                          <a:latin typeface="EK03Plain-M01" panose="00000600000000000000" pitchFamily="2" charset="0"/>
                          <a:cs typeface="EK03Plain-M01" panose="00000600000000000000" pitchFamily="2" charset="0"/>
                        </a:rPr>
                        <a:t>Machine Learning</a:t>
                      </a:r>
                    </a:p>
                  </a:txBody>
                  <a:tcPr marL="95250" marR="95250"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MapReduce is more compatible with Apache Mahout while integrating with Machine Learning</a:t>
                      </a:r>
                      <a:endParaRPr lang="en-GB" sz="1600" dirty="0">
                        <a:latin typeface="EK03Plain-M01" panose="00000600000000000000" pitchFamily="2" charset="0"/>
                        <a:cs typeface="EK03Plain-M01" panose="00000600000000000000" pitchFamily="2" charset="0"/>
                      </a:endParaRPr>
                    </a:p>
                  </a:txBody>
                  <a:tcPr anchor="ctr"/>
                </a:tc>
                <a:tc>
                  <a:txBody>
                    <a:bodyPr/>
                    <a:lstStyle/>
                    <a:p>
                      <a:pPr algn="l" rtl="0"/>
                      <a:r>
                        <a:rPr lang="en-GB" sz="1600" dirty="0">
                          <a:effectLst/>
                          <a:latin typeface="EK03Plain-M01" panose="00000600000000000000" pitchFamily="2" charset="0"/>
                          <a:cs typeface="EK03Plain-M01" panose="00000600000000000000" pitchFamily="2" charset="0"/>
                        </a:rPr>
                        <a:t>Apache Spark have inbuilt API’s to Machine Learning</a:t>
                      </a:r>
                    </a:p>
                  </a:txBody>
                  <a:tcPr marL="95250" marR="95250" anchor="ctr"/>
                </a:tc>
              </a:tr>
              <a:tr h="370840">
                <a:tc>
                  <a:txBody>
                    <a:bodyPr/>
                    <a:lstStyle/>
                    <a:p>
                      <a:pPr algn="l" rtl="0"/>
                      <a:r>
                        <a:rPr lang="en-GB" sz="1600" b="1" dirty="0">
                          <a:effectLst/>
                          <a:latin typeface="EK03Plain-M01" panose="00000600000000000000" pitchFamily="2" charset="0"/>
                          <a:cs typeface="EK03Plain-M01" panose="00000600000000000000" pitchFamily="2" charset="0"/>
                        </a:rPr>
                        <a:t>Interactive Mode</a:t>
                      </a:r>
                    </a:p>
                  </a:txBody>
                  <a:tcPr marL="95250" marR="95250" anchor="ctr"/>
                </a:tc>
                <a:tc>
                  <a:txBody>
                    <a:bodyPr/>
                    <a:lstStyle/>
                    <a:p>
                      <a:pPr algn="l" rtl="0"/>
                      <a:r>
                        <a:rPr lang="en-GB" sz="1600" dirty="0">
                          <a:effectLst/>
                          <a:latin typeface="EK03Plain-M01" panose="00000600000000000000" pitchFamily="2" charset="0"/>
                          <a:cs typeface="EK03Plain-M01" panose="00000600000000000000" pitchFamily="2" charset="0"/>
                        </a:rPr>
                        <a:t>Not Interactive</a:t>
                      </a:r>
                    </a:p>
                  </a:txBody>
                  <a:tcPr marL="95250" marR="95250" anchor="ctr"/>
                </a:tc>
                <a:tc>
                  <a:txBody>
                    <a:bodyPr/>
                    <a:lstStyle/>
                    <a:p>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Interactive</a:t>
                      </a:r>
                      <a:endParaRPr lang="en-GB" sz="1600" dirty="0">
                        <a:latin typeface="EK03Plain-M01" panose="00000600000000000000" pitchFamily="2" charset="0"/>
                        <a:cs typeface="EK03Plain-M01" panose="00000600000000000000" pitchFamily="2" charset="0"/>
                      </a:endParaRPr>
                    </a:p>
                  </a:txBody>
                  <a:tcPr anchor="ctr"/>
                </a:tc>
              </a:tr>
              <a:tr h="370840">
                <a:tc>
                  <a:txBody>
                    <a:bodyPr/>
                    <a:lstStyle/>
                    <a:p>
                      <a:pPr algn="l" rtl="0"/>
                      <a:r>
                        <a:rPr lang="en-GB" sz="1600" b="1" i="0" kern="1200" dirty="0" smtClean="0">
                          <a:solidFill>
                            <a:schemeClr val="dk1"/>
                          </a:solidFill>
                          <a:effectLst/>
                          <a:latin typeface="EK03Plain-M01" panose="00000600000000000000" pitchFamily="2" charset="0"/>
                          <a:ea typeface="+mn-ea"/>
                          <a:cs typeface="EK03Plain-M01" panose="00000600000000000000" pitchFamily="2" charset="0"/>
                        </a:rPr>
                        <a:t>SQL</a:t>
                      </a:r>
                      <a:endParaRPr lang="en-GB" sz="1600" b="1" dirty="0">
                        <a:effectLst/>
                        <a:latin typeface="EK03Plain-M01" panose="00000600000000000000" pitchFamily="2" charset="0"/>
                        <a:cs typeface="EK03Plain-M01" panose="00000600000000000000" pitchFamily="2" charset="0"/>
                      </a:endParaRPr>
                    </a:p>
                  </a:txBody>
                  <a:tcPr marL="95250" marR="95250" anchor="ctr"/>
                </a:tc>
                <a:tc>
                  <a:txBody>
                    <a:bodyPr/>
                    <a:lstStyle/>
                    <a:p>
                      <a:pPr algn="l" rtl="0"/>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Supports through </a:t>
                      </a:r>
                      <a:r>
                        <a:rPr lang="en-GB" sz="1600" b="0" i="0" u="none" strike="noStrike" kern="1200" dirty="0" smtClean="0">
                          <a:solidFill>
                            <a:schemeClr val="dk1"/>
                          </a:solidFill>
                          <a:effectLst/>
                          <a:latin typeface="EK03Plain-M01" panose="00000600000000000000" pitchFamily="2" charset="0"/>
                          <a:ea typeface="+mn-ea"/>
                          <a:cs typeface="EK03Plain-M01" panose="00000600000000000000" pitchFamily="2" charset="0"/>
                          <a:hlinkClick r:id="rId2"/>
                        </a:rPr>
                        <a:t>Hive</a:t>
                      </a:r>
                      <a:r>
                        <a:rPr lang="en-GB" sz="1600" b="0" i="0" kern="1200" dirty="0" smtClean="0">
                          <a:solidFill>
                            <a:schemeClr val="dk1"/>
                          </a:solidFill>
                          <a:effectLst/>
                          <a:latin typeface="EK03Plain-M01" panose="00000600000000000000" pitchFamily="2" charset="0"/>
                          <a:ea typeface="+mn-ea"/>
                          <a:cs typeface="EK03Plain-M01" panose="00000600000000000000" pitchFamily="2" charset="0"/>
                        </a:rPr>
                        <a:t> Query Language</a:t>
                      </a:r>
                      <a:endParaRPr lang="en-GB" sz="1600" dirty="0">
                        <a:effectLst/>
                        <a:latin typeface="EK03Plain-M01" panose="00000600000000000000" pitchFamily="2" charset="0"/>
                        <a:cs typeface="EK03Plain-M01" panose="00000600000000000000" pitchFamily="2" charset="0"/>
                      </a:endParaRPr>
                    </a:p>
                  </a:txBody>
                  <a:tcPr marL="95250" marR="95250" anchor="ctr"/>
                </a:tc>
                <a:tc>
                  <a:txBody>
                    <a:bodyPr/>
                    <a:lstStyle/>
                    <a:p>
                      <a:pPr algn="l" rtl="0"/>
                      <a:r>
                        <a:rPr lang="en-GB" sz="1600" dirty="0">
                          <a:effectLst/>
                          <a:latin typeface="EK03Plain-M01" panose="00000600000000000000" pitchFamily="2" charset="0"/>
                          <a:cs typeface="EK03Plain-M01" panose="00000600000000000000" pitchFamily="2" charset="0"/>
                        </a:rPr>
                        <a:t>Supports through </a:t>
                      </a:r>
                      <a:r>
                        <a:rPr lang="en-GB" sz="1600" b="0" u="none" strike="noStrike" dirty="0">
                          <a:solidFill>
                            <a:srgbClr val="0000EE"/>
                          </a:solidFill>
                          <a:effectLst/>
                          <a:latin typeface="EK03Plain-M01" panose="00000600000000000000" pitchFamily="2" charset="0"/>
                          <a:cs typeface="EK03Plain-M01" panose="00000600000000000000" pitchFamily="2" charset="0"/>
                          <a:hlinkClick r:id="rId3"/>
                        </a:rPr>
                        <a:t>Spark SQL</a:t>
                      </a:r>
                      <a:endParaRPr lang="en-GB" sz="1600" dirty="0">
                        <a:effectLst/>
                        <a:latin typeface="EK03Plain-M01" panose="00000600000000000000" pitchFamily="2" charset="0"/>
                        <a:cs typeface="EK03Plain-M01" panose="00000600000000000000" pitchFamily="2" charset="0"/>
                      </a:endParaRPr>
                    </a:p>
                  </a:txBody>
                  <a:tcPr marL="95250" marR="95250" anchor="ctr"/>
                </a:tc>
              </a:tr>
            </a:tbl>
          </a:graphicData>
        </a:graphic>
      </p:graphicFrame>
    </p:spTree>
    <p:extLst>
      <p:ext uri="{BB962C8B-B14F-4D97-AF65-F5344CB8AC3E}">
        <p14:creationId xmlns:p14="http://schemas.microsoft.com/office/powerpoint/2010/main" val="441320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ounded Rectangle 2"/>
          <p:cNvSpPr/>
          <p:nvPr/>
        </p:nvSpPr>
        <p:spPr>
          <a:xfrm>
            <a:off x="1197193" y="1679880"/>
            <a:ext cx="7568588" cy="2019283"/>
          </a:xfrm>
          <a:prstGeom prst="round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EK03Plain-B01" panose="00000800000000000000" pitchFamily="2" charset="0"/>
                <a:cs typeface="EK03Plain-B01" panose="00000800000000000000" pitchFamily="2" charset="0"/>
              </a:rPr>
              <a:t>Everything about Apache Spark </a:t>
            </a:r>
            <a:r>
              <a:rPr lang="en-GB" sz="2400" dirty="0" smtClean="0">
                <a:solidFill>
                  <a:schemeClr val="tx1"/>
                </a:solidFill>
                <a:latin typeface="EK03Plain-B01" panose="00000800000000000000" pitchFamily="2" charset="0"/>
                <a:cs typeface="EK03Plain-B01" panose="00000800000000000000" pitchFamily="2" charset="0"/>
              </a:rPr>
              <a:t>@</a:t>
            </a:r>
            <a:endParaRPr lang="en-GB" sz="2400" dirty="0">
              <a:solidFill>
                <a:schemeClr val="tx1"/>
              </a:solidFill>
              <a:latin typeface="EK03Plain-B01" panose="00000800000000000000" pitchFamily="2" charset="0"/>
              <a:cs typeface="EK03Plain-B01" panose="00000800000000000000" pitchFamily="2" charset="0"/>
            </a:endParaRPr>
          </a:p>
          <a:p>
            <a:r>
              <a:rPr lang="en-GB" sz="2400" dirty="0">
                <a:solidFill>
                  <a:schemeClr val="tx1"/>
                </a:solidFill>
                <a:latin typeface="EK03Plain-B01" panose="00000800000000000000" pitchFamily="2" charset="0"/>
                <a:cs typeface="EK03Plain-B01" panose="00000800000000000000" pitchFamily="2" charset="0"/>
                <a:hlinkClick r:id="rId4"/>
              </a:rPr>
              <a:t>https://</a:t>
            </a:r>
            <a:r>
              <a:rPr lang="en-GB" sz="2400" dirty="0" smtClean="0">
                <a:solidFill>
                  <a:schemeClr val="tx1"/>
                </a:solidFill>
                <a:latin typeface="EK03Plain-B01" panose="00000800000000000000" pitchFamily="2" charset="0"/>
                <a:cs typeface="EK03Plain-B01" panose="00000800000000000000" pitchFamily="2" charset="0"/>
                <a:hlinkClick r:id="rId4"/>
              </a:rPr>
              <a:t>spark.apache.org/docs/latest/index.html</a:t>
            </a:r>
            <a:endParaRPr lang="en-GB" sz="2400" dirty="0" smtClean="0">
              <a:solidFill>
                <a:schemeClr val="tx1"/>
              </a:solidFill>
              <a:latin typeface="EK03Plain-B01" panose="00000800000000000000" pitchFamily="2" charset="0"/>
              <a:cs typeface="EK03Plain-B01" panose="00000800000000000000" pitchFamily="2" charset="0"/>
            </a:endParaRPr>
          </a:p>
        </p:txBody>
      </p:sp>
      <p:sp>
        <p:nvSpPr>
          <p:cNvPr id="4" name="Rectangle 3"/>
          <p:cNvSpPr/>
          <p:nvPr/>
        </p:nvSpPr>
        <p:spPr>
          <a:xfrm>
            <a:off x="3633688" y="5245088"/>
            <a:ext cx="7864208" cy="584775"/>
          </a:xfrm>
          <a:prstGeom prst="rect">
            <a:avLst/>
          </a:prstGeom>
        </p:spPr>
        <p:txBody>
          <a:bodyPr wrap="square" anchor="ctr">
            <a:spAutoFit/>
          </a:bodyPr>
          <a:lstStyle/>
          <a:p>
            <a:pPr algn="r"/>
            <a:r>
              <a:rPr lang="en-GB" sz="3200" u="sng" dirty="0">
                <a:latin typeface="EK03Plain-B01" panose="00000800000000000000" pitchFamily="2" charset="0"/>
                <a:cs typeface="EK03Plain-B01" panose="00000800000000000000" pitchFamily="2" charset="0"/>
              </a:rPr>
              <a:t>Thank You !!!</a:t>
            </a:r>
            <a:endParaRPr lang="en-GB" sz="3200" dirty="0">
              <a:latin typeface="EK03Plain-B01" panose="00000800000000000000" pitchFamily="2" charset="0"/>
              <a:cs typeface="EK03Plain-B01" panose="00000800000000000000" pitchFamily="2" charset="0"/>
            </a:endParaRPr>
          </a:p>
        </p:txBody>
      </p:sp>
    </p:spTree>
    <p:extLst>
      <p:ext uri="{BB962C8B-B14F-4D97-AF65-F5344CB8AC3E}">
        <p14:creationId xmlns:p14="http://schemas.microsoft.com/office/powerpoint/2010/main" val="34153620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10D1F0397E344AA16F02E53189B305" ma:contentTypeVersion="16" ma:contentTypeDescription="Create a new document." ma:contentTypeScope="" ma:versionID="2a2c15cea4de2214296115167cd51828">
  <xsd:schema xmlns:xsd="http://www.w3.org/2001/XMLSchema" xmlns:xs="http://www.w3.org/2001/XMLSchema" xmlns:p="http://schemas.microsoft.com/office/2006/metadata/properties" xmlns:ns1="http://schemas.microsoft.com/sharepoint/v3" xmlns:ns2="c50c6ae7-a763-4112-b0b4-be3f0ae26025" xmlns:ns3="4d0e93db-fa38-4adb-a021-9b48aae04416" xmlns:ns4="93f520ff-7639-4f6f-bcdc-cee6d447f527" targetNamespace="http://schemas.microsoft.com/office/2006/metadata/properties" ma:root="true" ma:fieldsID="71c709c81441ae2a96e8750522d7c862" ns1:_="" ns2:_="" ns3:_="" ns4:_="">
    <xsd:import namespace="http://schemas.microsoft.com/sharepoint/v3"/>
    <xsd:import namespace="c50c6ae7-a763-4112-b0b4-be3f0ae26025"/>
    <xsd:import namespace="4d0e93db-fa38-4adb-a021-9b48aae04416"/>
    <xsd:import namespace="93f520ff-7639-4f6f-bcdc-cee6d447f527"/>
    <xsd:element name="properties">
      <xsd:complexType>
        <xsd:sequence>
          <xsd:element name="documentManagement">
            <xsd:complexType>
              <xsd:all>
                <xsd:element ref="ns2:MediaServiceMetadata" minOccurs="0"/>
                <xsd:element ref="ns2:MediaServiceFastMetadata" minOccurs="0"/>
                <xsd:element ref="ns2:PointOfContact"/>
                <xsd:element ref="ns2:PublishingDate" minOccurs="0"/>
                <xsd:element ref="ns1:AverageRating" minOccurs="0"/>
                <xsd:element ref="ns1:RatingCount" minOccurs="0"/>
                <xsd:element ref="ns1:RatedBy" minOccurs="0"/>
                <xsd:element ref="ns1:Ratings" minOccurs="0"/>
                <xsd:element ref="ns1:LikesCount" minOccurs="0"/>
                <xsd:element ref="ns1:LikedBy" minOccurs="0"/>
                <xsd:element ref="ns2:PhotoLink" minOccurs="0"/>
                <xsd:element ref="ns3:InitialLikeCount" minOccurs="0"/>
                <xsd:element ref="ns4:SharedWithUsers" minOccurs="0"/>
                <xsd:element ref="ns4: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12" nillable="true" ma:displayName="Rating (0-5)" ma:decimals="2" ma:description="Average value of all the ratings that have been submitted" ma:internalName="AverageRating" ma:readOnly="true">
      <xsd:simpleType>
        <xsd:restriction base="dms:Number"/>
      </xsd:simpleType>
    </xsd:element>
    <xsd:element name="RatingCount" ma:index="13" nillable="true" ma:displayName="Number of Ratings" ma:decimals="0" ma:description="Number of ratings submitted" ma:internalName="RatingCount" ma:readOnly="true">
      <xsd:simpleType>
        <xsd:restriction base="dms:Number"/>
      </xsd:simpleType>
    </xsd:element>
    <xsd:element name="RatedBy" ma:index="14"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15" nillable="true" ma:displayName="User ratings" ma:description="User ratings for the item" ma:hidden="true" ma:internalName="Ratings">
      <xsd:simpleType>
        <xsd:restriction base="dms:Note"/>
      </xsd:simpleType>
    </xsd:element>
    <xsd:element name="LikesCount" ma:index="16" nillable="true" ma:displayName="Number of Likes" ma:internalName="LikesCount">
      <xsd:simpleType>
        <xsd:restriction base="dms:Unknown"/>
      </xsd:simpleType>
    </xsd:element>
    <xsd:element name="LikedBy" ma:index="17"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50c6ae7-a763-4112-b0b4-be3f0ae26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PointOfContact" ma:index="10" ma:displayName="PointOfContact" ma:list="UserInfo" ma:SharePointGroup="0" ma:internalName="PointOfContact" ma:readOnly="false" ma:showField="PictureOnly_Size_48px">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PublishingDate" ma:index="11" nillable="true" ma:displayName="PublishingDate" ma:default="[today]" ma:format="DateOnly" ma:internalName="PublishingDate">
      <xsd:simpleType>
        <xsd:restriction base="dms:DateTime"/>
      </xsd:simpleType>
    </xsd:element>
    <xsd:element name="PhotoLink" ma:index="18" nillable="true" ma:displayName="PhotoLink" ma:internalName="PhotoLink">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d0e93db-fa38-4adb-a021-9b48aae04416" elementFormDefault="qualified">
    <xsd:import namespace="http://schemas.microsoft.com/office/2006/documentManagement/types"/>
    <xsd:import namespace="http://schemas.microsoft.com/office/infopath/2007/PartnerControls"/>
    <xsd:element name="InitialLikeCount" ma:index="19" nillable="true" ma:displayName="InitialLikeCount" ma:decimals="0" ma:default="0" ma:internalName="InitialLikeCount">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3f520ff-7639-4f6f-bcdc-cee6d447f527"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ikesCount xmlns="http://schemas.microsoft.com/sharepoint/v3">23</LikesCount>
    <Ratings xmlns="http://schemas.microsoft.com/sharepoint/v3" xsi:nil="true"/>
    <PublishingDate xmlns="c50c6ae7-a763-4112-b0b4-be3f0ae26025">2018-07-10T23:00:00+00:00</PublishingDate>
    <PointOfContact xmlns="c50c6ae7-a763-4112-b0b4-be3f0ae26025">
      <UserInfo>
        <DisplayName>Arul Jawahar</DisplayName>
        <AccountId>429</AccountId>
        <AccountType/>
      </UserInfo>
    </PointOfContact>
    <LikedBy xmlns="http://schemas.microsoft.com/sharepoint/v3">
      <UserInfo>
        <DisplayName>Translation Managers</DisplayName>
        <AccountId>19</AccountId>
        <AccountType/>
      </UserInfo>
      <UserInfo>
        <DisplayName>K S Rao</DisplayName>
        <AccountId>23</AccountId>
        <AccountType/>
      </UserInfo>
      <UserInfo>
        <DisplayName>Ashish Chakkarayan</DisplayName>
        <AccountId>38</AccountId>
        <AccountType/>
      </UserInfo>
      <UserInfo>
        <DisplayName>Muhammad Shoaib Syed</DisplayName>
        <AccountId>117</AccountId>
        <AccountType/>
      </UserInfo>
      <UserInfo>
        <DisplayName>Govinda Banothu</DisplayName>
        <AccountId>77</AccountId>
        <AccountType/>
      </UserInfo>
      <UserInfo>
        <DisplayName>Sumaiya Imran</DisplayName>
        <AccountId>22</AccountId>
        <AccountType/>
      </UserInfo>
      <UserInfo>
        <DisplayName>Venkateshkumar S.</DisplayName>
        <AccountId>141</AccountId>
        <AccountType/>
      </UserInfo>
      <UserInfo>
        <DisplayName>Kumaravelu Ramasamy</DisplayName>
        <AccountId>186</AccountId>
        <AccountType/>
      </UserInfo>
      <UserInfo>
        <DisplayName>Rajhans Kumar</DisplayName>
        <AccountId>194</AccountId>
        <AccountType/>
      </UserInfo>
      <UserInfo>
        <DisplayName>Ranjith R K</DisplayName>
        <AccountId>158</AccountId>
        <AccountType/>
      </UserInfo>
      <UserInfo>
        <DisplayName>Selvaraj Ramasamy</DisplayName>
        <AccountId>703</AccountId>
        <AccountType/>
      </UserInfo>
      <UserInfo>
        <DisplayName>Sivakumar Ramasamy</DisplayName>
        <AccountId>196</AccountId>
        <AccountType/>
      </UserInfo>
      <UserInfo>
        <DisplayName>Navaneethakrishnan Karuppiah</DisplayName>
        <AccountId>661</AccountId>
        <AccountType/>
      </UserInfo>
      <UserInfo>
        <DisplayName>Tharaka Munasinghe</DisplayName>
        <AccountId>370</AccountId>
        <AccountType/>
      </UserInfo>
      <UserInfo>
        <DisplayName>Srinivasan Ananthanpillai</DisplayName>
        <AccountId>202</AccountId>
        <AccountType/>
      </UserInfo>
      <UserInfo>
        <DisplayName>Arunkumar Hariram</DisplayName>
        <AccountId>761</AccountId>
        <AccountType/>
      </UserInfo>
      <UserInfo>
        <DisplayName>Mohammed Salahuddin</DisplayName>
        <AccountId>515</AccountId>
        <AccountType/>
      </UserInfo>
      <UserInfo>
        <DisplayName>Balaji Thiyagarajan</DisplayName>
        <AccountId>439</AccountId>
        <AccountType/>
      </UserInfo>
      <UserInfo>
        <DisplayName>Kavya Suvarna</DisplayName>
        <AccountId>529</AccountId>
        <AccountType/>
      </UserInfo>
      <UserInfo>
        <DisplayName>Shivagami Gugan - MSE</DisplayName>
        <AccountId>427</AccountId>
        <AccountType/>
      </UserInfo>
      <UserInfo>
        <DisplayName>Oleg Baydakov</DisplayName>
        <AccountId>41</AccountId>
        <AccountType/>
      </UserInfo>
      <UserInfo>
        <DisplayName>Ambalatharasu Ramanathan</DisplayName>
        <AccountId>796</AccountId>
        <AccountType/>
      </UserInfo>
      <UserInfo>
        <DisplayName>i:0#.f|membership|ravikumar.a@emirates.com</DisplayName>
        <AccountId>729</AccountId>
        <AccountType/>
      </UserInfo>
    </LikedBy>
    <RatedBy xmlns="http://schemas.microsoft.com/sharepoint/v3">
      <UserInfo>
        <DisplayName/>
        <AccountId xsi:nil="true"/>
        <AccountType/>
      </UserInfo>
    </RatedBy>
    <PhotoLink xmlns="c50c6ae7-a763-4112-b0b4-be3f0ae26025">/teams/5slidelearning/siteassets/images/Arul.jpg</PhotoLink>
    <InitialLikeCount xmlns="4d0e93db-fa38-4adb-a021-9b48aae04416">0</InitialLikeCoun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FD2851-CF1A-4232-BE45-481EEF909B62}"/>
</file>

<file path=customXml/itemProps2.xml><?xml version="1.0" encoding="utf-8"?>
<ds:datastoreItem xmlns:ds="http://schemas.openxmlformats.org/officeDocument/2006/customXml" ds:itemID="{1CF7858B-9091-4E97-9703-8869889AFC07}">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4d0e93db-fa38-4adb-a021-9b48aae04416"/>
    <ds:schemaRef ds:uri="c50c6ae7-a763-4112-b0b4-be3f0ae26025"/>
    <ds:schemaRef ds:uri="http://www.w3.org/XML/1998/namespace"/>
  </ds:schemaRefs>
</ds:datastoreItem>
</file>

<file path=customXml/itemProps3.xml><?xml version="1.0" encoding="utf-8"?>
<ds:datastoreItem xmlns:ds="http://schemas.openxmlformats.org/officeDocument/2006/customXml" ds:itemID="{6FE3A1BD-ADA2-402A-A368-3B870B98F8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6087</TotalTime>
  <Words>667</Words>
  <Application>Microsoft Office PowerPoint</Application>
  <PresentationFormat>Widescreen</PresentationFormat>
  <Paragraphs>77</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Century Gothic</vt:lpstr>
      <vt:lpstr>EK03Plain-B01</vt:lpstr>
      <vt:lpstr>EK03Plain-M01</vt:lpstr>
      <vt:lpstr>Wingdings</vt:lpstr>
      <vt:lpstr>Office Theme</vt:lpstr>
      <vt:lpstr>PowerPoint Presentation</vt:lpstr>
      <vt:lpstr>PowerPoint Presentation</vt:lpstr>
      <vt:lpstr>PowerPoint Presentation</vt:lpstr>
      <vt:lpstr>PowerPoint Presentation</vt:lpstr>
      <vt:lpstr>PowerPoint Presentation</vt:lpstr>
      <vt:lpstr>Spark vs MapReduce</vt:lpstr>
      <vt:lpstr>PowerPoint Presentation</vt:lpstr>
    </vt:vector>
  </TitlesOfParts>
  <Company>Emirates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K S Rao</dc:creator>
  <cp:lastModifiedBy>K S Rao</cp:lastModifiedBy>
  <cp:revision>141</cp:revision>
  <dcterms:created xsi:type="dcterms:W3CDTF">2018-07-15T04:42:28Z</dcterms:created>
  <dcterms:modified xsi:type="dcterms:W3CDTF">2018-10-11T04:06:48Z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0x010100EC10D1F0397E344AA16F02E53189B305</vt:lpwstr>
  </property>
</Properties>
</file>