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4" r:id="rId6"/>
    <p:sldId id="277" r:id="rId7"/>
    <p:sldId id="281" r:id="rId8"/>
    <p:sldId id="27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ark" id="{4D1B65DA-30CC-42C2-BA3B-B9F6128A171A}">
          <p14:sldIdLst>
            <p14:sldId id="256"/>
            <p14:sldId id="274"/>
            <p14:sldId id="277"/>
            <p14:sldId id="281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99"/>
    <a:srgbClr val="E3A19E"/>
    <a:srgbClr val="BA160C"/>
    <a:srgbClr val="CA4C44"/>
    <a:srgbClr val="116AC4"/>
    <a:srgbClr val="686868"/>
    <a:srgbClr val="D5E3C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27251-4C51-45E0-9989-690EDCE437C1}" type="datetime1">
              <a:rPr lang="en-GB" smtClean="0"/>
              <a:t>05/06/2019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D45B-6305-4A17-978D-65AEB02015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649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64ECF-D2F3-4E1A-B2DD-AF64BAFF9A1E}" type="datetime1">
              <a:rPr lang="en-GB" smtClean="0"/>
              <a:t>05/06/2019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D9F6-7BBD-4F70-B70B-46208CCC47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3398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AD9F6-7BBD-4F70-B70B-46208CCC47A5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3FBEFB-9F96-4EFE-A4ED-521FC27D646F}" type="datetime1">
              <a:rPr lang="en-GB" smtClean="0"/>
              <a:t>05/06/2019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3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48FF88A-B99F-4339-B275-4580335E2D95}" type="datetime1">
              <a:rPr lang="en-GB" smtClean="0"/>
              <a:t>05/06/2019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D9F6-7BBD-4F70-B70B-46208CCC47A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46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664ECF-D2F3-4E1A-B2DD-AF64BAFF9A1E}" type="datetime1">
              <a:rPr lang="en-GB" smtClean="0"/>
              <a:t>05/06/2019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AD9F6-7BBD-4F70-B70B-46208CCC47A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6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AD9F6-7BBD-4F70-B70B-46208CCC47A5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3D7763-479D-4174-A620-9291D08667E0}" type="datetime1">
              <a:rPr lang="en-GB" smtClean="0"/>
              <a:t>05/06/2019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44454" y="10274"/>
            <a:ext cx="1986664" cy="6858000"/>
            <a:chOff x="-744454" y="10274"/>
            <a:chExt cx="1986664" cy="6858000"/>
          </a:xfrm>
        </p:grpSpPr>
        <p:sp>
          <p:nvSpPr>
            <p:cNvPr id="12" name="Lightning Bolt 11"/>
            <p:cNvSpPr/>
            <p:nvPr userDrawn="1"/>
          </p:nvSpPr>
          <p:spPr>
            <a:xfrm rot="2466480">
              <a:off x="-744454" y="2833547"/>
              <a:ext cx="1587062" cy="1455874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ight Arrow 12"/>
            <p:cNvSpPr/>
            <p:nvPr userDrawn="1"/>
          </p:nvSpPr>
          <p:spPr>
            <a:xfrm rot="16200000">
              <a:off x="-695672" y="4496379"/>
              <a:ext cx="1429333" cy="823503"/>
            </a:xfrm>
            <a:prstGeom prst="rightArrow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Cube 9"/>
            <p:cNvSpPr/>
            <p:nvPr userDrawn="1"/>
          </p:nvSpPr>
          <p:spPr>
            <a:xfrm rot="3395250">
              <a:off x="-418901" y="2173488"/>
              <a:ext cx="607594" cy="86066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xplosion 1 8"/>
            <p:cNvSpPr/>
            <p:nvPr userDrawn="1"/>
          </p:nvSpPr>
          <p:spPr>
            <a:xfrm>
              <a:off x="-431104" y="797753"/>
              <a:ext cx="861849" cy="1933903"/>
            </a:xfrm>
            <a:prstGeom prst="irregularSeal1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6" descr="cid:image001.png@01D250A9.227D7C7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8" y="10274"/>
              <a:ext cx="1221662" cy="62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Parallelogram 7"/>
            <p:cNvSpPr/>
            <p:nvPr userDrawn="1"/>
          </p:nvSpPr>
          <p:spPr>
            <a:xfrm rot="2180998">
              <a:off x="-446009" y="606675"/>
              <a:ext cx="690235" cy="88659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Flowchart: Sort 13"/>
            <p:cNvSpPr/>
            <p:nvPr userDrawn="1"/>
          </p:nvSpPr>
          <p:spPr>
            <a:xfrm>
              <a:off x="-392757" y="5348837"/>
              <a:ext cx="812988" cy="1519437"/>
            </a:xfrm>
            <a:prstGeom prst="flowChartSort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01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17BAA0-9827-471B-B690-8EA040E5E635}" type="datetime1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7817D-16E0-41DA-8107-CF3A6AE6C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44454" y="10274"/>
            <a:ext cx="1986664" cy="6858000"/>
            <a:chOff x="-744454" y="10274"/>
            <a:chExt cx="1986664" cy="6858000"/>
          </a:xfrm>
        </p:grpSpPr>
        <p:sp>
          <p:nvSpPr>
            <p:cNvPr id="8" name="Lightning Bolt 7"/>
            <p:cNvSpPr/>
            <p:nvPr userDrawn="1"/>
          </p:nvSpPr>
          <p:spPr>
            <a:xfrm rot="2466480">
              <a:off x="-744454" y="2833547"/>
              <a:ext cx="1587062" cy="1455874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 userDrawn="1"/>
          </p:nvSpPr>
          <p:spPr>
            <a:xfrm rot="16200000">
              <a:off x="-695672" y="4496379"/>
              <a:ext cx="1429333" cy="823503"/>
            </a:xfrm>
            <a:prstGeom prst="rightArrow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Cube 9"/>
            <p:cNvSpPr/>
            <p:nvPr userDrawn="1"/>
          </p:nvSpPr>
          <p:spPr>
            <a:xfrm rot="3395250">
              <a:off x="-418901" y="2173488"/>
              <a:ext cx="607594" cy="86066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xplosion 1 10"/>
            <p:cNvSpPr/>
            <p:nvPr userDrawn="1"/>
          </p:nvSpPr>
          <p:spPr>
            <a:xfrm>
              <a:off x="-431104" y="797753"/>
              <a:ext cx="861849" cy="1933903"/>
            </a:xfrm>
            <a:prstGeom prst="irregularSeal1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cid:image001.png@01D250A9.227D7C70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8" y="10274"/>
              <a:ext cx="1221662" cy="62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Parallelogram 12"/>
            <p:cNvSpPr/>
            <p:nvPr userDrawn="1"/>
          </p:nvSpPr>
          <p:spPr>
            <a:xfrm rot="2180998">
              <a:off x="-446009" y="606675"/>
              <a:ext cx="690235" cy="88659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Flowchart: Sort 13"/>
            <p:cNvSpPr/>
            <p:nvPr userDrawn="1"/>
          </p:nvSpPr>
          <p:spPr>
            <a:xfrm>
              <a:off x="-392757" y="5348837"/>
              <a:ext cx="812988" cy="1519437"/>
            </a:xfrm>
            <a:prstGeom prst="flowChartSort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44530" y="6482990"/>
            <a:ext cx="11517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11 Oct,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2018                                                              5</a:t>
            </a:r>
            <a:r>
              <a:rPr lang="en-GB" sz="1600" baseline="0" dirty="0">
                <a:solidFill>
                  <a:schemeClr val="bg1">
                    <a:lumMod val="75000"/>
                  </a:schemeClr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 Slide Technical Learning                                                                                    </a:t>
            </a:r>
            <a:fld id="{1DBAE5B5-70AD-47E1-9260-FBB9BF71AEC5}" type="slidenum">
              <a:rPr lang="en-GB" sz="1600" baseline="0" smtClean="0">
                <a:solidFill>
                  <a:schemeClr val="bg1">
                    <a:lumMod val="75000"/>
                  </a:schemeClr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‹#›</a:t>
            </a:fld>
            <a:endParaRPr lang="en-GB" sz="1600" dirty="0">
              <a:solidFill>
                <a:schemeClr val="bg1">
                  <a:lumMod val="75000"/>
                </a:schemeClr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rul.jawahar@emirat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sqoop.apache.org/docs/1.4.7/SqoopUser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naplogic overview"/>
          <p:cNvSpPr>
            <a:spLocks noChangeAspect="1" noChangeArrowheads="1"/>
          </p:cNvSpPr>
          <p:nvPr/>
        </p:nvSpPr>
        <p:spPr bwMode="auto">
          <a:xfrm>
            <a:off x="4296499" y="386035"/>
            <a:ext cx="5526770" cy="2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naplogic over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39" y="386035"/>
            <a:ext cx="4543124" cy="32426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749" y="3747211"/>
            <a:ext cx="11974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3200" u="sng" dirty="0" smtClean="0">
                <a:solidFill>
                  <a:schemeClr val="bg1">
                    <a:lumMod val="50000"/>
                  </a:schemeClr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Rajhans Kumar </a:t>
            </a:r>
            <a:r>
              <a:rPr lang="en-GB" sz="3200" u="sng" dirty="0" smtClean="0">
                <a:solidFill>
                  <a:schemeClr val="bg1">
                    <a:lumMod val="50000"/>
                  </a:schemeClr>
                </a:solidFill>
                <a:latin typeface="EK03Plain-B01" panose="00000800000000000000" pitchFamily="2" charset="0"/>
                <a:cs typeface="EK03Plain-B01" panose="00000800000000000000" pitchFamily="2" charset="0"/>
                <a:hlinkClick r:id="rId4"/>
              </a:rPr>
              <a:t>rajhans.kumar@dnata.com</a:t>
            </a:r>
            <a:r>
              <a:rPr lang="en-GB" sz="3200" u="sng" dirty="0" smtClean="0">
                <a:solidFill>
                  <a:schemeClr val="bg1">
                    <a:lumMod val="50000"/>
                  </a:schemeClr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7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4460" y="524476"/>
            <a:ext cx="10117541" cy="148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75006" y="244700"/>
            <a:ext cx="55622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i="1" dirty="0" smtClean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About Apache Sqoop</a:t>
            </a:r>
            <a:endParaRPr lang="en-GB" sz="4000" b="1" i="1" dirty="0">
              <a:solidFill>
                <a:srgbClr val="EC1C24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636" y="1608357"/>
            <a:ext cx="1092149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Sqoop got the name from </a:t>
            </a:r>
            <a:r>
              <a:rPr lang="en-GB" sz="2000" b="1" dirty="0" smtClean="0">
                <a:solidFill>
                  <a:srgbClr val="FF000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L + HAD</a:t>
            </a:r>
            <a:r>
              <a:rPr lang="en-GB" sz="2000" b="1" dirty="0" smtClean="0">
                <a:solidFill>
                  <a:srgbClr val="FF000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OOP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 = SQOOP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 smtClean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Sqoop </a:t>
            </a: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is an D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ata Ingestion open </a:t>
            </a: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source software product of the Apache Software Foundation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Apache Sqoop is a tool designed for efficiently transferring bulk data between Apache Hadoop and structured 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data stores </a:t>
            </a: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such as RDBMS/Mainframe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 smtClean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Sqoop supports incremental loads of a single table or a free form SQL query, saved jobs which can be run multiple times to import updates made to a database since the last import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Sqoop </a:t>
            </a: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uses MapReduce to import and export the data, which provides parallel operation as well as fault tolerance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There are many tools available for data ingestion like </a:t>
            </a:r>
            <a:r>
              <a:rPr lang="en-GB" sz="2000" dirty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Apache Sqoop, Apache Kafka, Apache NIFI, Wavefront, DataTorrent, Amazon Kinesis, Apache Storm, Syncsort, Gobblin, Apache Flume, Apache Samza, Fluentd, Wavefront, Cloudera Morphlines, White Elephant, Apache Chukwa, </a:t>
            </a:r>
            <a:r>
              <a:rPr lang="en-GB" sz="2000" dirty="0" err="1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Heka</a:t>
            </a:r>
            <a:r>
              <a:rPr lang="en-GB" sz="2000" dirty="0" smtClean="0">
                <a:solidFill>
                  <a:srgbClr val="002060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.</a:t>
            </a:r>
            <a:endParaRPr lang="en-GB" sz="2000" dirty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2000" b="0" i="0" dirty="0">
              <a:solidFill>
                <a:srgbClr val="404041"/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1400" b="0" i="0" dirty="0">
              <a:solidFill>
                <a:srgbClr val="40404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48509" y="524475"/>
            <a:ext cx="8843492" cy="148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5675" y="159215"/>
            <a:ext cx="61552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i="1" dirty="0" smtClean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Sqoop– </a:t>
            </a:r>
            <a:r>
              <a:rPr lang="en-GB" sz="4000" b="1" i="1" dirty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Key </a:t>
            </a:r>
            <a:r>
              <a:rPr lang="en-GB" sz="4000" b="1" i="1" dirty="0" smtClean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Features</a:t>
            </a:r>
            <a:endParaRPr lang="en-GB" sz="4000" b="1" i="1" dirty="0">
              <a:solidFill>
                <a:srgbClr val="EC1C24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7383" y="1102301"/>
            <a:ext cx="11420121" cy="3722739"/>
            <a:chOff x="154104" y="1114439"/>
            <a:chExt cx="11818527" cy="3722739"/>
          </a:xfrm>
        </p:grpSpPr>
        <p:grpSp>
          <p:nvGrpSpPr>
            <p:cNvPr id="39" name="Group 38"/>
            <p:cNvGrpSpPr/>
            <p:nvPr/>
          </p:nvGrpSpPr>
          <p:grpSpPr>
            <a:xfrm>
              <a:off x="154104" y="4265023"/>
              <a:ext cx="11814983" cy="572155"/>
              <a:chOff x="181400" y="-1018370"/>
              <a:chExt cx="11814983" cy="86107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81400" y="-1018368"/>
                <a:ext cx="1886703" cy="861077"/>
              </a:xfrm>
              <a:prstGeom prst="roundRect">
                <a:avLst>
                  <a:gd name="adj" fmla="val 3501"/>
                </a:avLst>
              </a:prstGeom>
              <a:solidFill>
                <a:schemeClr val="accent1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180000" rtlCol="0" anchor="ctr"/>
              <a:lstStyle/>
              <a:p>
                <a:pPr fontAlgn="base"/>
                <a:r>
                  <a:rPr lang="en-GB" sz="1600" b="1" dirty="0" smtClean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Compression</a:t>
                </a:r>
                <a:endParaRPr lang="en-GB" sz="1600" b="1" dirty="0">
                  <a:latin typeface="EK03Plain-M01" panose="00000600000000000000" pitchFamily="2" charset="0"/>
                  <a:cs typeface="EK03Plain-M01" panose="000006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68103" y="-1018370"/>
                <a:ext cx="9928280" cy="86107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0" rtlCol="0" anchor="ctr"/>
              <a:lstStyle/>
              <a:p>
                <a:pPr>
                  <a:buClr>
                    <a:schemeClr val="accent2">
                      <a:lumMod val="75000"/>
                    </a:schemeClr>
                  </a:buClr>
                </a:pPr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Sqoop can compress your data by using deflate(</a:t>
                </a:r>
                <a:r>
                  <a:rPr lang="en-GB" sz="1600" dirty="0" err="1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gzip</a:t>
                </a:r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) algorithm with –compress/–compression-codec argument.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80305" y="1747271"/>
              <a:ext cx="11788782" cy="695438"/>
              <a:chOff x="207601" y="-116950"/>
              <a:chExt cx="11788782" cy="1046617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207601" y="-116947"/>
                <a:ext cx="1915092" cy="1046612"/>
              </a:xfrm>
              <a:prstGeom prst="roundRect">
                <a:avLst>
                  <a:gd name="adj" fmla="val 3501"/>
                </a:avLst>
              </a:prstGeom>
              <a:solidFill>
                <a:schemeClr val="accent1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180000" rtlCol="0" anchor="ctr"/>
              <a:lstStyle/>
              <a:p>
                <a:pPr fontAlgn="base"/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Incremental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Load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068103" y="-116950"/>
                <a:ext cx="9928280" cy="104661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0" rtlCol="0" anchor="ctr"/>
              <a:lstStyle/>
              <a:p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Apache Sqoop also provides the facility of incremental load where we can load parts of table whenever it is updated.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54104" y="3496927"/>
              <a:ext cx="11814983" cy="608729"/>
              <a:chOff x="181400" y="-1001697"/>
              <a:chExt cx="11814983" cy="9161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81400" y="-1001697"/>
                <a:ext cx="1915092" cy="916123"/>
              </a:xfrm>
              <a:prstGeom prst="roundRect">
                <a:avLst>
                  <a:gd name="adj" fmla="val 3501"/>
                </a:avLst>
              </a:prstGeom>
              <a:solidFill>
                <a:schemeClr val="accent1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180000" rtlCol="0" anchor="ctr"/>
              <a:lstStyle/>
              <a:p>
                <a:pPr fontAlgn="base"/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Import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results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of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SQL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query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68103" y="-1001697"/>
                <a:ext cx="9928280" cy="91612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0" rtlCol="0" anchor="ctr"/>
              <a:lstStyle/>
              <a:p>
                <a:r>
                  <a:rPr lang="en-GB" sz="1600" dirty="0" smtClean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Sqoop can </a:t>
                </a:r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also import the result returned from an SQL query in HDFS.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7244" y="2573739"/>
              <a:ext cx="11805387" cy="763821"/>
              <a:chOff x="194540" y="-45779"/>
              <a:chExt cx="11805387" cy="11495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94540" y="-45779"/>
                <a:ext cx="1931697" cy="1149532"/>
              </a:xfrm>
              <a:prstGeom prst="roundRect">
                <a:avLst>
                  <a:gd name="adj" fmla="val 3501"/>
                </a:avLst>
              </a:prstGeom>
              <a:solidFill>
                <a:schemeClr val="accent1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180000" rtlCol="0" anchor="ctr"/>
              <a:lstStyle/>
              <a:p>
                <a:pPr fontAlgn="base"/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Parallel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import/export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71647" y="-45779"/>
                <a:ext cx="9928280" cy="11495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0" rtlCol="0" anchor="ctr"/>
              <a:lstStyle/>
              <a:p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Sqoop uses YARN framework to import and export the data, which provides fault tolerance on top of parallelism.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54104" y="1114439"/>
              <a:ext cx="11814983" cy="501802"/>
              <a:chOff x="181400" y="1275943"/>
              <a:chExt cx="11814983" cy="755201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81400" y="1275946"/>
                <a:ext cx="1915092" cy="755198"/>
              </a:xfrm>
              <a:prstGeom prst="roundRect">
                <a:avLst>
                  <a:gd name="adj" fmla="val 3501"/>
                </a:avLst>
              </a:prstGeom>
              <a:solidFill>
                <a:schemeClr val="accent1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180000" rtlCol="0" anchor="ctr"/>
              <a:lstStyle/>
              <a:p>
                <a:pPr fontAlgn="base"/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Full</a:t>
                </a:r>
                <a:r>
                  <a:rPr lang="en-GB" sz="1600" dirty="0"/>
                  <a:t> </a:t>
                </a:r>
                <a:r>
                  <a:rPr lang="en-GB" sz="1600" b="1" dirty="0">
                    <a:latin typeface="EK03Plain-M01" panose="00000600000000000000" pitchFamily="2" charset="0"/>
                    <a:cs typeface="EK03Plain-M01" panose="00000600000000000000" pitchFamily="2" charset="0"/>
                  </a:rPr>
                  <a:t>Load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68103" y="1275943"/>
                <a:ext cx="9928280" cy="72473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0" rtlCol="0" anchor="ctr"/>
              <a:lstStyle/>
              <a:p>
                <a:r>
                  <a:rPr lang="en-GB" sz="1600" dirty="0">
                    <a:solidFill>
                      <a:srgbClr val="336699"/>
                    </a:solidFill>
                    <a:latin typeface="EK03Plain-M01" panose="00000600000000000000" pitchFamily="2" charset="0"/>
                    <a:cs typeface="EK03Plain-M01" panose="00000600000000000000" pitchFamily="2" charset="0"/>
                  </a:rPr>
                  <a:t>Apache Sqoop can load the whole table/all the tables by a single command.</a:t>
                </a:r>
                <a:endParaRPr lang="en-GB" sz="1600" dirty="0" smtClean="0">
                  <a:solidFill>
                    <a:srgbClr val="336699"/>
                  </a:solidFill>
                  <a:latin typeface="EK03Plain-M01" panose="00000600000000000000" pitchFamily="2" charset="0"/>
                  <a:cs typeface="EK03Plain-M01" panose="00000600000000000000" pitchFamily="2" charset="0"/>
                </a:endParaRPr>
              </a:p>
            </p:txBody>
          </p:sp>
        </p:grpSp>
      </p:grpSp>
      <p:sp>
        <p:nvSpPr>
          <p:cNvPr id="20" name="Rounded Rectangle 19"/>
          <p:cNvSpPr/>
          <p:nvPr/>
        </p:nvSpPr>
        <p:spPr>
          <a:xfrm>
            <a:off x="627276" y="5666283"/>
            <a:ext cx="1823102" cy="572154"/>
          </a:xfrm>
          <a:prstGeom prst="roundRect">
            <a:avLst>
              <a:gd name="adj" fmla="val 3501"/>
            </a:avLst>
          </a:prstGeom>
          <a:solidFill>
            <a:schemeClr val="accent1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ctr"/>
          <a:lstStyle/>
          <a:p>
            <a:pPr fontAlgn="base"/>
            <a:r>
              <a:rPr lang="en-GB" sz="1600" b="1" dirty="0" smtClean="0">
                <a:latin typeface="EK03Plain-M01" panose="00000600000000000000" pitchFamily="2" charset="0"/>
                <a:cs typeface="EK03Plain-M01" panose="00000600000000000000" pitchFamily="2" charset="0"/>
              </a:rPr>
              <a:t>Connectivity </a:t>
            </a:r>
            <a:r>
              <a:rPr lang="en-GB" sz="1600" b="1" dirty="0">
                <a:latin typeface="EK03Plain-M01" panose="00000600000000000000" pitchFamily="2" charset="0"/>
                <a:cs typeface="EK03Plain-M01" panose="00000600000000000000" pitchFamily="2" charset="0"/>
              </a:rPr>
              <a:t>with all major RDBMS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50378" y="4959585"/>
            <a:ext cx="9593594" cy="572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rgbClr val="336699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Sqoop can load data directly into Apache Hive/</a:t>
            </a:r>
            <a:r>
              <a:rPr lang="en-GB" sz="1600" dirty="0" err="1">
                <a:solidFill>
                  <a:srgbClr val="336699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HBase</a:t>
            </a:r>
            <a:r>
              <a:rPr lang="en-GB" sz="1600" dirty="0">
                <a:solidFill>
                  <a:srgbClr val="336699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 for further analysis and processing.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7276" y="4971251"/>
            <a:ext cx="1823102" cy="572154"/>
          </a:xfrm>
          <a:prstGeom prst="roundRect">
            <a:avLst>
              <a:gd name="adj" fmla="val 3501"/>
            </a:avLst>
          </a:prstGeom>
          <a:solidFill>
            <a:schemeClr val="accent1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ctr"/>
          <a:lstStyle/>
          <a:p>
            <a:pPr fontAlgn="base"/>
            <a:r>
              <a:rPr lang="en-GB" sz="1600" b="1" dirty="0">
                <a:latin typeface="EK03Plain-M01" panose="00000600000000000000" pitchFamily="2" charset="0"/>
                <a:cs typeface="EK03Plain-M01" panose="00000600000000000000" pitchFamily="2" charset="0"/>
              </a:rPr>
              <a:t>Load data directly into HIVE/</a:t>
            </a:r>
            <a:r>
              <a:rPr lang="en-GB" sz="1600" b="1" dirty="0" err="1">
                <a:latin typeface="EK03Plain-M01" panose="00000600000000000000" pitchFamily="2" charset="0"/>
                <a:cs typeface="EK03Plain-M01" panose="00000600000000000000" pitchFamily="2" charset="0"/>
              </a:rPr>
              <a:t>HBase</a:t>
            </a:r>
            <a:endParaRPr lang="en-GB" sz="1600" b="1" dirty="0">
              <a:latin typeface="EK03Plain-M01" panose="00000600000000000000" pitchFamily="2" charset="0"/>
              <a:cs typeface="EK03Plain-M01" panose="000006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50378" y="5666284"/>
            <a:ext cx="9593594" cy="572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rgbClr val="336699"/>
                </a:solidFill>
                <a:latin typeface="EK03Plain-M01" panose="00000600000000000000" pitchFamily="2" charset="0"/>
                <a:cs typeface="EK03Plain-M01" panose="00000600000000000000" pitchFamily="2" charset="0"/>
              </a:rPr>
              <a:t>Apache Sqoop provides connectors for almost all RDBMS databases like MYSQL, ORACLE and POSTGRESS.</a:t>
            </a:r>
          </a:p>
        </p:txBody>
      </p:sp>
    </p:spTree>
    <p:extLst>
      <p:ext uri="{BB962C8B-B14F-4D97-AF65-F5344CB8AC3E}">
        <p14:creationId xmlns:p14="http://schemas.microsoft.com/office/powerpoint/2010/main" val="28097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4460" y="524476"/>
            <a:ext cx="10117541" cy="148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32584" y="186559"/>
            <a:ext cx="586574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Sqoop Architecture</a:t>
            </a:r>
            <a:endParaRPr lang="en-GB" sz="4000" b="1" dirty="0">
              <a:solidFill>
                <a:srgbClr val="EC1C24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9" y="1010725"/>
            <a:ext cx="5638929" cy="3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416"/>
            <a:ext cx="10515600" cy="52081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002060"/>
              </a:solidFill>
              <a:latin typeface="EK03Plain-M01" panose="00000600000000000000" pitchFamily="2" charset="0"/>
              <a:cs typeface="EK03Plain-M01" panose="00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8509" y="524475"/>
            <a:ext cx="8843492" cy="148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5464" y="170532"/>
            <a:ext cx="98083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i="1" dirty="0" smtClean="0">
                <a:solidFill>
                  <a:srgbClr val="EC1C24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Sqoop Important commands with example</a:t>
            </a:r>
            <a:endParaRPr lang="en-GB" sz="4000" b="1" i="1" dirty="0">
              <a:solidFill>
                <a:srgbClr val="EC1C24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97193" y="1679880"/>
            <a:ext cx="8668702" cy="201928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Everything about Apache </a:t>
            </a:r>
            <a:r>
              <a:rPr lang="en-GB" sz="2400" dirty="0" smtClean="0">
                <a:solidFill>
                  <a:schemeClr val="tx1"/>
                </a:solidFill>
                <a:latin typeface="EK03Plain-B01" panose="00000800000000000000" pitchFamily="2" charset="0"/>
                <a:cs typeface="EK03Plain-B01" panose="00000800000000000000" pitchFamily="2" charset="0"/>
              </a:rPr>
              <a:t>Sqoop @</a:t>
            </a:r>
            <a:endParaRPr lang="en-GB" sz="2400" dirty="0">
              <a:solidFill>
                <a:schemeClr val="tx1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EK03Plain-B01" panose="00000800000000000000" pitchFamily="2" charset="0"/>
                <a:cs typeface="EK03Plain-B01" panose="00000800000000000000" pitchFamily="2" charset="0"/>
                <a:hlinkClick r:id="rId4"/>
              </a:rPr>
              <a:t>https://sqoop.apache.org/docs/1.4.7/SqoopUserGuide.html</a:t>
            </a:r>
            <a:endParaRPr lang="en-GB" sz="2400" dirty="0" smtClean="0">
              <a:solidFill>
                <a:schemeClr val="tx1"/>
              </a:solidFill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3688" y="5245088"/>
            <a:ext cx="7864208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GB" sz="3200" u="sng" dirty="0">
                <a:latin typeface="EK03Plain-B01" panose="00000800000000000000" pitchFamily="2" charset="0"/>
                <a:cs typeface="EK03Plain-B01" panose="00000800000000000000" pitchFamily="2" charset="0"/>
              </a:rPr>
              <a:t>Thank You !!!</a:t>
            </a:r>
            <a:endParaRPr lang="en-GB" sz="3200" dirty="0">
              <a:latin typeface="EK03Plain-B01" panose="00000800000000000000" pitchFamily="2" charset="0"/>
              <a:cs typeface="EK03Plain-B01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6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>23</LikesCount>
    <Ratings xmlns="http://schemas.microsoft.com/sharepoint/v3" xsi:nil="true"/>
    <PublishingDate xmlns="c50c6ae7-a763-4112-b0b4-be3f0ae26025">2018-07-10T23:00:00+00:00</PublishingDate>
    <PointOfContact xmlns="c50c6ae7-a763-4112-b0b4-be3f0ae26025">
      <UserInfo>
        <DisplayName>Arul Jawahar</DisplayName>
        <AccountId>429</AccountId>
        <AccountType/>
      </UserInfo>
    </PointOfContact>
    <LikedBy xmlns="http://schemas.microsoft.com/sharepoint/v3">
      <UserInfo>
        <DisplayName>Translation Managers</DisplayName>
        <AccountId>19</AccountId>
        <AccountType/>
      </UserInfo>
      <UserInfo>
        <DisplayName>K S Rao</DisplayName>
        <AccountId>23</AccountId>
        <AccountType/>
      </UserInfo>
      <UserInfo>
        <DisplayName>Ashish Chakkarayan</DisplayName>
        <AccountId>38</AccountId>
        <AccountType/>
      </UserInfo>
      <UserInfo>
        <DisplayName>Muhammad Shoaib Syed</DisplayName>
        <AccountId>117</AccountId>
        <AccountType/>
      </UserInfo>
      <UserInfo>
        <DisplayName>Govinda Banothu</DisplayName>
        <AccountId>77</AccountId>
        <AccountType/>
      </UserInfo>
      <UserInfo>
        <DisplayName>Sumaiya Imran</DisplayName>
        <AccountId>22</AccountId>
        <AccountType/>
      </UserInfo>
      <UserInfo>
        <DisplayName>Venkateshkumar S.</DisplayName>
        <AccountId>141</AccountId>
        <AccountType/>
      </UserInfo>
      <UserInfo>
        <DisplayName>Kumaravelu Ramasamy</DisplayName>
        <AccountId>186</AccountId>
        <AccountType/>
      </UserInfo>
      <UserInfo>
        <DisplayName>Rajhans Kumar</DisplayName>
        <AccountId>194</AccountId>
        <AccountType/>
      </UserInfo>
      <UserInfo>
        <DisplayName>Ranjith R K</DisplayName>
        <AccountId>158</AccountId>
        <AccountType/>
      </UserInfo>
      <UserInfo>
        <DisplayName>Selvaraj Ramasamy</DisplayName>
        <AccountId>703</AccountId>
        <AccountType/>
      </UserInfo>
      <UserInfo>
        <DisplayName>Sivakumar Ramasamy</DisplayName>
        <AccountId>196</AccountId>
        <AccountType/>
      </UserInfo>
      <UserInfo>
        <DisplayName>Navaneethakrishnan Karuppiah</DisplayName>
        <AccountId>661</AccountId>
        <AccountType/>
      </UserInfo>
      <UserInfo>
        <DisplayName>Tharaka Munasinghe</DisplayName>
        <AccountId>370</AccountId>
        <AccountType/>
      </UserInfo>
      <UserInfo>
        <DisplayName>Srinivasan Ananthanpillai</DisplayName>
        <AccountId>202</AccountId>
        <AccountType/>
      </UserInfo>
      <UserInfo>
        <DisplayName>Arunkumar Hariram</DisplayName>
        <AccountId>761</AccountId>
        <AccountType/>
      </UserInfo>
      <UserInfo>
        <DisplayName>Mohammed Salahuddin</DisplayName>
        <AccountId>515</AccountId>
        <AccountType/>
      </UserInfo>
      <UserInfo>
        <DisplayName>Balaji Thiyagarajan</DisplayName>
        <AccountId>439</AccountId>
        <AccountType/>
      </UserInfo>
      <UserInfo>
        <DisplayName>Kavya Suvarna</DisplayName>
        <AccountId>529</AccountId>
        <AccountType/>
      </UserInfo>
      <UserInfo>
        <DisplayName>Shivagami Gugan - MSE</DisplayName>
        <AccountId>427</AccountId>
        <AccountType/>
      </UserInfo>
      <UserInfo>
        <DisplayName>Oleg Baydakov</DisplayName>
        <AccountId>41</AccountId>
        <AccountType/>
      </UserInfo>
      <UserInfo>
        <DisplayName>Ambalatharasu Ramanathan</DisplayName>
        <AccountId>796</AccountId>
        <AccountType/>
      </UserInfo>
      <UserInfo>
        <DisplayName>i:0#.f|membership|ravikumar.a@emirates.com</DisplayName>
        <AccountId>729</AccountId>
        <AccountType/>
      </UserInfo>
    </LikedBy>
    <RatedBy xmlns="http://schemas.microsoft.com/sharepoint/v3">
      <UserInfo>
        <DisplayName/>
        <AccountId xsi:nil="true"/>
        <AccountType/>
      </UserInfo>
    </RatedBy>
    <PhotoLink xmlns="c50c6ae7-a763-4112-b0b4-be3f0ae26025">/teams/5slidelearning/siteassets/images/Arul.jpg</PhotoLink>
    <InitialLikeCount xmlns="4d0e93db-fa38-4adb-a021-9b48aae04416">0</InitialLikeCou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10D1F0397E344AA16F02E53189B305" ma:contentTypeVersion="16" ma:contentTypeDescription="Create a new document." ma:contentTypeScope="" ma:versionID="2a2c15cea4de2214296115167cd51828">
  <xsd:schema xmlns:xsd="http://www.w3.org/2001/XMLSchema" xmlns:xs="http://www.w3.org/2001/XMLSchema" xmlns:p="http://schemas.microsoft.com/office/2006/metadata/properties" xmlns:ns1="http://schemas.microsoft.com/sharepoint/v3" xmlns:ns2="c50c6ae7-a763-4112-b0b4-be3f0ae26025" xmlns:ns3="4d0e93db-fa38-4adb-a021-9b48aae04416" xmlns:ns4="93f520ff-7639-4f6f-bcdc-cee6d447f527" targetNamespace="http://schemas.microsoft.com/office/2006/metadata/properties" ma:root="true" ma:fieldsID="71c709c81441ae2a96e8750522d7c862" ns1:_="" ns2:_="" ns3:_="" ns4:_="">
    <xsd:import namespace="http://schemas.microsoft.com/sharepoint/v3"/>
    <xsd:import namespace="c50c6ae7-a763-4112-b0b4-be3f0ae26025"/>
    <xsd:import namespace="4d0e93db-fa38-4adb-a021-9b48aae04416"/>
    <xsd:import namespace="93f520ff-7639-4f6f-bcdc-cee6d447f5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ointOfContact"/>
                <xsd:element ref="ns2:PublishingDat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PhotoLink" minOccurs="0"/>
                <xsd:element ref="ns3:InitialLikeCount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3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4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5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6" nillable="true" ma:displayName="Number of Likes" ma:internalName="LikesCount">
      <xsd:simpleType>
        <xsd:restriction base="dms:Unknown"/>
      </xsd:simpleType>
    </xsd:element>
    <xsd:element name="LikedBy" ma:index="17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c6ae7-a763-4112-b0b4-be3f0ae2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ointOfContact" ma:index="10" ma:displayName="PointOfContact" ma:list="UserInfo" ma:SharePointGroup="0" ma:internalName="PointOfContact" ma:readOnly="fals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Date" ma:index="11" nillable="true" ma:displayName="PublishingDate" ma:default="[today]" ma:format="DateOnly" ma:internalName="PublishingDate">
      <xsd:simpleType>
        <xsd:restriction base="dms:DateTime"/>
      </xsd:simpleType>
    </xsd:element>
    <xsd:element name="PhotoLink" ma:index="18" nillable="true" ma:displayName="PhotoLink" ma:internalName="PhotoLink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e93db-fa38-4adb-a021-9b48aae04416" elementFormDefault="qualified">
    <xsd:import namespace="http://schemas.microsoft.com/office/2006/documentManagement/types"/>
    <xsd:import namespace="http://schemas.microsoft.com/office/infopath/2007/PartnerControls"/>
    <xsd:element name="InitialLikeCount" ma:index="19" nillable="true" ma:displayName="InitialLikeCount" ma:decimals="0" ma:default="0" ma:internalName="InitialLikeCount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520ff-7639-4f6f-bcdc-cee6d447f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F7858B-9091-4E97-9703-8869889AFC0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4d0e93db-fa38-4adb-a021-9b48aae04416"/>
    <ds:schemaRef ds:uri="http://purl.org/dc/elements/1.1/"/>
    <ds:schemaRef ds:uri="http://schemas.openxmlformats.org/package/2006/metadata/core-properties"/>
    <ds:schemaRef ds:uri="http://www.w3.org/XML/1998/namespace"/>
    <ds:schemaRef ds:uri="93f520ff-7639-4f6f-bcdc-cee6d447f527"/>
    <ds:schemaRef ds:uri="c50c6ae7-a763-4112-b0b4-be3f0ae2602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E3A1BD-ADA2-402A-A368-3B870B98F8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D2851-CF1A-4232-BE45-481EEF909B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0c6ae7-a763-4112-b0b4-be3f0ae26025"/>
    <ds:schemaRef ds:uri="4d0e93db-fa38-4adb-a021-9b48aae04416"/>
    <ds:schemaRef ds:uri="93f520ff-7639-4f6f-bcdc-cee6d447f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9148</TotalTime>
  <Words>329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EK03Plain-B01</vt:lpstr>
      <vt:lpstr>EK03Plain-M01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Emirates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 S Rao</dc:creator>
  <cp:lastModifiedBy>Rajhans Kumar</cp:lastModifiedBy>
  <cp:revision>162</cp:revision>
  <dcterms:created xsi:type="dcterms:W3CDTF">2018-07-15T04:42:28Z</dcterms:created>
  <dcterms:modified xsi:type="dcterms:W3CDTF">2019-06-07T11:58:17Z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0x010100EC10D1F0397E344AA16F02E53189B305</vt:lpwstr>
  </property>
</Properties>
</file>