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Sql</a:t>
            </a:r>
            <a:r>
              <a:rPr lang="en-US" dirty="0"/>
              <a:t>  Final project</a:t>
            </a:r>
          </a:p>
        </p:txBody>
      </p:sp>
      <p:sp>
        <p:nvSpPr>
          <p:cNvPr id="3" name="Subtitle 2"/>
          <p:cNvSpPr>
            <a:spLocks noGrp="1"/>
          </p:cNvSpPr>
          <p:nvPr>
            <p:ph type="subTitle" idx="1"/>
          </p:nvPr>
        </p:nvSpPr>
        <p:spPr>
          <a:xfrm>
            <a:off x="4211781" y="4385731"/>
            <a:ext cx="7197726" cy="1405467"/>
          </a:xfrm>
        </p:spPr>
        <p:txBody>
          <a:bodyPr/>
          <a:lstStyle/>
          <a:p>
            <a:r>
              <a:rPr lang="en-US" dirty="0"/>
              <a:t>Project video </a:t>
            </a:r>
            <a:r>
              <a:rPr lang="en-US" dirty="0">
                <a:solidFill>
                  <a:srgbClr val="FFFF00"/>
                </a:solidFill>
              </a:rPr>
              <a:t>https://drive.google.com/file/d/1GZ3D5f14nprw5LWg8ykMAz5Lzens2LTk/view?usp=sharing </a:t>
            </a:r>
          </a:p>
        </p:txBody>
      </p:sp>
    </p:spTree>
    <p:extLst>
      <p:ext uri="{BB962C8B-B14F-4D97-AF65-F5344CB8AC3E}">
        <p14:creationId xmlns:p14="http://schemas.microsoft.com/office/powerpoint/2010/main" val="427736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90500"/>
            <a:ext cx="7975600" cy="1077218"/>
          </a:xfrm>
          <a:prstGeom prst="rect">
            <a:avLst/>
          </a:prstGeom>
          <a:noFill/>
        </p:spPr>
        <p:txBody>
          <a:bodyPr wrap="square" rtlCol="0">
            <a:spAutoFit/>
          </a:bodyPr>
          <a:lstStyle/>
          <a:p>
            <a:r>
              <a:rPr lang="en-US" sz="1600" dirty="0">
                <a:solidFill>
                  <a:schemeClr val="accent2">
                    <a:lumMod val="20000"/>
                    <a:lumOff val="80000"/>
                  </a:schemeClr>
                </a:solidFill>
              </a:rPr>
              <a:t>Task 9 Explanation: </a:t>
            </a:r>
          </a:p>
          <a:p>
            <a:r>
              <a:rPr lang="en-US" sz="1600" dirty="0">
                <a:solidFill>
                  <a:schemeClr val="accent2">
                    <a:lumMod val="20000"/>
                    <a:lumOff val="80000"/>
                  </a:schemeClr>
                </a:solidFill>
              </a:rPr>
              <a:t>I calculated the revenue each customer generated and used a window function to rank them. Then, I filtered to display only the top 5 customers based on their revenue contribution. All I have done inside a CTE.</a:t>
            </a:r>
          </a:p>
        </p:txBody>
      </p:sp>
      <p:graphicFrame>
        <p:nvGraphicFramePr>
          <p:cNvPr id="3" name="Table 2"/>
          <p:cNvGraphicFramePr>
            <a:graphicFrameLocks noGrp="1"/>
          </p:cNvGraphicFramePr>
          <p:nvPr>
            <p:extLst>
              <p:ext uri="{D42A27DB-BD31-4B8C-83A1-F6EECF244321}">
                <p14:modId xmlns:p14="http://schemas.microsoft.com/office/powerpoint/2010/main" val="1243953560"/>
              </p:ext>
            </p:extLst>
          </p:nvPr>
        </p:nvGraphicFramePr>
        <p:xfrm>
          <a:off x="127000" y="1522889"/>
          <a:ext cx="8763000" cy="2194560"/>
        </p:xfrm>
        <a:graphic>
          <a:graphicData uri="http://schemas.openxmlformats.org/drawingml/2006/table">
            <a:tbl>
              <a:tblPr/>
              <a:tblGrid>
                <a:gridCol w="2921000">
                  <a:extLst>
                    <a:ext uri="{9D8B030D-6E8A-4147-A177-3AD203B41FA5}">
                      <a16:colId xmlns:a16="http://schemas.microsoft.com/office/drawing/2014/main" val="2782236208"/>
                    </a:ext>
                  </a:extLst>
                </a:gridCol>
                <a:gridCol w="2921000">
                  <a:extLst>
                    <a:ext uri="{9D8B030D-6E8A-4147-A177-3AD203B41FA5}">
                      <a16:colId xmlns:a16="http://schemas.microsoft.com/office/drawing/2014/main" val="2266176765"/>
                    </a:ext>
                  </a:extLst>
                </a:gridCol>
                <a:gridCol w="2921000">
                  <a:extLst>
                    <a:ext uri="{9D8B030D-6E8A-4147-A177-3AD203B41FA5}">
                      <a16:colId xmlns:a16="http://schemas.microsoft.com/office/drawing/2014/main" val="287150230"/>
                    </a:ext>
                  </a:extLst>
                </a:gridCol>
              </a:tblGrid>
              <a:tr h="211852">
                <a:tc>
                  <a:txBody>
                    <a:bodyPr/>
                    <a:lstStyle/>
                    <a:p>
                      <a:r>
                        <a:rPr lang="en-US" sz="1800"/>
                        <a:t>Customer ID</a:t>
                      </a:r>
                    </a:p>
                  </a:txBody>
                  <a:tcPr anchor="ctr">
                    <a:lnL>
                      <a:noFill/>
                    </a:lnL>
                    <a:lnR>
                      <a:noFill/>
                    </a:lnR>
                    <a:lnT>
                      <a:noFill/>
                    </a:lnT>
                    <a:lnB>
                      <a:noFill/>
                    </a:lnB>
                  </a:tcPr>
                </a:tc>
                <a:tc>
                  <a:txBody>
                    <a:bodyPr/>
                    <a:lstStyle/>
                    <a:p>
                      <a:r>
                        <a:rPr lang="en-US" sz="1800"/>
                        <a:t>Revenue (₹)</a:t>
                      </a:r>
                    </a:p>
                  </a:txBody>
                  <a:tcPr anchor="ctr">
                    <a:lnL>
                      <a:noFill/>
                    </a:lnL>
                    <a:lnR>
                      <a:noFill/>
                    </a:lnR>
                    <a:lnT>
                      <a:noFill/>
                    </a:lnT>
                    <a:lnB>
                      <a:noFill/>
                    </a:lnB>
                  </a:tcPr>
                </a:tc>
                <a:tc>
                  <a:txBody>
                    <a:bodyPr/>
                    <a:lstStyle/>
                    <a:p>
                      <a:r>
                        <a:rPr lang="en-US" sz="1800"/>
                        <a:t>Ranking</a:t>
                      </a:r>
                    </a:p>
                  </a:txBody>
                  <a:tcPr anchor="ctr">
                    <a:lnL>
                      <a:noFill/>
                    </a:lnL>
                    <a:lnR>
                      <a:noFill/>
                    </a:lnR>
                    <a:lnT>
                      <a:noFill/>
                    </a:lnT>
                    <a:lnB>
                      <a:noFill/>
                    </a:lnB>
                  </a:tcPr>
                </a:tc>
                <a:extLst>
                  <a:ext uri="{0D108BD9-81ED-4DB2-BD59-A6C34878D82A}">
                    <a16:rowId xmlns:a16="http://schemas.microsoft.com/office/drawing/2014/main" val="3609862391"/>
                  </a:ext>
                </a:extLst>
              </a:tr>
              <a:tr h="211852">
                <a:tc>
                  <a:txBody>
                    <a:bodyPr/>
                    <a:lstStyle/>
                    <a:p>
                      <a:r>
                        <a:rPr lang="en-US" sz="1800"/>
                        <a:t>8</a:t>
                      </a:r>
                    </a:p>
                  </a:txBody>
                  <a:tcPr anchor="ctr">
                    <a:lnL>
                      <a:noFill/>
                    </a:lnL>
                    <a:lnR>
                      <a:noFill/>
                    </a:lnR>
                    <a:lnT>
                      <a:noFill/>
                    </a:lnT>
                    <a:lnB>
                      <a:noFill/>
                    </a:lnB>
                  </a:tcPr>
                </a:tc>
                <a:tc>
                  <a:txBody>
                    <a:bodyPr/>
                    <a:lstStyle/>
                    <a:p>
                      <a:r>
                        <a:rPr lang="en-US" sz="1800"/>
                        <a:t>25,366.04</a:t>
                      </a:r>
                    </a:p>
                  </a:txBody>
                  <a:tcPr anchor="ctr">
                    <a:lnL>
                      <a:noFill/>
                    </a:lnL>
                    <a:lnR>
                      <a:noFill/>
                    </a:lnR>
                    <a:lnT>
                      <a:noFill/>
                    </a:lnT>
                    <a:lnB>
                      <a:noFill/>
                    </a:lnB>
                  </a:tcPr>
                </a:tc>
                <a:tc>
                  <a:txBody>
                    <a:bodyPr/>
                    <a:lstStyle/>
                    <a:p>
                      <a:r>
                        <a:rPr lang="en-US" sz="1800"/>
                        <a:t>1</a:t>
                      </a:r>
                    </a:p>
                  </a:txBody>
                  <a:tcPr anchor="ctr">
                    <a:lnL>
                      <a:noFill/>
                    </a:lnL>
                    <a:lnR>
                      <a:noFill/>
                    </a:lnR>
                    <a:lnT>
                      <a:noFill/>
                    </a:lnT>
                    <a:lnB>
                      <a:noFill/>
                    </a:lnB>
                  </a:tcPr>
                </a:tc>
                <a:extLst>
                  <a:ext uri="{0D108BD9-81ED-4DB2-BD59-A6C34878D82A}">
                    <a16:rowId xmlns:a16="http://schemas.microsoft.com/office/drawing/2014/main" val="770248909"/>
                  </a:ext>
                </a:extLst>
              </a:tr>
              <a:tr h="211852">
                <a:tc>
                  <a:txBody>
                    <a:bodyPr/>
                    <a:lstStyle/>
                    <a:p>
                      <a:r>
                        <a:rPr lang="en-US" sz="1800"/>
                        <a:t>3</a:t>
                      </a:r>
                    </a:p>
                  </a:txBody>
                  <a:tcPr anchor="ctr">
                    <a:lnL>
                      <a:noFill/>
                    </a:lnL>
                    <a:lnR>
                      <a:noFill/>
                    </a:lnR>
                    <a:lnT>
                      <a:noFill/>
                    </a:lnT>
                    <a:lnB>
                      <a:noFill/>
                    </a:lnB>
                  </a:tcPr>
                </a:tc>
                <a:tc>
                  <a:txBody>
                    <a:bodyPr/>
                    <a:lstStyle/>
                    <a:p>
                      <a:r>
                        <a:rPr lang="en-US" sz="1800"/>
                        <a:t>22,287.87</a:t>
                      </a:r>
                    </a:p>
                  </a:txBody>
                  <a:tcPr anchor="ctr">
                    <a:lnL>
                      <a:noFill/>
                    </a:lnL>
                    <a:lnR>
                      <a:noFill/>
                    </a:lnR>
                    <a:lnT>
                      <a:noFill/>
                    </a:lnT>
                    <a:lnB>
                      <a:noFill/>
                    </a:lnB>
                  </a:tcPr>
                </a:tc>
                <a:tc>
                  <a:txBody>
                    <a:bodyPr/>
                    <a:lstStyle/>
                    <a:p>
                      <a:r>
                        <a:rPr lang="en-US" sz="1800"/>
                        <a:t>2</a:t>
                      </a:r>
                    </a:p>
                  </a:txBody>
                  <a:tcPr anchor="ctr">
                    <a:lnL>
                      <a:noFill/>
                    </a:lnL>
                    <a:lnR>
                      <a:noFill/>
                    </a:lnR>
                    <a:lnT>
                      <a:noFill/>
                    </a:lnT>
                    <a:lnB>
                      <a:noFill/>
                    </a:lnB>
                  </a:tcPr>
                </a:tc>
                <a:extLst>
                  <a:ext uri="{0D108BD9-81ED-4DB2-BD59-A6C34878D82A}">
                    <a16:rowId xmlns:a16="http://schemas.microsoft.com/office/drawing/2014/main" val="3412300790"/>
                  </a:ext>
                </a:extLst>
              </a:tr>
              <a:tr h="211852">
                <a:tc>
                  <a:txBody>
                    <a:bodyPr/>
                    <a:lstStyle/>
                    <a:p>
                      <a:r>
                        <a:rPr lang="en-US" sz="1800"/>
                        <a:t>2</a:t>
                      </a:r>
                    </a:p>
                  </a:txBody>
                  <a:tcPr anchor="ctr">
                    <a:lnL>
                      <a:noFill/>
                    </a:lnL>
                    <a:lnR>
                      <a:noFill/>
                    </a:lnR>
                    <a:lnT>
                      <a:noFill/>
                    </a:lnT>
                    <a:lnB>
                      <a:noFill/>
                    </a:lnB>
                  </a:tcPr>
                </a:tc>
                <a:tc>
                  <a:txBody>
                    <a:bodyPr/>
                    <a:lstStyle/>
                    <a:p>
                      <a:r>
                        <a:rPr lang="en-US" sz="1800"/>
                        <a:t>22,278.36</a:t>
                      </a:r>
                    </a:p>
                  </a:txBody>
                  <a:tcPr anchor="ctr">
                    <a:lnL>
                      <a:noFill/>
                    </a:lnL>
                    <a:lnR>
                      <a:noFill/>
                    </a:lnR>
                    <a:lnT>
                      <a:noFill/>
                    </a:lnT>
                    <a:lnB>
                      <a:noFill/>
                    </a:lnB>
                  </a:tcPr>
                </a:tc>
                <a:tc>
                  <a:txBody>
                    <a:bodyPr/>
                    <a:lstStyle/>
                    <a:p>
                      <a:r>
                        <a:rPr lang="en-US" sz="1800"/>
                        <a:t>3</a:t>
                      </a:r>
                    </a:p>
                  </a:txBody>
                  <a:tcPr anchor="ctr">
                    <a:lnL>
                      <a:noFill/>
                    </a:lnL>
                    <a:lnR>
                      <a:noFill/>
                    </a:lnR>
                    <a:lnT>
                      <a:noFill/>
                    </a:lnT>
                    <a:lnB>
                      <a:noFill/>
                    </a:lnB>
                  </a:tcPr>
                </a:tc>
                <a:extLst>
                  <a:ext uri="{0D108BD9-81ED-4DB2-BD59-A6C34878D82A}">
                    <a16:rowId xmlns:a16="http://schemas.microsoft.com/office/drawing/2014/main" val="2037965539"/>
                  </a:ext>
                </a:extLst>
              </a:tr>
              <a:tr h="211852">
                <a:tc>
                  <a:txBody>
                    <a:bodyPr/>
                    <a:lstStyle/>
                    <a:p>
                      <a:r>
                        <a:rPr lang="en-US" sz="1800" dirty="0"/>
                        <a:t>15</a:t>
                      </a:r>
                    </a:p>
                  </a:txBody>
                  <a:tcPr anchor="ctr">
                    <a:lnL>
                      <a:noFill/>
                    </a:lnL>
                    <a:lnR>
                      <a:noFill/>
                    </a:lnR>
                    <a:lnT>
                      <a:noFill/>
                    </a:lnT>
                    <a:lnB>
                      <a:noFill/>
                    </a:lnB>
                  </a:tcPr>
                </a:tc>
                <a:tc>
                  <a:txBody>
                    <a:bodyPr/>
                    <a:lstStyle/>
                    <a:p>
                      <a:r>
                        <a:rPr lang="en-US" sz="1800"/>
                        <a:t>21,594.72</a:t>
                      </a:r>
                    </a:p>
                  </a:txBody>
                  <a:tcPr anchor="ctr">
                    <a:lnL>
                      <a:noFill/>
                    </a:lnL>
                    <a:lnR>
                      <a:noFill/>
                    </a:lnR>
                    <a:lnT>
                      <a:noFill/>
                    </a:lnT>
                    <a:lnB>
                      <a:noFill/>
                    </a:lnB>
                  </a:tcPr>
                </a:tc>
                <a:tc>
                  <a:txBody>
                    <a:bodyPr/>
                    <a:lstStyle/>
                    <a:p>
                      <a:r>
                        <a:rPr lang="en-US" sz="1800" dirty="0"/>
                        <a:t>4</a:t>
                      </a:r>
                    </a:p>
                  </a:txBody>
                  <a:tcPr anchor="ctr">
                    <a:lnL>
                      <a:noFill/>
                    </a:lnL>
                    <a:lnR>
                      <a:noFill/>
                    </a:lnR>
                    <a:lnT>
                      <a:noFill/>
                    </a:lnT>
                    <a:lnB>
                      <a:noFill/>
                    </a:lnB>
                  </a:tcPr>
                </a:tc>
                <a:extLst>
                  <a:ext uri="{0D108BD9-81ED-4DB2-BD59-A6C34878D82A}">
                    <a16:rowId xmlns:a16="http://schemas.microsoft.com/office/drawing/2014/main" val="3458607213"/>
                  </a:ext>
                </a:extLst>
              </a:tr>
              <a:tr h="211852">
                <a:tc>
                  <a:txBody>
                    <a:bodyPr/>
                    <a:lstStyle/>
                    <a:p>
                      <a:r>
                        <a:rPr lang="en-US" sz="1800"/>
                        <a:t>1</a:t>
                      </a:r>
                    </a:p>
                  </a:txBody>
                  <a:tcPr anchor="ctr">
                    <a:lnL>
                      <a:noFill/>
                    </a:lnL>
                    <a:lnR>
                      <a:noFill/>
                    </a:lnR>
                    <a:lnT>
                      <a:noFill/>
                    </a:lnT>
                    <a:lnB>
                      <a:noFill/>
                    </a:lnB>
                  </a:tcPr>
                </a:tc>
                <a:tc>
                  <a:txBody>
                    <a:bodyPr/>
                    <a:lstStyle/>
                    <a:p>
                      <a:r>
                        <a:rPr lang="en-US" sz="1800"/>
                        <a:t>21,556.71</a:t>
                      </a:r>
                    </a:p>
                  </a:txBody>
                  <a:tcPr anchor="ctr">
                    <a:lnL>
                      <a:noFill/>
                    </a:lnL>
                    <a:lnR>
                      <a:noFill/>
                    </a:lnR>
                    <a:lnT>
                      <a:noFill/>
                    </a:lnT>
                    <a:lnB>
                      <a:noFill/>
                    </a:lnB>
                  </a:tcPr>
                </a:tc>
                <a:tc>
                  <a:txBody>
                    <a:bodyPr/>
                    <a:lstStyle/>
                    <a:p>
                      <a:r>
                        <a:rPr lang="en-US" sz="1800" dirty="0"/>
                        <a:t>5</a:t>
                      </a:r>
                    </a:p>
                  </a:txBody>
                  <a:tcPr anchor="ctr">
                    <a:lnL>
                      <a:noFill/>
                    </a:lnL>
                    <a:lnR>
                      <a:noFill/>
                    </a:lnR>
                    <a:lnT>
                      <a:noFill/>
                    </a:lnT>
                    <a:lnB>
                      <a:noFill/>
                    </a:lnB>
                  </a:tcPr>
                </a:tc>
                <a:extLst>
                  <a:ext uri="{0D108BD9-81ED-4DB2-BD59-A6C34878D82A}">
                    <a16:rowId xmlns:a16="http://schemas.microsoft.com/office/drawing/2014/main" val="675427172"/>
                  </a:ext>
                </a:extLst>
              </a:tr>
            </a:tbl>
          </a:graphicData>
        </a:graphic>
      </p:graphicFrame>
      <p:sp>
        <p:nvSpPr>
          <p:cNvPr id="4" name="TextBox 3"/>
          <p:cNvSpPr txBox="1"/>
          <p:nvPr/>
        </p:nvSpPr>
        <p:spPr>
          <a:xfrm>
            <a:off x="127000" y="4140200"/>
            <a:ext cx="8331200" cy="2492990"/>
          </a:xfrm>
          <a:prstGeom prst="rect">
            <a:avLst/>
          </a:prstGeom>
          <a:noFill/>
        </p:spPr>
        <p:txBody>
          <a:bodyPr wrap="square" rtlCol="0">
            <a:spAutoFit/>
          </a:bodyPr>
          <a:lstStyle/>
          <a:p>
            <a:r>
              <a:rPr lang="en-US" sz="1200" b="1" dirty="0">
                <a:solidFill>
                  <a:srgbClr val="FFC000"/>
                </a:solidFill>
              </a:rPr>
              <a:t>Analysis: Customer ID 8 is the highest contributor with ₹25,366.04 in total purchases.</a:t>
            </a:r>
          </a:p>
          <a:p>
            <a:endParaRPr lang="en-US" sz="1200" b="1" dirty="0">
              <a:solidFill>
                <a:srgbClr val="FFC000"/>
              </a:solidFill>
            </a:endParaRPr>
          </a:p>
          <a:p>
            <a:r>
              <a:rPr lang="en-US" sz="1200" b="1" dirty="0">
                <a:solidFill>
                  <a:srgbClr val="FFC000"/>
                </a:solidFill>
              </a:rPr>
              <a:t>The top 5 customers all generated over ₹21,500 individually, indicating a strong influence on overall sales.</a:t>
            </a:r>
          </a:p>
          <a:p>
            <a:endParaRPr lang="en-US" sz="1200" b="1" dirty="0">
              <a:solidFill>
                <a:srgbClr val="FFC000"/>
              </a:solidFill>
            </a:endParaRPr>
          </a:p>
          <a:p>
            <a:r>
              <a:rPr lang="en-US" sz="1200" b="1" dirty="0">
                <a:solidFill>
                  <a:srgbClr val="FFC000"/>
                </a:solidFill>
              </a:rPr>
              <a:t>These high-revenue customers can be considered premium buyers, and Walmart can:</a:t>
            </a:r>
          </a:p>
          <a:p>
            <a:endParaRPr lang="en-US" sz="1200" b="1" dirty="0">
              <a:solidFill>
                <a:srgbClr val="FFC000"/>
              </a:solidFill>
            </a:endParaRPr>
          </a:p>
          <a:p>
            <a:r>
              <a:rPr lang="en-US" sz="1200" b="1" dirty="0">
                <a:solidFill>
                  <a:srgbClr val="FFC000"/>
                </a:solidFill>
              </a:rPr>
              <a:t>Offer them exclusive deals or rewards,</a:t>
            </a:r>
          </a:p>
          <a:p>
            <a:endParaRPr lang="en-US" sz="1200" b="1" dirty="0">
              <a:solidFill>
                <a:srgbClr val="FFC000"/>
              </a:solidFill>
            </a:endParaRPr>
          </a:p>
          <a:p>
            <a:r>
              <a:rPr lang="en-US" sz="1200" b="1" dirty="0">
                <a:solidFill>
                  <a:srgbClr val="FFC000"/>
                </a:solidFill>
              </a:rPr>
              <a:t>Include them in early-access sales, or</a:t>
            </a:r>
          </a:p>
          <a:p>
            <a:endParaRPr lang="en-US" sz="1200" b="1" dirty="0">
              <a:solidFill>
                <a:srgbClr val="FFC000"/>
              </a:solidFill>
            </a:endParaRPr>
          </a:p>
          <a:p>
            <a:r>
              <a:rPr lang="en-US" sz="1200" b="1" dirty="0">
                <a:solidFill>
                  <a:srgbClr val="FFC000"/>
                </a:solidFill>
              </a:rPr>
              <a:t>Promote them into loyalty membership tiers.</a:t>
            </a:r>
          </a:p>
          <a:p>
            <a:endParaRPr lang="en-US" sz="1200" b="1" dirty="0">
              <a:solidFill>
                <a:srgbClr val="FFC000"/>
              </a:solidFill>
            </a:endParaRPr>
          </a:p>
          <a:p>
            <a:r>
              <a:rPr lang="en-US" sz="1200" b="1" dirty="0">
                <a:solidFill>
                  <a:srgbClr val="FFC000"/>
                </a:solidFill>
              </a:rPr>
              <a:t>This analysis helps Walmart maximize revenue retention by focusing on its most valuable customers.</a:t>
            </a:r>
          </a:p>
        </p:txBody>
      </p:sp>
      <p:sp>
        <p:nvSpPr>
          <p:cNvPr id="5" name="TextBox 4"/>
          <p:cNvSpPr txBox="1"/>
          <p:nvPr/>
        </p:nvSpPr>
        <p:spPr>
          <a:xfrm>
            <a:off x="8394700" y="533400"/>
            <a:ext cx="3378200" cy="2308324"/>
          </a:xfrm>
          <a:prstGeom prst="rect">
            <a:avLst/>
          </a:prstGeom>
          <a:noFill/>
        </p:spPr>
        <p:txBody>
          <a:bodyPr wrap="square" rtlCol="0">
            <a:spAutoFit/>
          </a:bodyPr>
          <a:lstStyle/>
          <a:p>
            <a:r>
              <a:rPr lang="en-US" sz="1600" dirty="0">
                <a:solidFill>
                  <a:schemeClr val="accent4">
                    <a:lumMod val="60000"/>
                    <a:lumOff val="40000"/>
                  </a:schemeClr>
                </a:solidFill>
              </a:rPr>
              <a:t>Query used: with Top_5_Customers as(select `customer id`, round(sum(`unit price` * quantity),2) as </a:t>
            </a:r>
            <a:r>
              <a:rPr lang="en-US" sz="1600" dirty="0" err="1">
                <a:solidFill>
                  <a:schemeClr val="accent4">
                    <a:lumMod val="60000"/>
                    <a:lumOff val="40000"/>
                  </a:schemeClr>
                </a:solidFill>
              </a:rPr>
              <a:t>Revenue,rank</a:t>
            </a:r>
            <a:r>
              <a:rPr lang="en-US" sz="1600" dirty="0">
                <a:solidFill>
                  <a:schemeClr val="accent4">
                    <a:lumMod val="60000"/>
                    <a:lumOff val="40000"/>
                  </a:schemeClr>
                </a:solidFill>
              </a:rPr>
              <a:t>() over(order by sum(`unit price` * quantity) </a:t>
            </a:r>
            <a:r>
              <a:rPr lang="en-US" sz="1600" dirty="0" err="1">
                <a:solidFill>
                  <a:schemeClr val="accent4">
                    <a:lumMod val="60000"/>
                    <a:lumOff val="40000"/>
                  </a:schemeClr>
                </a:solidFill>
              </a:rPr>
              <a:t>desc</a:t>
            </a:r>
            <a:r>
              <a:rPr lang="en-US" sz="1600" dirty="0">
                <a:solidFill>
                  <a:schemeClr val="accent4">
                    <a:lumMod val="60000"/>
                    <a:lumOff val="40000"/>
                  </a:schemeClr>
                </a:solidFill>
              </a:rPr>
              <a:t>) as </a:t>
            </a:r>
            <a:r>
              <a:rPr lang="en-US" sz="1600" dirty="0" err="1">
                <a:solidFill>
                  <a:schemeClr val="accent4">
                    <a:lumMod val="60000"/>
                    <a:lumOff val="40000"/>
                  </a:schemeClr>
                </a:solidFill>
              </a:rPr>
              <a:t>Rankingfrom</a:t>
            </a:r>
            <a:r>
              <a:rPr lang="en-US" sz="1600" dirty="0">
                <a:solidFill>
                  <a:schemeClr val="accent4">
                    <a:lumMod val="60000"/>
                    <a:lumOff val="40000"/>
                  </a:schemeClr>
                </a:solidFill>
              </a:rPr>
              <a:t> </a:t>
            </a:r>
            <a:r>
              <a:rPr lang="en-US" sz="1600" dirty="0" err="1">
                <a:solidFill>
                  <a:schemeClr val="accent4">
                    <a:lumMod val="60000"/>
                    <a:lumOff val="40000"/>
                  </a:schemeClr>
                </a:solidFill>
              </a:rPr>
              <a:t>walmartsalesgroup</a:t>
            </a:r>
            <a:r>
              <a:rPr lang="en-US" sz="1600" dirty="0">
                <a:solidFill>
                  <a:schemeClr val="accent4">
                    <a:lumMod val="60000"/>
                    <a:lumOff val="40000"/>
                  </a:schemeClr>
                </a:solidFill>
              </a:rPr>
              <a:t> by `customer id`)select * from Top_5_Customerswhere ranking in (1,2,3,4,5);</a:t>
            </a:r>
          </a:p>
        </p:txBody>
      </p:sp>
    </p:spTree>
    <p:extLst>
      <p:ext uri="{BB962C8B-B14F-4D97-AF65-F5344CB8AC3E}">
        <p14:creationId xmlns:p14="http://schemas.microsoft.com/office/powerpoint/2010/main" val="36077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228600"/>
            <a:ext cx="8305800" cy="584775"/>
          </a:xfrm>
          <a:prstGeom prst="rect">
            <a:avLst/>
          </a:prstGeom>
          <a:noFill/>
        </p:spPr>
        <p:txBody>
          <a:bodyPr wrap="square" rtlCol="0">
            <a:spAutoFit/>
          </a:bodyPr>
          <a:lstStyle/>
          <a:p>
            <a:r>
              <a:rPr lang="en-US" sz="1600" dirty="0">
                <a:solidFill>
                  <a:schemeClr val="accent4">
                    <a:lumMod val="20000"/>
                    <a:lumOff val="80000"/>
                  </a:schemeClr>
                </a:solidFill>
              </a:rPr>
              <a:t>Task 10 Explanation:  I extracted the day name from </a:t>
            </a:r>
            <a:r>
              <a:rPr lang="en-US" sz="1600" dirty="0" err="1">
                <a:solidFill>
                  <a:schemeClr val="accent4">
                    <a:lumMod val="20000"/>
                    <a:lumOff val="80000"/>
                  </a:schemeClr>
                </a:solidFill>
              </a:rPr>
              <a:t>sales_date</a:t>
            </a:r>
            <a:r>
              <a:rPr lang="en-US" sz="1600" dirty="0">
                <a:solidFill>
                  <a:schemeClr val="accent4">
                    <a:lumMod val="20000"/>
                    <a:lumOff val="80000"/>
                  </a:schemeClr>
                </a:solidFill>
              </a:rPr>
              <a:t> using DAYNAME(), grouped total sales by day, and sorted them to identify which day generates the highest revenue</a:t>
            </a:r>
          </a:p>
        </p:txBody>
      </p:sp>
      <p:graphicFrame>
        <p:nvGraphicFramePr>
          <p:cNvPr id="4" name="Table 3"/>
          <p:cNvGraphicFramePr>
            <a:graphicFrameLocks noGrp="1"/>
          </p:cNvGraphicFramePr>
          <p:nvPr>
            <p:extLst>
              <p:ext uri="{D42A27DB-BD31-4B8C-83A1-F6EECF244321}">
                <p14:modId xmlns:p14="http://schemas.microsoft.com/office/powerpoint/2010/main" val="2789165437"/>
              </p:ext>
            </p:extLst>
          </p:nvPr>
        </p:nvGraphicFramePr>
        <p:xfrm>
          <a:off x="139700" y="1106329"/>
          <a:ext cx="8115300" cy="2926080"/>
        </p:xfrm>
        <a:graphic>
          <a:graphicData uri="http://schemas.openxmlformats.org/drawingml/2006/table">
            <a:tbl>
              <a:tblPr/>
              <a:tblGrid>
                <a:gridCol w="4057650">
                  <a:extLst>
                    <a:ext uri="{9D8B030D-6E8A-4147-A177-3AD203B41FA5}">
                      <a16:colId xmlns:a16="http://schemas.microsoft.com/office/drawing/2014/main" val="1062151847"/>
                    </a:ext>
                  </a:extLst>
                </a:gridCol>
                <a:gridCol w="4057650">
                  <a:extLst>
                    <a:ext uri="{9D8B030D-6E8A-4147-A177-3AD203B41FA5}">
                      <a16:colId xmlns:a16="http://schemas.microsoft.com/office/drawing/2014/main" val="1132759266"/>
                    </a:ext>
                  </a:extLst>
                </a:gridCol>
              </a:tblGrid>
              <a:tr h="365760">
                <a:tc>
                  <a:txBody>
                    <a:bodyPr/>
                    <a:lstStyle/>
                    <a:p>
                      <a:r>
                        <a:rPr lang="en-US" sz="1800"/>
                        <a:t>Day of Week</a:t>
                      </a:r>
                    </a:p>
                  </a:txBody>
                  <a:tcPr anchor="ctr">
                    <a:lnL>
                      <a:noFill/>
                    </a:lnL>
                    <a:lnR>
                      <a:noFill/>
                    </a:lnR>
                    <a:lnT>
                      <a:noFill/>
                    </a:lnT>
                    <a:lnB>
                      <a:noFill/>
                    </a:lnB>
                  </a:tcPr>
                </a:tc>
                <a:tc>
                  <a:txBody>
                    <a:bodyPr/>
                    <a:lstStyle/>
                    <a:p>
                      <a:r>
                        <a:rPr lang="en-US" sz="1800"/>
                        <a:t>Total Sales (₹)</a:t>
                      </a:r>
                    </a:p>
                  </a:txBody>
                  <a:tcPr anchor="ctr">
                    <a:lnL>
                      <a:noFill/>
                    </a:lnL>
                    <a:lnR>
                      <a:noFill/>
                    </a:lnR>
                    <a:lnT>
                      <a:noFill/>
                    </a:lnT>
                    <a:lnB>
                      <a:noFill/>
                    </a:lnB>
                  </a:tcPr>
                </a:tc>
                <a:extLst>
                  <a:ext uri="{0D108BD9-81ED-4DB2-BD59-A6C34878D82A}">
                    <a16:rowId xmlns:a16="http://schemas.microsoft.com/office/drawing/2014/main" val="3179731750"/>
                  </a:ext>
                </a:extLst>
              </a:tr>
              <a:tr h="365760">
                <a:tc>
                  <a:txBody>
                    <a:bodyPr/>
                    <a:lstStyle/>
                    <a:p>
                      <a:r>
                        <a:rPr lang="en-US" sz="1800"/>
                        <a:t>Saturday</a:t>
                      </a:r>
                    </a:p>
                  </a:txBody>
                  <a:tcPr anchor="ctr">
                    <a:lnL>
                      <a:noFill/>
                    </a:lnL>
                    <a:lnR>
                      <a:noFill/>
                    </a:lnR>
                    <a:lnT>
                      <a:noFill/>
                    </a:lnT>
                    <a:lnB>
                      <a:noFill/>
                    </a:lnB>
                  </a:tcPr>
                </a:tc>
                <a:tc>
                  <a:txBody>
                    <a:bodyPr/>
                    <a:lstStyle/>
                    <a:p>
                      <a:r>
                        <a:rPr lang="en-US" sz="1800"/>
                        <a:t>56,120.81</a:t>
                      </a:r>
                    </a:p>
                  </a:txBody>
                  <a:tcPr anchor="ctr">
                    <a:lnL>
                      <a:noFill/>
                    </a:lnL>
                    <a:lnR>
                      <a:noFill/>
                    </a:lnR>
                    <a:lnT>
                      <a:noFill/>
                    </a:lnT>
                    <a:lnB>
                      <a:noFill/>
                    </a:lnB>
                  </a:tcPr>
                </a:tc>
                <a:extLst>
                  <a:ext uri="{0D108BD9-81ED-4DB2-BD59-A6C34878D82A}">
                    <a16:rowId xmlns:a16="http://schemas.microsoft.com/office/drawing/2014/main" val="701882633"/>
                  </a:ext>
                </a:extLst>
              </a:tr>
              <a:tr h="365760">
                <a:tc>
                  <a:txBody>
                    <a:bodyPr/>
                    <a:lstStyle/>
                    <a:p>
                      <a:r>
                        <a:rPr lang="en-US" sz="1800"/>
                        <a:t>Tuesday</a:t>
                      </a:r>
                    </a:p>
                  </a:txBody>
                  <a:tcPr anchor="ctr">
                    <a:lnL>
                      <a:noFill/>
                    </a:lnL>
                    <a:lnR>
                      <a:noFill/>
                    </a:lnR>
                    <a:lnT>
                      <a:noFill/>
                    </a:lnT>
                    <a:lnB>
                      <a:noFill/>
                    </a:lnB>
                  </a:tcPr>
                </a:tc>
                <a:tc>
                  <a:txBody>
                    <a:bodyPr/>
                    <a:lstStyle/>
                    <a:p>
                      <a:r>
                        <a:rPr lang="en-US" sz="1800"/>
                        <a:t>51,482.25</a:t>
                      </a:r>
                    </a:p>
                  </a:txBody>
                  <a:tcPr anchor="ctr">
                    <a:lnL>
                      <a:noFill/>
                    </a:lnL>
                    <a:lnR>
                      <a:noFill/>
                    </a:lnR>
                    <a:lnT>
                      <a:noFill/>
                    </a:lnT>
                    <a:lnB>
                      <a:noFill/>
                    </a:lnB>
                  </a:tcPr>
                </a:tc>
                <a:extLst>
                  <a:ext uri="{0D108BD9-81ED-4DB2-BD59-A6C34878D82A}">
                    <a16:rowId xmlns:a16="http://schemas.microsoft.com/office/drawing/2014/main" val="2715361463"/>
                  </a:ext>
                </a:extLst>
              </a:tr>
              <a:tr h="365760">
                <a:tc>
                  <a:txBody>
                    <a:bodyPr/>
                    <a:lstStyle/>
                    <a:p>
                      <a:r>
                        <a:rPr lang="en-US" sz="1800"/>
                        <a:t>Thursday</a:t>
                      </a:r>
                    </a:p>
                  </a:txBody>
                  <a:tcPr anchor="ctr">
                    <a:lnL>
                      <a:noFill/>
                    </a:lnL>
                    <a:lnR>
                      <a:noFill/>
                    </a:lnR>
                    <a:lnT>
                      <a:noFill/>
                    </a:lnT>
                    <a:lnB>
                      <a:noFill/>
                    </a:lnB>
                  </a:tcPr>
                </a:tc>
                <a:tc>
                  <a:txBody>
                    <a:bodyPr/>
                    <a:lstStyle/>
                    <a:p>
                      <a:r>
                        <a:rPr lang="en-US" sz="1800" dirty="0"/>
                        <a:t>45,349.25</a:t>
                      </a:r>
                    </a:p>
                  </a:txBody>
                  <a:tcPr anchor="ctr">
                    <a:lnL>
                      <a:noFill/>
                    </a:lnL>
                    <a:lnR>
                      <a:noFill/>
                    </a:lnR>
                    <a:lnT>
                      <a:noFill/>
                    </a:lnT>
                    <a:lnB>
                      <a:noFill/>
                    </a:lnB>
                  </a:tcPr>
                </a:tc>
                <a:extLst>
                  <a:ext uri="{0D108BD9-81ED-4DB2-BD59-A6C34878D82A}">
                    <a16:rowId xmlns:a16="http://schemas.microsoft.com/office/drawing/2014/main" val="1716656681"/>
                  </a:ext>
                </a:extLst>
              </a:tr>
              <a:tr h="365760">
                <a:tc>
                  <a:txBody>
                    <a:bodyPr/>
                    <a:lstStyle/>
                    <a:p>
                      <a:r>
                        <a:rPr lang="en-US" sz="1800" dirty="0"/>
                        <a:t>Sunday</a:t>
                      </a:r>
                    </a:p>
                  </a:txBody>
                  <a:tcPr anchor="ctr">
                    <a:lnL>
                      <a:noFill/>
                    </a:lnL>
                    <a:lnR>
                      <a:noFill/>
                    </a:lnR>
                    <a:lnT>
                      <a:noFill/>
                    </a:lnT>
                    <a:lnB>
                      <a:noFill/>
                    </a:lnB>
                  </a:tcPr>
                </a:tc>
                <a:tc>
                  <a:txBody>
                    <a:bodyPr/>
                    <a:lstStyle/>
                    <a:p>
                      <a:r>
                        <a:rPr lang="en-US" sz="1800" dirty="0"/>
                        <a:t>44,457.89</a:t>
                      </a:r>
                    </a:p>
                  </a:txBody>
                  <a:tcPr anchor="ctr">
                    <a:lnL>
                      <a:noFill/>
                    </a:lnL>
                    <a:lnR>
                      <a:noFill/>
                    </a:lnR>
                    <a:lnT>
                      <a:noFill/>
                    </a:lnT>
                    <a:lnB>
                      <a:noFill/>
                    </a:lnB>
                  </a:tcPr>
                </a:tc>
                <a:extLst>
                  <a:ext uri="{0D108BD9-81ED-4DB2-BD59-A6C34878D82A}">
                    <a16:rowId xmlns:a16="http://schemas.microsoft.com/office/drawing/2014/main" val="3896712394"/>
                  </a:ext>
                </a:extLst>
              </a:tr>
              <a:tr h="365760">
                <a:tc>
                  <a:txBody>
                    <a:bodyPr/>
                    <a:lstStyle/>
                    <a:p>
                      <a:r>
                        <a:rPr lang="en-US" sz="1800"/>
                        <a:t>Friday</a:t>
                      </a:r>
                    </a:p>
                  </a:txBody>
                  <a:tcPr anchor="ctr">
                    <a:lnL>
                      <a:noFill/>
                    </a:lnL>
                    <a:lnR>
                      <a:noFill/>
                    </a:lnR>
                    <a:lnT>
                      <a:noFill/>
                    </a:lnT>
                    <a:lnB>
                      <a:noFill/>
                    </a:lnB>
                  </a:tcPr>
                </a:tc>
                <a:tc>
                  <a:txBody>
                    <a:bodyPr/>
                    <a:lstStyle/>
                    <a:p>
                      <a:r>
                        <a:rPr lang="en-US" sz="1800"/>
                        <a:t>43,926.34</a:t>
                      </a:r>
                    </a:p>
                  </a:txBody>
                  <a:tcPr anchor="ctr">
                    <a:lnL>
                      <a:noFill/>
                    </a:lnL>
                    <a:lnR>
                      <a:noFill/>
                    </a:lnR>
                    <a:lnT>
                      <a:noFill/>
                    </a:lnT>
                    <a:lnB>
                      <a:noFill/>
                    </a:lnB>
                  </a:tcPr>
                </a:tc>
                <a:extLst>
                  <a:ext uri="{0D108BD9-81ED-4DB2-BD59-A6C34878D82A}">
                    <a16:rowId xmlns:a16="http://schemas.microsoft.com/office/drawing/2014/main" val="3705958887"/>
                  </a:ext>
                </a:extLst>
              </a:tr>
              <a:tr h="365760">
                <a:tc>
                  <a:txBody>
                    <a:bodyPr/>
                    <a:lstStyle/>
                    <a:p>
                      <a:r>
                        <a:rPr lang="en-US" sz="1800"/>
                        <a:t>Wednesday</a:t>
                      </a:r>
                    </a:p>
                  </a:txBody>
                  <a:tcPr anchor="ctr">
                    <a:lnL>
                      <a:noFill/>
                    </a:lnL>
                    <a:lnR>
                      <a:noFill/>
                    </a:lnR>
                    <a:lnT>
                      <a:noFill/>
                    </a:lnT>
                    <a:lnB>
                      <a:noFill/>
                    </a:lnB>
                  </a:tcPr>
                </a:tc>
                <a:tc>
                  <a:txBody>
                    <a:bodyPr/>
                    <a:lstStyle/>
                    <a:p>
                      <a:r>
                        <a:rPr lang="en-US" sz="1800"/>
                        <a:t>43,731.14</a:t>
                      </a:r>
                    </a:p>
                  </a:txBody>
                  <a:tcPr anchor="ctr">
                    <a:lnL>
                      <a:noFill/>
                    </a:lnL>
                    <a:lnR>
                      <a:noFill/>
                    </a:lnR>
                    <a:lnT>
                      <a:noFill/>
                    </a:lnT>
                    <a:lnB>
                      <a:noFill/>
                    </a:lnB>
                  </a:tcPr>
                </a:tc>
                <a:extLst>
                  <a:ext uri="{0D108BD9-81ED-4DB2-BD59-A6C34878D82A}">
                    <a16:rowId xmlns:a16="http://schemas.microsoft.com/office/drawing/2014/main" val="894937066"/>
                  </a:ext>
                </a:extLst>
              </a:tr>
              <a:tr h="365760">
                <a:tc>
                  <a:txBody>
                    <a:bodyPr/>
                    <a:lstStyle/>
                    <a:p>
                      <a:r>
                        <a:rPr lang="en-US" sz="1800"/>
                        <a:t>Monday</a:t>
                      </a:r>
                    </a:p>
                  </a:txBody>
                  <a:tcPr anchor="ctr">
                    <a:lnL>
                      <a:noFill/>
                    </a:lnL>
                    <a:lnR>
                      <a:noFill/>
                    </a:lnR>
                    <a:lnT>
                      <a:noFill/>
                    </a:lnT>
                    <a:lnB>
                      <a:noFill/>
                    </a:lnB>
                  </a:tcPr>
                </a:tc>
                <a:tc>
                  <a:txBody>
                    <a:bodyPr/>
                    <a:lstStyle/>
                    <a:p>
                      <a:r>
                        <a:rPr lang="en-US" sz="1800" dirty="0"/>
                        <a:t>37,899.08</a:t>
                      </a:r>
                    </a:p>
                  </a:txBody>
                  <a:tcPr anchor="ctr">
                    <a:lnL>
                      <a:noFill/>
                    </a:lnL>
                    <a:lnR>
                      <a:noFill/>
                    </a:lnR>
                    <a:lnT>
                      <a:noFill/>
                    </a:lnT>
                    <a:lnB>
                      <a:noFill/>
                    </a:lnB>
                  </a:tcPr>
                </a:tc>
                <a:extLst>
                  <a:ext uri="{0D108BD9-81ED-4DB2-BD59-A6C34878D82A}">
                    <a16:rowId xmlns:a16="http://schemas.microsoft.com/office/drawing/2014/main" val="795581118"/>
                  </a:ext>
                </a:extLst>
              </a:tr>
            </a:tbl>
          </a:graphicData>
        </a:graphic>
      </p:graphicFrame>
      <p:sp>
        <p:nvSpPr>
          <p:cNvPr id="5" name="TextBox 4"/>
          <p:cNvSpPr txBox="1"/>
          <p:nvPr/>
        </p:nvSpPr>
        <p:spPr>
          <a:xfrm>
            <a:off x="139700" y="4203700"/>
            <a:ext cx="8115300" cy="2308324"/>
          </a:xfrm>
          <a:prstGeom prst="rect">
            <a:avLst/>
          </a:prstGeom>
          <a:noFill/>
        </p:spPr>
        <p:txBody>
          <a:bodyPr wrap="square" rtlCol="0">
            <a:spAutoFit/>
          </a:bodyPr>
          <a:lstStyle/>
          <a:p>
            <a:r>
              <a:rPr lang="en-US" sz="1200" b="1" dirty="0">
                <a:solidFill>
                  <a:srgbClr val="FFFF00"/>
                </a:solidFill>
              </a:rPr>
              <a:t>Analysis: Saturday had the highest sales (₹56,120.81), followed by Tuesday (₹51,482.25).</a:t>
            </a:r>
          </a:p>
          <a:p>
            <a:endParaRPr lang="en-US" sz="1200" b="1" dirty="0">
              <a:solidFill>
                <a:srgbClr val="FFFF00"/>
              </a:solidFill>
            </a:endParaRPr>
          </a:p>
          <a:p>
            <a:r>
              <a:rPr lang="en-US" sz="1200" b="1" dirty="0">
                <a:solidFill>
                  <a:srgbClr val="FFFF00"/>
                </a:solidFill>
              </a:rPr>
              <a:t>Monday had the lowest total sales, suggesting it's the least active shopping day.</a:t>
            </a:r>
          </a:p>
          <a:p>
            <a:endParaRPr lang="en-US" sz="1200" b="1" dirty="0">
              <a:solidFill>
                <a:srgbClr val="FFFF00"/>
              </a:solidFill>
            </a:endParaRPr>
          </a:p>
          <a:p>
            <a:r>
              <a:rPr lang="en-US" sz="1200" b="1" dirty="0">
                <a:solidFill>
                  <a:srgbClr val="FFFF00"/>
                </a:solidFill>
              </a:rPr>
              <a:t>This trend indicates that:</a:t>
            </a:r>
          </a:p>
          <a:p>
            <a:endParaRPr lang="en-US" sz="1200" b="1" dirty="0">
              <a:solidFill>
                <a:srgbClr val="FFFF00"/>
              </a:solidFill>
            </a:endParaRPr>
          </a:p>
          <a:p>
            <a:r>
              <a:rPr lang="en-US" sz="1200" b="1" dirty="0">
                <a:solidFill>
                  <a:srgbClr val="FFFF00"/>
                </a:solidFill>
              </a:rPr>
              <a:t>Weekends (especially Saturday) are peak sales periods — likely due to customer availability.</a:t>
            </a:r>
          </a:p>
          <a:p>
            <a:endParaRPr lang="en-US" sz="1200" b="1" dirty="0">
              <a:solidFill>
                <a:srgbClr val="FFFF00"/>
              </a:solidFill>
            </a:endParaRPr>
          </a:p>
          <a:p>
            <a:r>
              <a:rPr lang="en-US" sz="1200" b="1" dirty="0">
                <a:solidFill>
                  <a:srgbClr val="FFFF00"/>
                </a:solidFill>
              </a:rPr>
              <a:t>Mid-week and Monday show lower sales, suggesting potential for targeted promotions to balance store traffic.</a:t>
            </a:r>
          </a:p>
          <a:p>
            <a:endParaRPr lang="en-US" sz="1200" b="1" dirty="0">
              <a:solidFill>
                <a:srgbClr val="FFFF00"/>
              </a:solidFill>
            </a:endParaRPr>
          </a:p>
          <a:p>
            <a:r>
              <a:rPr lang="en-US" sz="1200" b="1" dirty="0">
                <a:solidFill>
                  <a:srgbClr val="FFFF00"/>
                </a:solidFill>
              </a:rPr>
              <a:t>Business Insight: Walmart can use this analysis to optimize staffing, inventory stocking, and run weekday offers to drive more weekday traffic.</a:t>
            </a:r>
          </a:p>
        </p:txBody>
      </p:sp>
      <p:sp>
        <p:nvSpPr>
          <p:cNvPr id="6" name="TextBox 5"/>
          <p:cNvSpPr txBox="1"/>
          <p:nvPr/>
        </p:nvSpPr>
        <p:spPr>
          <a:xfrm>
            <a:off x="7785100" y="673675"/>
            <a:ext cx="4267200" cy="1077218"/>
          </a:xfrm>
          <a:prstGeom prst="rect">
            <a:avLst/>
          </a:prstGeom>
          <a:noFill/>
        </p:spPr>
        <p:txBody>
          <a:bodyPr wrap="square" rtlCol="0">
            <a:spAutoFit/>
          </a:bodyPr>
          <a:lstStyle/>
          <a:p>
            <a:r>
              <a:rPr lang="en-US" sz="1600" dirty="0">
                <a:solidFill>
                  <a:schemeClr val="accent1">
                    <a:lumMod val="40000"/>
                    <a:lumOff val="60000"/>
                  </a:schemeClr>
                </a:solidFill>
              </a:rPr>
              <a:t>Query used: select </a:t>
            </a:r>
            <a:r>
              <a:rPr lang="en-US" sz="1600" dirty="0" err="1">
                <a:solidFill>
                  <a:schemeClr val="accent1">
                    <a:lumMod val="40000"/>
                    <a:lumOff val="60000"/>
                  </a:schemeClr>
                </a:solidFill>
              </a:rPr>
              <a:t>dayname</a:t>
            </a:r>
            <a:r>
              <a:rPr lang="en-US" sz="1600" dirty="0">
                <a:solidFill>
                  <a:schemeClr val="accent1">
                    <a:lumMod val="40000"/>
                    <a:lumOff val="60000"/>
                  </a:schemeClr>
                </a:solidFill>
              </a:rPr>
              <a:t>(</a:t>
            </a:r>
            <a:r>
              <a:rPr lang="en-US" sz="1600" dirty="0" err="1">
                <a:solidFill>
                  <a:schemeClr val="accent1">
                    <a:lumMod val="40000"/>
                    <a:lumOff val="60000"/>
                  </a:schemeClr>
                </a:solidFill>
              </a:rPr>
              <a:t>sales_date</a:t>
            </a:r>
            <a:r>
              <a:rPr lang="en-US" sz="1600" dirty="0">
                <a:solidFill>
                  <a:schemeClr val="accent1">
                    <a:lumMod val="40000"/>
                    <a:lumOff val="60000"/>
                  </a:schemeClr>
                </a:solidFill>
              </a:rPr>
              <a:t>) as </a:t>
            </a:r>
            <a:r>
              <a:rPr lang="en-US" sz="1600" dirty="0" err="1">
                <a:solidFill>
                  <a:schemeClr val="accent1">
                    <a:lumMod val="40000"/>
                    <a:lumOff val="60000"/>
                  </a:schemeClr>
                </a:solidFill>
              </a:rPr>
              <a:t>NameofDay</a:t>
            </a:r>
            <a:r>
              <a:rPr lang="en-US" sz="1600" dirty="0">
                <a:solidFill>
                  <a:schemeClr val="accent1">
                    <a:lumMod val="40000"/>
                    <a:lumOff val="60000"/>
                  </a:schemeClr>
                </a:solidFill>
              </a:rPr>
              <a:t>, round(sum(total),2) as </a:t>
            </a:r>
            <a:r>
              <a:rPr lang="en-US" sz="1600" dirty="0" err="1">
                <a:solidFill>
                  <a:schemeClr val="accent1">
                    <a:lumMod val="40000"/>
                    <a:lumOff val="60000"/>
                  </a:schemeClr>
                </a:solidFill>
              </a:rPr>
              <a:t>TotalSales</a:t>
            </a:r>
            <a:r>
              <a:rPr lang="en-US" sz="1600" dirty="0">
                <a:solidFill>
                  <a:schemeClr val="accent1">
                    <a:lumMod val="40000"/>
                    <a:lumOff val="60000"/>
                  </a:schemeClr>
                </a:solidFill>
              </a:rPr>
              <a:t> from </a:t>
            </a:r>
            <a:r>
              <a:rPr lang="en-US" sz="1600" dirty="0" err="1">
                <a:solidFill>
                  <a:schemeClr val="accent1">
                    <a:lumMod val="40000"/>
                    <a:lumOff val="60000"/>
                  </a:schemeClr>
                </a:solidFill>
              </a:rPr>
              <a:t>walmartsalesgroup</a:t>
            </a:r>
            <a:r>
              <a:rPr lang="en-US" sz="1600" dirty="0">
                <a:solidFill>
                  <a:schemeClr val="accent1">
                    <a:lumMod val="40000"/>
                    <a:lumOff val="60000"/>
                  </a:schemeClr>
                </a:solidFill>
              </a:rPr>
              <a:t> by </a:t>
            </a:r>
            <a:r>
              <a:rPr lang="en-US" sz="1600" dirty="0" err="1">
                <a:solidFill>
                  <a:schemeClr val="accent1">
                    <a:lumMod val="40000"/>
                    <a:lumOff val="60000"/>
                  </a:schemeClr>
                </a:solidFill>
              </a:rPr>
              <a:t>NameofDayorder</a:t>
            </a:r>
            <a:r>
              <a:rPr lang="en-US" sz="1600" dirty="0">
                <a:solidFill>
                  <a:schemeClr val="accent1">
                    <a:lumMod val="40000"/>
                    <a:lumOff val="60000"/>
                  </a:schemeClr>
                </a:solidFill>
              </a:rPr>
              <a:t> by </a:t>
            </a:r>
            <a:r>
              <a:rPr lang="en-US" sz="1600" dirty="0" err="1">
                <a:solidFill>
                  <a:schemeClr val="accent1">
                    <a:lumMod val="40000"/>
                    <a:lumOff val="60000"/>
                  </a:schemeClr>
                </a:solidFill>
              </a:rPr>
              <a:t>TotalSales</a:t>
            </a:r>
            <a:r>
              <a:rPr lang="en-US" sz="1600" dirty="0">
                <a:solidFill>
                  <a:schemeClr val="accent1">
                    <a:lumMod val="40000"/>
                    <a:lumOff val="60000"/>
                  </a:schemeClr>
                </a:solidFill>
              </a:rPr>
              <a:t> </a:t>
            </a:r>
            <a:r>
              <a:rPr lang="en-US" sz="1600" dirty="0" err="1">
                <a:solidFill>
                  <a:schemeClr val="accent1">
                    <a:lumMod val="40000"/>
                    <a:lumOff val="60000"/>
                  </a:schemeClr>
                </a:solidFill>
              </a:rPr>
              <a:t>desc</a:t>
            </a:r>
            <a:r>
              <a:rPr lang="en-US" sz="1600" dirty="0">
                <a:solidFill>
                  <a:schemeClr val="accent1">
                    <a:lumMod val="40000"/>
                    <a:lumOff val="60000"/>
                  </a:schemeClr>
                </a:solidFill>
              </a:rPr>
              <a:t>;</a:t>
            </a:r>
          </a:p>
        </p:txBody>
      </p:sp>
    </p:spTree>
    <p:extLst>
      <p:ext uri="{BB962C8B-B14F-4D97-AF65-F5344CB8AC3E}">
        <p14:creationId xmlns:p14="http://schemas.microsoft.com/office/powerpoint/2010/main" val="205445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1" y="292100"/>
            <a:ext cx="10131425" cy="1456267"/>
          </a:xfrm>
        </p:spPr>
        <p:txBody>
          <a:bodyPr/>
          <a:lstStyle/>
          <a:p>
            <a:r>
              <a:rPr lang="en-US" dirty="0">
                <a:solidFill>
                  <a:schemeClr val="accent1">
                    <a:lumMod val="20000"/>
                    <a:lumOff val="80000"/>
                  </a:schemeClr>
                </a:solidFill>
              </a:rPr>
              <a:t>Walmart Data analysis and insights</a:t>
            </a:r>
          </a:p>
        </p:txBody>
      </p:sp>
      <p:sp>
        <p:nvSpPr>
          <p:cNvPr id="3" name="Content Placeholder 2"/>
          <p:cNvSpPr>
            <a:spLocks noGrp="1"/>
          </p:cNvSpPr>
          <p:nvPr>
            <p:ph idx="1"/>
          </p:nvPr>
        </p:nvSpPr>
        <p:spPr>
          <a:xfrm>
            <a:off x="558801" y="1976967"/>
            <a:ext cx="11201399" cy="4881033"/>
          </a:xfrm>
        </p:spPr>
        <p:txBody>
          <a:bodyPr>
            <a:normAutofit fontScale="92500" lnSpcReduction="10000"/>
          </a:bodyPr>
          <a:lstStyle/>
          <a:p>
            <a:pPr marL="0" indent="0">
              <a:buNone/>
            </a:pPr>
            <a:r>
              <a:rPr lang="en-US" sz="1600" b="1" dirty="0"/>
              <a:t>Business Insights &amp; Recommendations for Walmart</a:t>
            </a:r>
            <a:endParaRPr lang="en-US" sz="1600" dirty="0"/>
          </a:p>
          <a:p>
            <a:pPr marL="0" indent="0">
              <a:buNone/>
            </a:pPr>
            <a:r>
              <a:rPr lang="en-US" sz="1600" b="1" dirty="0">
                <a:solidFill>
                  <a:srgbClr val="92D050"/>
                </a:solidFill>
              </a:rPr>
              <a:t>Key Insights:</a:t>
            </a:r>
            <a:endParaRPr lang="en-US" sz="1600" dirty="0">
              <a:solidFill>
                <a:srgbClr val="92D050"/>
              </a:solidFill>
            </a:endParaRPr>
          </a:p>
          <a:p>
            <a:r>
              <a:rPr lang="en-US" sz="1600" dirty="0"/>
              <a:t>Branch A shows the highest month-on-month sales growth, indicating strong demand or efficient performance in that location.</a:t>
            </a:r>
          </a:p>
          <a:p>
            <a:r>
              <a:rPr lang="en-US" sz="1600" dirty="0"/>
              <a:t>Food &amp; Beverages and Health &amp; Beauty are the most profitable product lines across different branches.</a:t>
            </a:r>
          </a:p>
          <a:p>
            <a:r>
              <a:rPr lang="en-US" sz="1600" dirty="0"/>
              <a:t>Members tend to prefer Health &amp; Beauty products, while Normal customers spend more on Sports &amp; Travel items.</a:t>
            </a:r>
          </a:p>
          <a:p>
            <a:r>
              <a:rPr lang="en-US" sz="1600" dirty="0"/>
              <a:t>Repeat purchase behavior is prominent among a few customers — Customer ID 5 and 8 made over 25 purchases in March alone.</a:t>
            </a:r>
          </a:p>
          <a:p>
            <a:r>
              <a:rPr lang="en-US" sz="1600" dirty="0"/>
              <a:t>High-spending customers are focused on a few product lines, suggesting potential for premium product upselling.</a:t>
            </a:r>
          </a:p>
          <a:p>
            <a:r>
              <a:rPr lang="en-US" sz="1600" dirty="0"/>
              <a:t>Saturday generates the highest total sales, followed by Tuesday, while Monday is the lowest-performing day.</a:t>
            </a:r>
          </a:p>
          <a:p>
            <a:pPr marL="0" indent="0">
              <a:buNone/>
            </a:pPr>
            <a:r>
              <a:rPr lang="en-US" sz="1600" b="1" dirty="0">
                <a:solidFill>
                  <a:srgbClr val="92D050"/>
                </a:solidFill>
              </a:rPr>
              <a:t>Recommendations:</a:t>
            </a:r>
            <a:endParaRPr lang="en-US" sz="1600" dirty="0">
              <a:solidFill>
                <a:srgbClr val="92D050"/>
              </a:solidFill>
            </a:endParaRPr>
          </a:p>
          <a:p>
            <a:r>
              <a:rPr lang="en-US" sz="1600" b="1" dirty="0"/>
              <a:t>Introduce loyalty programs</a:t>
            </a:r>
            <a:r>
              <a:rPr lang="en-US" sz="1600" dirty="0"/>
              <a:t> for high-value and repeat customers to improve retention and lifetime value.</a:t>
            </a:r>
          </a:p>
          <a:p>
            <a:r>
              <a:rPr lang="en-US" sz="1600" b="1" dirty="0"/>
              <a:t>Optimize inventory planning</a:t>
            </a:r>
            <a:r>
              <a:rPr lang="en-US" sz="1600" dirty="0"/>
              <a:t> by focusing on high-demand product lines in top-performing branches.</a:t>
            </a:r>
          </a:p>
          <a:p>
            <a:r>
              <a:rPr lang="en-US" sz="1600" b="1" dirty="0"/>
              <a:t>Increase staff and promotions</a:t>
            </a:r>
            <a:r>
              <a:rPr lang="en-US" sz="1600" dirty="0"/>
              <a:t> on weekends to handle peak sales and offer weekday deals to balance traffic.</a:t>
            </a:r>
          </a:p>
          <a:p>
            <a:r>
              <a:rPr lang="en-US" sz="1600" b="1" dirty="0"/>
              <a:t>Use customer segmentation</a:t>
            </a:r>
            <a:r>
              <a:rPr lang="en-US" sz="1600" dirty="0"/>
              <a:t> to run targeted marketing campaigns based on preferences and spending </a:t>
            </a:r>
            <a:r>
              <a:rPr lang="en-US" sz="1300" dirty="0"/>
              <a:t>behavior.</a:t>
            </a:r>
          </a:p>
          <a:p>
            <a:r>
              <a:rPr lang="en-US" sz="1300" b="1" dirty="0"/>
              <a:t>Monitor anomalies</a:t>
            </a:r>
            <a:r>
              <a:rPr lang="en-US" sz="1300" dirty="0"/>
              <a:t> in customer purchase patterns to detect potential fraud or unusual activity early.</a:t>
            </a:r>
          </a:p>
          <a:p>
            <a:endParaRPr lang="en-US" dirty="0"/>
          </a:p>
        </p:txBody>
      </p:sp>
    </p:spTree>
    <p:extLst>
      <p:ext uri="{BB962C8B-B14F-4D97-AF65-F5344CB8AC3E}">
        <p14:creationId xmlns:p14="http://schemas.microsoft.com/office/powerpoint/2010/main" val="271899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42900"/>
            <a:ext cx="8153400" cy="2031325"/>
          </a:xfrm>
          <a:prstGeom prst="rect">
            <a:avLst/>
          </a:prstGeom>
          <a:noFill/>
        </p:spPr>
        <p:txBody>
          <a:bodyPr wrap="square" rtlCol="0">
            <a:spAutoFit/>
          </a:bodyPr>
          <a:lstStyle/>
          <a:p>
            <a:r>
              <a:rPr lang="en-US" sz="1400" dirty="0">
                <a:solidFill>
                  <a:schemeClr val="accent3">
                    <a:lumMod val="20000"/>
                    <a:lumOff val="80000"/>
                  </a:schemeClr>
                </a:solidFill>
              </a:rPr>
              <a:t>Task 1 Explanation </a:t>
            </a:r>
          </a:p>
          <a:p>
            <a:r>
              <a:rPr lang="en-US" sz="1400" dirty="0">
                <a:solidFill>
                  <a:schemeClr val="accent3">
                    <a:lumMod val="20000"/>
                    <a:lumOff val="80000"/>
                  </a:schemeClr>
                </a:solidFill>
              </a:rPr>
              <a:t>1. Extracted monthly sales for each branch using the DATE_FORMAT() function to group data by month.</a:t>
            </a:r>
          </a:p>
          <a:p>
            <a:endParaRPr lang="en-US" sz="1400" dirty="0">
              <a:solidFill>
                <a:schemeClr val="accent3">
                  <a:lumMod val="20000"/>
                  <a:lumOff val="80000"/>
                </a:schemeClr>
              </a:solidFill>
            </a:endParaRPr>
          </a:p>
          <a:p>
            <a:r>
              <a:rPr lang="en-US" sz="1400" dirty="0">
                <a:solidFill>
                  <a:schemeClr val="accent3">
                    <a:lumMod val="20000"/>
                    <a:lumOff val="80000"/>
                  </a:schemeClr>
                </a:solidFill>
              </a:rPr>
              <a:t>2. Used a window function LAG() to get the previous month's sales per branch.</a:t>
            </a:r>
          </a:p>
          <a:p>
            <a:endParaRPr lang="en-US" sz="1400" dirty="0">
              <a:solidFill>
                <a:schemeClr val="accent3">
                  <a:lumMod val="20000"/>
                  <a:lumOff val="80000"/>
                </a:schemeClr>
              </a:solidFill>
            </a:endParaRPr>
          </a:p>
          <a:p>
            <a:r>
              <a:rPr lang="en-US" sz="1400" dirty="0">
                <a:solidFill>
                  <a:schemeClr val="accent3">
                    <a:lumMod val="20000"/>
                    <a:lumOff val="80000"/>
                  </a:schemeClr>
                </a:solidFill>
              </a:rPr>
              <a:t>3. Calculated month-over-month sales growth using the formula: (current month sales- previous month sales/ previous month sales)* 100</a:t>
            </a:r>
          </a:p>
          <a:p>
            <a:endParaRPr lang="en-US" sz="1400" dirty="0">
              <a:solidFill>
                <a:schemeClr val="accent3">
                  <a:lumMod val="20000"/>
                  <a:lumOff val="80000"/>
                </a:schemeClr>
              </a:solidFill>
            </a:endParaRPr>
          </a:p>
          <a:p>
            <a:r>
              <a:rPr lang="en-US" sz="1400" dirty="0">
                <a:solidFill>
                  <a:schemeClr val="accent3">
                    <a:lumMod val="20000"/>
                    <a:lumOff val="80000"/>
                  </a:schemeClr>
                </a:solidFill>
              </a:rPr>
              <a:t>4- Averaged the growth rates to find the </a:t>
            </a:r>
            <a:r>
              <a:rPr lang="en-US" sz="1400" b="1" dirty="0">
                <a:solidFill>
                  <a:schemeClr val="accent3">
                    <a:lumMod val="20000"/>
                    <a:lumOff val="80000"/>
                  </a:schemeClr>
                </a:solidFill>
              </a:rPr>
              <a:t>branch with the highest average sales growth</a:t>
            </a:r>
            <a:r>
              <a:rPr lang="en-US" sz="1400" dirty="0">
                <a:solidFill>
                  <a:schemeClr val="accent3">
                    <a:lumMod val="20000"/>
                    <a:lumOff val="80000"/>
                  </a:schemeClr>
                </a:solidFill>
              </a:rPr>
              <a:t>.</a:t>
            </a:r>
          </a:p>
        </p:txBody>
      </p:sp>
      <p:sp>
        <p:nvSpPr>
          <p:cNvPr id="4" name="TextBox 3"/>
          <p:cNvSpPr txBox="1"/>
          <p:nvPr/>
        </p:nvSpPr>
        <p:spPr>
          <a:xfrm>
            <a:off x="114300" y="2501900"/>
            <a:ext cx="7518400" cy="307777"/>
          </a:xfrm>
          <a:prstGeom prst="rect">
            <a:avLst/>
          </a:prstGeom>
          <a:noFill/>
        </p:spPr>
        <p:txBody>
          <a:bodyPr wrap="square" rtlCol="0">
            <a:spAutoFit/>
          </a:bodyPr>
          <a:lstStyle/>
          <a:p>
            <a:r>
              <a:rPr lang="en-US" sz="1400" b="1" dirty="0">
                <a:solidFill>
                  <a:srgbClr val="FFC000"/>
                </a:solidFill>
              </a:rPr>
              <a:t>Analysis : Branch A has showed the best average growth rate</a:t>
            </a:r>
            <a:r>
              <a:rPr lang="en-US" sz="1400" dirty="0"/>
              <a:t>.</a:t>
            </a:r>
          </a:p>
        </p:txBody>
      </p:sp>
      <p:graphicFrame>
        <p:nvGraphicFramePr>
          <p:cNvPr id="5" name="Table 4"/>
          <p:cNvGraphicFramePr>
            <a:graphicFrameLocks noGrp="1"/>
          </p:cNvGraphicFramePr>
          <p:nvPr>
            <p:extLst>
              <p:ext uri="{D42A27DB-BD31-4B8C-83A1-F6EECF244321}">
                <p14:modId xmlns:p14="http://schemas.microsoft.com/office/powerpoint/2010/main" val="175734410"/>
              </p:ext>
            </p:extLst>
          </p:nvPr>
        </p:nvGraphicFramePr>
        <p:xfrm>
          <a:off x="228600" y="5137092"/>
          <a:ext cx="10131424" cy="731520"/>
        </p:xfrm>
        <a:graphic>
          <a:graphicData uri="http://schemas.openxmlformats.org/drawingml/2006/table">
            <a:tbl>
              <a:tblPr/>
              <a:tblGrid>
                <a:gridCol w="5065712">
                  <a:extLst>
                    <a:ext uri="{9D8B030D-6E8A-4147-A177-3AD203B41FA5}">
                      <a16:colId xmlns:a16="http://schemas.microsoft.com/office/drawing/2014/main" val="2516377300"/>
                    </a:ext>
                  </a:extLst>
                </a:gridCol>
                <a:gridCol w="5065712">
                  <a:extLst>
                    <a:ext uri="{9D8B030D-6E8A-4147-A177-3AD203B41FA5}">
                      <a16:colId xmlns:a16="http://schemas.microsoft.com/office/drawing/2014/main" val="3259843152"/>
                    </a:ext>
                  </a:extLst>
                </a:gridCol>
              </a:tblGrid>
              <a:tr h="365760">
                <a:tc>
                  <a:txBody>
                    <a:bodyPr/>
                    <a:lstStyle/>
                    <a:p>
                      <a:r>
                        <a:rPr lang="en-US" sz="1800"/>
                        <a:t>Branch</a:t>
                      </a:r>
                    </a:p>
                  </a:txBody>
                  <a:tcPr anchor="ctr">
                    <a:lnL>
                      <a:noFill/>
                    </a:lnL>
                    <a:lnR>
                      <a:noFill/>
                    </a:lnR>
                    <a:lnT>
                      <a:noFill/>
                    </a:lnT>
                    <a:lnB>
                      <a:noFill/>
                    </a:lnB>
                  </a:tcPr>
                </a:tc>
                <a:tc>
                  <a:txBody>
                    <a:bodyPr/>
                    <a:lstStyle/>
                    <a:p>
                      <a:r>
                        <a:rPr lang="en-US" sz="1800" dirty="0" err="1"/>
                        <a:t>Avg</a:t>
                      </a:r>
                      <a:r>
                        <a:rPr lang="en-US" sz="1800" dirty="0"/>
                        <a:t> Growth Rate (%)</a:t>
                      </a:r>
                    </a:p>
                  </a:txBody>
                  <a:tcPr anchor="ctr">
                    <a:lnL>
                      <a:noFill/>
                    </a:lnL>
                    <a:lnR>
                      <a:noFill/>
                    </a:lnR>
                    <a:lnT>
                      <a:noFill/>
                    </a:lnT>
                    <a:lnB>
                      <a:noFill/>
                    </a:lnB>
                  </a:tcPr>
                </a:tc>
                <a:extLst>
                  <a:ext uri="{0D108BD9-81ED-4DB2-BD59-A6C34878D82A}">
                    <a16:rowId xmlns:a16="http://schemas.microsoft.com/office/drawing/2014/main" val="1842274091"/>
                  </a:ext>
                </a:extLst>
              </a:tr>
              <a:tr h="365760">
                <a:tc>
                  <a:txBody>
                    <a:bodyPr/>
                    <a:lstStyle/>
                    <a:p>
                      <a:r>
                        <a:rPr lang="en-US" sz="1800" dirty="0"/>
                        <a:t>A</a:t>
                      </a:r>
                    </a:p>
                  </a:txBody>
                  <a:tcPr anchor="ctr">
                    <a:lnL>
                      <a:noFill/>
                    </a:lnL>
                    <a:lnR>
                      <a:noFill/>
                    </a:lnR>
                    <a:lnT>
                      <a:noFill/>
                    </a:lnT>
                    <a:lnB>
                      <a:noFill/>
                    </a:lnB>
                  </a:tcPr>
                </a:tc>
                <a:tc>
                  <a:txBody>
                    <a:bodyPr/>
                    <a:lstStyle/>
                    <a:p>
                      <a:r>
                        <a:rPr lang="en-US" sz="1800" dirty="0"/>
                        <a:t>13.45</a:t>
                      </a:r>
                    </a:p>
                  </a:txBody>
                  <a:tcPr anchor="ctr">
                    <a:lnL>
                      <a:noFill/>
                    </a:lnL>
                    <a:lnR>
                      <a:noFill/>
                    </a:lnR>
                    <a:lnT>
                      <a:noFill/>
                    </a:lnT>
                    <a:lnB>
                      <a:noFill/>
                    </a:lnB>
                  </a:tcPr>
                </a:tc>
                <a:extLst>
                  <a:ext uri="{0D108BD9-81ED-4DB2-BD59-A6C34878D82A}">
                    <a16:rowId xmlns:a16="http://schemas.microsoft.com/office/drawing/2014/main" val="2397298243"/>
                  </a:ext>
                </a:extLst>
              </a:tr>
            </a:tbl>
          </a:graphicData>
        </a:graphic>
      </p:graphicFrame>
      <p:sp>
        <p:nvSpPr>
          <p:cNvPr id="6" name="TextBox 5"/>
          <p:cNvSpPr txBox="1"/>
          <p:nvPr/>
        </p:nvSpPr>
        <p:spPr>
          <a:xfrm>
            <a:off x="0" y="3247827"/>
            <a:ext cx="11861800" cy="1015663"/>
          </a:xfrm>
          <a:prstGeom prst="rect">
            <a:avLst/>
          </a:prstGeom>
          <a:noFill/>
        </p:spPr>
        <p:txBody>
          <a:bodyPr wrap="square" rtlCol="0">
            <a:spAutoFit/>
          </a:bodyPr>
          <a:lstStyle/>
          <a:p>
            <a:r>
              <a:rPr lang="en-US" sz="1200" b="1" dirty="0">
                <a:solidFill>
                  <a:schemeClr val="accent1">
                    <a:lumMod val="20000"/>
                    <a:lumOff val="80000"/>
                  </a:schemeClr>
                </a:solidFill>
              </a:rPr>
              <a:t>Query Used - </a:t>
            </a:r>
            <a:r>
              <a:rPr lang="en-US" sz="1200" dirty="0">
                <a:solidFill>
                  <a:schemeClr val="accent1">
                    <a:lumMod val="20000"/>
                    <a:lumOff val="80000"/>
                  </a:schemeClr>
                </a:solidFill>
              </a:rPr>
              <a:t>WITH </a:t>
            </a:r>
            <a:r>
              <a:rPr lang="en-US" sz="1200" dirty="0" err="1">
                <a:solidFill>
                  <a:schemeClr val="accent1">
                    <a:lumMod val="20000"/>
                    <a:lumOff val="80000"/>
                  </a:schemeClr>
                </a:solidFill>
              </a:rPr>
              <a:t>monthly_sales</a:t>
            </a:r>
            <a:r>
              <a:rPr lang="en-US" sz="1200" dirty="0">
                <a:solidFill>
                  <a:schemeClr val="accent1">
                    <a:lumMod val="20000"/>
                    <a:lumOff val="80000"/>
                  </a:schemeClr>
                </a:solidFill>
              </a:rPr>
              <a:t> AS (    SELECT         branch,         DATE_FORMAT(</a:t>
            </a:r>
            <a:r>
              <a:rPr lang="en-US" sz="1200" dirty="0" err="1">
                <a:solidFill>
                  <a:schemeClr val="accent1">
                    <a:lumMod val="20000"/>
                    <a:lumOff val="80000"/>
                  </a:schemeClr>
                </a:solidFill>
              </a:rPr>
              <a:t>sales_date</a:t>
            </a:r>
            <a:r>
              <a:rPr lang="en-US" sz="1200" dirty="0">
                <a:solidFill>
                  <a:schemeClr val="accent1">
                    <a:lumMod val="20000"/>
                    <a:lumOff val="80000"/>
                  </a:schemeClr>
                </a:solidFill>
              </a:rPr>
              <a:t>, '%b') AS Months,         ROUND(SUM(total), 2) AS </a:t>
            </a:r>
            <a:r>
              <a:rPr lang="en-US" sz="1200" dirty="0" err="1">
                <a:solidFill>
                  <a:schemeClr val="accent1">
                    <a:lumMod val="20000"/>
                    <a:lumOff val="80000"/>
                  </a:schemeClr>
                </a:solidFill>
              </a:rPr>
              <a:t>Total_Sales</a:t>
            </a:r>
            <a:r>
              <a:rPr lang="en-US" sz="1200" dirty="0">
                <a:solidFill>
                  <a:schemeClr val="accent1">
                    <a:lumMod val="20000"/>
                    <a:lumOff val="80000"/>
                  </a:schemeClr>
                </a:solidFill>
              </a:rPr>
              <a:t>     FROM         </a:t>
            </a:r>
            <a:r>
              <a:rPr lang="en-US" sz="1200" dirty="0" err="1">
                <a:solidFill>
                  <a:schemeClr val="accent1">
                    <a:lumMod val="20000"/>
                    <a:lumOff val="80000"/>
                  </a:schemeClr>
                </a:solidFill>
              </a:rPr>
              <a:t>walmartsales</a:t>
            </a:r>
            <a:r>
              <a:rPr lang="en-US" sz="1200" dirty="0">
                <a:solidFill>
                  <a:schemeClr val="accent1">
                    <a:lumMod val="20000"/>
                    <a:lumOff val="80000"/>
                  </a:schemeClr>
                </a:solidFill>
              </a:rPr>
              <a:t>    GROUP BY         branch, Months),</a:t>
            </a:r>
            <a:r>
              <a:rPr lang="en-US" sz="1200" dirty="0" err="1">
                <a:solidFill>
                  <a:schemeClr val="accent1">
                    <a:lumMod val="20000"/>
                    <a:lumOff val="80000"/>
                  </a:schemeClr>
                </a:solidFill>
              </a:rPr>
              <a:t>sales_growth</a:t>
            </a:r>
            <a:r>
              <a:rPr lang="en-US" sz="1200" dirty="0">
                <a:solidFill>
                  <a:schemeClr val="accent1">
                    <a:lumMod val="20000"/>
                    <a:lumOff val="80000"/>
                  </a:schemeClr>
                </a:solidFill>
              </a:rPr>
              <a:t> AS (    SELECT         branch,         Months,         </a:t>
            </a:r>
            <a:r>
              <a:rPr lang="en-US" sz="1200" dirty="0" err="1">
                <a:solidFill>
                  <a:schemeClr val="accent1">
                    <a:lumMod val="20000"/>
                    <a:lumOff val="80000"/>
                  </a:schemeClr>
                </a:solidFill>
              </a:rPr>
              <a:t>Total_Sales</a:t>
            </a:r>
            <a:r>
              <a:rPr lang="en-US" sz="1200" dirty="0">
                <a:solidFill>
                  <a:schemeClr val="accent1">
                    <a:lumMod val="20000"/>
                    <a:lumOff val="80000"/>
                  </a:schemeClr>
                </a:solidFill>
              </a:rPr>
              <a:t>,         LAG(</a:t>
            </a:r>
            <a:r>
              <a:rPr lang="en-US" sz="1200" dirty="0" err="1">
                <a:solidFill>
                  <a:schemeClr val="accent1">
                    <a:lumMod val="20000"/>
                    <a:lumOff val="80000"/>
                  </a:schemeClr>
                </a:solidFill>
              </a:rPr>
              <a:t>Total_Sales</a:t>
            </a:r>
            <a:r>
              <a:rPr lang="en-US" sz="1200" dirty="0">
                <a:solidFill>
                  <a:schemeClr val="accent1">
                    <a:lumMod val="20000"/>
                    <a:lumOff val="80000"/>
                  </a:schemeClr>
                </a:solidFill>
              </a:rPr>
              <a:t>, 1) OVER (PARTITION BY branch ORDER BY Months) AS </a:t>
            </a:r>
            <a:r>
              <a:rPr lang="en-US" sz="1200" dirty="0" err="1">
                <a:solidFill>
                  <a:schemeClr val="accent1">
                    <a:lumMod val="20000"/>
                    <a:lumOff val="80000"/>
                  </a:schemeClr>
                </a:solidFill>
              </a:rPr>
              <a:t>Previous_Month_Sales</a:t>
            </a:r>
            <a:r>
              <a:rPr lang="en-US" sz="1200" dirty="0">
                <a:solidFill>
                  <a:schemeClr val="accent1">
                    <a:lumMod val="20000"/>
                    <a:lumOff val="80000"/>
                  </a:schemeClr>
                </a:solidFill>
              </a:rPr>
              <a:t>,        ROUND(            (                (</a:t>
            </a:r>
            <a:r>
              <a:rPr lang="en-US" sz="1200" dirty="0" err="1">
                <a:solidFill>
                  <a:schemeClr val="accent1">
                    <a:lumMod val="20000"/>
                    <a:lumOff val="80000"/>
                  </a:schemeClr>
                </a:solidFill>
              </a:rPr>
              <a:t>Total_Sales</a:t>
            </a:r>
            <a:r>
              <a:rPr lang="en-US" sz="1200" dirty="0">
                <a:solidFill>
                  <a:schemeClr val="accent1">
                    <a:lumMod val="20000"/>
                    <a:lumOff val="80000"/>
                  </a:schemeClr>
                </a:solidFill>
              </a:rPr>
              <a:t> - LAG(</a:t>
            </a:r>
            <a:r>
              <a:rPr lang="en-US" sz="1200" dirty="0" err="1">
                <a:solidFill>
                  <a:schemeClr val="accent1">
                    <a:lumMod val="20000"/>
                    <a:lumOff val="80000"/>
                  </a:schemeClr>
                </a:solidFill>
              </a:rPr>
              <a:t>Total_Sales</a:t>
            </a:r>
            <a:r>
              <a:rPr lang="en-US" sz="1200" dirty="0">
                <a:solidFill>
                  <a:schemeClr val="accent1">
                    <a:lumMod val="20000"/>
                    <a:lumOff val="80000"/>
                  </a:schemeClr>
                </a:solidFill>
              </a:rPr>
              <a:t>, 1) OVER (PARTITION BY branch ORDER BY Months))                / LAG(</a:t>
            </a:r>
            <a:r>
              <a:rPr lang="en-US" sz="1200" dirty="0" err="1">
                <a:solidFill>
                  <a:schemeClr val="accent1">
                    <a:lumMod val="20000"/>
                    <a:lumOff val="80000"/>
                  </a:schemeClr>
                </a:solidFill>
              </a:rPr>
              <a:t>Total_Sales</a:t>
            </a:r>
            <a:r>
              <a:rPr lang="en-US" sz="1200" dirty="0">
                <a:solidFill>
                  <a:schemeClr val="accent1">
                    <a:lumMod val="20000"/>
                    <a:lumOff val="80000"/>
                  </a:schemeClr>
                </a:solidFill>
              </a:rPr>
              <a:t>, 1) OVER (PARTITION BY branch ORDER BY Months)            ) * 100, 2        ) AS </a:t>
            </a:r>
            <a:r>
              <a:rPr lang="en-US" sz="1200" dirty="0" err="1">
                <a:solidFill>
                  <a:schemeClr val="accent1">
                    <a:lumMod val="20000"/>
                    <a:lumOff val="80000"/>
                  </a:schemeClr>
                </a:solidFill>
              </a:rPr>
              <a:t>Growth_Rate</a:t>
            </a:r>
            <a:r>
              <a:rPr lang="en-US" sz="1200" dirty="0">
                <a:solidFill>
                  <a:schemeClr val="accent1">
                    <a:lumMod val="20000"/>
                    <a:lumOff val="80000"/>
                  </a:schemeClr>
                </a:solidFill>
              </a:rPr>
              <a:t>    FROM         </a:t>
            </a:r>
            <a:r>
              <a:rPr lang="en-US" sz="1200" dirty="0" err="1">
                <a:solidFill>
                  <a:schemeClr val="accent1">
                    <a:lumMod val="20000"/>
                    <a:lumOff val="80000"/>
                  </a:schemeClr>
                </a:solidFill>
              </a:rPr>
              <a:t>monthly_sales</a:t>
            </a:r>
            <a:r>
              <a:rPr lang="en-US" sz="1200" dirty="0">
                <a:solidFill>
                  <a:schemeClr val="accent1">
                    <a:lumMod val="20000"/>
                    <a:lumOff val="80000"/>
                  </a:schemeClr>
                </a:solidFill>
              </a:rPr>
              <a:t>),</a:t>
            </a:r>
            <a:r>
              <a:rPr lang="en-US" sz="1200" dirty="0" err="1">
                <a:solidFill>
                  <a:schemeClr val="accent1">
                    <a:lumMod val="20000"/>
                    <a:lumOff val="80000"/>
                  </a:schemeClr>
                </a:solidFill>
              </a:rPr>
              <a:t>avg_growth</a:t>
            </a:r>
            <a:r>
              <a:rPr lang="en-US" sz="1200" dirty="0">
                <a:solidFill>
                  <a:schemeClr val="accent1">
                    <a:lumMod val="20000"/>
                    <a:lumOff val="80000"/>
                  </a:schemeClr>
                </a:solidFill>
              </a:rPr>
              <a:t> AS (    SELECT         branch,        ROUND(AVG(</a:t>
            </a:r>
            <a:r>
              <a:rPr lang="en-US" sz="1200" dirty="0" err="1">
                <a:solidFill>
                  <a:schemeClr val="accent1">
                    <a:lumMod val="20000"/>
                    <a:lumOff val="80000"/>
                  </a:schemeClr>
                </a:solidFill>
              </a:rPr>
              <a:t>Growth_Rate</a:t>
            </a:r>
            <a:r>
              <a:rPr lang="en-US" sz="1200" dirty="0">
                <a:solidFill>
                  <a:schemeClr val="accent1">
                    <a:lumMod val="20000"/>
                    <a:lumOff val="80000"/>
                  </a:schemeClr>
                </a:solidFill>
              </a:rPr>
              <a:t>), 2) AS </a:t>
            </a:r>
            <a:r>
              <a:rPr lang="en-US" sz="1200" dirty="0" err="1">
                <a:solidFill>
                  <a:schemeClr val="accent1">
                    <a:lumMod val="20000"/>
                    <a:lumOff val="80000"/>
                  </a:schemeClr>
                </a:solidFill>
              </a:rPr>
              <a:t>Avg_Growth_Rate</a:t>
            </a:r>
            <a:r>
              <a:rPr lang="en-US" sz="1200" dirty="0">
                <a:solidFill>
                  <a:schemeClr val="accent1">
                    <a:lumMod val="20000"/>
                    <a:lumOff val="80000"/>
                  </a:schemeClr>
                </a:solidFill>
              </a:rPr>
              <a:t>    FROM         </a:t>
            </a:r>
            <a:r>
              <a:rPr lang="en-US" sz="1200" dirty="0" err="1">
                <a:solidFill>
                  <a:schemeClr val="accent1">
                    <a:lumMod val="20000"/>
                    <a:lumOff val="80000"/>
                  </a:schemeClr>
                </a:solidFill>
              </a:rPr>
              <a:t>sales_growth</a:t>
            </a:r>
            <a:r>
              <a:rPr lang="en-US" sz="1200" dirty="0">
                <a:solidFill>
                  <a:schemeClr val="accent1">
                    <a:lumMod val="20000"/>
                    <a:lumOff val="80000"/>
                  </a:schemeClr>
                </a:solidFill>
              </a:rPr>
              <a:t>    WHERE         </a:t>
            </a:r>
            <a:r>
              <a:rPr lang="en-US" sz="1200" dirty="0" err="1">
                <a:solidFill>
                  <a:schemeClr val="accent1">
                    <a:lumMod val="20000"/>
                    <a:lumOff val="80000"/>
                  </a:schemeClr>
                </a:solidFill>
              </a:rPr>
              <a:t>Growth_Rate</a:t>
            </a:r>
            <a:r>
              <a:rPr lang="en-US" sz="1200" dirty="0">
                <a:solidFill>
                  <a:schemeClr val="accent1">
                    <a:lumMod val="20000"/>
                    <a:lumOff val="80000"/>
                  </a:schemeClr>
                </a:solidFill>
              </a:rPr>
              <a:t> IS NOT NULL    GROUP BY         branch)SELECT     *FROM     </a:t>
            </a:r>
            <a:r>
              <a:rPr lang="en-US" sz="1200" dirty="0" err="1">
                <a:solidFill>
                  <a:schemeClr val="accent1">
                    <a:lumMod val="20000"/>
                    <a:lumOff val="80000"/>
                  </a:schemeClr>
                </a:solidFill>
              </a:rPr>
              <a:t>avg_growthORDER</a:t>
            </a:r>
            <a:r>
              <a:rPr lang="en-US" sz="1200" dirty="0">
                <a:solidFill>
                  <a:schemeClr val="accent1">
                    <a:lumMod val="20000"/>
                    <a:lumOff val="80000"/>
                  </a:schemeClr>
                </a:solidFill>
              </a:rPr>
              <a:t> BY     </a:t>
            </a:r>
            <a:r>
              <a:rPr lang="en-US" sz="1200" dirty="0" err="1">
                <a:solidFill>
                  <a:schemeClr val="accent1">
                    <a:lumMod val="20000"/>
                    <a:lumOff val="80000"/>
                  </a:schemeClr>
                </a:solidFill>
              </a:rPr>
              <a:t>Avg_Growth_Rate</a:t>
            </a:r>
            <a:r>
              <a:rPr lang="en-US" sz="1200" dirty="0">
                <a:solidFill>
                  <a:schemeClr val="accent1">
                    <a:lumMod val="20000"/>
                    <a:lumOff val="80000"/>
                  </a:schemeClr>
                </a:solidFill>
              </a:rPr>
              <a:t> DESCLIMIT 1</a:t>
            </a:r>
            <a:r>
              <a:rPr lang="en-US" sz="1200" dirty="0"/>
              <a:t>;</a:t>
            </a:r>
          </a:p>
        </p:txBody>
      </p:sp>
    </p:spTree>
    <p:extLst>
      <p:ext uri="{BB962C8B-B14F-4D97-AF65-F5344CB8AC3E}">
        <p14:creationId xmlns:p14="http://schemas.microsoft.com/office/powerpoint/2010/main" val="425010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700" y="431800"/>
            <a:ext cx="7747000" cy="1384995"/>
          </a:xfrm>
          <a:prstGeom prst="rect">
            <a:avLst/>
          </a:prstGeom>
          <a:noFill/>
        </p:spPr>
        <p:txBody>
          <a:bodyPr wrap="square" rtlCol="0">
            <a:spAutoFit/>
          </a:bodyPr>
          <a:lstStyle/>
          <a:p>
            <a:r>
              <a:rPr lang="en-US" sz="1400" dirty="0">
                <a:solidFill>
                  <a:schemeClr val="accent3">
                    <a:lumMod val="20000"/>
                    <a:lumOff val="80000"/>
                  </a:schemeClr>
                </a:solidFill>
              </a:rPr>
              <a:t>Task 2 : Explanation</a:t>
            </a:r>
          </a:p>
          <a:p>
            <a:pPr marL="342900" indent="-342900">
              <a:buAutoNum type="arabicPeriod"/>
            </a:pPr>
            <a:r>
              <a:rPr lang="en-US" sz="1400" dirty="0">
                <a:solidFill>
                  <a:schemeClr val="accent3">
                    <a:lumMod val="20000"/>
                    <a:lumOff val="80000"/>
                  </a:schemeClr>
                </a:solidFill>
              </a:rPr>
              <a:t>Calculated total profit as: Cogs – Gross Income</a:t>
            </a:r>
          </a:p>
          <a:p>
            <a:pPr marL="342900" indent="-342900">
              <a:buAutoNum type="arabicPeriod"/>
            </a:pPr>
            <a:r>
              <a:rPr lang="en-US" sz="1400" dirty="0">
                <a:solidFill>
                  <a:schemeClr val="accent3">
                    <a:lumMod val="20000"/>
                    <a:lumOff val="80000"/>
                  </a:schemeClr>
                </a:solidFill>
              </a:rPr>
              <a:t>Used SQL aggregation (SUM) to compute total profit and ROUND for cleaner formatting.</a:t>
            </a:r>
          </a:p>
          <a:p>
            <a:pPr marL="342900" indent="-342900">
              <a:buAutoNum type="arabicPeriod"/>
            </a:pPr>
            <a:r>
              <a:rPr lang="en-US" sz="1400" dirty="0">
                <a:solidFill>
                  <a:schemeClr val="accent3">
                    <a:lumMod val="20000"/>
                    <a:lumOff val="80000"/>
                  </a:schemeClr>
                </a:solidFill>
              </a:rPr>
              <a:t>Calculated Profit Margin % = Profit/Cogs * 100.</a:t>
            </a:r>
          </a:p>
          <a:p>
            <a:pPr marL="342900" indent="-342900">
              <a:buAutoNum type="arabicPeriod"/>
            </a:pPr>
            <a:r>
              <a:rPr lang="en-US" sz="1400" dirty="0">
                <a:solidFill>
                  <a:schemeClr val="accent3">
                    <a:lumMod val="20000"/>
                    <a:lumOff val="80000"/>
                  </a:schemeClr>
                </a:solidFill>
              </a:rPr>
              <a:t>Applied ROW_NUMBER() with PARTITION BY branch to find the top product line by profit for each branch.</a:t>
            </a:r>
          </a:p>
        </p:txBody>
      </p:sp>
      <p:sp>
        <p:nvSpPr>
          <p:cNvPr id="4" name="TextBox 3"/>
          <p:cNvSpPr txBox="1"/>
          <p:nvPr/>
        </p:nvSpPr>
        <p:spPr>
          <a:xfrm>
            <a:off x="431800" y="1951693"/>
            <a:ext cx="7708900" cy="1169551"/>
          </a:xfrm>
          <a:prstGeom prst="rect">
            <a:avLst/>
          </a:prstGeom>
          <a:noFill/>
        </p:spPr>
        <p:txBody>
          <a:bodyPr wrap="square" rtlCol="0">
            <a:spAutoFit/>
          </a:bodyPr>
          <a:lstStyle/>
          <a:p>
            <a:r>
              <a:rPr lang="en-US" sz="1400" dirty="0">
                <a:solidFill>
                  <a:srgbClr val="FFC000"/>
                </a:solidFill>
              </a:rPr>
              <a:t>Analysis:</a:t>
            </a:r>
          </a:p>
          <a:p>
            <a:r>
              <a:rPr lang="en-US" sz="1400" dirty="0">
                <a:solidFill>
                  <a:srgbClr val="FFC000"/>
                </a:solidFill>
              </a:rPr>
              <a:t>The most profitable product lines identified were:</a:t>
            </a:r>
          </a:p>
          <a:p>
            <a:r>
              <a:rPr lang="en-US" sz="1400" dirty="0">
                <a:solidFill>
                  <a:srgbClr val="FFC000"/>
                </a:solidFill>
              </a:rPr>
              <a:t>Branch A: Home and Lifestyle – ₹20,822.22 profit</a:t>
            </a:r>
          </a:p>
          <a:p>
            <a:r>
              <a:rPr lang="en-US" sz="1400" dirty="0">
                <a:solidFill>
                  <a:srgbClr val="FFC000"/>
                </a:solidFill>
              </a:rPr>
              <a:t>Branch B: Sports and Travel – ₹18,084.56 profit</a:t>
            </a:r>
          </a:p>
          <a:p>
            <a:r>
              <a:rPr lang="en-US" sz="1400" dirty="0">
                <a:solidFill>
                  <a:srgbClr val="FFC000"/>
                </a:solidFill>
              </a:rPr>
              <a:t>Branch C: Food and Beverages – ₹21,503.34 profit</a:t>
            </a:r>
          </a:p>
        </p:txBody>
      </p:sp>
      <p:sp>
        <p:nvSpPr>
          <p:cNvPr id="5" name="TextBox 4"/>
          <p:cNvSpPr txBox="1"/>
          <p:nvPr/>
        </p:nvSpPr>
        <p:spPr>
          <a:xfrm>
            <a:off x="215900" y="3463221"/>
            <a:ext cx="7607300" cy="1169551"/>
          </a:xfrm>
          <a:prstGeom prst="rect">
            <a:avLst/>
          </a:prstGeom>
          <a:noFill/>
        </p:spPr>
        <p:txBody>
          <a:bodyPr wrap="square" rtlCol="0">
            <a:spAutoFit/>
          </a:bodyPr>
          <a:lstStyle/>
          <a:p>
            <a:r>
              <a:rPr lang="en-US" sz="1400" dirty="0">
                <a:solidFill>
                  <a:schemeClr val="accent4">
                    <a:lumMod val="20000"/>
                    <a:lumOff val="80000"/>
                  </a:schemeClr>
                </a:solidFill>
              </a:rPr>
              <a:t>Query used - with Profit as(select branch, `product line`, round(sum(cogs- `gross income`),2) as </a:t>
            </a:r>
            <a:r>
              <a:rPr lang="en-US" sz="1400" dirty="0" err="1">
                <a:solidFill>
                  <a:schemeClr val="accent4">
                    <a:lumMod val="20000"/>
                    <a:lumOff val="80000"/>
                  </a:schemeClr>
                </a:solidFill>
              </a:rPr>
              <a:t>Total_Profit,round</a:t>
            </a:r>
            <a:r>
              <a:rPr lang="en-US" sz="1400" dirty="0">
                <a:solidFill>
                  <a:schemeClr val="accent4">
                    <a:lumMod val="20000"/>
                    <a:lumOff val="80000"/>
                  </a:schemeClr>
                </a:solidFill>
              </a:rPr>
              <a:t>(round(sum(cogs- `gross income`),2)*100/sum(cogs),2) as </a:t>
            </a:r>
            <a:r>
              <a:rPr lang="en-US" sz="1400" dirty="0" err="1">
                <a:solidFill>
                  <a:schemeClr val="accent4">
                    <a:lumMod val="20000"/>
                    <a:lumOff val="80000"/>
                  </a:schemeClr>
                </a:solidFill>
              </a:rPr>
              <a:t>Profit_margin,ROW_NUMBER</a:t>
            </a:r>
            <a:r>
              <a:rPr lang="en-US" sz="1400" dirty="0">
                <a:solidFill>
                  <a:schemeClr val="accent4">
                    <a:lumMod val="20000"/>
                    <a:lumOff val="80000"/>
                  </a:schemeClr>
                </a:solidFill>
              </a:rPr>
              <a:t>() OVER (PARTITION BY branch ORDER BY round(sum(cogs - `gross income`), 2) DESC) AS </a:t>
            </a:r>
            <a:r>
              <a:rPr lang="en-US" sz="1400" dirty="0" err="1">
                <a:solidFill>
                  <a:schemeClr val="accent4">
                    <a:lumMod val="20000"/>
                    <a:lumOff val="80000"/>
                  </a:schemeClr>
                </a:solidFill>
              </a:rPr>
              <a:t>Rnfrom</a:t>
            </a:r>
            <a:r>
              <a:rPr lang="en-US" sz="1400" dirty="0">
                <a:solidFill>
                  <a:schemeClr val="accent4">
                    <a:lumMod val="20000"/>
                    <a:lumOff val="80000"/>
                  </a:schemeClr>
                </a:solidFill>
              </a:rPr>
              <a:t> </a:t>
            </a:r>
            <a:r>
              <a:rPr lang="en-US" sz="1400" dirty="0" err="1">
                <a:solidFill>
                  <a:schemeClr val="accent4">
                    <a:lumMod val="20000"/>
                    <a:lumOff val="80000"/>
                  </a:schemeClr>
                </a:solidFill>
              </a:rPr>
              <a:t>walmartsalesgroup</a:t>
            </a:r>
            <a:r>
              <a:rPr lang="en-US" sz="1400" dirty="0">
                <a:solidFill>
                  <a:schemeClr val="accent4">
                    <a:lumMod val="20000"/>
                    <a:lumOff val="80000"/>
                  </a:schemeClr>
                </a:solidFill>
              </a:rPr>
              <a:t> by branch, `product line`)select * from </a:t>
            </a:r>
            <a:r>
              <a:rPr lang="en-US" sz="1400" dirty="0" err="1">
                <a:solidFill>
                  <a:schemeClr val="accent4">
                    <a:lumMod val="20000"/>
                    <a:lumOff val="80000"/>
                  </a:schemeClr>
                </a:solidFill>
              </a:rPr>
              <a:t>Profitwhere</a:t>
            </a:r>
            <a:r>
              <a:rPr lang="en-US" sz="1400" dirty="0">
                <a:solidFill>
                  <a:schemeClr val="accent4">
                    <a:lumMod val="20000"/>
                    <a:lumOff val="80000"/>
                  </a:schemeClr>
                </a:solidFill>
              </a:rPr>
              <a:t> Rn = 1;</a:t>
            </a:r>
          </a:p>
        </p:txBody>
      </p:sp>
      <p:graphicFrame>
        <p:nvGraphicFramePr>
          <p:cNvPr id="6" name="Table 5"/>
          <p:cNvGraphicFramePr>
            <a:graphicFrameLocks noGrp="1"/>
          </p:cNvGraphicFramePr>
          <p:nvPr>
            <p:extLst>
              <p:ext uri="{D42A27DB-BD31-4B8C-83A1-F6EECF244321}">
                <p14:modId xmlns:p14="http://schemas.microsoft.com/office/powerpoint/2010/main" val="2200783021"/>
              </p:ext>
            </p:extLst>
          </p:nvPr>
        </p:nvGraphicFramePr>
        <p:xfrm>
          <a:off x="215900" y="4923949"/>
          <a:ext cx="10131424" cy="1463040"/>
        </p:xfrm>
        <a:graphic>
          <a:graphicData uri="http://schemas.openxmlformats.org/drawingml/2006/table">
            <a:tbl>
              <a:tblPr/>
              <a:tblGrid>
                <a:gridCol w="2532856">
                  <a:extLst>
                    <a:ext uri="{9D8B030D-6E8A-4147-A177-3AD203B41FA5}">
                      <a16:colId xmlns:a16="http://schemas.microsoft.com/office/drawing/2014/main" val="3221602981"/>
                    </a:ext>
                  </a:extLst>
                </a:gridCol>
                <a:gridCol w="2532856">
                  <a:extLst>
                    <a:ext uri="{9D8B030D-6E8A-4147-A177-3AD203B41FA5}">
                      <a16:colId xmlns:a16="http://schemas.microsoft.com/office/drawing/2014/main" val="1189649608"/>
                    </a:ext>
                  </a:extLst>
                </a:gridCol>
                <a:gridCol w="2532856">
                  <a:extLst>
                    <a:ext uri="{9D8B030D-6E8A-4147-A177-3AD203B41FA5}">
                      <a16:colId xmlns:a16="http://schemas.microsoft.com/office/drawing/2014/main" val="1497182509"/>
                    </a:ext>
                  </a:extLst>
                </a:gridCol>
                <a:gridCol w="2532856">
                  <a:extLst>
                    <a:ext uri="{9D8B030D-6E8A-4147-A177-3AD203B41FA5}">
                      <a16:colId xmlns:a16="http://schemas.microsoft.com/office/drawing/2014/main" val="3138296887"/>
                    </a:ext>
                  </a:extLst>
                </a:gridCol>
              </a:tblGrid>
              <a:tr h="0">
                <a:tc>
                  <a:txBody>
                    <a:bodyPr/>
                    <a:lstStyle/>
                    <a:p>
                      <a:r>
                        <a:rPr lang="en-US"/>
                        <a:t>Branch</a:t>
                      </a:r>
                    </a:p>
                  </a:txBody>
                  <a:tcPr anchor="ctr">
                    <a:lnL>
                      <a:noFill/>
                    </a:lnL>
                    <a:lnR>
                      <a:noFill/>
                    </a:lnR>
                    <a:lnT>
                      <a:noFill/>
                    </a:lnT>
                    <a:lnB>
                      <a:noFill/>
                    </a:lnB>
                  </a:tcPr>
                </a:tc>
                <a:tc>
                  <a:txBody>
                    <a:bodyPr/>
                    <a:lstStyle/>
                    <a:p>
                      <a:r>
                        <a:rPr lang="en-US"/>
                        <a:t>Product Line</a:t>
                      </a:r>
                    </a:p>
                  </a:txBody>
                  <a:tcPr anchor="ctr">
                    <a:lnL>
                      <a:noFill/>
                    </a:lnL>
                    <a:lnR>
                      <a:noFill/>
                    </a:lnR>
                    <a:lnT>
                      <a:noFill/>
                    </a:lnT>
                    <a:lnB>
                      <a:noFill/>
                    </a:lnB>
                  </a:tcPr>
                </a:tc>
                <a:tc>
                  <a:txBody>
                    <a:bodyPr/>
                    <a:lstStyle/>
                    <a:p>
                      <a:r>
                        <a:rPr lang="en-US"/>
                        <a:t>Total Profit</a:t>
                      </a:r>
                    </a:p>
                  </a:txBody>
                  <a:tcPr anchor="ctr">
                    <a:lnL>
                      <a:noFill/>
                    </a:lnL>
                    <a:lnR>
                      <a:noFill/>
                    </a:lnR>
                    <a:lnT>
                      <a:noFill/>
                    </a:lnT>
                    <a:lnB>
                      <a:noFill/>
                    </a:lnB>
                  </a:tcPr>
                </a:tc>
                <a:tc>
                  <a:txBody>
                    <a:bodyPr/>
                    <a:lstStyle/>
                    <a:p>
                      <a:r>
                        <a:rPr lang="en-US"/>
                        <a:t>Profit Margin (%)</a:t>
                      </a:r>
                    </a:p>
                  </a:txBody>
                  <a:tcPr anchor="ctr">
                    <a:lnL>
                      <a:noFill/>
                    </a:lnL>
                    <a:lnR>
                      <a:noFill/>
                    </a:lnR>
                    <a:lnT>
                      <a:noFill/>
                    </a:lnT>
                    <a:lnB>
                      <a:noFill/>
                    </a:lnB>
                  </a:tcPr>
                </a:tc>
                <a:extLst>
                  <a:ext uri="{0D108BD9-81ED-4DB2-BD59-A6C34878D82A}">
                    <a16:rowId xmlns:a16="http://schemas.microsoft.com/office/drawing/2014/main" val="2512119435"/>
                  </a:ext>
                </a:extLst>
              </a:tr>
              <a:tr h="0">
                <a:tc>
                  <a:txBody>
                    <a:bodyPr/>
                    <a:lstStyle/>
                    <a:p>
                      <a:r>
                        <a:rPr lang="en-US"/>
                        <a:t>A</a:t>
                      </a:r>
                    </a:p>
                  </a:txBody>
                  <a:tcPr anchor="ctr">
                    <a:lnL>
                      <a:noFill/>
                    </a:lnL>
                    <a:lnR>
                      <a:noFill/>
                    </a:lnR>
                    <a:lnT>
                      <a:noFill/>
                    </a:lnT>
                    <a:lnB>
                      <a:noFill/>
                    </a:lnB>
                  </a:tcPr>
                </a:tc>
                <a:tc>
                  <a:txBody>
                    <a:bodyPr/>
                    <a:lstStyle/>
                    <a:p>
                      <a:r>
                        <a:rPr lang="en-US"/>
                        <a:t>Home and Lifestyle</a:t>
                      </a:r>
                    </a:p>
                  </a:txBody>
                  <a:tcPr anchor="ctr">
                    <a:lnL>
                      <a:noFill/>
                    </a:lnL>
                    <a:lnR>
                      <a:noFill/>
                    </a:lnR>
                    <a:lnT>
                      <a:noFill/>
                    </a:lnT>
                    <a:lnB>
                      <a:noFill/>
                    </a:lnB>
                  </a:tcPr>
                </a:tc>
                <a:tc>
                  <a:txBody>
                    <a:bodyPr/>
                    <a:lstStyle/>
                    <a:p>
                      <a:r>
                        <a:rPr lang="en-US"/>
                        <a:t>₹20,822.22</a:t>
                      </a:r>
                    </a:p>
                  </a:txBody>
                  <a:tcPr anchor="ctr">
                    <a:lnL>
                      <a:noFill/>
                    </a:lnL>
                    <a:lnR>
                      <a:noFill/>
                    </a:lnR>
                    <a:lnT>
                      <a:noFill/>
                    </a:lnT>
                    <a:lnB>
                      <a:noFill/>
                    </a:lnB>
                  </a:tcPr>
                </a:tc>
                <a:tc>
                  <a:txBody>
                    <a:bodyPr/>
                    <a:lstStyle/>
                    <a:p>
                      <a:r>
                        <a:rPr lang="en-US"/>
                        <a:t>95</a:t>
                      </a:r>
                    </a:p>
                  </a:txBody>
                  <a:tcPr anchor="ctr">
                    <a:lnL>
                      <a:noFill/>
                    </a:lnL>
                    <a:lnR>
                      <a:noFill/>
                    </a:lnR>
                    <a:lnT>
                      <a:noFill/>
                    </a:lnT>
                    <a:lnB>
                      <a:noFill/>
                    </a:lnB>
                  </a:tcPr>
                </a:tc>
                <a:extLst>
                  <a:ext uri="{0D108BD9-81ED-4DB2-BD59-A6C34878D82A}">
                    <a16:rowId xmlns:a16="http://schemas.microsoft.com/office/drawing/2014/main" val="1770508585"/>
                  </a:ext>
                </a:extLst>
              </a:tr>
              <a:tr h="0">
                <a:tc>
                  <a:txBody>
                    <a:bodyPr/>
                    <a:lstStyle/>
                    <a:p>
                      <a:r>
                        <a:rPr lang="en-US"/>
                        <a:t>B</a:t>
                      </a:r>
                    </a:p>
                  </a:txBody>
                  <a:tcPr anchor="ctr">
                    <a:lnL>
                      <a:noFill/>
                    </a:lnL>
                    <a:lnR>
                      <a:noFill/>
                    </a:lnR>
                    <a:lnT>
                      <a:noFill/>
                    </a:lnT>
                    <a:lnB>
                      <a:noFill/>
                    </a:lnB>
                  </a:tcPr>
                </a:tc>
                <a:tc>
                  <a:txBody>
                    <a:bodyPr/>
                    <a:lstStyle/>
                    <a:p>
                      <a:r>
                        <a:rPr lang="en-US"/>
                        <a:t>Sports and Travel</a:t>
                      </a:r>
                    </a:p>
                  </a:txBody>
                  <a:tcPr anchor="ctr">
                    <a:lnL>
                      <a:noFill/>
                    </a:lnL>
                    <a:lnR>
                      <a:noFill/>
                    </a:lnR>
                    <a:lnT>
                      <a:noFill/>
                    </a:lnT>
                    <a:lnB>
                      <a:noFill/>
                    </a:lnB>
                  </a:tcPr>
                </a:tc>
                <a:tc>
                  <a:txBody>
                    <a:bodyPr/>
                    <a:lstStyle/>
                    <a:p>
                      <a:r>
                        <a:rPr lang="en-US"/>
                        <a:t>₹18,084.56</a:t>
                      </a:r>
                    </a:p>
                  </a:txBody>
                  <a:tcPr anchor="ctr">
                    <a:lnL>
                      <a:noFill/>
                    </a:lnL>
                    <a:lnR>
                      <a:noFill/>
                    </a:lnR>
                    <a:lnT>
                      <a:noFill/>
                    </a:lnT>
                    <a:lnB>
                      <a:noFill/>
                    </a:lnB>
                  </a:tcPr>
                </a:tc>
                <a:tc>
                  <a:txBody>
                    <a:bodyPr/>
                    <a:lstStyle/>
                    <a:p>
                      <a:r>
                        <a:rPr lang="en-US"/>
                        <a:t>95</a:t>
                      </a:r>
                    </a:p>
                  </a:txBody>
                  <a:tcPr anchor="ctr">
                    <a:lnL>
                      <a:noFill/>
                    </a:lnL>
                    <a:lnR>
                      <a:noFill/>
                    </a:lnR>
                    <a:lnT>
                      <a:noFill/>
                    </a:lnT>
                    <a:lnB>
                      <a:noFill/>
                    </a:lnB>
                  </a:tcPr>
                </a:tc>
                <a:extLst>
                  <a:ext uri="{0D108BD9-81ED-4DB2-BD59-A6C34878D82A}">
                    <a16:rowId xmlns:a16="http://schemas.microsoft.com/office/drawing/2014/main" val="1929342113"/>
                  </a:ext>
                </a:extLst>
              </a:tr>
              <a:tr h="0">
                <a:tc>
                  <a:txBody>
                    <a:bodyPr/>
                    <a:lstStyle/>
                    <a:p>
                      <a:r>
                        <a:rPr lang="en-US"/>
                        <a:t>C</a:t>
                      </a:r>
                    </a:p>
                  </a:txBody>
                  <a:tcPr anchor="ctr">
                    <a:lnL>
                      <a:noFill/>
                    </a:lnL>
                    <a:lnR>
                      <a:noFill/>
                    </a:lnR>
                    <a:lnT>
                      <a:noFill/>
                    </a:lnT>
                    <a:lnB>
                      <a:noFill/>
                    </a:lnB>
                  </a:tcPr>
                </a:tc>
                <a:tc>
                  <a:txBody>
                    <a:bodyPr/>
                    <a:lstStyle/>
                    <a:p>
                      <a:r>
                        <a:rPr lang="en-US"/>
                        <a:t>Food and Beverages</a:t>
                      </a:r>
                    </a:p>
                  </a:txBody>
                  <a:tcPr anchor="ctr">
                    <a:lnL>
                      <a:noFill/>
                    </a:lnL>
                    <a:lnR>
                      <a:noFill/>
                    </a:lnR>
                    <a:lnT>
                      <a:noFill/>
                    </a:lnT>
                    <a:lnB>
                      <a:noFill/>
                    </a:lnB>
                  </a:tcPr>
                </a:tc>
                <a:tc>
                  <a:txBody>
                    <a:bodyPr/>
                    <a:lstStyle/>
                    <a:p>
                      <a:r>
                        <a:rPr lang="en-US"/>
                        <a:t>₹21,503.34</a:t>
                      </a:r>
                    </a:p>
                  </a:txBody>
                  <a:tcPr anchor="ctr">
                    <a:lnL>
                      <a:noFill/>
                    </a:lnL>
                    <a:lnR>
                      <a:noFill/>
                    </a:lnR>
                    <a:lnT>
                      <a:noFill/>
                    </a:lnT>
                    <a:lnB>
                      <a:noFill/>
                    </a:lnB>
                  </a:tcPr>
                </a:tc>
                <a:tc>
                  <a:txBody>
                    <a:bodyPr/>
                    <a:lstStyle/>
                    <a:p>
                      <a:r>
                        <a:rPr lang="en-US" dirty="0"/>
                        <a:t>95</a:t>
                      </a:r>
                    </a:p>
                  </a:txBody>
                  <a:tcPr anchor="ctr">
                    <a:lnL>
                      <a:noFill/>
                    </a:lnL>
                    <a:lnR>
                      <a:noFill/>
                    </a:lnR>
                    <a:lnT>
                      <a:noFill/>
                    </a:lnT>
                    <a:lnB>
                      <a:noFill/>
                    </a:lnB>
                  </a:tcPr>
                </a:tc>
                <a:extLst>
                  <a:ext uri="{0D108BD9-81ED-4DB2-BD59-A6C34878D82A}">
                    <a16:rowId xmlns:a16="http://schemas.microsoft.com/office/drawing/2014/main" val="366195050"/>
                  </a:ext>
                </a:extLst>
              </a:tr>
            </a:tbl>
          </a:graphicData>
        </a:graphic>
      </p:graphicFrame>
    </p:spTree>
    <p:extLst>
      <p:ext uri="{BB962C8B-B14F-4D97-AF65-F5344CB8AC3E}">
        <p14:creationId xmlns:p14="http://schemas.microsoft.com/office/powerpoint/2010/main" val="14838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342900"/>
            <a:ext cx="5283200" cy="738664"/>
          </a:xfrm>
          <a:prstGeom prst="rect">
            <a:avLst/>
          </a:prstGeom>
          <a:noFill/>
        </p:spPr>
        <p:txBody>
          <a:bodyPr wrap="square" rtlCol="0">
            <a:spAutoFit/>
          </a:bodyPr>
          <a:lstStyle/>
          <a:p>
            <a:r>
              <a:rPr lang="en-US" sz="1400" dirty="0"/>
              <a:t>Task 3: </a:t>
            </a:r>
            <a:r>
              <a:rPr lang="en-US" sz="1400" dirty="0" err="1"/>
              <a:t>Explaination</a:t>
            </a:r>
            <a:endParaRPr lang="en-US" sz="1400" dirty="0"/>
          </a:p>
          <a:p>
            <a:r>
              <a:rPr lang="en-US" sz="1400" dirty="0"/>
              <a:t>Used group by and case to classify the customer id based on total sales. Also used CTE in another query for better clarity and analysis. </a:t>
            </a:r>
          </a:p>
        </p:txBody>
      </p:sp>
      <p:sp>
        <p:nvSpPr>
          <p:cNvPr id="3" name="TextBox 2"/>
          <p:cNvSpPr txBox="1"/>
          <p:nvPr/>
        </p:nvSpPr>
        <p:spPr>
          <a:xfrm>
            <a:off x="0" y="1181100"/>
            <a:ext cx="5905500" cy="954107"/>
          </a:xfrm>
          <a:prstGeom prst="rect">
            <a:avLst/>
          </a:prstGeom>
          <a:noFill/>
        </p:spPr>
        <p:txBody>
          <a:bodyPr wrap="square" rtlCol="0">
            <a:spAutoFit/>
          </a:bodyPr>
          <a:lstStyle/>
          <a:p>
            <a:r>
              <a:rPr lang="en-US" sz="1400" dirty="0"/>
              <a:t>Query used 1 normal classification- select `customer id`, round(sum(total),2) as </a:t>
            </a:r>
            <a:r>
              <a:rPr lang="en-US" sz="1400" dirty="0" err="1"/>
              <a:t>Total_Spent,casewhen</a:t>
            </a:r>
            <a:r>
              <a:rPr lang="en-US" sz="1400" dirty="0"/>
              <a:t> round(sum(total),2) &gt;= 20000 then '</a:t>
            </a:r>
            <a:r>
              <a:rPr lang="en-US" sz="1400" dirty="0" err="1"/>
              <a:t>High'when</a:t>
            </a:r>
            <a:r>
              <a:rPr lang="en-US" sz="1400" dirty="0"/>
              <a:t> round(sum(total),2) &gt;= 10000 then 'Medium' else '</a:t>
            </a:r>
            <a:r>
              <a:rPr lang="en-US" sz="1400" dirty="0" err="1"/>
              <a:t>Low'end</a:t>
            </a:r>
            <a:r>
              <a:rPr lang="en-US" sz="1400" dirty="0"/>
              <a:t> as </a:t>
            </a:r>
            <a:r>
              <a:rPr lang="en-US" sz="1400" dirty="0" err="1"/>
              <a:t>Classifyfrom</a:t>
            </a:r>
            <a:r>
              <a:rPr lang="en-US" sz="1400" dirty="0"/>
              <a:t> </a:t>
            </a:r>
            <a:r>
              <a:rPr lang="en-US" sz="1400" dirty="0" err="1"/>
              <a:t>walmartsalesgroup</a:t>
            </a:r>
            <a:r>
              <a:rPr lang="en-US" sz="1400" dirty="0"/>
              <a:t> by `customer </a:t>
            </a:r>
            <a:r>
              <a:rPr lang="en-US" sz="1400" dirty="0" err="1"/>
              <a:t>id`order</a:t>
            </a:r>
            <a:r>
              <a:rPr lang="en-US" sz="1400" dirty="0"/>
              <a:t> by `customer id`, </a:t>
            </a:r>
            <a:r>
              <a:rPr lang="en-US" sz="1400" dirty="0" err="1"/>
              <a:t>Total_Spent</a:t>
            </a:r>
            <a:r>
              <a:rPr lang="en-US" sz="1400" dirty="0"/>
              <a:t> </a:t>
            </a:r>
            <a:r>
              <a:rPr lang="en-US" sz="1400" dirty="0" err="1"/>
              <a:t>desc</a:t>
            </a:r>
            <a:r>
              <a:rPr lang="en-US" sz="1400" dirty="0"/>
              <a:t>;</a:t>
            </a:r>
          </a:p>
        </p:txBody>
      </p:sp>
      <p:sp>
        <p:nvSpPr>
          <p:cNvPr id="4" name="TextBox 3"/>
          <p:cNvSpPr txBox="1"/>
          <p:nvPr/>
        </p:nvSpPr>
        <p:spPr>
          <a:xfrm>
            <a:off x="0" y="2234743"/>
            <a:ext cx="6108700" cy="1384995"/>
          </a:xfrm>
          <a:prstGeom prst="rect">
            <a:avLst/>
          </a:prstGeom>
          <a:noFill/>
        </p:spPr>
        <p:txBody>
          <a:bodyPr wrap="square" rtlCol="0">
            <a:spAutoFit/>
          </a:bodyPr>
          <a:lstStyle/>
          <a:p>
            <a:r>
              <a:rPr lang="en-US" sz="1400" dirty="0"/>
              <a:t>Query with CTE : with Profit as(select `customer id`, round(sum(total),2) as </a:t>
            </a:r>
            <a:r>
              <a:rPr lang="en-US" sz="1400" dirty="0" err="1"/>
              <a:t>Total_Spent,row_number</a:t>
            </a:r>
            <a:r>
              <a:rPr lang="en-US" sz="1400" dirty="0"/>
              <a:t>() over(partition by `customer id` order by sum(total) </a:t>
            </a:r>
            <a:r>
              <a:rPr lang="en-US" sz="1400" dirty="0" err="1"/>
              <a:t>desc</a:t>
            </a:r>
            <a:r>
              <a:rPr lang="en-US" sz="1400" dirty="0"/>
              <a:t>) as </a:t>
            </a:r>
            <a:r>
              <a:rPr lang="en-US" sz="1400" dirty="0" err="1"/>
              <a:t>Rn,casewhen</a:t>
            </a:r>
            <a:r>
              <a:rPr lang="en-US" sz="1400" dirty="0"/>
              <a:t> round(sum(total),2) &gt;= 20000 then '</a:t>
            </a:r>
            <a:r>
              <a:rPr lang="en-US" sz="1400" dirty="0" err="1"/>
              <a:t>High'when</a:t>
            </a:r>
            <a:r>
              <a:rPr lang="en-US" sz="1400" dirty="0"/>
              <a:t> round(sum(total),2) &gt;= 10000 then 'Medium' else '</a:t>
            </a:r>
            <a:r>
              <a:rPr lang="en-US" sz="1400" dirty="0" err="1"/>
              <a:t>Low'end</a:t>
            </a:r>
            <a:r>
              <a:rPr lang="en-US" sz="1400" dirty="0"/>
              <a:t> as </a:t>
            </a:r>
            <a:r>
              <a:rPr lang="en-US" sz="1400" dirty="0" err="1"/>
              <a:t>Classifyfrom</a:t>
            </a:r>
            <a:r>
              <a:rPr lang="en-US" sz="1400" dirty="0"/>
              <a:t> </a:t>
            </a:r>
            <a:r>
              <a:rPr lang="en-US" sz="1400" dirty="0" err="1"/>
              <a:t>walmartsalesgroup</a:t>
            </a:r>
            <a:r>
              <a:rPr lang="en-US" sz="1400" dirty="0"/>
              <a:t> by `customer </a:t>
            </a:r>
            <a:r>
              <a:rPr lang="en-US" sz="1400" dirty="0" err="1"/>
              <a:t>id`order</a:t>
            </a:r>
            <a:r>
              <a:rPr lang="en-US" sz="1400" dirty="0"/>
              <a:t> by `customer id`, </a:t>
            </a:r>
            <a:r>
              <a:rPr lang="en-US" sz="1400" dirty="0" err="1"/>
              <a:t>Total_Spent</a:t>
            </a:r>
            <a:r>
              <a:rPr lang="en-US" sz="1400" dirty="0"/>
              <a:t> </a:t>
            </a:r>
            <a:r>
              <a:rPr lang="en-US" sz="1400" dirty="0" err="1"/>
              <a:t>desc</a:t>
            </a:r>
            <a:r>
              <a:rPr lang="en-US" sz="1400" dirty="0"/>
              <a:t>)select * from </a:t>
            </a:r>
            <a:r>
              <a:rPr lang="en-US" sz="1400" dirty="0" err="1"/>
              <a:t>profitwhere</a:t>
            </a:r>
            <a:r>
              <a:rPr lang="en-US" sz="1400" dirty="0"/>
              <a:t> Classify = 'High';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332" y="0"/>
            <a:ext cx="4895668" cy="2745301"/>
          </a:xfrm>
          <a:prstGeom prst="rect">
            <a:avLst/>
          </a:prstGeom>
        </p:spPr>
      </p:pic>
      <p:sp>
        <p:nvSpPr>
          <p:cNvPr id="6" name="Right Arrow 5"/>
          <p:cNvSpPr/>
          <p:nvPr/>
        </p:nvSpPr>
        <p:spPr>
          <a:xfrm>
            <a:off x="5905500" y="1270000"/>
            <a:ext cx="927100" cy="388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48771848"/>
              </p:ext>
            </p:extLst>
          </p:nvPr>
        </p:nvGraphicFramePr>
        <p:xfrm>
          <a:off x="6460669" y="2927240"/>
          <a:ext cx="5636265" cy="3686098"/>
        </p:xfrm>
        <a:graphic>
          <a:graphicData uri="http://schemas.openxmlformats.org/drawingml/2006/table">
            <a:tbl>
              <a:tblPr/>
              <a:tblGrid>
                <a:gridCol w="1878755">
                  <a:extLst>
                    <a:ext uri="{9D8B030D-6E8A-4147-A177-3AD203B41FA5}">
                      <a16:colId xmlns:a16="http://schemas.microsoft.com/office/drawing/2014/main" val="2373788625"/>
                    </a:ext>
                  </a:extLst>
                </a:gridCol>
                <a:gridCol w="1878755">
                  <a:extLst>
                    <a:ext uri="{9D8B030D-6E8A-4147-A177-3AD203B41FA5}">
                      <a16:colId xmlns:a16="http://schemas.microsoft.com/office/drawing/2014/main" val="1346826394"/>
                    </a:ext>
                  </a:extLst>
                </a:gridCol>
                <a:gridCol w="1878755">
                  <a:extLst>
                    <a:ext uri="{9D8B030D-6E8A-4147-A177-3AD203B41FA5}">
                      <a16:colId xmlns:a16="http://schemas.microsoft.com/office/drawing/2014/main" val="2817701725"/>
                    </a:ext>
                  </a:extLst>
                </a:gridCol>
              </a:tblGrid>
              <a:tr h="223529">
                <a:tc>
                  <a:txBody>
                    <a:bodyPr/>
                    <a:lstStyle/>
                    <a:p>
                      <a:r>
                        <a:rPr lang="en-US" sz="1400"/>
                        <a:t>Customer ID</a:t>
                      </a:r>
                    </a:p>
                  </a:txBody>
                  <a:tcPr marL="70186" marR="70186" marT="35093" marB="35093" anchor="ctr">
                    <a:lnL>
                      <a:noFill/>
                    </a:lnL>
                    <a:lnR>
                      <a:noFill/>
                    </a:lnR>
                    <a:lnT>
                      <a:noFill/>
                    </a:lnT>
                    <a:lnB>
                      <a:noFill/>
                    </a:lnB>
                  </a:tcPr>
                </a:tc>
                <a:tc>
                  <a:txBody>
                    <a:bodyPr/>
                    <a:lstStyle/>
                    <a:p>
                      <a:r>
                        <a:rPr lang="en-US" sz="1400"/>
                        <a:t>Total Spent (₹)</a:t>
                      </a:r>
                    </a:p>
                  </a:txBody>
                  <a:tcPr marL="70186" marR="70186" marT="35093" marB="35093" anchor="ctr">
                    <a:lnL>
                      <a:noFill/>
                    </a:lnL>
                    <a:lnR>
                      <a:noFill/>
                    </a:lnR>
                    <a:lnT>
                      <a:noFill/>
                    </a:lnT>
                    <a:lnB>
                      <a:noFill/>
                    </a:lnB>
                  </a:tcPr>
                </a:tc>
                <a:tc>
                  <a:txBody>
                    <a:bodyPr/>
                    <a:lstStyle/>
                    <a:p>
                      <a:r>
                        <a:rPr lang="en-US" sz="1400"/>
                        <a:t>Classification</a:t>
                      </a:r>
                    </a:p>
                  </a:txBody>
                  <a:tcPr marL="70186" marR="70186" marT="35093" marB="35093" anchor="ctr">
                    <a:lnL>
                      <a:noFill/>
                    </a:lnL>
                    <a:lnR>
                      <a:noFill/>
                    </a:lnR>
                    <a:lnT>
                      <a:noFill/>
                    </a:lnT>
                    <a:lnB>
                      <a:noFill/>
                    </a:lnB>
                  </a:tcPr>
                </a:tc>
                <a:extLst>
                  <a:ext uri="{0D108BD9-81ED-4DB2-BD59-A6C34878D82A}">
                    <a16:rowId xmlns:a16="http://schemas.microsoft.com/office/drawing/2014/main" val="202291017"/>
                  </a:ext>
                </a:extLst>
              </a:tr>
              <a:tr h="223529">
                <a:tc>
                  <a:txBody>
                    <a:bodyPr/>
                    <a:lstStyle/>
                    <a:p>
                      <a:r>
                        <a:rPr lang="en-US" sz="1400"/>
                        <a:t>1</a:t>
                      </a:r>
                    </a:p>
                  </a:txBody>
                  <a:tcPr marL="70186" marR="70186" marT="35093" marB="35093" anchor="ctr">
                    <a:lnL>
                      <a:noFill/>
                    </a:lnL>
                    <a:lnR>
                      <a:noFill/>
                    </a:lnR>
                    <a:lnT>
                      <a:noFill/>
                    </a:lnT>
                    <a:lnB>
                      <a:noFill/>
                    </a:lnB>
                  </a:tcPr>
                </a:tc>
                <a:tc>
                  <a:txBody>
                    <a:bodyPr/>
                    <a:lstStyle/>
                    <a:p>
                      <a:r>
                        <a:rPr lang="en-US" sz="1400"/>
                        <a:t>22,634.55</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1500393646"/>
                  </a:ext>
                </a:extLst>
              </a:tr>
              <a:tr h="223529">
                <a:tc>
                  <a:txBody>
                    <a:bodyPr/>
                    <a:lstStyle/>
                    <a:p>
                      <a:r>
                        <a:rPr lang="en-US" sz="1400"/>
                        <a:t>2</a:t>
                      </a:r>
                    </a:p>
                  </a:txBody>
                  <a:tcPr marL="70186" marR="70186" marT="35093" marB="35093" anchor="ctr">
                    <a:lnL>
                      <a:noFill/>
                    </a:lnL>
                    <a:lnR>
                      <a:noFill/>
                    </a:lnR>
                    <a:lnT>
                      <a:noFill/>
                    </a:lnT>
                    <a:lnB>
                      <a:noFill/>
                    </a:lnB>
                  </a:tcPr>
                </a:tc>
                <a:tc>
                  <a:txBody>
                    <a:bodyPr/>
                    <a:lstStyle/>
                    <a:p>
                      <a:r>
                        <a:rPr lang="en-US" sz="1400"/>
                        <a:t>23,392.28</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4138402453"/>
                  </a:ext>
                </a:extLst>
              </a:tr>
              <a:tr h="223529">
                <a:tc>
                  <a:txBody>
                    <a:bodyPr/>
                    <a:lstStyle/>
                    <a:p>
                      <a:r>
                        <a:rPr lang="en-US" sz="1400"/>
                        <a:t>3</a:t>
                      </a:r>
                    </a:p>
                  </a:txBody>
                  <a:tcPr marL="70186" marR="70186" marT="35093" marB="35093" anchor="ctr">
                    <a:lnL>
                      <a:noFill/>
                    </a:lnL>
                    <a:lnR>
                      <a:noFill/>
                    </a:lnR>
                    <a:lnT>
                      <a:noFill/>
                    </a:lnT>
                    <a:lnB>
                      <a:noFill/>
                    </a:lnB>
                  </a:tcPr>
                </a:tc>
                <a:tc>
                  <a:txBody>
                    <a:bodyPr/>
                    <a:lstStyle/>
                    <a:p>
                      <a:r>
                        <a:rPr lang="en-US" sz="1400"/>
                        <a:t>23,402.26</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615018261"/>
                  </a:ext>
                </a:extLst>
              </a:tr>
              <a:tr h="223529">
                <a:tc>
                  <a:txBody>
                    <a:bodyPr/>
                    <a:lstStyle/>
                    <a:p>
                      <a:r>
                        <a:rPr lang="en-US" sz="1400"/>
                        <a:t>6</a:t>
                      </a:r>
                    </a:p>
                  </a:txBody>
                  <a:tcPr marL="70186" marR="70186" marT="35093" marB="35093" anchor="ctr">
                    <a:lnL>
                      <a:noFill/>
                    </a:lnL>
                    <a:lnR>
                      <a:noFill/>
                    </a:lnR>
                    <a:lnT>
                      <a:noFill/>
                    </a:lnT>
                    <a:lnB>
                      <a:noFill/>
                    </a:lnB>
                  </a:tcPr>
                </a:tc>
                <a:tc>
                  <a:txBody>
                    <a:bodyPr/>
                    <a:lstStyle/>
                    <a:p>
                      <a:r>
                        <a:rPr lang="en-US" sz="1400"/>
                        <a:t>20,693.96</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2610840131"/>
                  </a:ext>
                </a:extLst>
              </a:tr>
              <a:tr h="223529">
                <a:tc>
                  <a:txBody>
                    <a:bodyPr/>
                    <a:lstStyle/>
                    <a:p>
                      <a:r>
                        <a:rPr lang="en-US" sz="1400"/>
                        <a:t>7</a:t>
                      </a:r>
                    </a:p>
                  </a:txBody>
                  <a:tcPr marL="70186" marR="70186" marT="35093" marB="35093" anchor="ctr">
                    <a:lnL>
                      <a:noFill/>
                    </a:lnL>
                    <a:lnR>
                      <a:noFill/>
                    </a:lnR>
                    <a:lnT>
                      <a:noFill/>
                    </a:lnT>
                    <a:lnB>
                      <a:noFill/>
                    </a:lnB>
                  </a:tcPr>
                </a:tc>
                <a:tc>
                  <a:txBody>
                    <a:bodyPr/>
                    <a:lstStyle/>
                    <a:p>
                      <a:r>
                        <a:rPr lang="en-US" sz="1400"/>
                        <a:t>20,628.09</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3343209065"/>
                  </a:ext>
                </a:extLst>
              </a:tr>
              <a:tr h="223529">
                <a:tc>
                  <a:txBody>
                    <a:bodyPr/>
                    <a:lstStyle/>
                    <a:p>
                      <a:r>
                        <a:rPr lang="en-US" sz="1400"/>
                        <a:t>8</a:t>
                      </a:r>
                    </a:p>
                  </a:txBody>
                  <a:tcPr marL="70186" marR="70186" marT="35093" marB="35093" anchor="ctr">
                    <a:lnL>
                      <a:noFill/>
                    </a:lnL>
                    <a:lnR>
                      <a:noFill/>
                    </a:lnR>
                    <a:lnT>
                      <a:noFill/>
                    </a:lnT>
                    <a:lnB>
                      <a:noFill/>
                    </a:lnB>
                  </a:tcPr>
                </a:tc>
                <a:tc>
                  <a:txBody>
                    <a:bodyPr/>
                    <a:lstStyle/>
                    <a:p>
                      <a:r>
                        <a:rPr lang="en-US" sz="1400"/>
                        <a:t>26,634.34</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615203487"/>
                  </a:ext>
                </a:extLst>
              </a:tr>
              <a:tr h="223529">
                <a:tc>
                  <a:txBody>
                    <a:bodyPr/>
                    <a:lstStyle/>
                    <a:p>
                      <a:r>
                        <a:rPr lang="en-US" sz="1400"/>
                        <a:t>10</a:t>
                      </a:r>
                    </a:p>
                  </a:txBody>
                  <a:tcPr marL="70186" marR="70186" marT="35093" marB="35093" anchor="ctr">
                    <a:lnL>
                      <a:noFill/>
                    </a:lnL>
                    <a:lnR>
                      <a:noFill/>
                    </a:lnR>
                    <a:lnT>
                      <a:noFill/>
                    </a:lnT>
                    <a:lnB>
                      <a:noFill/>
                    </a:lnB>
                  </a:tcPr>
                </a:tc>
                <a:tc>
                  <a:txBody>
                    <a:bodyPr/>
                    <a:lstStyle/>
                    <a:p>
                      <a:r>
                        <a:rPr lang="en-US" sz="1400"/>
                        <a:t>20,723.93</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1889633453"/>
                  </a:ext>
                </a:extLst>
              </a:tr>
              <a:tr h="223529">
                <a:tc>
                  <a:txBody>
                    <a:bodyPr/>
                    <a:lstStyle/>
                    <a:p>
                      <a:r>
                        <a:rPr lang="en-US" sz="1400"/>
                        <a:t>11</a:t>
                      </a:r>
                    </a:p>
                  </a:txBody>
                  <a:tcPr marL="70186" marR="70186" marT="35093" marB="35093" anchor="ctr">
                    <a:lnL>
                      <a:noFill/>
                    </a:lnL>
                    <a:lnR>
                      <a:noFill/>
                    </a:lnR>
                    <a:lnT>
                      <a:noFill/>
                    </a:lnT>
                    <a:lnB>
                      <a:noFill/>
                    </a:lnB>
                  </a:tcPr>
                </a:tc>
                <a:tc>
                  <a:txBody>
                    <a:bodyPr/>
                    <a:lstStyle/>
                    <a:p>
                      <a:r>
                        <a:rPr lang="en-US" sz="1400"/>
                        <a:t>21,398.82</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1097379339"/>
                  </a:ext>
                </a:extLst>
              </a:tr>
              <a:tr h="223529">
                <a:tc>
                  <a:txBody>
                    <a:bodyPr/>
                    <a:lstStyle/>
                    <a:p>
                      <a:r>
                        <a:rPr lang="en-US" sz="1400"/>
                        <a:t>12</a:t>
                      </a:r>
                    </a:p>
                  </a:txBody>
                  <a:tcPr marL="70186" marR="70186" marT="35093" marB="35093" anchor="ctr">
                    <a:lnL>
                      <a:noFill/>
                    </a:lnL>
                    <a:lnR>
                      <a:noFill/>
                    </a:lnR>
                    <a:lnT>
                      <a:noFill/>
                    </a:lnT>
                    <a:lnB>
                      <a:noFill/>
                    </a:lnB>
                  </a:tcPr>
                </a:tc>
                <a:tc>
                  <a:txBody>
                    <a:bodyPr/>
                    <a:lstStyle/>
                    <a:p>
                      <a:r>
                        <a:rPr lang="en-US" sz="1400"/>
                        <a:t>21,720.65</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2541409321"/>
                  </a:ext>
                </a:extLst>
              </a:tr>
              <a:tr h="223529">
                <a:tc>
                  <a:txBody>
                    <a:bodyPr/>
                    <a:lstStyle/>
                    <a:p>
                      <a:r>
                        <a:rPr lang="en-US" sz="1400"/>
                        <a:t>13</a:t>
                      </a:r>
                    </a:p>
                  </a:txBody>
                  <a:tcPr marL="70186" marR="70186" marT="35093" marB="35093" anchor="ctr">
                    <a:lnL>
                      <a:noFill/>
                    </a:lnL>
                    <a:lnR>
                      <a:noFill/>
                    </a:lnR>
                    <a:lnT>
                      <a:noFill/>
                    </a:lnT>
                    <a:lnB>
                      <a:noFill/>
                    </a:lnB>
                  </a:tcPr>
                </a:tc>
                <a:tc>
                  <a:txBody>
                    <a:bodyPr/>
                    <a:lstStyle/>
                    <a:p>
                      <a:r>
                        <a:rPr lang="en-US" sz="1400"/>
                        <a:t>21,063.66</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3445510591"/>
                  </a:ext>
                </a:extLst>
              </a:tr>
              <a:tr h="223529">
                <a:tc>
                  <a:txBody>
                    <a:bodyPr/>
                    <a:lstStyle/>
                    <a:p>
                      <a:r>
                        <a:rPr lang="en-US" sz="1400"/>
                        <a:t>14</a:t>
                      </a:r>
                    </a:p>
                  </a:txBody>
                  <a:tcPr marL="70186" marR="70186" marT="35093" marB="35093" anchor="ctr">
                    <a:lnL>
                      <a:noFill/>
                    </a:lnL>
                    <a:lnR>
                      <a:noFill/>
                    </a:lnR>
                    <a:lnT>
                      <a:noFill/>
                    </a:lnT>
                    <a:lnB>
                      <a:noFill/>
                    </a:lnB>
                  </a:tcPr>
                </a:tc>
                <a:tc>
                  <a:txBody>
                    <a:bodyPr/>
                    <a:lstStyle/>
                    <a:p>
                      <a:r>
                        <a:rPr lang="en-US" sz="1400"/>
                        <a:t>21,049.40</a:t>
                      </a:r>
                    </a:p>
                  </a:txBody>
                  <a:tcPr marL="70186" marR="70186" marT="35093" marB="35093" anchor="ctr">
                    <a:lnL>
                      <a:noFill/>
                    </a:lnL>
                    <a:lnR>
                      <a:noFill/>
                    </a:lnR>
                    <a:lnT>
                      <a:noFill/>
                    </a:lnT>
                    <a:lnB>
                      <a:noFill/>
                    </a:lnB>
                  </a:tcPr>
                </a:tc>
                <a:tc>
                  <a:txBody>
                    <a:bodyPr/>
                    <a:lstStyle/>
                    <a:p>
                      <a:r>
                        <a:rPr lang="en-US" sz="1400"/>
                        <a:t>High</a:t>
                      </a:r>
                    </a:p>
                  </a:txBody>
                  <a:tcPr marL="70186" marR="70186" marT="35093" marB="35093" anchor="ctr">
                    <a:lnL>
                      <a:noFill/>
                    </a:lnL>
                    <a:lnR>
                      <a:noFill/>
                    </a:lnR>
                    <a:lnT>
                      <a:noFill/>
                    </a:lnT>
                    <a:lnB>
                      <a:noFill/>
                    </a:lnB>
                  </a:tcPr>
                </a:tc>
                <a:extLst>
                  <a:ext uri="{0D108BD9-81ED-4DB2-BD59-A6C34878D82A}">
                    <a16:rowId xmlns:a16="http://schemas.microsoft.com/office/drawing/2014/main" val="1479972943"/>
                  </a:ext>
                </a:extLst>
              </a:tr>
              <a:tr h="223529">
                <a:tc>
                  <a:txBody>
                    <a:bodyPr/>
                    <a:lstStyle/>
                    <a:p>
                      <a:r>
                        <a:rPr lang="en-US" sz="1400"/>
                        <a:t>15</a:t>
                      </a:r>
                    </a:p>
                  </a:txBody>
                  <a:tcPr marL="70186" marR="70186" marT="35093" marB="35093" anchor="ctr">
                    <a:lnL>
                      <a:noFill/>
                    </a:lnL>
                    <a:lnR>
                      <a:noFill/>
                    </a:lnR>
                    <a:lnT>
                      <a:noFill/>
                    </a:lnT>
                    <a:lnB>
                      <a:noFill/>
                    </a:lnB>
                  </a:tcPr>
                </a:tc>
                <a:tc>
                  <a:txBody>
                    <a:bodyPr/>
                    <a:lstStyle/>
                    <a:p>
                      <a:r>
                        <a:rPr lang="en-US" sz="1400"/>
                        <a:t>22,674.46</a:t>
                      </a:r>
                    </a:p>
                  </a:txBody>
                  <a:tcPr marL="70186" marR="70186" marT="35093" marB="35093" anchor="ctr">
                    <a:lnL>
                      <a:noFill/>
                    </a:lnL>
                    <a:lnR>
                      <a:noFill/>
                    </a:lnR>
                    <a:lnT>
                      <a:noFill/>
                    </a:lnT>
                    <a:lnB>
                      <a:noFill/>
                    </a:lnB>
                  </a:tcPr>
                </a:tc>
                <a:tc>
                  <a:txBody>
                    <a:bodyPr/>
                    <a:lstStyle/>
                    <a:p>
                      <a:r>
                        <a:rPr lang="en-US" sz="1400" dirty="0"/>
                        <a:t>High</a:t>
                      </a:r>
                    </a:p>
                  </a:txBody>
                  <a:tcPr marL="70186" marR="70186" marT="35093" marB="35093" anchor="ctr">
                    <a:lnL>
                      <a:noFill/>
                    </a:lnL>
                    <a:lnR>
                      <a:noFill/>
                    </a:lnR>
                    <a:lnT>
                      <a:noFill/>
                    </a:lnT>
                    <a:lnB>
                      <a:noFill/>
                    </a:lnB>
                  </a:tcPr>
                </a:tc>
                <a:extLst>
                  <a:ext uri="{0D108BD9-81ED-4DB2-BD59-A6C34878D82A}">
                    <a16:rowId xmlns:a16="http://schemas.microsoft.com/office/drawing/2014/main" val="406667591"/>
                  </a:ext>
                </a:extLst>
              </a:tr>
            </a:tbl>
          </a:graphicData>
        </a:graphic>
      </p:graphicFrame>
      <p:sp>
        <p:nvSpPr>
          <p:cNvPr id="8" name="Right Arrow 7"/>
          <p:cNvSpPr/>
          <p:nvPr/>
        </p:nvSpPr>
        <p:spPr>
          <a:xfrm>
            <a:off x="2603500" y="3734316"/>
            <a:ext cx="35052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19400" y="3873500"/>
            <a:ext cx="1562100" cy="369332"/>
          </a:xfrm>
          <a:prstGeom prst="rect">
            <a:avLst/>
          </a:prstGeom>
          <a:noFill/>
        </p:spPr>
        <p:txBody>
          <a:bodyPr wrap="square" rtlCol="0">
            <a:spAutoFit/>
          </a:bodyPr>
          <a:lstStyle/>
          <a:p>
            <a:r>
              <a:rPr lang="en-US" dirty="0"/>
              <a:t>With CTE</a:t>
            </a:r>
          </a:p>
        </p:txBody>
      </p:sp>
      <p:sp>
        <p:nvSpPr>
          <p:cNvPr id="10" name="TextBox 9"/>
          <p:cNvSpPr txBox="1"/>
          <p:nvPr/>
        </p:nvSpPr>
        <p:spPr>
          <a:xfrm>
            <a:off x="177800" y="4953000"/>
            <a:ext cx="6282869" cy="1569660"/>
          </a:xfrm>
          <a:prstGeom prst="rect">
            <a:avLst/>
          </a:prstGeom>
          <a:noFill/>
        </p:spPr>
        <p:txBody>
          <a:bodyPr wrap="square" rtlCol="0">
            <a:spAutoFit/>
          </a:bodyPr>
          <a:lstStyle/>
          <a:p>
            <a:r>
              <a:rPr lang="en-US" sz="1600" dirty="0">
                <a:solidFill>
                  <a:srgbClr val="FFC000"/>
                </a:solidFill>
              </a:rPr>
              <a:t>Analysis: Based on the customer segmentation analysis, out of 15 customers, 12 were identified as </a:t>
            </a:r>
            <a:r>
              <a:rPr lang="en-US" sz="1600" b="1" dirty="0">
                <a:solidFill>
                  <a:srgbClr val="FFC000"/>
                </a:solidFill>
              </a:rPr>
              <a:t>High Spenders</a:t>
            </a:r>
            <a:r>
              <a:rPr lang="en-US" sz="1600" dirty="0">
                <a:solidFill>
                  <a:srgbClr val="FFC000"/>
                </a:solidFill>
              </a:rPr>
              <a:t> (spending ≥ ₹20,000) and 3 as </a:t>
            </a:r>
            <a:r>
              <a:rPr lang="en-US" sz="1600" b="1" dirty="0">
                <a:solidFill>
                  <a:srgbClr val="FFC000"/>
                </a:solidFill>
              </a:rPr>
              <a:t>Medium Spenders</a:t>
            </a:r>
            <a:r>
              <a:rPr lang="en-US" sz="1600" dirty="0">
                <a:solidFill>
                  <a:srgbClr val="FFC000"/>
                </a:solidFill>
              </a:rPr>
              <a:t>. This indicates that the majority of Walmart’s customers in this dataset are high-value buyers, with total spending ranging mostly between ₹20,000 and ₹26,000 — making them ideal targets for loyalty and retention strategies.</a:t>
            </a:r>
          </a:p>
        </p:txBody>
      </p:sp>
    </p:spTree>
    <p:extLst>
      <p:ext uri="{BB962C8B-B14F-4D97-AF65-F5344CB8AC3E}">
        <p14:creationId xmlns:p14="http://schemas.microsoft.com/office/powerpoint/2010/main" val="162633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557" y="0"/>
            <a:ext cx="4926443" cy="2692400"/>
          </a:xfrm>
          <a:prstGeom prst="rect">
            <a:avLst/>
          </a:prstGeom>
        </p:spPr>
      </p:pic>
      <p:sp>
        <p:nvSpPr>
          <p:cNvPr id="3" name="TextBox 2"/>
          <p:cNvSpPr txBox="1"/>
          <p:nvPr/>
        </p:nvSpPr>
        <p:spPr>
          <a:xfrm>
            <a:off x="304800" y="368300"/>
            <a:ext cx="6223000" cy="1600438"/>
          </a:xfrm>
          <a:prstGeom prst="rect">
            <a:avLst/>
          </a:prstGeom>
          <a:noFill/>
        </p:spPr>
        <p:txBody>
          <a:bodyPr wrap="square" rtlCol="0">
            <a:spAutoFit/>
          </a:bodyPr>
          <a:lstStyle/>
          <a:p>
            <a:r>
              <a:rPr lang="en-US" sz="1400" dirty="0">
                <a:solidFill>
                  <a:schemeClr val="accent3">
                    <a:lumMod val="40000"/>
                    <a:lumOff val="60000"/>
                  </a:schemeClr>
                </a:solidFill>
              </a:rPr>
              <a:t>Task 4 Explanation: In this task, I used a subquery to calculate the average Total for each product line. Then, I identified anomalies by comparing each customer's total purchase with the average:</a:t>
            </a:r>
          </a:p>
          <a:p>
            <a:r>
              <a:rPr lang="en-US" sz="1400" dirty="0">
                <a:solidFill>
                  <a:schemeClr val="accent3">
                    <a:lumMod val="40000"/>
                    <a:lumOff val="60000"/>
                  </a:schemeClr>
                </a:solidFill>
              </a:rPr>
              <a:t>If the purchase was ≥ 1.5× the average, it was marked as a High Anomaly</a:t>
            </a:r>
          </a:p>
          <a:p>
            <a:r>
              <a:rPr lang="en-US" sz="1400" dirty="0">
                <a:solidFill>
                  <a:schemeClr val="accent3">
                    <a:lumMod val="40000"/>
                    <a:lumOff val="60000"/>
                  </a:schemeClr>
                </a:solidFill>
              </a:rPr>
              <a:t>If it was ≤ 0.5× the average, it was marked as a Low Anomaly</a:t>
            </a:r>
          </a:p>
          <a:p>
            <a:r>
              <a:rPr lang="en-US" sz="1400" dirty="0">
                <a:solidFill>
                  <a:schemeClr val="accent3">
                    <a:lumMod val="40000"/>
                    <a:lumOff val="60000"/>
                  </a:schemeClr>
                </a:solidFill>
              </a:rPr>
              <a:t>Other values were labeled Normal</a:t>
            </a:r>
          </a:p>
          <a:p>
            <a:r>
              <a:rPr lang="en-US" sz="1400" dirty="0">
                <a:solidFill>
                  <a:schemeClr val="accent3">
                    <a:lumMod val="40000"/>
                    <a:lumOff val="60000"/>
                  </a:schemeClr>
                </a:solidFill>
              </a:rPr>
              <a:t>Finally, I filtered the results to show only High and Low anomalies.</a:t>
            </a:r>
          </a:p>
        </p:txBody>
      </p:sp>
      <p:sp>
        <p:nvSpPr>
          <p:cNvPr id="5" name="TextBox 4"/>
          <p:cNvSpPr txBox="1"/>
          <p:nvPr/>
        </p:nvSpPr>
        <p:spPr>
          <a:xfrm>
            <a:off x="242456" y="3054459"/>
            <a:ext cx="11047843" cy="1815882"/>
          </a:xfrm>
          <a:prstGeom prst="rect">
            <a:avLst/>
          </a:prstGeom>
          <a:noFill/>
        </p:spPr>
        <p:txBody>
          <a:bodyPr wrap="square" rtlCol="0">
            <a:spAutoFit/>
          </a:bodyPr>
          <a:lstStyle/>
          <a:p>
            <a:r>
              <a:rPr lang="en-US" sz="1400" dirty="0"/>
              <a:t> </a:t>
            </a:r>
            <a:r>
              <a:rPr lang="en-US" sz="1400" dirty="0">
                <a:solidFill>
                  <a:schemeClr val="accent5">
                    <a:lumMod val="20000"/>
                    <a:lumOff val="80000"/>
                  </a:schemeClr>
                </a:solidFill>
              </a:rPr>
              <a:t>Query Used- SELECT     `Customer ID`,    `Product line`,    Total,    (SELECT AVG(Total)      FROM </a:t>
            </a:r>
            <a:r>
              <a:rPr lang="en-US" sz="1400" dirty="0" err="1">
                <a:solidFill>
                  <a:schemeClr val="accent5">
                    <a:lumMod val="20000"/>
                    <a:lumOff val="80000"/>
                  </a:schemeClr>
                </a:solidFill>
              </a:rPr>
              <a:t>walmartsales</a:t>
            </a:r>
            <a:r>
              <a:rPr lang="en-US" sz="1400" dirty="0">
                <a:solidFill>
                  <a:schemeClr val="accent5">
                    <a:lumMod val="20000"/>
                    <a:lumOff val="80000"/>
                  </a:schemeClr>
                </a:solidFill>
              </a:rPr>
              <a:t> AS ws2      WHERE ws2.`Product line` = ws1.`Product line`) AS </a:t>
            </a:r>
            <a:r>
              <a:rPr lang="en-US" sz="1400" dirty="0" err="1">
                <a:solidFill>
                  <a:schemeClr val="accent5">
                    <a:lumMod val="20000"/>
                    <a:lumOff val="80000"/>
                  </a:schemeClr>
                </a:solidFill>
              </a:rPr>
              <a:t>avg_total_by_product</a:t>
            </a:r>
            <a:r>
              <a:rPr lang="en-US" sz="1400" dirty="0">
                <a:solidFill>
                  <a:schemeClr val="accent5">
                    <a:lumMod val="20000"/>
                    <a:lumOff val="80000"/>
                  </a:schemeClr>
                </a:solidFill>
              </a:rPr>
              <a:t>,         CASE        WHEN Total &gt;= 1.5 * (            SELECT AVG(Total)            FROM </a:t>
            </a:r>
            <a:r>
              <a:rPr lang="en-US" sz="1400" dirty="0" err="1">
                <a:solidFill>
                  <a:schemeClr val="accent5">
                    <a:lumMod val="20000"/>
                    <a:lumOff val="80000"/>
                  </a:schemeClr>
                </a:solidFill>
              </a:rPr>
              <a:t>walmartsales</a:t>
            </a:r>
            <a:r>
              <a:rPr lang="en-US" sz="1400" dirty="0">
                <a:solidFill>
                  <a:schemeClr val="accent5">
                    <a:lumMod val="20000"/>
                    <a:lumOff val="80000"/>
                  </a:schemeClr>
                </a:solidFill>
              </a:rPr>
              <a:t> AS ws2             WHERE ws2.`Product line` = ws1.`Product line`        ) THEN 'High Anomaly'                WHEN Total &lt;= 0.5 * (            SELECT AVG(Total)            FROM </a:t>
            </a:r>
            <a:r>
              <a:rPr lang="en-US" sz="1400" dirty="0" err="1">
                <a:solidFill>
                  <a:schemeClr val="accent5">
                    <a:lumMod val="20000"/>
                    <a:lumOff val="80000"/>
                  </a:schemeClr>
                </a:solidFill>
              </a:rPr>
              <a:t>walmartsales</a:t>
            </a:r>
            <a:r>
              <a:rPr lang="en-US" sz="1400" dirty="0">
                <a:solidFill>
                  <a:schemeClr val="accent5">
                    <a:lumMod val="20000"/>
                    <a:lumOff val="80000"/>
                  </a:schemeClr>
                </a:solidFill>
              </a:rPr>
              <a:t> AS ws2             WHERE ws2.`Product line` = ws1.`Product line`        ) THEN 'Low Anomaly'                ELSE 'Normal'    END AS </a:t>
            </a:r>
            <a:r>
              <a:rPr lang="en-US" sz="1400" dirty="0" err="1">
                <a:solidFill>
                  <a:schemeClr val="accent5">
                    <a:lumMod val="20000"/>
                    <a:lumOff val="80000"/>
                  </a:schemeClr>
                </a:solidFill>
              </a:rPr>
              <a:t>Anomaly_StatusFROM</a:t>
            </a:r>
            <a:r>
              <a:rPr lang="en-US" sz="1400" dirty="0">
                <a:solidFill>
                  <a:schemeClr val="accent5">
                    <a:lumMod val="20000"/>
                    <a:lumOff val="80000"/>
                  </a:schemeClr>
                </a:solidFill>
              </a:rPr>
              <a:t>     </a:t>
            </a:r>
            <a:r>
              <a:rPr lang="en-US" sz="1400" dirty="0" err="1">
                <a:solidFill>
                  <a:schemeClr val="accent5">
                    <a:lumMod val="20000"/>
                    <a:lumOff val="80000"/>
                  </a:schemeClr>
                </a:solidFill>
              </a:rPr>
              <a:t>walmartsales</a:t>
            </a:r>
            <a:r>
              <a:rPr lang="en-US" sz="1400" dirty="0">
                <a:solidFill>
                  <a:schemeClr val="accent5">
                    <a:lumMod val="20000"/>
                    <a:lumOff val="80000"/>
                  </a:schemeClr>
                </a:solidFill>
              </a:rPr>
              <a:t> AS ws1WHERE    CASE        WHEN Total &gt;= 1.5 * (            SELECT AVG(Total)            FROM </a:t>
            </a:r>
            <a:r>
              <a:rPr lang="en-US" sz="1400" dirty="0" err="1">
                <a:solidFill>
                  <a:schemeClr val="accent5">
                    <a:lumMod val="20000"/>
                    <a:lumOff val="80000"/>
                  </a:schemeClr>
                </a:solidFill>
              </a:rPr>
              <a:t>walmartsales</a:t>
            </a:r>
            <a:r>
              <a:rPr lang="en-US" sz="1400" dirty="0">
                <a:solidFill>
                  <a:schemeClr val="accent5">
                    <a:lumMod val="20000"/>
                    <a:lumOff val="80000"/>
                  </a:schemeClr>
                </a:solidFill>
              </a:rPr>
              <a:t> AS ws2             WHERE ws2.`Product line` = ws1.`Product line`        ) THEN 'High Anomaly'                WHEN Total &lt;= 0.5 * (            SELECT AVG(Total)            FROM </a:t>
            </a:r>
            <a:r>
              <a:rPr lang="en-US" sz="1400" dirty="0" err="1">
                <a:solidFill>
                  <a:schemeClr val="accent5">
                    <a:lumMod val="20000"/>
                    <a:lumOff val="80000"/>
                  </a:schemeClr>
                </a:solidFill>
              </a:rPr>
              <a:t>walmartsales</a:t>
            </a:r>
            <a:r>
              <a:rPr lang="en-US" sz="1400" dirty="0">
                <a:solidFill>
                  <a:schemeClr val="accent5">
                    <a:lumMod val="20000"/>
                    <a:lumOff val="80000"/>
                  </a:schemeClr>
                </a:solidFill>
              </a:rPr>
              <a:t> AS ws2             WHERE ws2.`Product line` = ws1.`Product line`        ) THEN 'Low Anomaly'                ELSE 'Normal'    END IN ('High Anomaly', 'Low Anomaly');</a:t>
            </a:r>
          </a:p>
        </p:txBody>
      </p:sp>
      <p:sp>
        <p:nvSpPr>
          <p:cNvPr id="6" name="TextBox 5"/>
          <p:cNvSpPr txBox="1"/>
          <p:nvPr/>
        </p:nvSpPr>
        <p:spPr>
          <a:xfrm>
            <a:off x="304800" y="5359400"/>
            <a:ext cx="8636000" cy="338554"/>
          </a:xfrm>
          <a:prstGeom prst="rect">
            <a:avLst/>
          </a:prstGeom>
          <a:noFill/>
        </p:spPr>
        <p:txBody>
          <a:bodyPr wrap="square" rtlCol="0">
            <a:spAutoFit/>
          </a:bodyPr>
          <a:lstStyle/>
          <a:p>
            <a:r>
              <a:rPr lang="en-US" sz="1600" b="1" dirty="0">
                <a:solidFill>
                  <a:schemeClr val="accent1">
                    <a:lumMod val="60000"/>
                    <a:lumOff val="40000"/>
                  </a:schemeClr>
                </a:solidFill>
              </a:rPr>
              <a:t>Analysis : Total 44 anomalies found in the data as high and low anomalies. </a:t>
            </a:r>
            <a:endParaRPr lang="en-US" b="1" dirty="0">
              <a:solidFill>
                <a:schemeClr val="accent1">
                  <a:lumMod val="60000"/>
                  <a:lumOff val="40000"/>
                </a:schemeClr>
              </a:solidFill>
            </a:endParaRPr>
          </a:p>
        </p:txBody>
      </p:sp>
    </p:spTree>
    <p:extLst>
      <p:ext uri="{BB962C8B-B14F-4D97-AF65-F5344CB8AC3E}">
        <p14:creationId xmlns:p14="http://schemas.microsoft.com/office/powerpoint/2010/main" val="115362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25632110"/>
              </p:ext>
            </p:extLst>
          </p:nvPr>
        </p:nvGraphicFramePr>
        <p:xfrm>
          <a:off x="533400" y="5228749"/>
          <a:ext cx="10131426" cy="1463040"/>
        </p:xfrm>
        <a:graphic>
          <a:graphicData uri="http://schemas.openxmlformats.org/drawingml/2006/table">
            <a:tbl>
              <a:tblPr/>
              <a:tblGrid>
                <a:gridCol w="3377142">
                  <a:extLst>
                    <a:ext uri="{9D8B030D-6E8A-4147-A177-3AD203B41FA5}">
                      <a16:colId xmlns:a16="http://schemas.microsoft.com/office/drawing/2014/main" val="280060451"/>
                    </a:ext>
                  </a:extLst>
                </a:gridCol>
                <a:gridCol w="3377142">
                  <a:extLst>
                    <a:ext uri="{9D8B030D-6E8A-4147-A177-3AD203B41FA5}">
                      <a16:colId xmlns:a16="http://schemas.microsoft.com/office/drawing/2014/main" val="3291914682"/>
                    </a:ext>
                  </a:extLst>
                </a:gridCol>
                <a:gridCol w="3377142">
                  <a:extLst>
                    <a:ext uri="{9D8B030D-6E8A-4147-A177-3AD203B41FA5}">
                      <a16:colId xmlns:a16="http://schemas.microsoft.com/office/drawing/2014/main" val="4257542762"/>
                    </a:ext>
                  </a:extLst>
                </a:gridCol>
              </a:tblGrid>
              <a:tr h="365760">
                <a:tc>
                  <a:txBody>
                    <a:bodyPr/>
                    <a:lstStyle/>
                    <a:p>
                      <a:r>
                        <a:rPr lang="en-US" sz="1800"/>
                        <a:t>City</a:t>
                      </a:r>
                    </a:p>
                  </a:txBody>
                  <a:tcPr anchor="ctr">
                    <a:lnL>
                      <a:noFill/>
                    </a:lnL>
                    <a:lnR>
                      <a:noFill/>
                    </a:lnR>
                    <a:lnT>
                      <a:noFill/>
                    </a:lnT>
                    <a:lnB>
                      <a:noFill/>
                    </a:lnB>
                  </a:tcPr>
                </a:tc>
                <a:tc>
                  <a:txBody>
                    <a:bodyPr/>
                    <a:lstStyle/>
                    <a:p>
                      <a:r>
                        <a:rPr lang="en-US" sz="1800"/>
                        <a:t>Most_Popular_Payment</a:t>
                      </a:r>
                    </a:p>
                  </a:txBody>
                  <a:tcPr anchor="ctr">
                    <a:lnL>
                      <a:noFill/>
                    </a:lnL>
                    <a:lnR>
                      <a:noFill/>
                    </a:lnR>
                    <a:lnT>
                      <a:noFill/>
                    </a:lnT>
                    <a:lnB>
                      <a:noFill/>
                    </a:lnB>
                  </a:tcPr>
                </a:tc>
                <a:tc>
                  <a:txBody>
                    <a:bodyPr/>
                    <a:lstStyle/>
                    <a:p>
                      <a:r>
                        <a:rPr lang="en-US" sz="1800"/>
                        <a:t>Payment_Count</a:t>
                      </a:r>
                    </a:p>
                  </a:txBody>
                  <a:tcPr anchor="ctr">
                    <a:lnL>
                      <a:noFill/>
                    </a:lnL>
                    <a:lnR>
                      <a:noFill/>
                    </a:lnR>
                    <a:lnT>
                      <a:noFill/>
                    </a:lnT>
                    <a:lnB>
                      <a:noFill/>
                    </a:lnB>
                  </a:tcPr>
                </a:tc>
                <a:extLst>
                  <a:ext uri="{0D108BD9-81ED-4DB2-BD59-A6C34878D82A}">
                    <a16:rowId xmlns:a16="http://schemas.microsoft.com/office/drawing/2014/main" val="1824699863"/>
                  </a:ext>
                </a:extLst>
              </a:tr>
              <a:tr h="365760">
                <a:tc>
                  <a:txBody>
                    <a:bodyPr/>
                    <a:lstStyle/>
                    <a:p>
                      <a:r>
                        <a:rPr lang="en-US" sz="1800"/>
                        <a:t>Mandalay</a:t>
                      </a:r>
                    </a:p>
                  </a:txBody>
                  <a:tcPr anchor="ctr">
                    <a:lnL>
                      <a:noFill/>
                    </a:lnL>
                    <a:lnR>
                      <a:noFill/>
                    </a:lnR>
                    <a:lnT>
                      <a:noFill/>
                    </a:lnT>
                    <a:lnB>
                      <a:noFill/>
                    </a:lnB>
                  </a:tcPr>
                </a:tc>
                <a:tc>
                  <a:txBody>
                    <a:bodyPr/>
                    <a:lstStyle/>
                    <a:p>
                      <a:r>
                        <a:rPr lang="en-US" sz="1800"/>
                        <a:t>Ewallet</a:t>
                      </a:r>
                    </a:p>
                  </a:txBody>
                  <a:tcPr anchor="ctr">
                    <a:lnL>
                      <a:noFill/>
                    </a:lnL>
                    <a:lnR>
                      <a:noFill/>
                    </a:lnR>
                    <a:lnT>
                      <a:noFill/>
                    </a:lnT>
                    <a:lnB>
                      <a:noFill/>
                    </a:lnB>
                  </a:tcPr>
                </a:tc>
                <a:tc>
                  <a:txBody>
                    <a:bodyPr/>
                    <a:lstStyle/>
                    <a:p>
                      <a:r>
                        <a:rPr lang="en-US" sz="1800"/>
                        <a:t>113</a:t>
                      </a:r>
                    </a:p>
                  </a:txBody>
                  <a:tcPr anchor="ctr">
                    <a:lnL>
                      <a:noFill/>
                    </a:lnL>
                    <a:lnR>
                      <a:noFill/>
                    </a:lnR>
                    <a:lnT>
                      <a:noFill/>
                    </a:lnT>
                    <a:lnB>
                      <a:noFill/>
                    </a:lnB>
                  </a:tcPr>
                </a:tc>
                <a:extLst>
                  <a:ext uri="{0D108BD9-81ED-4DB2-BD59-A6C34878D82A}">
                    <a16:rowId xmlns:a16="http://schemas.microsoft.com/office/drawing/2014/main" val="2172108224"/>
                  </a:ext>
                </a:extLst>
              </a:tr>
              <a:tr h="365760">
                <a:tc>
                  <a:txBody>
                    <a:bodyPr/>
                    <a:lstStyle/>
                    <a:p>
                      <a:r>
                        <a:rPr lang="en-US" sz="1800"/>
                        <a:t>Naypyitaw</a:t>
                      </a:r>
                    </a:p>
                  </a:txBody>
                  <a:tcPr anchor="ctr">
                    <a:lnL>
                      <a:noFill/>
                    </a:lnL>
                    <a:lnR>
                      <a:noFill/>
                    </a:lnR>
                    <a:lnT>
                      <a:noFill/>
                    </a:lnT>
                    <a:lnB>
                      <a:noFill/>
                    </a:lnB>
                  </a:tcPr>
                </a:tc>
                <a:tc>
                  <a:txBody>
                    <a:bodyPr/>
                    <a:lstStyle/>
                    <a:p>
                      <a:r>
                        <a:rPr lang="en-US" sz="1800"/>
                        <a:t>Cash</a:t>
                      </a:r>
                    </a:p>
                  </a:txBody>
                  <a:tcPr anchor="ctr">
                    <a:lnL>
                      <a:noFill/>
                    </a:lnL>
                    <a:lnR>
                      <a:noFill/>
                    </a:lnR>
                    <a:lnT>
                      <a:noFill/>
                    </a:lnT>
                    <a:lnB>
                      <a:noFill/>
                    </a:lnB>
                  </a:tcPr>
                </a:tc>
                <a:tc>
                  <a:txBody>
                    <a:bodyPr/>
                    <a:lstStyle/>
                    <a:p>
                      <a:r>
                        <a:rPr lang="en-US" sz="1800"/>
                        <a:t>124</a:t>
                      </a:r>
                    </a:p>
                  </a:txBody>
                  <a:tcPr anchor="ctr">
                    <a:lnL>
                      <a:noFill/>
                    </a:lnL>
                    <a:lnR>
                      <a:noFill/>
                    </a:lnR>
                    <a:lnT>
                      <a:noFill/>
                    </a:lnT>
                    <a:lnB>
                      <a:noFill/>
                    </a:lnB>
                  </a:tcPr>
                </a:tc>
                <a:extLst>
                  <a:ext uri="{0D108BD9-81ED-4DB2-BD59-A6C34878D82A}">
                    <a16:rowId xmlns:a16="http://schemas.microsoft.com/office/drawing/2014/main" val="676986104"/>
                  </a:ext>
                </a:extLst>
              </a:tr>
              <a:tr h="365760">
                <a:tc>
                  <a:txBody>
                    <a:bodyPr/>
                    <a:lstStyle/>
                    <a:p>
                      <a:r>
                        <a:rPr lang="en-US" sz="1800"/>
                        <a:t>Yangon</a:t>
                      </a:r>
                    </a:p>
                  </a:txBody>
                  <a:tcPr anchor="ctr">
                    <a:lnL>
                      <a:noFill/>
                    </a:lnL>
                    <a:lnR>
                      <a:noFill/>
                    </a:lnR>
                    <a:lnT>
                      <a:noFill/>
                    </a:lnT>
                    <a:lnB>
                      <a:noFill/>
                    </a:lnB>
                  </a:tcPr>
                </a:tc>
                <a:tc>
                  <a:txBody>
                    <a:bodyPr/>
                    <a:lstStyle/>
                    <a:p>
                      <a:r>
                        <a:rPr lang="en-US" sz="1800"/>
                        <a:t>Ewallet</a:t>
                      </a:r>
                    </a:p>
                  </a:txBody>
                  <a:tcPr anchor="ctr">
                    <a:lnL>
                      <a:noFill/>
                    </a:lnL>
                    <a:lnR>
                      <a:noFill/>
                    </a:lnR>
                    <a:lnT>
                      <a:noFill/>
                    </a:lnT>
                    <a:lnB>
                      <a:noFill/>
                    </a:lnB>
                  </a:tcPr>
                </a:tc>
                <a:tc>
                  <a:txBody>
                    <a:bodyPr/>
                    <a:lstStyle/>
                    <a:p>
                      <a:r>
                        <a:rPr lang="en-US" sz="1800" dirty="0"/>
                        <a:t>126</a:t>
                      </a:r>
                    </a:p>
                  </a:txBody>
                  <a:tcPr anchor="ctr">
                    <a:lnL>
                      <a:noFill/>
                    </a:lnL>
                    <a:lnR>
                      <a:noFill/>
                    </a:lnR>
                    <a:lnT>
                      <a:noFill/>
                    </a:lnT>
                    <a:lnB>
                      <a:noFill/>
                    </a:lnB>
                  </a:tcPr>
                </a:tc>
                <a:extLst>
                  <a:ext uri="{0D108BD9-81ED-4DB2-BD59-A6C34878D82A}">
                    <a16:rowId xmlns:a16="http://schemas.microsoft.com/office/drawing/2014/main" val="563889583"/>
                  </a:ext>
                </a:extLst>
              </a:tr>
            </a:tbl>
          </a:graphicData>
        </a:graphic>
      </p:graphicFrame>
      <p:sp>
        <p:nvSpPr>
          <p:cNvPr id="3" name="TextBox 2"/>
          <p:cNvSpPr txBox="1"/>
          <p:nvPr/>
        </p:nvSpPr>
        <p:spPr>
          <a:xfrm>
            <a:off x="355600" y="381000"/>
            <a:ext cx="7594600" cy="830997"/>
          </a:xfrm>
          <a:prstGeom prst="rect">
            <a:avLst/>
          </a:prstGeom>
          <a:noFill/>
        </p:spPr>
        <p:txBody>
          <a:bodyPr wrap="square" rtlCol="0">
            <a:spAutoFit/>
          </a:bodyPr>
          <a:lstStyle/>
          <a:p>
            <a:r>
              <a:rPr lang="en-US" sz="1600" dirty="0"/>
              <a:t>Task 5 : I wrote a SQL query using a CTE with ROW_NUMBER() to find the most frequently used payment method in each city. Then grouped the data by city and payment, counted the occurrences, used row number, and filtered to show only the top method per city.</a:t>
            </a:r>
          </a:p>
        </p:txBody>
      </p:sp>
      <p:sp>
        <p:nvSpPr>
          <p:cNvPr id="5" name="TextBox 4"/>
          <p:cNvSpPr txBox="1"/>
          <p:nvPr/>
        </p:nvSpPr>
        <p:spPr>
          <a:xfrm>
            <a:off x="260350" y="1320800"/>
            <a:ext cx="7785100" cy="954107"/>
          </a:xfrm>
          <a:prstGeom prst="rect">
            <a:avLst/>
          </a:prstGeom>
          <a:noFill/>
        </p:spPr>
        <p:txBody>
          <a:bodyPr wrap="square" rtlCol="0">
            <a:spAutoFit/>
          </a:bodyPr>
          <a:lstStyle/>
          <a:p>
            <a:r>
              <a:rPr lang="en-US" sz="1400" dirty="0">
                <a:solidFill>
                  <a:schemeClr val="accent4">
                    <a:lumMod val="40000"/>
                    <a:lumOff val="60000"/>
                  </a:schemeClr>
                </a:solidFill>
              </a:rPr>
              <a:t>Query used - With </a:t>
            </a:r>
            <a:r>
              <a:rPr lang="en-US" sz="1400" dirty="0" err="1">
                <a:solidFill>
                  <a:schemeClr val="accent4">
                    <a:lumMod val="40000"/>
                    <a:lumOff val="60000"/>
                  </a:schemeClr>
                </a:solidFill>
              </a:rPr>
              <a:t>Top_Payment_Method</a:t>
            </a:r>
            <a:r>
              <a:rPr lang="en-US" sz="1400" dirty="0">
                <a:solidFill>
                  <a:schemeClr val="accent4">
                    <a:lumMod val="40000"/>
                    <a:lumOff val="60000"/>
                  </a:schemeClr>
                </a:solidFill>
              </a:rPr>
              <a:t> as(select city, payment, count(*) as </a:t>
            </a:r>
            <a:r>
              <a:rPr lang="en-US" sz="1400" dirty="0" err="1">
                <a:solidFill>
                  <a:schemeClr val="accent4">
                    <a:lumMod val="40000"/>
                    <a:lumOff val="60000"/>
                  </a:schemeClr>
                </a:solidFill>
              </a:rPr>
              <a:t>Payment_Method_count,row_number</a:t>
            </a:r>
            <a:r>
              <a:rPr lang="en-US" sz="1400" dirty="0">
                <a:solidFill>
                  <a:schemeClr val="accent4">
                    <a:lumMod val="40000"/>
                    <a:lumOff val="60000"/>
                  </a:schemeClr>
                </a:solidFill>
              </a:rPr>
              <a:t>() over (partition by city order by count(*) </a:t>
            </a:r>
            <a:r>
              <a:rPr lang="en-US" sz="1400" dirty="0" err="1">
                <a:solidFill>
                  <a:schemeClr val="accent4">
                    <a:lumMod val="40000"/>
                    <a:lumOff val="60000"/>
                  </a:schemeClr>
                </a:solidFill>
              </a:rPr>
              <a:t>desc</a:t>
            </a:r>
            <a:r>
              <a:rPr lang="en-US" sz="1400" dirty="0">
                <a:solidFill>
                  <a:schemeClr val="accent4">
                    <a:lumMod val="40000"/>
                    <a:lumOff val="60000"/>
                  </a:schemeClr>
                </a:solidFill>
              </a:rPr>
              <a:t>) as </a:t>
            </a:r>
            <a:r>
              <a:rPr lang="en-US" sz="1400" dirty="0" err="1">
                <a:solidFill>
                  <a:schemeClr val="accent4">
                    <a:lumMod val="40000"/>
                    <a:lumOff val="60000"/>
                  </a:schemeClr>
                </a:solidFill>
              </a:rPr>
              <a:t>rnfrom</a:t>
            </a:r>
            <a:r>
              <a:rPr lang="en-US" sz="1400" dirty="0">
                <a:solidFill>
                  <a:schemeClr val="accent4">
                    <a:lumMod val="40000"/>
                    <a:lumOff val="60000"/>
                  </a:schemeClr>
                </a:solidFill>
              </a:rPr>
              <a:t> </a:t>
            </a:r>
            <a:r>
              <a:rPr lang="en-US" sz="1400" dirty="0" err="1">
                <a:solidFill>
                  <a:schemeClr val="accent4">
                    <a:lumMod val="40000"/>
                    <a:lumOff val="60000"/>
                  </a:schemeClr>
                </a:solidFill>
              </a:rPr>
              <a:t>walmartsalesgroup</a:t>
            </a:r>
            <a:r>
              <a:rPr lang="en-US" sz="1400" dirty="0">
                <a:solidFill>
                  <a:schemeClr val="accent4">
                    <a:lumMod val="40000"/>
                    <a:lumOff val="60000"/>
                  </a:schemeClr>
                </a:solidFill>
              </a:rPr>
              <a:t> by city, </a:t>
            </a:r>
            <a:r>
              <a:rPr lang="en-US" sz="1400" dirty="0" err="1">
                <a:solidFill>
                  <a:schemeClr val="accent4">
                    <a:lumMod val="40000"/>
                    <a:lumOff val="60000"/>
                  </a:schemeClr>
                </a:solidFill>
              </a:rPr>
              <a:t>paymentorder</a:t>
            </a:r>
            <a:r>
              <a:rPr lang="en-US" sz="1400" dirty="0">
                <a:solidFill>
                  <a:schemeClr val="accent4">
                    <a:lumMod val="40000"/>
                    <a:lumOff val="60000"/>
                  </a:schemeClr>
                </a:solidFill>
              </a:rPr>
              <a:t> by city, </a:t>
            </a:r>
            <a:r>
              <a:rPr lang="en-US" sz="1400" dirty="0" err="1">
                <a:solidFill>
                  <a:schemeClr val="accent4">
                    <a:lumMod val="40000"/>
                    <a:lumOff val="60000"/>
                  </a:schemeClr>
                </a:solidFill>
              </a:rPr>
              <a:t>Payment_Method_count</a:t>
            </a:r>
            <a:r>
              <a:rPr lang="en-US" sz="1400" dirty="0">
                <a:solidFill>
                  <a:schemeClr val="accent4">
                    <a:lumMod val="40000"/>
                    <a:lumOff val="60000"/>
                  </a:schemeClr>
                </a:solidFill>
              </a:rPr>
              <a:t> </a:t>
            </a:r>
            <a:r>
              <a:rPr lang="en-US" sz="1400" dirty="0" err="1">
                <a:solidFill>
                  <a:schemeClr val="accent4">
                    <a:lumMod val="40000"/>
                    <a:lumOff val="60000"/>
                  </a:schemeClr>
                </a:solidFill>
              </a:rPr>
              <a:t>desc</a:t>
            </a:r>
            <a:r>
              <a:rPr lang="en-US" sz="1400" dirty="0">
                <a:solidFill>
                  <a:schemeClr val="accent4">
                    <a:lumMod val="40000"/>
                    <a:lumOff val="60000"/>
                  </a:schemeClr>
                </a:solidFill>
              </a:rPr>
              <a:t>)select * from </a:t>
            </a:r>
            <a:r>
              <a:rPr lang="en-US" sz="1400" dirty="0" err="1">
                <a:solidFill>
                  <a:schemeClr val="accent4">
                    <a:lumMod val="40000"/>
                    <a:lumOff val="60000"/>
                  </a:schemeClr>
                </a:solidFill>
              </a:rPr>
              <a:t>Top_Payment_Methodwhere</a:t>
            </a:r>
            <a:r>
              <a:rPr lang="en-US" sz="1400" dirty="0">
                <a:solidFill>
                  <a:schemeClr val="accent4">
                    <a:lumMod val="40000"/>
                    <a:lumOff val="60000"/>
                  </a:schemeClr>
                </a:solidFill>
              </a:rPr>
              <a:t> </a:t>
            </a:r>
            <a:r>
              <a:rPr lang="en-US" sz="1400" dirty="0" err="1">
                <a:solidFill>
                  <a:schemeClr val="accent4">
                    <a:lumMod val="40000"/>
                    <a:lumOff val="60000"/>
                  </a:schemeClr>
                </a:solidFill>
              </a:rPr>
              <a:t>rn</a:t>
            </a:r>
            <a:r>
              <a:rPr lang="en-US" sz="1400" dirty="0">
                <a:solidFill>
                  <a:schemeClr val="accent4">
                    <a:lumMod val="40000"/>
                    <a:lumOff val="60000"/>
                  </a:schemeClr>
                </a:solidFill>
              </a:rPr>
              <a:t> = 1;</a:t>
            </a:r>
          </a:p>
        </p:txBody>
      </p:sp>
      <p:sp>
        <p:nvSpPr>
          <p:cNvPr id="6" name="TextBox 5"/>
          <p:cNvSpPr txBox="1"/>
          <p:nvPr/>
        </p:nvSpPr>
        <p:spPr>
          <a:xfrm>
            <a:off x="355600" y="2679700"/>
            <a:ext cx="8280400" cy="1600438"/>
          </a:xfrm>
          <a:prstGeom prst="rect">
            <a:avLst/>
          </a:prstGeom>
          <a:noFill/>
        </p:spPr>
        <p:txBody>
          <a:bodyPr wrap="square" rtlCol="0">
            <a:spAutoFit/>
          </a:bodyPr>
          <a:lstStyle/>
          <a:p>
            <a:r>
              <a:rPr lang="en-US" sz="1400" b="1" dirty="0">
                <a:solidFill>
                  <a:schemeClr val="accent1">
                    <a:lumMod val="60000"/>
                    <a:lumOff val="40000"/>
                  </a:schemeClr>
                </a:solidFill>
              </a:rPr>
              <a:t>Analysis: </a:t>
            </a:r>
            <a:r>
              <a:rPr lang="en-US" sz="1400" b="1" dirty="0" err="1">
                <a:solidFill>
                  <a:schemeClr val="accent1">
                    <a:lumMod val="60000"/>
                    <a:lumOff val="40000"/>
                  </a:schemeClr>
                </a:solidFill>
              </a:rPr>
              <a:t>Ewallet</a:t>
            </a:r>
            <a:r>
              <a:rPr lang="en-US" sz="1400" b="1" dirty="0">
                <a:solidFill>
                  <a:schemeClr val="accent1">
                    <a:lumMod val="60000"/>
                    <a:lumOff val="40000"/>
                  </a:schemeClr>
                </a:solidFill>
              </a:rPr>
              <a:t> is the top payment method in both Yangon and Mandalay, indicating high digital adoption in these urban areas.</a:t>
            </a:r>
          </a:p>
          <a:p>
            <a:r>
              <a:rPr lang="en-US" sz="1400" b="1" dirty="0">
                <a:solidFill>
                  <a:schemeClr val="accent1">
                    <a:lumMod val="60000"/>
                    <a:lumOff val="40000"/>
                  </a:schemeClr>
                </a:solidFill>
              </a:rPr>
              <a:t>In contrast, </a:t>
            </a:r>
            <a:r>
              <a:rPr lang="en-US" sz="1400" b="1" dirty="0" err="1">
                <a:solidFill>
                  <a:schemeClr val="accent1">
                    <a:lumMod val="60000"/>
                    <a:lumOff val="40000"/>
                  </a:schemeClr>
                </a:solidFill>
              </a:rPr>
              <a:t>Naypyitaw</a:t>
            </a:r>
            <a:r>
              <a:rPr lang="en-US" sz="1400" b="1" dirty="0">
                <a:solidFill>
                  <a:schemeClr val="accent1">
                    <a:lumMod val="60000"/>
                    <a:lumOff val="40000"/>
                  </a:schemeClr>
                </a:solidFill>
              </a:rPr>
              <a:t> still favors cash, suggesting a preference for traditional payment methods in that city.</a:t>
            </a:r>
          </a:p>
          <a:p>
            <a:endParaRPr lang="en-US" sz="1400" b="1" dirty="0">
              <a:solidFill>
                <a:schemeClr val="accent1">
                  <a:lumMod val="60000"/>
                  <a:lumOff val="40000"/>
                </a:schemeClr>
              </a:solidFill>
            </a:endParaRPr>
          </a:p>
          <a:p>
            <a:r>
              <a:rPr lang="en-US" sz="1400" b="1" dirty="0">
                <a:solidFill>
                  <a:schemeClr val="accent1">
                    <a:lumMod val="60000"/>
                    <a:lumOff val="40000"/>
                  </a:schemeClr>
                </a:solidFill>
              </a:rPr>
              <a:t>This insight can help Walmart promote digital wallet discounts in Yangon and Mandalay.</a:t>
            </a:r>
          </a:p>
          <a:p>
            <a:r>
              <a:rPr lang="en-US" sz="1400" b="1" dirty="0">
                <a:solidFill>
                  <a:schemeClr val="accent1">
                    <a:lumMod val="60000"/>
                    <a:lumOff val="40000"/>
                  </a:schemeClr>
                </a:solidFill>
              </a:rPr>
              <a:t>Introduce loyalty programs or cash-back incentives for cash users in </a:t>
            </a:r>
            <a:r>
              <a:rPr lang="en-US" sz="1400" b="1" dirty="0" err="1">
                <a:solidFill>
                  <a:schemeClr val="accent1">
                    <a:lumMod val="60000"/>
                    <a:lumOff val="40000"/>
                  </a:schemeClr>
                </a:solidFill>
              </a:rPr>
              <a:t>Naypyitaw</a:t>
            </a:r>
            <a:r>
              <a:rPr lang="en-US" sz="1400" b="1" dirty="0">
                <a:solidFill>
                  <a:schemeClr val="accent1">
                    <a:lumMod val="60000"/>
                    <a:lumOff val="40000"/>
                  </a:schemeClr>
                </a:solidFill>
              </a:rPr>
              <a:t> to encourage digital transitions</a:t>
            </a:r>
            <a:r>
              <a:rPr lang="en-US" sz="1400" dirty="0"/>
              <a:t>.</a:t>
            </a:r>
          </a:p>
        </p:txBody>
      </p:sp>
    </p:spTree>
    <p:extLst>
      <p:ext uri="{BB962C8B-B14F-4D97-AF65-F5344CB8AC3E}">
        <p14:creationId xmlns:p14="http://schemas.microsoft.com/office/powerpoint/2010/main" val="345814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579" y="152400"/>
            <a:ext cx="11099800" cy="2031325"/>
          </a:xfrm>
          <a:prstGeom prst="rect">
            <a:avLst/>
          </a:prstGeom>
          <a:noFill/>
        </p:spPr>
        <p:txBody>
          <a:bodyPr wrap="square" rtlCol="0">
            <a:spAutoFit/>
          </a:bodyPr>
          <a:lstStyle/>
          <a:p>
            <a:r>
              <a:rPr lang="en-US" sz="1400" b="1" dirty="0">
                <a:solidFill>
                  <a:schemeClr val="accent4">
                    <a:lumMod val="40000"/>
                    <a:lumOff val="60000"/>
                  </a:schemeClr>
                </a:solidFill>
              </a:rPr>
              <a:t>Task 6 : Extracted the month from the </a:t>
            </a:r>
            <a:r>
              <a:rPr lang="en-US" sz="1400" b="1" dirty="0" err="1">
                <a:solidFill>
                  <a:schemeClr val="accent4">
                    <a:lumMod val="40000"/>
                    <a:lumOff val="60000"/>
                  </a:schemeClr>
                </a:solidFill>
              </a:rPr>
              <a:t>sales_date</a:t>
            </a:r>
            <a:r>
              <a:rPr lang="en-US" sz="1400" b="1" dirty="0">
                <a:solidFill>
                  <a:schemeClr val="accent4">
                    <a:lumMod val="40000"/>
                    <a:lumOff val="60000"/>
                  </a:schemeClr>
                </a:solidFill>
              </a:rPr>
              <a:t> using DATE_FORMAT(</a:t>
            </a:r>
            <a:r>
              <a:rPr lang="en-US" sz="1400" b="1" dirty="0" err="1">
                <a:solidFill>
                  <a:schemeClr val="accent4">
                    <a:lumMod val="40000"/>
                    <a:lumOff val="60000"/>
                  </a:schemeClr>
                </a:solidFill>
              </a:rPr>
              <a:t>sales_date</a:t>
            </a:r>
            <a:r>
              <a:rPr lang="en-US" sz="1400" b="1" dirty="0">
                <a:solidFill>
                  <a:schemeClr val="accent4">
                    <a:lumMod val="40000"/>
                    <a:lumOff val="60000"/>
                  </a:schemeClr>
                </a:solidFill>
              </a:rPr>
              <a:t>, '%b').</a:t>
            </a:r>
          </a:p>
          <a:p>
            <a:endParaRPr lang="en-US" sz="1400" b="1" dirty="0">
              <a:solidFill>
                <a:schemeClr val="accent4">
                  <a:lumMod val="40000"/>
                  <a:lumOff val="60000"/>
                </a:schemeClr>
              </a:solidFill>
            </a:endParaRPr>
          </a:p>
          <a:p>
            <a:r>
              <a:rPr lang="en-US" sz="1400" b="1" dirty="0">
                <a:solidFill>
                  <a:schemeClr val="accent4">
                    <a:lumMod val="40000"/>
                    <a:lumOff val="60000"/>
                  </a:schemeClr>
                </a:solidFill>
              </a:rPr>
              <a:t>Grouped the data by gender and month to get sales for each gender in each month.</a:t>
            </a:r>
          </a:p>
          <a:p>
            <a:endParaRPr lang="en-US" sz="1400" b="1" dirty="0">
              <a:solidFill>
                <a:schemeClr val="accent4">
                  <a:lumMod val="40000"/>
                  <a:lumOff val="60000"/>
                </a:schemeClr>
              </a:solidFill>
            </a:endParaRPr>
          </a:p>
          <a:p>
            <a:r>
              <a:rPr lang="en-US" sz="1400" b="1" dirty="0">
                <a:solidFill>
                  <a:schemeClr val="accent4">
                    <a:lumMod val="40000"/>
                    <a:lumOff val="60000"/>
                  </a:schemeClr>
                </a:solidFill>
              </a:rPr>
              <a:t>Sum the total column to calculate overall sales per group.</a:t>
            </a:r>
          </a:p>
          <a:p>
            <a:endParaRPr lang="en-US" sz="1400" b="1" dirty="0">
              <a:solidFill>
                <a:schemeClr val="accent4">
                  <a:lumMod val="40000"/>
                  <a:lumOff val="60000"/>
                </a:schemeClr>
              </a:solidFill>
            </a:endParaRPr>
          </a:p>
          <a:p>
            <a:r>
              <a:rPr lang="en-US" sz="1400" b="1" dirty="0">
                <a:solidFill>
                  <a:schemeClr val="accent4">
                    <a:lumMod val="40000"/>
                    <a:lumOff val="60000"/>
                  </a:schemeClr>
                </a:solidFill>
              </a:rPr>
              <a:t>Rounded the total sales to 2 decimal places for clean reporting.</a:t>
            </a:r>
          </a:p>
          <a:p>
            <a:endParaRPr lang="en-US" sz="1400" b="1" dirty="0">
              <a:solidFill>
                <a:schemeClr val="accent4">
                  <a:lumMod val="40000"/>
                  <a:lumOff val="60000"/>
                </a:schemeClr>
              </a:solidFill>
            </a:endParaRPr>
          </a:p>
          <a:p>
            <a:r>
              <a:rPr lang="en-US" sz="1400" b="1" dirty="0">
                <a:solidFill>
                  <a:schemeClr val="accent4">
                    <a:lumMod val="40000"/>
                    <a:lumOff val="60000"/>
                  </a:schemeClr>
                </a:solidFill>
              </a:rPr>
              <a:t>Sorted the result by gender and descending sales for readability.</a:t>
            </a:r>
          </a:p>
        </p:txBody>
      </p:sp>
      <p:sp>
        <p:nvSpPr>
          <p:cNvPr id="4" name="TextBox 3"/>
          <p:cNvSpPr txBox="1"/>
          <p:nvPr/>
        </p:nvSpPr>
        <p:spPr>
          <a:xfrm>
            <a:off x="203199" y="4928790"/>
            <a:ext cx="8686800" cy="1815882"/>
          </a:xfrm>
          <a:prstGeom prst="rect">
            <a:avLst/>
          </a:prstGeom>
          <a:noFill/>
        </p:spPr>
        <p:txBody>
          <a:bodyPr wrap="square" rtlCol="0">
            <a:spAutoFit/>
          </a:bodyPr>
          <a:lstStyle/>
          <a:p>
            <a:r>
              <a:rPr lang="en-US" sz="1400" b="1" dirty="0">
                <a:solidFill>
                  <a:srgbClr val="FFC000"/>
                </a:solidFill>
              </a:rPr>
              <a:t>Analysis: Highest Sales: Female customers in January (₹59,138.98).</a:t>
            </a:r>
          </a:p>
          <a:p>
            <a:endParaRPr lang="en-US" sz="1400" b="1" dirty="0">
              <a:solidFill>
                <a:srgbClr val="FFC000"/>
              </a:solidFill>
            </a:endParaRPr>
          </a:p>
          <a:p>
            <a:r>
              <a:rPr lang="en-US" sz="1400" b="1" dirty="0">
                <a:solidFill>
                  <a:srgbClr val="FFC000"/>
                </a:solidFill>
              </a:rPr>
              <a:t>Lowest Sales: Male customers in February (₹40,883.82).</a:t>
            </a:r>
          </a:p>
          <a:p>
            <a:endParaRPr lang="en-US" sz="1400" b="1" dirty="0">
              <a:solidFill>
                <a:srgbClr val="FFC000"/>
              </a:solidFill>
            </a:endParaRPr>
          </a:p>
          <a:p>
            <a:r>
              <a:rPr lang="en-US" sz="1400" b="1" dirty="0">
                <a:solidFill>
                  <a:srgbClr val="FFC000"/>
                </a:solidFill>
              </a:rPr>
              <a:t>In February, the gap between male and female sales is most noticeable (≈₹15,452 difference).</a:t>
            </a:r>
          </a:p>
          <a:p>
            <a:endParaRPr lang="en-US" sz="1400" b="1" dirty="0">
              <a:solidFill>
                <a:srgbClr val="FFC000"/>
              </a:solidFill>
            </a:endParaRPr>
          </a:p>
          <a:p>
            <a:r>
              <a:rPr lang="en-US" sz="1400" b="1" dirty="0">
                <a:solidFill>
                  <a:srgbClr val="FFC000"/>
                </a:solidFill>
              </a:rPr>
              <a:t>Male and female sales are quite close in January and March, but female customers show slightly higher engagement in Jan–Feb overall.</a:t>
            </a:r>
          </a:p>
        </p:txBody>
      </p:sp>
      <p:graphicFrame>
        <p:nvGraphicFramePr>
          <p:cNvPr id="6" name="Table 5"/>
          <p:cNvGraphicFramePr>
            <a:graphicFrameLocks noGrp="1"/>
          </p:cNvGraphicFramePr>
          <p:nvPr>
            <p:extLst>
              <p:ext uri="{D42A27DB-BD31-4B8C-83A1-F6EECF244321}">
                <p14:modId xmlns:p14="http://schemas.microsoft.com/office/powerpoint/2010/main" val="202650842"/>
              </p:ext>
            </p:extLst>
          </p:nvPr>
        </p:nvGraphicFramePr>
        <p:xfrm>
          <a:off x="203199" y="2323425"/>
          <a:ext cx="10848561" cy="2560320"/>
        </p:xfrm>
        <a:graphic>
          <a:graphicData uri="http://schemas.openxmlformats.org/drawingml/2006/table">
            <a:tbl>
              <a:tblPr/>
              <a:tblGrid>
                <a:gridCol w="3616187">
                  <a:extLst>
                    <a:ext uri="{9D8B030D-6E8A-4147-A177-3AD203B41FA5}">
                      <a16:colId xmlns:a16="http://schemas.microsoft.com/office/drawing/2014/main" val="3959293441"/>
                    </a:ext>
                  </a:extLst>
                </a:gridCol>
                <a:gridCol w="3616187">
                  <a:extLst>
                    <a:ext uri="{9D8B030D-6E8A-4147-A177-3AD203B41FA5}">
                      <a16:colId xmlns:a16="http://schemas.microsoft.com/office/drawing/2014/main" val="3788370054"/>
                    </a:ext>
                  </a:extLst>
                </a:gridCol>
                <a:gridCol w="3616187">
                  <a:extLst>
                    <a:ext uri="{9D8B030D-6E8A-4147-A177-3AD203B41FA5}">
                      <a16:colId xmlns:a16="http://schemas.microsoft.com/office/drawing/2014/main" val="3151527343"/>
                    </a:ext>
                  </a:extLst>
                </a:gridCol>
              </a:tblGrid>
              <a:tr h="347521">
                <a:tc>
                  <a:txBody>
                    <a:bodyPr/>
                    <a:lstStyle/>
                    <a:p>
                      <a:r>
                        <a:rPr lang="en-US" sz="1800" dirty="0"/>
                        <a:t>Gender</a:t>
                      </a:r>
                    </a:p>
                  </a:txBody>
                  <a:tcPr anchor="ctr">
                    <a:lnL>
                      <a:noFill/>
                    </a:lnL>
                    <a:lnR>
                      <a:noFill/>
                    </a:lnR>
                    <a:lnT>
                      <a:noFill/>
                    </a:lnT>
                    <a:lnB>
                      <a:noFill/>
                    </a:lnB>
                  </a:tcPr>
                </a:tc>
                <a:tc>
                  <a:txBody>
                    <a:bodyPr/>
                    <a:lstStyle/>
                    <a:p>
                      <a:r>
                        <a:rPr lang="en-US" sz="1800"/>
                        <a:t>Month</a:t>
                      </a:r>
                    </a:p>
                  </a:txBody>
                  <a:tcPr anchor="ctr">
                    <a:lnL>
                      <a:noFill/>
                    </a:lnL>
                    <a:lnR>
                      <a:noFill/>
                    </a:lnR>
                    <a:lnT>
                      <a:noFill/>
                    </a:lnT>
                    <a:lnB>
                      <a:noFill/>
                    </a:lnB>
                  </a:tcPr>
                </a:tc>
                <a:tc>
                  <a:txBody>
                    <a:bodyPr/>
                    <a:lstStyle/>
                    <a:p>
                      <a:r>
                        <a:rPr lang="en-US" sz="1800"/>
                        <a:t>Total Sales (₹)</a:t>
                      </a:r>
                    </a:p>
                  </a:txBody>
                  <a:tcPr anchor="ctr">
                    <a:lnL>
                      <a:noFill/>
                    </a:lnL>
                    <a:lnR>
                      <a:noFill/>
                    </a:lnR>
                    <a:lnT>
                      <a:noFill/>
                    </a:lnT>
                    <a:lnB>
                      <a:noFill/>
                    </a:lnB>
                  </a:tcPr>
                </a:tc>
                <a:extLst>
                  <a:ext uri="{0D108BD9-81ED-4DB2-BD59-A6C34878D82A}">
                    <a16:rowId xmlns:a16="http://schemas.microsoft.com/office/drawing/2014/main" val="4050544274"/>
                  </a:ext>
                </a:extLst>
              </a:tr>
              <a:tr h="347521">
                <a:tc>
                  <a:txBody>
                    <a:bodyPr/>
                    <a:lstStyle/>
                    <a:p>
                      <a:r>
                        <a:rPr lang="en-US" sz="1800"/>
                        <a:t>Female</a:t>
                      </a:r>
                    </a:p>
                  </a:txBody>
                  <a:tcPr anchor="ctr">
                    <a:lnL>
                      <a:noFill/>
                    </a:lnL>
                    <a:lnR>
                      <a:noFill/>
                    </a:lnR>
                    <a:lnT>
                      <a:noFill/>
                    </a:lnT>
                    <a:lnB>
                      <a:noFill/>
                    </a:lnB>
                  </a:tcPr>
                </a:tc>
                <a:tc>
                  <a:txBody>
                    <a:bodyPr/>
                    <a:lstStyle/>
                    <a:p>
                      <a:r>
                        <a:rPr lang="en-US" sz="1800"/>
                        <a:t>Jan</a:t>
                      </a:r>
                    </a:p>
                  </a:txBody>
                  <a:tcPr anchor="ctr">
                    <a:lnL>
                      <a:noFill/>
                    </a:lnL>
                    <a:lnR>
                      <a:noFill/>
                    </a:lnR>
                    <a:lnT>
                      <a:noFill/>
                    </a:lnT>
                    <a:lnB>
                      <a:noFill/>
                    </a:lnB>
                  </a:tcPr>
                </a:tc>
                <a:tc>
                  <a:txBody>
                    <a:bodyPr/>
                    <a:lstStyle/>
                    <a:p>
                      <a:r>
                        <a:rPr lang="en-US" sz="1800" dirty="0"/>
                        <a:t>59,138.98</a:t>
                      </a:r>
                    </a:p>
                  </a:txBody>
                  <a:tcPr anchor="ctr">
                    <a:lnL>
                      <a:noFill/>
                    </a:lnL>
                    <a:lnR>
                      <a:noFill/>
                    </a:lnR>
                    <a:lnT>
                      <a:noFill/>
                    </a:lnT>
                    <a:lnB>
                      <a:noFill/>
                    </a:lnB>
                  </a:tcPr>
                </a:tc>
                <a:extLst>
                  <a:ext uri="{0D108BD9-81ED-4DB2-BD59-A6C34878D82A}">
                    <a16:rowId xmlns:a16="http://schemas.microsoft.com/office/drawing/2014/main" val="3476087367"/>
                  </a:ext>
                </a:extLst>
              </a:tr>
              <a:tr h="347521">
                <a:tc>
                  <a:txBody>
                    <a:bodyPr/>
                    <a:lstStyle/>
                    <a:p>
                      <a:r>
                        <a:rPr lang="en-US" sz="1800"/>
                        <a:t>Female</a:t>
                      </a:r>
                    </a:p>
                  </a:txBody>
                  <a:tcPr anchor="ctr">
                    <a:lnL>
                      <a:noFill/>
                    </a:lnL>
                    <a:lnR>
                      <a:noFill/>
                    </a:lnR>
                    <a:lnT>
                      <a:noFill/>
                    </a:lnT>
                    <a:lnB>
                      <a:noFill/>
                    </a:lnB>
                  </a:tcPr>
                </a:tc>
                <a:tc>
                  <a:txBody>
                    <a:bodyPr/>
                    <a:lstStyle/>
                    <a:p>
                      <a:r>
                        <a:rPr lang="en-US" sz="1800"/>
                        <a:t>Feb</a:t>
                      </a:r>
                    </a:p>
                  </a:txBody>
                  <a:tcPr anchor="ctr">
                    <a:lnL>
                      <a:noFill/>
                    </a:lnL>
                    <a:lnR>
                      <a:noFill/>
                    </a:lnR>
                    <a:lnT>
                      <a:noFill/>
                    </a:lnT>
                    <a:lnB>
                      <a:noFill/>
                    </a:lnB>
                  </a:tcPr>
                </a:tc>
                <a:tc>
                  <a:txBody>
                    <a:bodyPr/>
                    <a:lstStyle/>
                    <a:p>
                      <a:r>
                        <a:rPr lang="en-US" sz="1800" dirty="0"/>
                        <a:t>56,335.56</a:t>
                      </a:r>
                    </a:p>
                  </a:txBody>
                  <a:tcPr anchor="ctr">
                    <a:lnL>
                      <a:noFill/>
                    </a:lnL>
                    <a:lnR>
                      <a:noFill/>
                    </a:lnR>
                    <a:lnT>
                      <a:noFill/>
                    </a:lnT>
                    <a:lnB>
                      <a:noFill/>
                    </a:lnB>
                  </a:tcPr>
                </a:tc>
                <a:extLst>
                  <a:ext uri="{0D108BD9-81ED-4DB2-BD59-A6C34878D82A}">
                    <a16:rowId xmlns:a16="http://schemas.microsoft.com/office/drawing/2014/main" val="1588489837"/>
                  </a:ext>
                </a:extLst>
              </a:tr>
              <a:tr h="347521">
                <a:tc>
                  <a:txBody>
                    <a:bodyPr/>
                    <a:lstStyle/>
                    <a:p>
                      <a:r>
                        <a:rPr lang="en-US" sz="1800"/>
                        <a:t>Female</a:t>
                      </a:r>
                    </a:p>
                  </a:txBody>
                  <a:tcPr anchor="ctr">
                    <a:lnL>
                      <a:noFill/>
                    </a:lnL>
                    <a:lnR>
                      <a:noFill/>
                    </a:lnR>
                    <a:lnT>
                      <a:noFill/>
                    </a:lnT>
                    <a:lnB>
                      <a:noFill/>
                    </a:lnB>
                  </a:tcPr>
                </a:tc>
                <a:tc>
                  <a:txBody>
                    <a:bodyPr/>
                    <a:lstStyle/>
                    <a:p>
                      <a:r>
                        <a:rPr lang="en-US" sz="1800"/>
                        <a:t>Mar</a:t>
                      </a:r>
                    </a:p>
                  </a:txBody>
                  <a:tcPr anchor="ctr">
                    <a:lnL>
                      <a:noFill/>
                    </a:lnL>
                    <a:lnR>
                      <a:noFill/>
                    </a:lnR>
                    <a:lnT>
                      <a:noFill/>
                    </a:lnT>
                    <a:lnB>
                      <a:noFill/>
                    </a:lnB>
                  </a:tcPr>
                </a:tc>
                <a:tc>
                  <a:txBody>
                    <a:bodyPr/>
                    <a:lstStyle/>
                    <a:p>
                      <a:r>
                        <a:rPr lang="en-US" sz="1800"/>
                        <a:t>52,408.39</a:t>
                      </a:r>
                    </a:p>
                  </a:txBody>
                  <a:tcPr anchor="ctr">
                    <a:lnL>
                      <a:noFill/>
                    </a:lnL>
                    <a:lnR>
                      <a:noFill/>
                    </a:lnR>
                    <a:lnT>
                      <a:noFill/>
                    </a:lnT>
                    <a:lnB>
                      <a:noFill/>
                    </a:lnB>
                  </a:tcPr>
                </a:tc>
                <a:extLst>
                  <a:ext uri="{0D108BD9-81ED-4DB2-BD59-A6C34878D82A}">
                    <a16:rowId xmlns:a16="http://schemas.microsoft.com/office/drawing/2014/main" val="1149242929"/>
                  </a:ext>
                </a:extLst>
              </a:tr>
              <a:tr h="347521">
                <a:tc>
                  <a:txBody>
                    <a:bodyPr/>
                    <a:lstStyle/>
                    <a:p>
                      <a:r>
                        <a:rPr lang="en-US" sz="1800" dirty="0"/>
                        <a:t>Male</a:t>
                      </a:r>
                    </a:p>
                  </a:txBody>
                  <a:tcPr anchor="ctr">
                    <a:lnL>
                      <a:noFill/>
                    </a:lnL>
                    <a:lnR>
                      <a:noFill/>
                    </a:lnR>
                    <a:lnT>
                      <a:noFill/>
                    </a:lnT>
                    <a:lnB>
                      <a:noFill/>
                    </a:lnB>
                  </a:tcPr>
                </a:tc>
                <a:tc>
                  <a:txBody>
                    <a:bodyPr/>
                    <a:lstStyle/>
                    <a:p>
                      <a:r>
                        <a:rPr lang="en-US" sz="1800" dirty="0"/>
                        <a:t>Jan</a:t>
                      </a:r>
                    </a:p>
                  </a:txBody>
                  <a:tcPr anchor="ctr">
                    <a:lnL>
                      <a:noFill/>
                    </a:lnL>
                    <a:lnR>
                      <a:noFill/>
                    </a:lnR>
                    <a:lnT>
                      <a:noFill/>
                    </a:lnT>
                    <a:lnB>
                      <a:noFill/>
                    </a:lnB>
                  </a:tcPr>
                </a:tc>
                <a:tc>
                  <a:txBody>
                    <a:bodyPr/>
                    <a:lstStyle/>
                    <a:p>
                      <a:r>
                        <a:rPr lang="en-US" sz="1800"/>
                        <a:t>57,152.89</a:t>
                      </a:r>
                    </a:p>
                  </a:txBody>
                  <a:tcPr anchor="ctr">
                    <a:lnL>
                      <a:noFill/>
                    </a:lnL>
                    <a:lnR>
                      <a:noFill/>
                    </a:lnR>
                    <a:lnT>
                      <a:noFill/>
                    </a:lnT>
                    <a:lnB>
                      <a:noFill/>
                    </a:lnB>
                  </a:tcPr>
                </a:tc>
                <a:extLst>
                  <a:ext uri="{0D108BD9-81ED-4DB2-BD59-A6C34878D82A}">
                    <a16:rowId xmlns:a16="http://schemas.microsoft.com/office/drawing/2014/main" val="57296673"/>
                  </a:ext>
                </a:extLst>
              </a:tr>
              <a:tr h="347521">
                <a:tc>
                  <a:txBody>
                    <a:bodyPr/>
                    <a:lstStyle/>
                    <a:p>
                      <a:r>
                        <a:rPr lang="en-US" sz="1800"/>
                        <a:t>Male</a:t>
                      </a:r>
                    </a:p>
                  </a:txBody>
                  <a:tcPr anchor="ctr">
                    <a:lnL>
                      <a:noFill/>
                    </a:lnL>
                    <a:lnR>
                      <a:noFill/>
                    </a:lnR>
                    <a:lnT>
                      <a:noFill/>
                    </a:lnT>
                    <a:lnB>
                      <a:noFill/>
                    </a:lnB>
                  </a:tcPr>
                </a:tc>
                <a:tc>
                  <a:txBody>
                    <a:bodyPr/>
                    <a:lstStyle/>
                    <a:p>
                      <a:r>
                        <a:rPr lang="en-US" sz="1800"/>
                        <a:t>Feb</a:t>
                      </a:r>
                    </a:p>
                  </a:txBody>
                  <a:tcPr anchor="ctr">
                    <a:lnL>
                      <a:noFill/>
                    </a:lnL>
                    <a:lnR>
                      <a:noFill/>
                    </a:lnR>
                    <a:lnT>
                      <a:noFill/>
                    </a:lnT>
                    <a:lnB>
                      <a:noFill/>
                    </a:lnB>
                  </a:tcPr>
                </a:tc>
                <a:tc>
                  <a:txBody>
                    <a:bodyPr/>
                    <a:lstStyle/>
                    <a:p>
                      <a:r>
                        <a:rPr lang="en-US" sz="1800"/>
                        <a:t>40,883.82</a:t>
                      </a:r>
                    </a:p>
                  </a:txBody>
                  <a:tcPr anchor="ctr">
                    <a:lnL>
                      <a:noFill/>
                    </a:lnL>
                    <a:lnR>
                      <a:noFill/>
                    </a:lnR>
                    <a:lnT>
                      <a:noFill/>
                    </a:lnT>
                    <a:lnB>
                      <a:noFill/>
                    </a:lnB>
                  </a:tcPr>
                </a:tc>
                <a:extLst>
                  <a:ext uri="{0D108BD9-81ED-4DB2-BD59-A6C34878D82A}">
                    <a16:rowId xmlns:a16="http://schemas.microsoft.com/office/drawing/2014/main" val="3398798670"/>
                  </a:ext>
                </a:extLst>
              </a:tr>
              <a:tr h="347521">
                <a:tc>
                  <a:txBody>
                    <a:bodyPr/>
                    <a:lstStyle/>
                    <a:p>
                      <a:r>
                        <a:rPr lang="en-US" sz="1800"/>
                        <a:t>Male</a:t>
                      </a:r>
                    </a:p>
                  </a:txBody>
                  <a:tcPr anchor="ctr">
                    <a:lnL>
                      <a:noFill/>
                    </a:lnL>
                    <a:lnR>
                      <a:noFill/>
                    </a:lnR>
                    <a:lnT>
                      <a:noFill/>
                    </a:lnT>
                    <a:lnB>
                      <a:noFill/>
                    </a:lnB>
                  </a:tcPr>
                </a:tc>
                <a:tc>
                  <a:txBody>
                    <a:bodyPr/>
                    <a:lstStyle/>
                    <a:p>
                      <a:r>
                        <a:rPr lang="en-US" sz="1800" dirty="0"/>
                        <a:t>Mar</a:t>
                      </a:r>
                    </a:p>
                  </a:txBody>
                  <a:tcPr anchor="ctr">
                    <a:lnL>
                      <a:noFill/>
                    </a:lnL>
                    <a:lnR>
                      <a:noFill/>
                    </a:lnR>
                    <a:lnT>
                      <a:noFill/>
                    </a:lnT>
                    <a:lnB>
                      <a:noFill/>
                    </a:lnB>
                  </a:tcPr>
                </a:tc>
                <a:tc>
                  <a:txBody>
                    <a:bodyPr/>
                    <a:lstStyle/>
                    <a:p>
                      <a:r>
                        <a:rPr lang="en-US" sz="1800" dirty="0"/>
                        <a:t>57,047.12</a:t>
                      </a:r>
                    </a:p>
                  </a:txBody>
                  <a:tcPr anchor="ctr">
                    <a:lnL>
                      <a:noFill/>
                    </a:lnL>
                    <a:lnR>
                      <a:noFill/>
                    </a:lnR>
                    <a:lnT>
                      <a:noFill/>
                    </a:lnT>
                    <a:lnB>
                      <a:noFill/>
                    </a:lnB>
                  </a:tcPr>
                </a:tc>
                <a:extLst>
                  <a:ext uri="{0D108BD9-81ED-4DB2-BD59-A6C34878D82A}">
                    <a16:rowId xmlns:a16="http://schemas.microsoft.com/office/drawing/2014/main" val="2331623903"/>
                  </a:ext>
                </a:extLst>
              </a:tr>
            </a:tbl>
          </a:graphicData>
        </a:graphic>
      </p:graphicFrame>
      <p:sp>
        <p:nvSpPr>
          <p:cNvPr id="7" name="TextBox 6"/>
          <p:cNvSpPr txBox="1"/>
          <p:nvPr/>
        </p:nvSpPr>
        <p:spPr>
          <a:xfrm>
            <a:off x="7632700" y="292100"/>
            <a:ext cx="4089400" cy="1169551"/>
          </a:xfrm>
          <a:prstGeom prst="rect">
            <a:avLst/>
          </a:prstGeom>
          <a:noFill/>
        </p:spPr>
        <p:txBody>
          <a:bodyPr wrap="square" rtlCol="0">
            <a:spAutoFit/>
          </a:bodyPr>
          <a:lstStyle/>
          <a:p>
            <a:r>
              <a:rPr lang="en-US" sz="1400" dirty="0">
                <a:solidFill>
                  <a:schemeClr val="accent5">
                    <a:lumMod val="20000"/>
                    <a:lumOff val="80000"/>
                  </a:schemeClr>
                </a:solidFill>
              </a:rPr>
              <a:t>Query used - select * from </a:t>
            </a:r>
            <a:r>
              <a:rPr lang="en-US" sz="1400" dirty="0" err="1">
                <a:solidFill>
                  <a:schemeClr val="accent5">
                    <a:lumMod val="20000"/>
                    <a:lumOff val="80000"/>
                  </a:schemeClr>
                </a:solidFill>
              </a:rPr>
              <a:t>walmartsales;select</a:t>
            </a:r>
            <a:r>
              <a:rPr lang="en-US" sz="1400" dirty="0">
                <a:solidFill>
                  <a:schemeClr val="accent5">
                    <a:lumMod val="20000"/>
                    <a:lumOff val="80000"/>
                  </a:schemeClr>
                </a:solidFill>
              </a:rPr>
              <a:t> gender, </a:t>
            </a:r>
            <a:r>
              <a:rPr lang="en-US" sz="1400" dirty="0" err="1">
                <a:solidFill>
                  <a:schemeClr val="accent5">
                    <a:lumMod val="20000"/>
                    <a:lumOff val="80000"/>
                  </a:schemeClr>
                </a:solidFill>
              </a:rPr>
              <a:t>date_format</a:t>
            </a:r>
            <a:r>
              <a:rPr lang="en-US" sz="1400" dirty="0">
                <a:solidFill>
                  <a:schemeClr val="accent5">
                    <a:lumMod val="20000"/>
                    <a:lumOff val="80000"/>
                  </a:schemeClr>
                </a:solidFill>
              </a:rPr>
              <a:t>(</a:t>
            </a:r>
            <a:r>
              <a:rPr lang="en-US" sz="1400" dirty="0" err="1">
                <a:solidFill>
                  <a:schemeClr val="accent5">
                    <a:lumMod val="20000"/>
                    <a:lumOff val="80000"/>
                  </a:schemeClr>
                </a:solidFill>
              </a:rPr>
              <a:t>sales_date</a:t>
            </a:r>
            <a:r>
              <a:rPr lang="en-US" sz="1400" dirty="0">
                <a:solidFill>
                  <a:schemeClr val="accent5">
                    <a:lumMod val="20000"/>
                    <a:lumOff val="80000"/>
                  </a:schemeClr>
                </a:solidFill>
              </a:rPr>
              <a:t>, '%b') as Months, round(sum(total),2) as </a:t>
            </a:r>
            <a:r>
              <a:rPr lang="en-US" sz="1400" dirty="0" err="1">
                <a:solidFill>
                  <a:schemeClr val="accent5">
                    <a:lumMod val="20000"/>
                    <a:lumOff val="80000"/>
                  </a:schemeClr>
                </a:solidFill>
              </a:rPr>
              <a:t>TotalSalesfrom</a:t>
            </a:r>
            <a:r>
              <a:rPr lang="en-US" sz="1400" dirty="0">
                <a:solidFill>
                  <a:schemeClr val="accent5">
                    <a:lumMod val="20000"/>
                    <a:lumOff val="80000"/>
                  </a:schemeClr>
                </a:solidFill>
              </a:rPr>
              <a:t> </a:t>
            </a:r>
            <a:r>
              <a:rPr lang="en-US" sz="1400" dirty="0" err="1">
                <a:solidFill>
                  <a:schemeClr val="accent5">
                    <a:lumMod val="20000"/>
                    <a:lumOff val="80000"/>
                  </a:schemeClr>
                </a:solidFill>
              </a:rPr>
              <a:t>walmartsalesgroup</a:t>
            </a:r>
            <a:r>
              <a:rPr lang="en-US" sz="1400" dirty="0">
                <a:solidFill>
                  <a:schemeClr val="accent5">
                    <a:lumMod val="20000"/>
                    <a:lumOff val="80000"/>
                  </a:schemeClr>
                </a:solidFill>
              </a:rPr>
              <a:t> by gender, </a:t>
            </a:r>
            <a:r>
              <a:rPr lang="en-US" sz="1400" dirty="0" err="1">
                <a:solidFill>
                  <a:schemeClr val="accent5">
                    <a:lumMod val="20000"/>
                    <a:lumOff val="80000"/>
                  </a:schemeClr>
                </a:solidFill>
              </a:rPr>
              <a:t>Monthsorder</a:t>
            </a:r>
            <a:r>
              <a:rPr lang="en-US" sz="1400" dirty="0">
                <a:solidFill>
                  <a:schemeClr val="accent5">
                    <a:lumMod val="20000"/>
                    <a:lumOff val="80000"/>
                  </a:schemeClr>
                </a:solidFill>
              </a:rPr>
              <a:t> by gender, </a:t>
            </a:r>
            <a:r>
              <a:rPr lang="en-US" sz="1400" dirty="0" err="1">
                <a:solidFill>
                  <a:schemeClr val="accent5">
                    <a:lumMod val="20000"/>
                    <a:lumOff val="80000"/>
                  </a:schemeClr>
                </a:solidFill>
              </a:rPr>
              <a:t>TotalSales</a:t>
            </a:r>
            <a:r>
              <a:rPr lang="en-US" sz="1400" dirty="0">
                <a:solidFill>
                  <a:schemeClr val="accent5">
                    <a:lumMod val="20000"/>
                    <a:lumOff val="80000"/>
                  </a:schemeClr>
                </a:solidFill>
              </a:rPr>
              <a:t> </a:t>
            </a:r>
            <a:r>
              <a:rPr lang="en-US" sz="1400" dirty="0" err="1">
                <a:solidFill>
                  <a:schemeClr val="accent5">
                    <a:lumMod val="20000"/>
                    <a:lumOff val="80000"/>
                  </a:schemeClr>
                </a:solidFill>
              </a:rPr>
              <a:t>desc</a:t>
            </a:r>
            <a:r>
              <a:rPr lang="en-US" sz="1400" dirty="0">
                <a:solidFill>
                  <a:schemeClr val="accent5">
                    <a:lumMod val="20000"/>
                    <a:lumOff val="80000"/>
                  </a:schemeClr>
                </a:solidFill>
              </a:rPr>
              <a:t>;</a:t>
            </a:r>
          </a:p>
        </p:txBody>
      </p:sp>
    </p:spTree>
    <p:extLst>
      <p:ext uri="{BB962C8B-B14F-4D97-AF65-F5344CB8AC3E}">
        <p14:creationId xmlns:p14="http://schemas.microsoft.com/office/powerpoint/2010/main" val="150503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 y="241300"/>
            <a:ext cx="7315200" cy="1077218"/>
          </a:xfrm>
          <a:prstGeom prst="rect">
            <a:avLst/>
          </a:prstGeom>
          <a:noFill/>
        </p:spPr>
        <p:txBody>
          <a:bodyPr wrap="square" rtlCol="0">
            <a:spAutoFit/>
          </a:bodyPr>
          <a:lstStyle/>
          <a:p>
            <a:r>
              <a:rPr lang="en-US" sz="1600" dirty="0">
                <a:solidFill>
                  <a:schemeClr val="accent4">
                    <a:lumMod val="20000"/>
                    <a:lumOff val="80000"/>
                  </a:schemeClr>
                </a:solidFill>
              </a:rPr>
              <a:t>Task 7 Explanation:  I calculated the average total purchase amount (</a:t>
            </a:r>
            <a:r>
              <a:rPr lang="en-US" sz="1600" dirty="0" err="1">
                <a:solidFill>
                  <a:schemeClr val="accent4">
                    <a:lumMod val="20000"/>
                    <a:lumOff val="80000"/>
                  </a:schemeClr>
                </a:solidFill>
              </a:rPr>
              <a:t>AvgTotal</a:t>
            </a:r>
            <a:r>
              <a:rPr lang="en-US" sz="1600" dirty="0">
                <a:solidFill>
                  <a:schemeClr val="accent4">
                    <a:lumMod val="20000"/>
                    <a:lumOff val="80000"/>
                  </a:schemeClr>
                </a:solidFill>
              </a:rPr>
              <a:t>) for each combination of Customer Type and Product Line using a CTE. Then I applied a RANK() window function to identify the most preferred product line for each customer type based on highest average total.</a:t>
            </a:r>
          </a:p>
        </p:txBody>
      </p:sp>
      <p:graphicFrame>
        <p:nvGraphicFramePr>
          <p:cNvPr id="4" name="Table 3"/>
          <p:cNvGraphicFramePr>
            <a:graphicFrameLocks noGrp="1"/>
          </p:cNvGraphicFramePr>
          <p:nvPr>
            <p:extLst>
              <p:ext uri="{D42A27DB-BD31-4B8C-83A1-F6EECF244321}">
                <p14:modId xmlns:p14="http://schemas.microsoft.com/office/powerpoint/2010/main" val="3213233107"/>
              </p:ext>
            </p:extLst>
          </p:nvPr>
        </p:nvGraphicFramePr>
        <p:xfrm>
          <a:off x="355600" y="2033429"/>
          <a:ext cx="10131426" cy="1097280"/>
        </p:xfrm>
        <a:graphic>
          <a:graphicData uri="http://schemas.openxmlformats.org/drawingml/2006/table">
            <a:tbl>
              <a:tblPr/>
              <a:tblGrid>
                <a:gridCol w="3377142">
                  <a:extLst>
                    <a:ext uri="{9D8B030D-6E8A-4147-A177-3AD203B41FA5}">
                      <a16:colId xmlns:a16="http://schemas.microsoft.com/office/drawing/2014/main" val="1756775710"/>
                    </a:ext>
                  </a:extLst>
                </a:gridCol>
                <a:gridCol w="3377142">
                  <a:extLst>
                    <a:ext uri="{9D8B030D-6E8A-4147-A177-3AD203B41FA5}">
                      <a16:colId xmlns:a16="http://schemas.microsoft.com/office/drawing/2014/main" val="393297110"/>
                    </a:ext>
                  </a:extLst>
                </a:gridCol>
                <a:gridCol w="3377142">
                  <a:extLst>
                    <a:ext uri="{9D8B030D-6E8A-4147-A177-3AD203B41FA5}">
                      <a16:colId xmlns:a16="http://schemas.microsoft.com/office/drawing/2014/main" val="346491857"/>
                    </a:ext>
                  </a:extLst>
                </a:gridCol>
              </a:tblGrid>
              <a:tr h="365760">
                <a:tc>
                  <a:txBody>
                    <a:bodyPr/>
                    <a:lstStyle/>
                    <a:p>
                      <a:r>
                        <a:rPr lang="en-US" sz="1800"/>
                        <a:t>Customer Type</a:t>
                      </a:r>
                    </a:p>
                  </a:txBody>
                  <a:tcPr anchor="ctr">
                    <a:lnL>
                      <a:noFill/>
                    </a:lnL>
                    <a:lnR>
                      <a:noFill/>
                    </a:lnR>
                    <a:lnT>
                      <a:noFill/>
                    </a:lnT>
                    <a:lnB>
                      <a:noFill/>
                    </a:lnB>
                  </a:tcPr>
                </a:tc>
                <a:tc>
                  <a:txBody>
                    <a:bodyPr/>
                    <a:lstStyle/>
                    <a:p>
                      <a:r>
                        <a:rPr lang="en-US" sz="1800"/>
                        <a:t>Product Line</a:t>
                      </a:r>
                    </a:p>
                  </a:txBody>
                  <a:tcPr anchor="ctr">
                    <a:lnL>
                      <a:noFill/>
                    </a:lnL>
                    <a:lnR>
                      <a:noFill/>
                    </a:lnR>
                    <a:lnT>
                      <a:noFill/>
                    </a:lnT>
                    <a:lnB>
                      <a:noFill/>
                    </a:lnB>
                  </a:tcPr>
                </a:tc>
                <a:tc>
                  <a:txBody>
                    <a:bodyPr/>
                    <a:lstStyle/>
                    <a:p>
                      <a:r>
                        <a:rPr lang="en-US" sz="1800"/>
                        <a:t>AvgTotal</a:t>
                      </a:r>
                    </a:p>
                  </a:txBody>
                  <a:tcPr anchor="ctr">
                    <a:lnL>
                      <a:noFill/>
                    </a:lnL>
                    <a:lnR>
                      <a:noFill/>
                    </a:lnR>
                    <a:lnT>
                      <a:noFill/>
                    </a:lnT>
                    <a:lnB>
                      <a:noFill/>
                    </a:lnB>
                  </a:tcPr>
                </a:tc>
                <a:extLst>
                  <a:ext uri="{0D108BD9-81ED-4DB2-BD59-A6C34878D82A}">
                    <a16:rowId xmlns:a16="http://schemas.microsoft.com/office/drawing/2014/main" val="1730086141"/>
                  </a:ext>
                </a:extLst>
              </a:tr>
              <a:tr h="365760">
                <a:tc>
                  <a:txBody>
                    <a:bodyPr/>
                    <a:lstStyle/>
                    <a:p>
                      <a:r>
                        <a:rPr lang="en-US" sz="1800" dirty="0"/>
                        <a:t>Member</a:t>
                      </a:r>
                    </a:p>
                  </a:txBody>
                  <a:tcPr anchor="ctr">
                    <a:lnL>
                      <a:noFill/>
                    </a:lnL>
                    <a:lnR>
                      <a:noFill/>
                    </a:lnR>
                    <a:lnT>
                      <a:noFill/>
                    </a:lnT>
                    <a:lnB>
                      <a:noFill/>
                    </a:lnB>
                  </a:tcPr>
                </a:tc>
                <a:tc>
                  <a:txBody>
                    <a:bodyPr/>
                    <a:lstStyle/>
                    <a:p>
                      <a:r>
                        <a:rPr lang="en-US" sz="1800"/>
                        <a:t>Health and beauty</a:t>
                      </a:r>
                    </a:p>
                  </a:txBody>
                  <a:tcPr anchor="ctr">
                    <a:lnL>
                      <a:noFill/>
                    </a:lnL>
                    <a:lnR>
                      <a:noFill/>
                    </a:lnR>
                    <a:lnT>
                      <a:noFill/>
                    </a:lnT>
                    <a:lnB>
                      <a:noFill/>
                    </a:lnB>
                  </a:tcPr>
                </a:tc>
                <a:tc>
                  <a:txBody>
                    <a:bodyPr/>
                    <a:lstStyle/>
                    <a:p>
                      <a:r>
                        <a:rPr lang="en-US" sz="1800"/>
                        <a:t>353.85</a:t>
                      </a:r>
                    </a:p>
                  </a:txBody>
                  <a:tcPr anchor="ctr">
                    <a:lnL>
                      <a:noFill/>
                    </a:lnL>
                    <a:lnR>
                      <a:noFill/>
                    </a:lnR>
                    <a:lnT>
                      <a:noFill/>
                    </a:lnT>
                    <a:lnB>
                      <a:noFill/>
                    </a:lnB>
                  </a:tcPr>
                </a:tc>
                <a:extLst>
                  <a:ext uri="{0D108BD9-81ED-4DB2-BD59-A6C34878D82A}">
                    <a16:rowId xmlns:a16="http://schemas.microsoft.com/office/drawing/2014/main" val="3592218897"/>
                  </a:ext>
                </a:extLst>
              </a:tr>
              <a:tr h="365760">
                <a:tc>
                  <a:txBody>
                    <a:bodyPr/>
                    <a:lstStyle/>
                    <a:p>
                      <a:r>
                        <a:rPr lang="en-US" sz="1800"/>
                        <a:t>Normal</a:t>
                      </a:r>
                    </a:p>
                  </a:txBody>
                  <a:tcPr anchor="ctr">
                    <a:lnL>
                      <a:noFill/>
                    </a:lnL>
                    <a:lnR>
                      <a:noFill/>
                    </a:lnR>
                    <a:lnT>
                      <a:noFill/>
                    </a:lnT>
                    <a:lnB>
                      <a:noFill/>
                    </a:lnB>
                  </a:tcPr>
                </a:tc>
                <a:tc>
                  <a:txBody>
                    <a:bodyPr/>
                    <a:lstStyle/>
                    <a:p>
                      <a:r>
                        <a:rPr lang="en-US" sz="1800"/>
                        <a:t>Sports and travel</a:t>
                      </a:r>
                    </a:p>
                  </a:txBody>
                  <a:tcPr anchor="ctr">
                    <a:lnL>
                      <a:noFill/>
                    </a:lnL>
                    <a:lnR>
                      <a:noFill/>
                    </a:lnR>
                    <a:lnT>
                      <a:noFill/>
                    </a:lnT>
                    <a:lnB>
                      <a:noFill/>
                    </a:lnB>
                  </a:tcPr>
                </a:tc>
                <a:tc>
                  <a:txBody>
                    <a:bodyPr/>
                    <a:lstStyle/>
                    <a:p>
                      <a:r>
                        <a:rPr lang="en-US" sz="1800" dirty="0"/>
                        <a:t>340.36</a:t>
                      </a:r>
                    </a:p>
                  </a:txBody>
                  <a:tcPr anchor="ctr">
                    <a:lnL>
                      <a:noFill/>
                    </a:lnL>
                    <a:lnR>
                      <a:noFill/>
                    </a:lnR>
                    <a:lnT>
                      <a:noFill/>
                    </a:lnT>
                    <a:lnB>
                      <a:noFill/>
                    </a:lnB>
                  </a:tcPr>
                </a:tc>
                <a:extLst>
                  <a:ext uri="{0D108BD9-81ED-4DB2-BD59-A6C34878D82A}">
                    <a16:rowId xmlns:a16="http://schemas.microsoft.com/office/drawing/2014/main" val="1595623235"/>
                  </a:ext>
                </a:extLst>
              </a:tr>
            </a:tbl>
          </a:graphicData>
        </a:graphic>
      </p:graphicFrame>
      <p:sp>
        <p:nvSpPr>
          <p:cNvPr id="5" name="TextBox 4"/>
          <p:cNvSpPr txBox="1"/>
          <p:nvPr/>
        </p:nvSpPr>
        <p:spPr>
          <a:xfrm>
            <a:off x="355600" y="3835400"/>
            <a:ext cx="10131426" cy="1569660"/>
          </a:xfrm>
          <a:prstGeom prst="rect">
            <a:avLst/>
          </a:prstGeom>
          <a:noFill/>
        </p:spPr>
        <p:txBody>
          <a:bodyPr wrap="square" rtlCol="0">
            <a:spAutoFit/>
          </a:bodyPr>
          <a:lstStyle/>
          <a:p>
            <a:r>
              <a:rPr lang="en-US" sz="1600" b="1" dirty="0">
                <a:solidFill>
                  <a:schemeClr val="accent1">
                    <a:lumMod val="60000"/>
                    <a:lumOff val="40000"/>
                  </a:schemeClr>
                </a:solidFill>
              </a:rPr>
              <a:t>Analysis: Members preferred the Health and Beauty product line the most based on average spending, indicating a focus on self-care and wellness.</a:t>
            </a:r>
          </a:p>
          <a:p>
            <a:endParaRPr lang="en-US" sz="1600" b="1" dirty="0">
              <a:solidFill>
                <a:schemeClr val="accent1">
                  <a:lumMod val="60000"/>
                  <a:lumOff val="40000"/>
                </a:schemeClr>
              </a:solidFill>
            </a:endParaRPr>
          </a:p>
          <a:p>
            <a:r>
              <a:rPr lang="en-US" sz="1600" b="1" dirty="0">
                <a:solidFill>
                  <a:schemeClr val="accent1">
                    <a:lumMod val="60000"/>
                    <a:lumOff val="40000"/>
                  </a:schemeClr>
                </a:solidFill>
              </a:rPr>
              <a:t>Normal customers spent the most on Sports and Travel, hinting at occasional high-value purchases or seasonal needs.</a:t>
            </a:r>
          </a:p>
          <a:p>
            <a:endParaRPr lang="en-US" sz="1600" b="1" dirty="0">
              <a:solidFill>
                <a:schemeClr val="accent1">
                  <a:lumMod val="60000"/>
                  <a:lumOff val="40000"/>
                </a:schemeClr>
              </a:solidFill>
            </a:endParaRPr>
          </a:p>
          <a:p>
            <a:r>
              <a:rPr lang="en-US" sz="1600" b="1" dirty="0">
                <a:solidFill>
                  <a:schemeClr val="accent1">
                    <a:lumMod val="60000"/>
                    <a:lumOff val="40000"/>
                  </a:schemeClr>
                </a:solidFill>
              </a:rPr>
              <a:t>These insights will help Walmart tailor marketing and promotions to different customer segments effectively.</a:t>
            </a:r>
          </a:p>
        </p:txBody>
      </p:sp>
      <p:sp>
        <p:nvSpPr>
          <p:cNvPr id="3" name="TextBox 2">
            <a:extLst>
              <a:ext uri="{FF2B5EF4-FFF2-40B4-BE49-F238E27FC236}">
                <a16:creationId xmlns:a16="http://schemas.microsoft.com/office/drawing/2014/main" id="{1197962D-0074-3AAE-C57A-E0F7C62F1DE7}"/>
              </a:ext>
            </a:extLst>
          </p:cNvPr>
          <p:cNvSpPr txBox="1"/>
          <p:nvPr/>
        </p:nvSpPr>
        <p:spPr>
          <a:xfrm>
            <a:off x="8377382" y="637309"/>
            <a:ext cx="3269673" cy="2246769"/>
          </a:xfrm>
          <a:prstGeom prst="rect">
            <a:avLst/>
          </a:prstGeom>
          <a:noFill/>
        </p:spPr>
        <p:txBody>
          <a:bodyPr wrap="square" rtlCol="0">
            <a:spAutoFit/>
          </a:bodyPr>
          <a:lstStyle/>
          <a:p>
            <a:r>
              <a:rPr lang="en-GB" sz="1400" dirty="0">
                <a:solidFill>
                  <a:schemeClr val="accent2">
                    <a:lumMod val="40000"/>
                    <a:lumOff val="60000"/>
                  </a:schemeClr>
                </a:solidFill>
              </a:rPr>
              <a:t>Query used -With </a:t>
            </a:r>
            <a:r>
              <a:rPr lang="en-GB" sz="1400" dirty="0" err="1">
                <a:solidFill>
                  <a:schemeClr val="accent2">
                    <a:lumMod val="40000"/>
                    <a:lumOff val="60000"/>
                  </a:schemeClr>
                </a:solidFill>
              </a:rPr>
              <a:t>Best_Productline</a:t>
            </a:r>
            <a:r>
              <a:rPr lang="en-GB" sz="1400" dirty="0">
                <a:solidFill>
                  <a:schemeClr val="accent2">
                    <a:lumMod val="40000"/>
                    <a:lumOff val="60000"/>
                  </a:schemeClr>
                </a:solidFill>
              </a:rPr>
              <a:t> as</a:t>
            </a:r>
            <a:br>
              <a:rPr lang="en-GB" sz="1400" dirty="0">
                <a:solidFill>
                  <a:schemeClr val="accent2">
                    <a:lumMod val="40000"/>
                    <a:lumOff val="60000"/>
                  </a:schemeClr>
                </a:solidFill>
              </a:rPr>
            </a:br>
            <a:r>
              <a:rPr lang="en-GB" sz="1400" dirty="0">
                <a:solidFill>
                  <a:schemeClr val="accent2">
                    <a:lumMod val="40000"/>
                    <a:lumOff val="60000"/>
                  </a:schemeClr>
                </a:solidFill>
              </a:rPr>
              <a:t>(select `Customer type`, `Product line`, round(</a:t>
            </a:r>
            <a:r>
              <a:rPr lang="en-GB" sz="1400" dirty="0" err="1">
                <a:solidFill>
                  <a:schemeClr val="accent2">
                    <a:lumMod val="40000"/>
                    <a:lumOff val="60000"/>
                  </a:schemeClr>
                </a:solidFill>
              </a:rPr>
              <a:t>avg</a:t>
            </a:r>
            <a:r>
              <a:rPr lang="en-GB" sz="1400" dirty="0">
                <a:solidFill>
                  <a:schemeClr val="accent2">
                    <a:lumMod val="40000"/>
                    <a:lumOff val="60000"/>
                  </a:schemeClr>
                </a:solidFill>
              </a:rPr>
              <a:t>(total),2) as </a:t>
            </a:r>
            <a:r>
              <a:rPr lang="en-GB" sz="1400" dirty="0" err="1">
                <a:solidFill>
                  <a:schemeClr val="accent2">
                    <a:lumMod val="40000"/>
                    <a:lumOff val="60000"/>
                  </a:schemeClr>
                </a:solidFill>
              </a:rPr>
              <a:t>AvgTotal</a:t>
            </a:r>
            <a:r>
              <a:rPr lang="en-GB" sz="1400" dirty="0">
                <a:solidFill>
                  <a:schemeClr val="accent2">
                    <a:lumMod val="40000"/>
                    <a:lumOff val="60000"/>
                  </a:schemeClr>
                </a:solidFill>
              </a:rPr>
              <a:t>,</a:t>
            </a:r>
            <a:br>
              <a:rPr lang="en-GB" sz="1400" dirty="0">
                <a:solidFill>
                  <a:schemeClr val="accent2">
                    <a:lumMod val="40000"/>
                    <a:lumOff val="60000"/>
                  </a:schemeClr>
                </a:solidFill>
              </a:rPr>
            </a:br>
            <a:r>
              <a:rPr lang="en-GB" sz="1400" dirty="0">
                <a:solidFill>
                  <a:schemeClr val="accent2">
                    <a:lumMod val="40000"/>
                    <a:lumOff val="60000"/>
                  </a:schemeClr>
                </a:solidFill>
              </a:rPr>
              <a:t>rank() over(partition by `Customer type` order by </a:t>
            </a:r>
            <a:r>
              <a:rPr lang="en-GB" sz="1400" dirty="0" err="1">
                <a:solidFill>
                  <a:schemeClr val="accent2">
                    <a:lumMod val="40000"/>
                    <a:lumOff val="60000"/>
                  </a:schemeClr>
                </a:solidFill>
              </a:rPr>
              <a:t>avg</a:t>
            </a:r>
            <a:r>
              <a:rPr lang="en-GB" sz="1400" dirty="0">
                <a:solidFill>
                  <a:schemeClr val="accent2">
                    <a:lumMod val="40000"/>
                    <a:lumOff val="60000"/>
                  </a:schemeClr>
                </a:solidFill>
              </a:rPr>
              <a:t>(total) </a:t>
            </a:r>
            <a:r>
              <a:rPr lang="en-GB" sz="1400" dirty="0" err="1">
                <a:solidFill>
                  <a:schemeClr val="accent2">
                    <a:lumMod val="40000"/>
                    <a:lumOff val="60000"/>
                  </a:schemeClr>
                </a:solidFill>
              </a:rPr>
              <a:t>desc</a:t>
            </a:r>
            <a:r>
              <a:rPr lang="en-GB" sz="1400" dirty="0">
                <a:solidFill>
                  <a:schemeClr val="accent2">
                    <a:lumMod val="40000"/>
                    <a:lumOff val="60000"/>
                  </a:schemeClr>
                </a:solidFill>
              </a:rPr>
              <a:t>) as </a:t>
            </a:r>
            <a:r>
              <a:rPr lang="en-GB" sz="1400" dirty="0" err="1">
                <a:solidFill>
                  <a:schemeClr val="accent2">
                    <a:lumMod val="40000"/>
                    <a:lumOff val="60000"/>
                  </a:schemeClr>
                </a:solidFill>
              </a:rPr>
              <a:t>RankCustomerType</a:t>
            </a:r>
            <a:br>
              <a:rPr lang="en-GB" sz="1400" dirty="0">
                <a:solidFill>
                  <a:schemeClr val="accent2">
                    <a:lumMod val="40000"/>
                    <a:lumOff val="60000"/>
                  </a:schemeClr>
                </a:solidFill>
              </a:rPr>
            </a:br>
            <a:r>
              <a:rPr lang="en-GB" sz="1400" dirty="0">
                <a:solidFill>
                  <a:schemeClr val="accent2">
                    <a:lumMod val="40000"/>
                    <a:lumOff val="60000"/>
                  </a:schemeClr>
                </a:solidFill>
              </a:rPr>
              <a:t>from </a:t>
            </a:r>
            <a:r>
              <a:rPr lang="en-GB" sz="1400" dirty="0" err="1">
                <a:solidFill>
                  <a:schemeClr val="accent2">
                    <a:lumMod val="40000"/>
                    <a:lumOff val="60000"/>
                  </a:schemeClr>
                </a:solidFill>
              </a:rPr>
              <a:t>walmartsales</a:t>
            </a:r>
            <a:br>
              <a:rPr lang="en-GB" sz="1400" dirty="0">
                <a:solidFill>
                  <a:schemeClr val="accent2">
                    <a:lumMod val="40000"/>
                    <a:lumOff val="60000"/>
                  </a:schemeClr>
                </a:solidFill>
              </a:rPr>
            </a:br>
            <a:r>
              <a:rPr lang="en-GB" sz="1400" dirty="0">
                <a:solidFill>
                  <a:schemeClr val="accent2">
                    <a:lumMod val="40000"/>
                    <a:lumOff val="60000"/>
                  </a:schemeClr>
                </a:solidFill>
              </a:rPr>
              <a:t>group by `Customer type`, `Product line`)</a:t>
            </a:r>
            <a:br>
              <a:rPr lang="en-GB" sz="1400" dirty="0">
                <a:solidFill>
                  <a:schemeClr val="accent2">
                    <a:lumMod val="40000"/>
                    <a:lumOff val="60000"/>
                  </a:schemeClr>
                </a:solidFill>
              </a:rPr>
            </a:br>
            <a:r>
              <a:rPr lang="en-GB" sz="1400" dirty="0">
                <a:solidFill>
                  <a:schemeClr val="accent2">
                    <a:lumMod val="40000"/>
                    <a:lumOff val="60000"/>
                  </a:schemeClr>
                </a:solidFill>
              </a:rPr>
              <a:t>select * from </a:t>
            </a:r>
            <a:r>
              <a:rPr lang="en-GB" sz="1400" dirty="0" err="1">
                <a:solidFill>
                  <a:schemeClr val="accent2">
                    <a:lumMod val="40000"/>
                    <a:lumOff val="60000"/>
                  </a:schemeClr>
                </a:solidFill>
              </a:rPr>
              <a:t>Best_Productline</a:t>
            </a:r>
            <a:br>
              <a:rPr lang="en-GB" sz="1400" dirty="0">
                <a:solidFill>
                  <a:schemeClr val="accent2">
                    <a:lumMod val="40000"/>
                    <a:lumOff val="60000"/>
                  </a:schemeClr>
                </a:solidFill>
              </a:rPr>
            </a:br>
            <a:r>
              <a:rPr lang="en-GB" sz="1400" dirty="0">
                <a:solidFill>
                  <a:schemeClr val="accent2">
                    <a:lumMod val="40000"/>
                    <a:lumOff val="60000"/>
                  </a:schemeClr>
                </a:solidFill>
              </a:rPr>
              <a:t>where </a:t>
            </a:r>
            <a:r>
              <a:rPr lang="en-GB" sz="1400" dirty="0" err="1">
                <a:solidFill>
                  <a:schemeClr val="accent2">
                    <a:lumMod val="40000"/>
                    <a:lumOff val="60000"/>
                  </a:schemeClr>
                </a:solidFill>
              </a:rPr>
              <a:t>RankCustomerType</a:t>
            </a:r>
            <a:r>
              <a:rPr lang="en-GB" sz="1400" dirty="0">
                <a:solidFill>
                  <a:schemeClr val="accent2">
                    <a:lumMod val="40000"/>
                    <a:lumOff val="60000"/>
                  </a:schemeClr>
                </a:solidFill>
              </a:rPr>
              <a:t> = 1</a:t>
            </a:r>
            <a:endParaRPr lang="en-IN" sz="1400" dirty="0">
              <a:solidFill>
                <a:schemeClr val="accent2">
                  <a:lumMod val="40000"/>
                  <a:lumOff val="60000"/>
                </a:schemeClr>
              </a:solidFill>
            </a:endParaRPr>
          </a:p>
        </p:txBody>
      </p:sp>
    </p:spTree>
    <p:extLst>
      <p:ext uri="{BB962C8B-B14F-4D97-AF65-F5344CB8AC3E}">
        <p14:creationId xmlns:p14="http://schemas.microsoft.com/office/powerpoint/2010/main" val="28396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500" y="444500"/>
            <a:ext cx="9055100" cy="1077218"/>
          </a:xfrm>
          <a:prstGeom prst="rect">
            <a:avLst/>
          </a:prstGeom>
          <a:noFill/>
        </p:spPr>
        <p:txBody>
          <a:bodyPr wrap="square" rtlCol="0">
            <a:spAutoFit/>
          </a:bodyPr>
          <a:lstStyle/>
          <a:p>
            <a:r>
              <a:rPr lang="en-US" sz="1600" dirty="0">
                <a:solidFill>
                  <a:schemeClr val="accent5">
                    <a:lumMod val="20000"/>
                    <a:lumOff val="80000"/>
                  </a:schemeClr>
                </a:solidFill>
              </a:rPr>
              <a:t>Task 8: I wrote a query that filters Walmart's sales data to only include records from March, for the 30 days timeline, then grouped the data by each customer id and counted how many transactions (invoices) each customer made in that month. Finally, I sorted the result in descending order of transaction count to identify the customers with the most repeat purchases in March.</a:t>
            </a:r>
          </a:p>
        </p:txBody>
      </p:sp>
      <p:sp>
        <p:nvSpPr>
          <p:cNvPr id="3" name="TextBox 2"/>
          <p:cNvSpPr txBox="1"/>
          <p:nvPr/>
        </p:nvSpPr>
        <p:spPr>
          <a:xfrm>
            <a:off x="444500" y="1739900"/>
            <a:ext cx="9385300" cy="1323439"/>
          </a:xfrm>
          <a:prstGeom prst="rect">
            <a:avLst/>
          </a:prstGeom>
          <a:noFill/>
        </p:spPr>
        <p:txBody>
          <a:bodyPr wrap="square" rtlCol="0">
            <a:spAutoFit/>
          </a:bodyPr>
          <a:lstStyle/>
          <a:p>
            <a:r>
              <a:rPr lang="en-US" sz="1600" b="1" dirty="0">
                <a:solidFill>
                  <a:schemeClr val="accent1">
                    <a:lumMod val="60000"/>
                    <a:lumOff val="40000"/>
                  </a:schemeClr>
                </a:solidFill>
              </a:rPr>
              <a:t>Analysis: A total of 15 customers had between 15 and 30 purchases in March. Customer ID 5 made the highest number of purchases (30 transactions), followed closely by Customer ID 9 (29 transactions) and Customer ID 12 (27 transactions). The lowest in the list, Customer ID 13, still made 15 purchases, which is significant for a single month.</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977717311"/>
              </p:ext>
            </p:extLst>
          </p:nvPr>
        </p:nvGraphicFramePr>
        <p:xfrm>
          <a:off x="444500" y="2928937"/>
          <a:ext cx="6318399" cy="3649664"/>
        </p:xfrm>
        <a:graphic>
          <a:graphicData uri="http://schemas.openxmlformats.org/drawingml/2006/table">
            <a:tbl>
              <a:tblPr/>
              <a:tblGrid>
                <a:gridCol w="2106133">
                  <a:extLst>
                    <a:ext uri="{9D8B030D-6E8A-4147-A177-3AD203B41FA5}">
                      <a16:colId xmlns:a16="http://schemas.microsoft.com/office/drawing/2014/main" val="3921531238"/>
                    </a:ext>
                  </a:extLst>
                </a:gridCol>
                <a:gridCol w="2106133">
                  <a:extLst>
                    <a:ext uri="{9D8B030D-6E8A-4147-A177-3AD203B41FA5}">
                      <a16:colId xmlns:a16="http://schemas.microsoft.com/office/drawing/2014/main" val="612052153"/>
                    </a:ext>
                  </a:extLst>
                </a:gridCol>
                <a:gridCol w="2106133">
                  <a:extLst>
                    <a:ext uri="{9D8B030D-6E8A-4147-A177-3AD203B41FA5}">
                      <a16:colId xmlns:a16="http://schemas.microsoft.com/office/drawing/2014/main" val="1227859816"/>
                    </a:ext>
                  </a:extLst>
                </a:gridCol>
              </a:tblGrid>
              <a:tr h="228104">
                <a:tc>
                  <a:txBody>
                    <a:bodyPr/>
                    <a:lstStyle/>
                    <a:p>
                      <a:r>
                        <a:rPr lang="en-US" sz="1100"/>
                        <a:t>Month</a:t>
                      </a:r>
                    </a:p>
                  </a:txBody>
                  <a:tcPr marL="57026" marR="57026" marT="28513" marB="28513" anchor="ctr">
                    <a:lnL>
                      <a:noFill/>
                    </a:lnL>
                    <a:lnR>
                      <a:noFill/>
                    </a:lnR>
                    <a:lnT>
                      <a:noFill/>
                    </a:lnT>
                    <a:lnB>
                      <a:noFill/>
                    </a:lnB>
                  </a:tcPr>
                </a:tc>
                <a:tc>
                  <a:txBody>
                    <a:bodyPr/>
                    <a:lstStyle/>
                    <a:p>
                      <a:r>
                        <a:rPr lang="en-US" sz="1100"/>
                        <a:t>Customer ID</a:t>
                      </a:r>
                    </a:p>
                  </a:txBody>
                  <a:tcPr marL="57026" marR="57026" marT="28513" marB="28513" anchor="ctr">
                    <a:lnL>
                      <a:noFill/>
                    </a:lnL>
                    <a:lnR>
                      <a:noFill/>
                    </a:lnR>
                    <a:lnT>
                      <a:noFill/>
                    </a:lnT>
                    <a:lnB>
                      <a:noFill/>
                    </a:lnB>
                  </a:tcPr>
                </a:tc>
                <a:tc>
                  <a:txBody>
                    <a:bodyPr/>
                    <a:lstStyle/>
                    <a:p>
                      <a:r>
                        <a:rPr lang="en-US" sz="1100"/>
                        <a:t>Transaction Count</a:t>
                      </a:r>
                    </a:p>
                  </a:txBody>
                  <a:tcPr marL="57026" marR="57026" marT="28513" marB="28513" anchor="ctr">
                    <a:lnL>
                      <a:noFill/>
                    </a:lnL>
                    <a:lnR>
                      <a:noFill/>
                    </a:lnR>
                    <a:lnT>
                      <a:noFill/>
                    </a:lnT>
                    <a:lnB>
                      <a:noFill/>
                    </a:lnB>
                  </a:tcPr>
                </a:tc>
                <a:extLst>
                  <a:ext uri="{0D108BD9-81ED-4DB2-BD59-A6C34878D82A}">
                    <a16:rowId xmlns:a16="http://schemas.microsoft.com/office/drawing/2014/main" val="2450473873"/>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5</a:t>
                      </a:r>
                    </a:p>
                  </a:txBody>
                  <a:tcPr marL="57026" marR="57026" marT="28513" marB="28513" anchor="ctr">
                    <a:lnL>
                      <a:noFill/>
                    </a:lnL>
                    <a:lnR>
                      <a:noFill/>
                    </a:lnR>
                    <a:lnT>
                      <a:noFill/>
                    </a:lnT>
                    <a:lnB>
                      <a:noFill/>
                    </a:lnB>
                  </a:tcPr>
                </a:tc>
                <a:tc>
                  <a:txBody>
                    <a:bodyPr/>
                    <a:lstStyle/>
                    <a:p>
                      <a:r>
                        <a:rPr lang="en-US" sz="1100"/>
                        <a:t>30</a:t>
                      </a:r>
                    </a:p>
                  </a:txBody>
                  <a:tcPr marL="57026" marR="57026" marT="28513" marB="28513" anchor="ctr">
                    <a:lnL>
                      <a:noFill/>
                    </a:lnL>
                    <a:lnR>
                      <a:noFill/>
                    </a:lnR>
                    <a:lnT>
                      <a:noFill/>
                    </a:lnT>
                    <a:lnB>
                      <a:noFill/>
                    </a:lnB>
                  </a:tcPr>
                </a:tc>
                <a:extLst>
                  <a:ext uri="{0D108BD9-81ED-4DB2-BD59-A6C34878D82A}">
                    <a16:rowId xmlns:a16="http://schemas.microsoft.com/office/drawing/2014/main" val="3956928361"/>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9</a:t>
                      </a:r>
                    </a:p>
                  </a:txBody>
                  <a:tcPr marL="57026" marR="57026" marT="28513" marB="28513" anchor="ctr">
                    <a:lnL>
                      <a:noFill/>
                    </a:lnL>
                    <a:lnR>
                      <a:noFill/>
                    </a:lnR>
                    <a:lnT>
                      <a:noFill/>
                    </a:lnT>
                    <a:lnB>
                      <a:noFill/>
                    </a:lnB>
                  </a:tcPr>
                </a:tc>
                <a:tc>
                  <a:txBody>
                    <a:bodyPr/>
                    <a:lstStyle/>
                    <a:p>
                      <a:r>
                        <a:rPr lang="en-US" sz="1100" dirty="0"/>
                        <a:t>29</a:t>
                      </a:r>
                    </a:p>
                  </a:txBody>
                  <a:tcPr marL="57026" marR="57026" marT="28513" marB="28513" anchor="ctr">
                    <a:lnL>
                      <a:noFill/>
                    </a:lnL>
                    <a:lnR>
                      <a:noFill/>
                    </a:lnR>
                    <a:lnT>
                      <a:noFill/>
                    </a:lnT>
                    <a:lnB>
                      <a:noFill/>
                    </a:lnB>
                  </a:tcPr>
                </a:tc>
                <a:extLst>
                  <a:ext uri="{0D108BD9-81ED-4DB2-BD59-A6C34878D82A}">
                    <a16:rowId xmlns:a16="http://schemas.microsoft.com/office/drawing/2014/main" val="2150292007"/>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12</a:t>
                      </a:r>
                    </a:p>
                  </a:txBody>
                  <a:tcPr marL="57026" marR="57026" marT="28513" marB="28513" anchor="ctr">
                    <a:lnL>
                      <a:noFill/>
                    </a:lnL>
                    <a:lnR>
                      <a:noFill/>
                    </a:lnR>
                    <a:lnT>
                      <a:noFill/>
                    </a:lnT>
                    <a:lnB>
                      <a:noFill/>
                    </a:lnB>
                  </a:tcPr>
                </a:tc>
                <a:tc>
                  <a:txBody>
                    <a:bodyPr/>
                    <a:lstStyle/>
                    <a:p>
                      <a:r>
                        <a:rPr lang="en-US" sz="1100"/>
                        <a:t>27</a:t>
                      </a:r>
                    </a:p>
                  </a:txBody>
                  <a:tcPr marL="57026" marR="57026" marT="28513" marB="28513" anchor="ctr">
                    <a:lnL>
                      <a:noFill/>
                    </a:lnL>
                    <a:lnR>
                      <a:noFill/>
                    </a:lnR>
                    <a:lnT>
                      <a:noFill/>
                    </a:lnT>
                    <a:lnB>
                      <a:noFill/>
                    </a:lnB>
                  </a:tcPr>
                </a:tc>
                <a:extLst>
                  <a:ext uri="{0D108BD9-81ED-4DB2-BD59-A6C34878D82A}">
                    <a16:rowId xmlns:a16="http://schemas.microsoft.com/office/drawing/2014/main" val="2203522249"/>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7</a:t>
                      </a:r>
                    </a:p>
                  </a:txBody>
                  <a:tcPr marL="57026" marR="57026" marT="28513" marB="28513" anchor="ctr">
                    <a:lnL>
                      <a:noFill/>
                    </a:lnL>
                    <a:lnR>
                      <a:noFill/>
                    </a:lnR>
                    <a:lnT>
                      <a:noFill/>
                    </a:lnT>
                    <a:lnB>
                      <a:noFill/>
                    </a:lnB>
                  </a:tcPr>
                </a:tc>
                <a:tc>
                  <a:txBody>
                    <a:bodyPr/>
                    <a:lstStyle/>
                    <a:p>
                      <a:r>
                        <a:rPr lang="en-US" sz="1100"/>
                        <a:t>26</a:t>
                      </a:r>
                    </a:p>
                  </a:txBody>
                  <a:tcPr marL="57026" marR="57026" marT="28513" marB="28513" anchor="ctr">
                    <a:lnL>
                      <a:noFill/>
                    </a:lnL>
                    <a:lnR>
                      <a:noFill/>
                    </a:lnR>
                    <a:lnT>
                      <a:noFill/>
                    </a:lnT>
                    <a:lnB>
                      <a:noFill/>
                    </a:lnB>
                  </a:tcPr>
                </a:tc>
                <a:extLst>
                  <a:ext uri="{0D108BD9-81ED-4DB2-BD59-A6C34878D82A}">
                    <a16:rowId xmlns:a16="http://schemas.microsoft.com/office/drawing/2014/main" val="254507895"/>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8</a:t>
                      </a:r>
                    </a:p>
                  </a:txBody>
                  <a:tcPr marL="57026" marR="57026" marT="28513" marB="28513" anchor="ctr">
                    <a:lnL>
                      <a:noFill/>
                    </a:lnL>
                    <a:lnR>
                      <a:noFill/>
                    </a:lnR>
                    <a:lnT>
                      <a:noFill/>
                    </a:lnT>
                    <a:lnB>
                      <a:noFill/>
                    </a:lnB>
                  </a:tcPr>
                </a:tc>
                <a:tc>
                  <a:txBody>
                    <a:bodyPr/>
                    <a:lstStyle/>
                    <a:p>
                      <a:r>
                        <a:rPr lang="en-US" sz="1100"/>
                        <a:t>25</a:t>
                      </a:r>
                    </a:p>
                  </a:txBody>
                  <a:tcPr marL="57026" marR="57026" marT="28513" marB="28513" anchor="ctr">
                    <a:lnL>
                      <a:noFill/>
                    </a:lnL>
                    <a:lnR>
                      <a:noFill/>
                    </a:lnR>
                    <a:lnT>
                      <a:noFill/>
                    </a:lnT>
                    <a:lnB>
                      <a:noFill/>
                    </a:lnB>
                  </a:tcPr>
                </a:tc>
                <a:extLst>
                  <a:ext uri="{0D108BD9-81ED-4DB2-BD59-A6C34878D82A}">
                    <a16:rowId xmlns:a16="http://schemas.microsoft.com/office/drawing/2014/main" val="1924555386"/>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4</a:t>
                      </a:r>
                    </a:p>
                  </a:txBody>
                  <a:tcPr marL="57026" marR="57026" marT="28513" marB="28513" anchor="ctr">
                    <a:lnL>
                      <a:noFill/>
                    </a:lnL>
                    <a:lnR>
                      <a:noFill/>
                    </a:lnR>
                    <a:lnT>
                      <a:noFill/>
                    </a:lnT>
                    <a:lnB>
                      <a:noFill/>
                    </a:lnB>
                  </a:tcPr>
                </a:tc>
                <a:tc>
                  <a:txBody>
                    <a:bodyPr/>
                    <a:lstStyle/>
                    <a:p>
                      <a:r>
                        <a:rPr lang="en-US" sz="1100"/>
                        <a:t>24</a:t>
                      </a:r>
                    </a:p>
                  </a:txBody>
                  <a:tcPr marL="57026" marR="57026" marT="28513" marB="28513" anchor="ctr">
                    <a:lnL>
                      <a:noFill/>
                    </a:lnL>
                    <a:lnR>
                      <a:noFill/>
                    </a:lnR>
                    <a:lnT>
                      <a:noFill/>
                    </a:lnT>
                    <a:lnB>
                      <a:noFill/>
                    </a:lnB>
                  </a:tcPr>
                </a:tc>
                <a:extLst>
                  <a:ext uri="{0D108BD9-81ED-4DB2-BD59-A6C34878D82A}">
                    <a16:rowId xmlns:a16="http://schemas.microsoft.com/office/drawing/2014/main" val="2139026931"/>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14</a:t>
                      </a:r>
                    </a:p>
                  </a:txBody>
                  <a:tcPr marL="57026" marR="57026" marT="28513" marB="28513" anchor="ctr">
                    <a:lnL>
                      <a:noFill/>
                    </a:lnL>
                    <a:lnR>
                      <a:noFill/>
                    </a:lnR>
                    <a:lnT>
                      <a:noFill/>
                    </a:lnT>
                    <a:lnB>
                      <a:noFill/>
                    </a:lnB>
                  </a:tcPr>
                </a:tc>
                <a:tc>
                  <a:txBody>
                    <a:bodyPr/>
                    <a:lstStyle/>
                    <a:p>
                      <a:r>
                        <a:rPr lang="en-US" sz="1100"/>
                        <a:t>24</a:t>
                      </a:r>
                    </a:p>
                  </a:txBody>
                  <a:tcPr marL="57026" marR="57026" marT="28513" marB="28513" anchor="ctr">
                    <a:lnL>
                      <a:noFill/>
                    </a:lnL>
                    <a:lnR>
                      <a:noFill/>
                    </a:lnR>
                    <a:lnT>
                      <a:noFill/>
                    </a:lnT>
                    <a:lnB>
                      <a:noFill/>
                    </a:lnB>
                  </a:tcPr>
                </a:tc>
                <a:extLst>
                  <a:ext uri="{0D108BD9-81ED-4DB2-BD59-A6C34878D82A}">
                    <a16:rowId xmlns:a16="http://schemas.microsoft.com/office/drawing/2014/main" val="3867258373"/>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2</a:t>
                      </a:r>
                    </a:p>
                  </a:txBody>
                  <a:tcPr marL="57026" marR="57026" marT="28513" marB="28513" anchor="ctr">
                    <a:lnL>
                      <a:noFill/>
                    </a:lnL>
                    <a:lnR>
                      <a:noFill/>
                    </a:lnR>
                    <a:lnT>
                      <a:noFill/>
                    </a:lnT>
                    <a:lnB>
                      <a:noFill/>
                    </a:lnB>
                  </a:tcPr>
                </a:tc>
                <a:tc>
                  <a:txBody>
                    <a:bodyPr/>
                    <a:lstStyle/>
                    <a:p>
                      <a:r>
                        <a:rPr lang="en-US" sz="1100" dirty="0"/>
                        <a:t>23</a:t>
                      </a:r>
                    </a:p>
                  </a:txBody>
                  <a:tcPr marL="57026" marR="57026" marT="28513" marB="28513" anchor="ctr">
                    <a:lnL>
                      <a:noFill/>
                    </a:lnL>
                    <a:lnR>
                      <a:noFill/>
                    </a:lnR>
                    <a:lnT>
                      <a:noFill/>
                    </a:lnT>
                    <a:lnB>
                      <a:noFill/>
                    </a:lnB>
                  </a:tcPr>
                </a:tc>
                <a:extLst>
                  <a:ext uri="{0D108BD9-81ED-4DB2-BD59-A6C34878D82A}">
                    <a16:rowId xmlns:a16="http://schemas.microsoft.com/office/drawing/2014/main" val="2136182331"/>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3</a:t>
                      </a:r>
                    </a:p>
                  </a:txBody>
                  <a:tcPr marL="57026" marR="57026" marT="28513" marB="28513" anchor="ctr">
                    <a:lnL>
                      <a:noFill/>
                    </a:lnL>
                    <a:lnR>
                      <a:noFill/>
                    </a:lnR>
                    <a:lnT>
                      <a:noFill/>
                    </a:lnT>
                    <a:lnB>
                      <a:noFill/>
                    </a:lnB>
                  </a:tcPr>
                </a:tc>
                <a:tc>
                  <a:txBody>
                    <a:bodyPr/>
                    <a:lstStyle/>
                    <a:p>
                      <a:r>
                        <a:rPr lang="en-US" sz="1100"/>
                        <a:t>22</a:t>
                      </a:r>
                    </a:p>
                  </a:txBody>
                  <a:tcPr marL="57026" marR="57026" marT="28513" marB="28513" anchor="ctr">
                    <a:lnL>
                      <a:noFill/>
                    </a:lnL>
                    <a:lnR>
                      <a:noFill/>
                    </a:lnR>
                    <a:lnT>
                      <a:noFill/>
                    </a:lnT>
                    <a:lnB>
                      <a:noFill/>
                    </a:lnB>
                  </a:tcPr>
                </a:tc>
                <a:extLst>
                  <a:ext uri="{0D108BD9-81ED-4DB2-BD59-A6C34878D82A}">
                    <a16:rowId xmlns:a16="http://schemas.microsoft.com/office/drawing/2014/main" val="2358929935"/>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11</a:t>
                      </a:r>
                    </a:p>
                  </a:txBody>
                  <a:tcPr marL="57026" marR="57026" marT="28513" marB="28513" anchor="ctr">
                    <a:lnL>
                      <a:noFill/>
                    </a:lnL>
                    <a:lnR>
                      <a:noFill/>
                    </a:lnR>
                    <a:lnT>
                      <a:noFill/>
                    </a:lnT>
                    <a:lnB>
                      <a:noFill/>
                    </a:lnB>
                  </a:tcPr>
                </a:tc>
                <a:tc>
                  <a:txBody>
                    <a:bodyPr/>
                    <a:lstStyle/>
                    <a:p>
                      <a:r>
                        <a:rPr lang="en-US" sz="1100"/>
                        <a:t>22</a:t>
                      </a:r>
                    </a:p>
                  </a:txBody>
                  <a:tcPr marL="57026" marR="57026" marT="28513" marB="28513" anchor="ctr">
                    <a:lnL>
                      <a:noFill/>
                    </a:lnL>
                    <a:lnR>
                      <a:noFill/>
                    </a:lnR>
                    <a:lnT>
                      <a:noFill/>
                    </a:lnT>
                    <a:lnB>
                      <a:noFill/>
                    </a:lnB>
                  </a:tcPr>
                </a:tc>
                <a:extLst>
                  <a:ext uri="{0D108BD9-81ED-4DB2-BD59-A6C34878D82A}">
                    <a16:rowId xmlns:a16="http://schemas.microsoft.com/office/drawing/2014/main" val="3920383315"/>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15</a:t>
                      </a:r>
                    </a:p>
                  </a:txBody>
                  <a:tcPr marL="57026" marR="57026" marT="28513" marB="28513" anchor="ctr">
                    <a:lnL>
                      <a:noFill/>
                    </a:lnL>
                    <a:lnR>
                      <a:noFill/>
                    </a:lnR>
                    <a:lnT>
                      <a:noFill/>
                    </a:lnT>
                    <a:lnB>
                      <a:noFill/>
                    </a:lnB>
                  </a:tcPr>
                </a:tc>
                <a:tc>
                  <a:txBody>
                    <a:bodyPr/>
                    <a:lstStyle/>
                    <a:p>
                      <a:r>
                        <a:rPr lang="en-US" sz="1100"/>
                        <a:t>22</a:t>
                      </a:r>
                    </a:p>
                  </a:txBody>
                  <a:tcPr marL="57026" marR="57026" marT="28513" marB="28513" anchor="ctr">
                    <a:lnL>
                      <a:noFill/>
                    </a:lnL>
                    <a:lnR>
                      <a:noFill/>
                    </a:lnR>
                    <a:lnT>
                      <a:noFill/>
                    </a:lnT>
                    <a:lnB>
                      <a:noFill/>
                    </a:lnB>
                  </a:tcPr>
                </a:tc>
                <a:extLst>
                  <a:ext uri="{0D108BD9-81ED-4DB2-BD59-A6C34878D82A}">
                    <a16:rowId xmlns:a16="http://schemas.microsoft.com/office/drawing/2014/main" val="3786082659"/>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6</a:t>
                      </a:r>
                    </a:p>
                  </a:txBody>
                  <a:tcPr marL="57026" marR="57026" marT="28513" marB="28513" anchor="ctr">
                    <a:lnL>
                      <a:noFill/>
                    </a:lnL>
                    <a:lnR>
                      <a:noFill/>
                    </a:lnR>
                    <a:lnT>
                      <a:noFill/>
                    </a:lnT>
                    <a:lnB>
                      <a:noFill/>
                    </a:lnB>
                  </a:tcPr>
                </a:tc>
                <a:tc>
                  <a:txBody>
                    <a:bodyPr/>
                    <a:lstStyle/>
                    <a:p>
                      <a:r>
                        <a:rPr lang="en-US" sz="1100"/>
                        <a:t>20</a:t>
                      </a:r>
                    </a:p>
                  </a:txBody>
                  <a:tcPr marL="57026" marR="57026" marT="28513" marB="28513" anchor="ctr">
                    <a:lnL>
                      <a:noFill/>
                    </a:lnL>
                    <a:lnR>
                      <a:noFill/>
                    </a:lnR>
                    <a:lnT>
                      <a:noFill/>
                    </a:lnT>
                    <a:lnB>
                      <a:noFill/>
                    </a:lnB>
                  </a:tcPr>
                </a:tc>
                <a:extLst>
                  <a:ext uri="{0D108BD9-81ED-4DB2-BD59-A6C34878D82A}">
                    <a16:rowId xmlns:a16="http://schemas.microsoft.com/office/drawing/2014/main" val="1407224417"/>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10</a:t>
                      </a:r>
                    </a:p>
                  </a:txBody>
                  <a:tcPr marL="57026" marR="57026" marT="28513" marB="28513" anchor="ctr">
                    <a:lnL>
                      <a:noFill/>
                    </a:lnL>
                    <a:lnR>
                      <a:noFill/>
                    </a:lnR>
                    <a:lnT>
                      <a:noFill/>
                    </a:lnT>
                    <a:lnB>
                      <a:noFill/>
                    </a:lnB>
                  </a:tcPr>
                </a:tc>
                <a:tc>
                  <a:txBody>
                    <a:bodyPr/>
                    <a:lstStyle/>
                    <a:p>
                      <a:r>
                        <a:rPr lang="en-US" sz="1100"/>
                        <a:t>18</a:t>
                      </a:r>
                    </a:p>
                  </a:txBody>
                  <a:tcPr marL="57026" marR="57026" marT="28513" marB="28513" anchor="ctr">
                    <a:lnL>
                      <a:noFill/>
                    </a:lnL>
                    <a:lnR>
                      <a:noFill/>
                    </a:lnR>
                    <a:lnT>
                      <a:noFill/>
                    </a:lnT>
                    <a:lnB>
                      <a:noFill/>
                    </a:lnB>
                  </a:tcPr>
                </a:tc>
                <a:extLst>
                  <a:ext uri="{0D108BD9-81ED-4DB2-BD59-A6C34878D82A}">
                    <a16:rowId xmlns:a16="http://schemas.microsoft.com/office/drawing/2014/main" val="4078808130"/>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1</a:t>
                      </a:r>
                    </a:p>
                  </a:txBody>
                  <a:tcPr marL="57026" marR="57026" marT="28513" marB="28513" anchor="ctr">
                    <a:lnL>
                      <a:noFill/>
                    </a:lnL>
                    <a:lnR>
                      <a:noFill/>
                    </a:lnR>
                    <a:lnT>
                      <a:noFill/>
                    </a:lnT>
                    <a:lnB>
                      <a:noFill/>
                    </a:lnB>
                  </a:tcPr>
                </a:tc>
                <a:tc>
                  <a:txBody>
                    <a:bodyPr/>
                    <a:lstStyle/>
                    <a:p>
                      <a:r>
                        <a:rPr lang="en-US" sz="1100"/>
                        <a:t>18</a:t>
                      </a:r>
                    </a:p>
                  </a:txBody>
                  <a:tcPr marL="57026" marR="57026" marT="28513" marB="28513" anchor="ctr">
                    <a:lnL>
                      <a:noFill/>
                    </a:lnL>
                    <a:lnR>
                      <a:noFill/>
                    </a:lnR>
                    <a:lnT>
                      <a:noFill/>
                    </a:lnT>
                    <a:lnB>
                      <a:noFill/>
                    </a:lnB>
                  </a:tcPr>
                </a:tc>
                <a:extLst>
                  <a:ext uri="{0D108BD9-81ED-4DB2-BD59-A6C34878D82A}">
                    <a16:rowId xmlns:a16="http://schemas.microsoft.com/office/drawing/2014/main" val="2356333843"/>
                  </a:ext>
                </a:extLst>
              </a:tr>
              <a:tr h="228104">
                <a:tc>
                  <a:txBody>
                    <a:bodyPr/>
                    <a:lstStyle/>
                    <a:p>
                      <a:r>
                        <a:rPr lang="en-US" sz="1100"/>
                        <a:t>Mar</a:t>
                      </a:r>
                    </a:p>
                  </a:txBody>
                  <a:tcPr marL="57026" marR="57026" marT="28513" marB="28513" anchor="ctr">
                    <a:lnL>
                      <a:noFill/>
                    </a:lnL>
                    <a:lnR>
                      <a:noFill/>
                    </a:lnR>
                    <a:lnT>
                      <a:noFill/>
                    </a:lnT>
                    <a:lnB>
                      <a:noFill/>
                    </a:lnB>
                  </a:tcPr>
                </a:tc>
                <a:tc>
                  <a:txBody>
                    <a:bodyPr/>
                    <a:lstStyle/>
                    <a:p>
                      <a:r>
                        <a:rPr lang="en-US" sz="1100"/>
                        <a:t>13</a:t>
                      </a:r>
                    </a:p>
                  </a:txBody>
                  <a:tcPr marL="57026" marR="57026" marT="28513" marB="28513" anchor="ctr">
                    <a:lnL>
                      <a:noFill/>
                    </a:lnL>
                    <a:lnR>
                      <a:noFill/>
                    </a:lnR>
                    <a:lnT>
                      <a:noFill/>
                    </a:lnT>
                    <a:lnB>
                      <a:noFill/>
                    </a:lnB>
                  </a:tcPr>
                </a:tc>
                <a:tc>
                  <a:txBody>
                    <a:bodyPr/>
                    <a:lstStyle/>
                    <a:p>
                      <a:r>
                        <a:rPr lang="en-US" sz="1100" dirty="0"/>
                        <a:t>15</a:t>
                      </a:r>
                    </a:p>
                  </a:txBody>
                  <a:tcPr marL="57026" marR="57026" marT="28513" marB="28513" anchor="ctr">
                    <a:lnL>
                      <a:noFill/>
                    </a:lnL>
                    <a:lnR>
                      <a:noFill/>
                    </a:lnR>
                    <a:lnT>
                      <a:noFill/>
                    </a:lnT>
                    <a:lnB>
                      <a:noFill/>
                    </a:lnB>
                  </a:tcPr>
                </a:tc>
                <a:extLst>
                  <a:ext uri="{0D108BD9-81ED-4DB2-BD59-A6C34878D82A}">
                    <a16:rowId xmlns:a16="http://schemas.microsoft.com/office/drawing/2014/main" val="3294244062"/>
                  </a:ext>
                </a:extLst>
              </a:tr>
            </a:tbl>
          </a:graphicData>
        </a:graphic>
      </p:graphicFrame>
      <p:sp>
        <p:nvSpPr>
          <p:cNvPr id="5" name="TextBox 4"/>
          <p:cNvSpPr txBox="1"/>
          <p:nvPr/>
        </p:nvSpPr>
        <p:spPr>
          <a:xfrm>
            <a:off x="8216900" y="2928937"/>
            <a:ext cx="3771900" cy="1169551"/>
          </a:xfrm>
          <a:prstGeom prst="rect">
            <a:avLst/>
          </a:prstGeom>
          <a:noFill/>
        </p:spPr>
        <p:txBody>
          <a:bodyPr wrap="square" rtlCol="0">
            <a:spAutoFit/>
          </a:bodyPr>
          <a:lstStyle/>
          <a:p>
            <a:r>
              <a:rPr lang="en-US" sz="1400" dirty="0">
                <a:solidFill>
                  <a:schemeClr val="accent4">
                    <a:lumMod val="20000"/>
                    <a:lumOff val="80000"/>
                  </a:schemeClr>
                </a:solidFill>
              </a:rPr>
              <a:t>Query used: select </a:t>
            </a:r>
            <a:r>
              <a:rPr lang="en-US" sz="1400" dirty="0" err="1">
                <a:solidFill>
                  <a:schemeClr val="accent4">
                    <a:lumMod val="20000"/>
                    <a:lumOff val="80000"/>
                  </a:schemeClr>
                </a:solidFill>
              </a:rPr>
              <a:t>date_format</a:t>
            </a:r>
            <a:r>
              <a:rPr lang="en-US" sz="1400" dirty="0">
                <a:solidFill>
                  <a:schemeClr val="accent4">
                    <a:lumMod val="20000"/>
                    <a:lumOff val="80000"/>
                  </a:schemeClr>
                </a:solidFill>
              </a:rPr>
              <a:t>(</a:t>
            </a:r>
            <a:r>
              <a:rPr lang="en-US" sz="1400" dirty="0" err="1">
                <a:solidFill>
                  <a:schemeClr val="accent4">
                    <a:lumMod val="20000"/>
                    <a:lumOff val="80000"/>
                  </a:schemeClr>
                </a:solidFill>
              </a:rPr>
              <a:t>sales_date</a:t>
            </a:r>
            <a:r>
              <a:rPr lang="en-US" sz="1400" dirty="0">
                <a:solidFill>
                  <a:schemeClr val="accent4">
                    <a:lumMod val="20000"/>
                    <a:lumOff val="80000"/>
                  </a:schemeClr>
                </a:solidFill>
              </a:rPr>
              <a:t>, '%b') as Months, `customer id`, count(`invoice id`) as </a:t>
            </a:r>
            <a:r>
              <a:rPr lang="en-US" sz="1400" dirty="0" err="1">
                <a:solidFill>
                  <a:schemeClr val="accent4">
                    <a:lumMod val="20000"/>
                    <a:lumOff val="80000"/>
                  </a:schemeClr>
                </a:solidFill>
              </a:rPr>
              <a:t>TransactionCount</a:t>
            </a:r>
            <a:r>
              <a:rPr lang="en-US" sz="1400" dirty="0">
                <a:solidFill>
                  <a:schemeClr val="accent4">
                    <a:lumMod val="20000"/>
                    <a:lumOff val="80000"/>
                  </a:schemeClr>
                </a:solidFill>
              </a:rPr>
              <a:t> from </a:t>
            </a:r>
            <a:r>
              <a:rPr lang="en-US" sz="1400" dirty="0" err="1">
                <a:solidFill>
                  <a:schemeClr val="accent4">
                    <a:lumMod val="20000"/>
                    <a:lumOff val="80000"/>
                  </a:schemeClr>
                </a:solidFill>
              </a:rPr>
              <a:t>walmartsalesgroup</a:t>
            </a:r>
            <a:r>
              <a:rPr lang="en-US" sz="1400" dirty="0">
                <a:solidFill>
                  <a:schemeClr val="accent4">
                    <a:lumMod val="20000"/>
                    <a:lumOff val="80000"/>
                  </a:schemeClr>
                </a:solidFill>
              </a:rPr>
              <a:t> by Months, `customer </a:t>
            </a:r>
            <a:r>
              <a:rPr lang="en-US" sz="1400" dirty="0" err="1">
                <a:solidFill>
                  <a:schemeClr val="accent4">
                    <a:lumMod val="20000"/>
                    <a:lumOff val="80000"/>
                  </a:schemeClr>
                </a:solidFill>
              </a:rPr>
              <a:t>id`having</a:t>
            </a:r>
            <a:r>
              <a:rPr lang="en-US" sz="1400" dirty="0">
                <a:solidFill>
                  <a:schemeClr val="accent4">
                    <a:lumMod val="20000"/>
                    <a:lumOff val="80000"/>
                  </a:schemeClr>
                </a:solidFill>
              </a:rPr>
              <a:t> Months = '</a:t>
            </a:r>
            <a:r>
              <a:rPr lang="en-US" sz="1400" dirty="0" err="1">
                <a:solidFill>
                  <a:schemeClr val="accent4">
                    <a:lumMod val="20000"/>
                    <a:lumOff val="80000"/>
                  </a:schemeClr>
                </a:solidFill>
              </a:rPr>
              <a:t>Mar'order</a:t>
            </a:r>
            <a:r>
              <a:rPr lang="en-US" sz="1400" dirty="0">
                <a:solidFill>
                  <a:schemeClr val="accent4">
                    <a:lumMod val="20000"/>
                    <a:lumOff val="80000"/>
                  </a:schemeClr>
                </a:solidFill>
              </a:rPr>
              <a:t> by </a:t>
            </a:r>
            <a:r>
              <a:rPr lang="en-US" sz="1400" dirty="0" err="1">
                <a:solidFill>
                  <a:schemeClr val="accent4">
                    <a:lumMod val="20000"/>
                    <a:lumOff val="80000"/>
                  </a:schemeClr>
                </a:solidFill>
              </a:rPr>
              <a:t>TransactionCount</a:t>
            </a:r>
            <a:r>
              <a:rPr lang="en-US" sz="1400" dirty="0">
                <a:solidFill>
                  <a:schemeClr val="accent4">
                    <a:lumMod val="20000"/>
                    <a:lumOff val="80000"/>
                  </a:schemeClr>
                </a:solidFill>
              </a:rPr>
              <a:t> </a:t>
            </a:r>
            <a:r>
              <a:rPr lang="en-US" sz="1400" dirty="0" err="1">
                <a:solidFill>
                  <a:schemeClr val="accent4">
                    <a:lumMod val="20000"/>
                    <a:lumOff val="80000"/>
                  </a:schemeClr>
                </a:solidFill>
              </a:rPr>
              <a:t>desc</a:t>
            </a:r>
            <a:r>
              <a:rPr lang="en-US" sz="1400" dirty="0">
                <a:solidFill>
                  <a:schemeClr val="accent4">
                    <a:lumMod val="20000"/>
                    <a:lumOff val="80000"/>
                  </a:schemeClr>
                </a:solidFill>
              </a:rPr>
              <a:t>;</a:t>
            </a:r>
            <a:endParaRPr lang="en-US" dirty="0">
              <a:solidFill>
                <a:schemeClr val="accent4">
                  <a:lumMod val="20000"/>
                  <a:lumOff val="80000"/>
                </a:schemeClr>
              </a:solidFill>
            </a:endParaRPr>
          </a:p>
        </p:txBody>
      </p:sp>
    </p:spTree>
    <p:extLst>
      <p:ext uri="{BB962C8B-B14F-4D97-AF65-F5344CB8AC3E}">
        <p14:creationId xmlns:p14="http://schemas.microsoft.com/office/powerpoint/2010/main" val="3641297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711</TotalTime>
  <Words>2645</Words>
  <Application>Microsoft Office PowerPoint</Application>
  <PresentationFormat>Widescreen</PresentationFormat>
  <Paragraphs>297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Sql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Walmart Data analysis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Final project</dc:title>
  <dc:creator>Windows User</dc:creator>
  <cp:lastModifiedBy>Ratnajit Chakraborty</cp:lastModifiedBy>
  <cp:revision>23</cp:revision>
  <dcterms:created xsi:type="dcterms:W3CDTF">2025-07-14T05:35:48Z</dcterms:created>
  <dcterms:modified xsi:type="dcterms:W3CDTF">2025-07-14T19:13:54Z</dcterms:modified>
</cp:coreProperties>
</file>