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youtube.com/watch?v=V5-LSvv2erk" TargetMode="External"/><Relationship Id="rId2" Type="http://schemas.openxmlformats.org/officeDocument/2006/relationships/hyperlink" Target="https://pypi.org/project/pynput/" TargetMode="External"/><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952729" y="4586365"/>
            <a:ext cx="10144984"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r>
              <a:rPr b="1" dirty="0" sz="2000" lang="en-US">
                <a:solidFill>
                  <a:schemeClr val="accent1">
                    <a:lumMod val="75000"/>
                  </a:schemeClr>
                </a:solidFill>
                <a:latin typeface="Arial" panose="020B0604020202020204"/>
                <a:cs typeface="Arial" panose="020B0604020202020204"/>
              </a:rPr>
              <a:t>1. </a:t>
            </a:r>
            <a:r>
              <a:rPr b="1" dirty="0" sz="2000" lang="en-US" err="1" smtClean="0">
                <a:solidFill>
                  <a:schemeClr val="accent1">
                    <a:lumMod val="75000"/>
                  </a:schemeClr>
                </a:solidFill>
                <a:latin typeface="Arial" panose="020B0604020202020204"/>
                <a:cs typeface="Arial" panose="020B0604020202020204"/>
              </a:rPr>
              <a:t>R</a:t>
            </a:r>
            <a:r>
              <a:rPr b="1" dirty="0" sz="2000" lang="en-US" err="1" smtClean="0">
                <a:solidFill>
                  <a:schemeClr val="accent1">
                    <a:lumMod val="75000"/>
                  </a:schemeClr>
                </a:solidFill>
                <a:latin typeface="Arial" panose="020B0604020202020204"/>
                <a:cs typeface="Arial" panose="020B0604020202020204"/>
              </a:rPr>
              <a:t>a</a:t>
            </a:r>
            <a:r>
              <a:rPr b="1" dirty="0" sz="2000" lang="en-US" err="1" smtClean="0">
                <a:solidFill>
                  <a:schemeClr val="accent1">
                    <a:lumMod val="75000"/>
                  </a:schemeClr>
                </a:solidFill>
                <a:latin typeface="Arial" panose="020B0604020202020204"/>
                <a:cs typeface="Arial" panose="020B0604020202020204"/>
              </a:rPr>
              <a:t>j</a:t>
            </a:r>
            <a:r>
              <a:rPr b="1" dirty="0" sz="2000" lang="en-US" err="1" smtClean="0">
                <a:solidFill>
                  <a:schemeClr val="accent1">
                    <a:lumMod val="75000"/>
                  </a:schemeClr>
                </a:solidFill>
                <a:latin typeface="Arial" panose="020B0604020202020204"/>
                <a:cs typeface="Arial" panose="020B0604020202020204"/>
              </a:rPr>
              <a:t>a</a:t>
            </a:r>
            <a:r>
              <a:rPr b="1" dirty="0" sz="2000" lang="en-US" err="1" smtClean="0">
                <a:solidFill>
                  <a:schemeClr val="accent1">
                    <a:lumMod val="75000"/>
                  </a:schemeClr>
                </a:solidFill>
                <a:latin typeface="Arial" panose="020B0604020202020204"/>
                <a:cs typeface="Arial" panose="020B0604020202020204"/>
              </a:rPr>
              <a:t>l</a:t>
            </a:r>
            <a:r>
              <a:rPr b="1" dirty="0" sz="2000" lang="en-US" err="1" smtClean="0">
                <a:solidFill>
                  <a:schemeClr val="accent1">
                    <a:lumMod val="75000"/>
                  </a:schemeClr>
                </a:solidFill>
                <a:latin typeface="Arial" panose="020B0604020202020204"/>
                <a:cs typeface="Arial" panose="020B0604020202020204"/>
              </a:rPr>
              <a:t>a</a:t>
            </a:r>
            <a:r>
              <a:rPr b="1" dirty="0" sz="2000" lang="en-US" err="1" smtClean="0">
                <a:solidFill>
                  <a:schemeClr val="accent1">
                    <a:lumMod val="75000"/>
                  </a:schemeClr>
                </a:solidFill>
                <a:latin typeface="Arial" panose="020B0604020202020204"/>
                <a:cs typeface="Arial" panose="020B0604020202020204"/>
              </a:rPr>
              <a:t>k</a:t>
            </a:r>
            <a:r>
              <a:rPr b="1" dirty="0" sz="2000" lang="en-US" err="1" smtClean="0">
                <a:solidFill>
                  <a:schemeClr val="accent1">
                    <a:lumMod val="75000"/>
                  </a:schemeClr>
                </a:solidFill>
                <a:latin typeface="Arial" panose="020B0604020202020204"/>
                <a:cs typeface="Arial" panose="020B0604020202020204"/>
              </a:rPr>
              <a:t>s</a:t>
            </a:r>
            <a:r>
              <a:rPr b="1" dirty="0" sz="2000" lang="en-US" err="1" smtClean="0">
                <a:solidFill>
                  <a:schemeClr val="accent1">
                    <a:lumMod val="75000"/>
                  </a:schemeClr>
                </a:solidFill>
                <a:latin typeface="Arial" panose="020B0604020202020204"/>
                <a:cs typeface="Arial" panose="020B0604020202020204"/>
              </a:rPr>
              <a:t>h</a:t>
            </a:r>
            <a:r>
              <a:rPr b="1" dirty="0" sz="2000" lang="en-US" err="1" smtClean="0">
                <a:solidFill>
                  <a:schemeClr val="accent1">
                    <a:lumMod val="75000"/>
                  </a:schemeClr>
                </a:solidFill>
                <a:latin typeface="Arial" panose="020B0604020202020204"/>
                <a:cs typeface="Arial" panose="020B0604020202020204"/>
              </a:rPr>
              <a:t>m</a:t>
            </a:r>
            <a:r>
              <a:rPr b="1" dirty="0" sz="2000" lang="en-US" err="1" smtClean="0">
                <a:solidFill>
                  <a:schemeClr val="accent1">
                    <a:lumMod val="75000"/>
                  </a:schemeClr>
                </a:solidFill>
                <a:latin typeface="Arial" panose="020B0604020202020204"/>
                <a:cs typeface="Arial" panose="020B0604020202020204"/>
              </a:rPr>
              <a:t>i</a:t>
            </a:r>
            <a:r>
              <a:rPr b="1" dirty="0" sz="2000" lang="en-US" err="1" smtClean="0">
                <a:solidFill>
                  <a:schemeClr val="accent1">
                    <a:lumMod val="75000"/>
                  </a:schemeClr>
                </a:solidFill>
                <a:latin typeface="Arial" panose="020B0604020202020204"/>
                <a:cs typeface="Arial" panose="020B0604020202020204"/>
              </a:rPr>
              <a:t> </a:t>
            </a:r>
            <a:r>
              <a:rPr b="1" dirty="0" sz="2000" lang="en-US" err="1" smtClean="0">
                <a:solidFill>
                  <a:schemeClr val="accent1">
                    <a:lumMod val="75000"/>
                  </a:schemeClr>
                </a:solidFill>
                <a:latin typeface="Arial" panose="020B0604020202020204"/>
                <a:cs typeface="Arial" panose="020B0604020202020204"/>
              </a:rPr>
              <a:t>E</a:t>
            </a:r>
            <a:r>
              <a:rPr b="1" dirty="0" sz="2000" lang="en-US" smtClean="0">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College of Engineering Guindy – </a:t>
            </a:r>
            <a:r>
              <a:rPr altLang="en-US" b="1" dirty="0" sz="2000" lang="en-IN">
                <a:solidFill>
                  <a:schemeClr val="accent1">
                    <a:lumMod val="75000"/>
                  </a:schemeClr>
                </a:solidFill>
                <a:latin typeface="Arial" panose="020B0604020202020204"/>
                <a:cs typeface="Arial" panose="020B0604020202020204"/>
              </a:rPr>
              <a:t>Department of </a:t>
            </a:r>
            <a:r>
              <a:rPr b="1" dirty="0" sz="2000" lang="en-US">
                <a:solidFill>
                  <a:schemeClr val="accent1">
                    <a:lumMod val="75000"/>
                  </a:schemeClr>
                </a:solidFill>
                <a:latin typeface="Arial" panose="020B0604020202020204"/>
                <a:cs typeface="Arial" panose="020B0604020202020204"/>
              </a:rPr>
              <a:t>Computer Science </a:t>
            </a:r>
            <a:r>
              <a:rPr altLang="en-US" b="1" dirty="0" sz="2000" lang="en-IN">
                <a:solidFill>
                  <a:schemeClr val="accent1">
                    <a:lumMod val="75000"/>
                  </a:schemeClr>
                </a:solidFill>
                <a:latin typeface="Arial" panose="020B0604020202020204"/>
                <a:cs typeface="Arial" panose="020B0604020202020204"/>
              </a:rPr>
              <a:t>and Engineering</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hlinkClick r:id="rId1"/>
              </a:rPr>
              <a:t>https://www.youtube.com/watch?v=V5-LSvv2erk</a:t>
            </a:r>
            <a:endParaRPr dirty="0" sz="2400" lang="en-IN">
              <a:solidFill>
                <a:srgbClr val="0F0F0F"/>
              </a:solidFill>
              <a:ea typeface="+mn-lt"/>
              <a:cs typeface="+mn-lt"/>
            </a:endParaRPr>
          </a:p>
          <a:p>
            <a:pPr indent="-305435" marL="305435"/>
            <a:r>
              <a:rPr dirty="0" sz="2400" lang="en-IN">
                <a:hlinkClick r:id="rId2"/>
              </a:rPr>
              <a:t>https://pypi.org/project/pynput/</a:t>
            </a:r>
            <a:endParaRPr dirty="0" sz="2400" lang="en-IN">
              <a:solidFill>
                <a:srgbClr val="0F0F0F"/>
              </a:solidFill>
              <a:ea typeface="+mn-lt"/>
              <a:cs typeface="+mn-lt"/>
            </a:endParaRPr>
          </a:p>
          <a:p>
            <a:pPr indent="-305435" marL="305435"/>
            <a:r>
              <a:rPr dirty="0" sz="2400" lang="en-IN"/>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sz="2000" lang="en-US">
                <a:latin typeface="Arial" panose="020B0604020202020204"/>
                <a:ea typeface="+mn-lt"/>
                <a:cs typeface="Arial" panose="020B0604020202020204"/>
              </a:rPr>
              <a:t>Result</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305435" marL="305435"/>
            <a:r>
              <a:rPr b="1" dirty="0" sz="2000" lang="en-IN">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2000" lang="en-IN">
              <a:latin typeface="Calibri" panose="020F0502020204030204"/>
              <a:cs typeface="Calibri" panose="020F0502020204030204"/>
            </a:endParaRPr>
          </a:p>
          <a:p>
            <a:pPr algn="l">
              <a:buFont typeface="+mj-lt"/>
              <a:buAutoNum type="arabicPeriod"/>
            </a:pPr>
            <a:r>
              <a:rPr b="1" dirty="0" sz="2000" i="0" lang="en-US">
                <a:solidFill>
                  <a:schemeClr val="tx1"/>
                </a:solidFill>
                <a:effectLst/>
                <a:latin typeface="Söhne"/>
              </a:rPr>
              <a:t>Logging Configuration</a:t>
            </a:r>
            <a:r>
              <a:rPr b="0" dirty="0" sz="2000" i="0" lang="en-US">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b="1" dirty="0" sz="2000" i="0" lang="en-US">
                <a:solidFill>
                  <a:schemeClr val="tx1"/>
                </a:solidFill>
                <a:effectLst/>
                <a:latin typeface="Söhne"/>
              </a:rPr>
              <a:t>User Interface Enhancements</a:t>
            </a:r>
            <a:r>
              <a:rPr b="0" dirty="0" sz="2000" i="0" lang="en-US">
                <a:solidFill>
                  <a:schemeClr val="tx1"/>
                </a:solidFill>
                <a:effectLst/>
                <a:latin typeface="Söhne"/>
              </a:rPr>
              <a:t>: Improve the user interface by adding visual indicators and status updates to inform users about the keylogger's current state and activity, enhancing usability.</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normAutofit fontScale="77778" lnSpcReduction="20000"/>
          </a:bodyPr>
          <a:p>
            <a:pPr indent="0" marL="0">
              <a:buNone/>
            </a:pPr>
            <a:r>
              <a:rPr b="1" dirty="0" sz="1800" lang="en-US">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indent="0" marL="0">
              <a:buNone/>
            </a:pPr>
            <a:endParaRPr b="1" dirty="0" sz="1800" lang="en-US">
              <a:solidFill>
                <a:srgbClr val="0F0F0F"/>
              </a:solidFill>
              <a:ea typeface="+mn-lt"/>
              <a:cs typeface="+mn-lt"/>
            </a:endParaRPr>
          </a:p>
          <a:p>
            <a:pPr indent="0" marL="0">
              <a:buNone/>
            </a:pPr>
            <a:r>
              <a:rPr b="1" dirty="0" sz="1900" lang="en-US" u="sng">
                <a:solidFill>
                  <a:srgbClr val="0F0F0F"/>
                </a:solidFill>
                <a:ea typeface="+mn-lt"/>
                <a:cs typeface="+mn-lt"/>
              </a:rPr>
              <a:t>1. Integration of Tools: </a:t>
            </a:r>
            <a:r>
              <a:rPr b="1" dirty="0" sz="1800" lang="en-US">
                <a:solidFill>
                  <a:srgbClr val="0F0F0F"/>
                </a:solidFill>
                <a:ea typeface="+mn-lt"/>
                <a:cs typeface="+mn-lt"/>
              </a:rPr>
              <a:t>Our application seamlessly integrates the </a:t>
            </a:r>
            <a:r>
              <a:rPr b="1" dirty="0" sz="1800" lang="en-US" err="1">
                <a:solidFill>
                  <a:srgbClr val="0F0F0F"/>
                </a:solidFill>
                <a:ea typeface="+mn-lt"/>
                <a:cs typeface="+mn-lt"/>
              </a:rPr>
              <a:t>pynput</a:t>
            </a:r>
            <a:r>
              <a:rPr b="1" dirty="0" sz="1800" lang="en-US">
                <a:solidFill>
                  <a:srgbClr val="0F0F0F"/>
                </a:solidFill>
                <a:ea typeface="+mn-lt"/>
                <a:cs typeface="+mn-lt"/>
              </a:rPr>
              <a:t> and </a:t>
            </a:r>
            <a:r>
              <a:rPr b="1" dirty="0" sz="1800" lang="en-US" err="1">
                <a:solidFill>
                  <a:srgbClr val="0F0F0F"/>
                </a:solidFill>
                <a:ea typeface="+mn-lt"/>
                <a:cs typeface="+mn-lt"/>
              </a:rPr>
              <a:t>tkinter</a:t>
            </a:r>
            <a:r>
              <a:rPr b="1" dirty="0" sz="1800" lang="en-US">
                <a:solidFill>
                  <a:srgbClr val="0F0F0F"/>
                </a:solidFill>
                <a:ea typeface="+mn-lt"/>
                <a:cs typeface="+mn-lt"/>
              </a:rPr>
              <a:t> libraries to combine keylogging functionality with a user-friendly interface. This integration allows for efficient capturing of keystrokes while providing a smooth user experience.</a:t>
            </a:r>
          </a:p>
          <a:p>
            <a:pPr indent="0" marL="0">
              <a:buNone/>
            </a:pPr>
            <a:endParaRPr b="1" dirty="0" sz="1800" lang="en-US">
              <a:solidFill>
                <a:srgbClr val="0F0F0F"/>
              </a:solidFill>
              <a:ea typeface="+mn-lt"/>
              <a:cs typeface="+mn-lt"/>
            </a:endParaRPr>
          </a:p>
          <a:p>
            <a:pPr indent="0" marL="0">
              <a:buNone/>
            </a:pPr>
            <a:r>
              <a:rPr b="1" dirty="0" sz="1900" lang="en-US" u="sng">
                <a:solidFill>
                  <a:srgbClr val="0F0F0F"/>
                </a:solidFill>
                <a:ea typeface="+mn-lt"/>
                <a:cs typeface="+mn-lt"/>
              </a:rPr>
              <a:t>2. Modular Design: </a:t>
            </a:r>
            <a:r>
              <a:rPr b="1" dirty="0" sz="1800" lang="en-US">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indent="0" marL="0">
              <a:buNone/>
            </a:pPr>
            <a:endParaRPr b="1" dirty="0" sz="1800" lang="en-US">
              <a:solidFill>
                <a:srgbClr val="0F0F0F"/>
              </a:solidFill>
              <a:ea typeface="+mn-lt"/>
              <a:cs typeface="+mn-lt"/>
            </a:endParaRPr>
          </a:p>
          <a:p>
            <a:pPr indent="0" marL="0">
              <a:buNone/>
            </a:pPr>
            <a:r>
              <a:rPr b="1" dirty="0" sz="1900" lang="en-US" u="sng">
                <a:solidFill>
                  <a:srgbClr val="0F0F0F"/>
                </a:solidFill>
                <a:ea typeface="+mn-lt"/>
                <a:cs typeface="+mn-lt"/>
              </a:rPr>
              <a:t>3. User Interaction: </a:t>
            </a:r>
            <a:r>
              <a:rPr b="1" dirty="0" sz="1800" lang="en-US">
                <a:solidFill>
                  <a:srgbClr val="0F0F0F"/>
                </a:solidFill>
                <a:ea typeface="+mn-lt"/>
                <a:cs typeface="+mn-lt"/>
              </a:rPr>
              <a:t>The </a:t>
            </a:r>
            <a:r>
              <a:rPr b="1" dirty="0" sz="1800" lang="en-US" err="1">
                <a:solidFill>
                  <a:srgbClr val="0F0F0F"/>
                </a:solidFill>
                <a:ea typeface="+mn-lt"/>
                <a:cs typeface="+mn-lt"/>
              </a:rPr>
              <a:t>tkinter</a:t>
            </a:r>
            <a:r>
              <a:rPr b="1" dirty="0" sz="1800" lang="en-US">
                <a:solidFill>
                  <a:srgbClr val="0F0F0F"/>
                </a:solidFill>
                <a:ea typeface="+mn-lt"/>
                <a:cs typeface="+mn-lt"/>
              </a:rPr>
              <a:t> library serves as the backbone of our user interface, offering users a simple and intuitive way to interact with the keylogging system. Through the </a:t>
            </a:r>
            <a:r>
              <a:rPr b="1" dirty="0" sz="1800" lang="en-US" err="1">
                <a:solidFill>
                  <a:srgbClr val="0F0F0F"/>
                </a:solidFill>
                <a:ea typeface="+mn-lt"/>
                <a:cs typeface="+mn-lt"/>
              </a:rPr>
              <a:t>tkinter</a:t>
            </a:r>
            <a:r>
              <a:rPr b="1" dirty="0" sz="1800" lang="en-US">
                <a:solidFill>
                  <a:srgbClr val="0F0F0F"/>
                </a:solidFill>
                <a:ea typeface="+mn-lt"/>
                <a:cs typeface="+mn-lt"/>
              </a:rPr>
              <a:t> interface, users can effortlessly start and stop key recording sessions with just a few clicks.</a:t>
            </a:r>
          </a:p>
          <a:p>
            <a:pPr indent="0" marL="0">
              <a:buNone/>
            </a:pPr>
            <a:endParaRPr b="1" dirty="0" sz="1800" lang="en-US">
              <a:solidFill>
                <a:srgbClr val="0F0F0F"/>
              </a:solidFill>
              <a:ea typeface="+mn-lt"/>
              <a:cs typeface="+mn-lt"/>
            </a:endParaRPr>
          </a:p>
          <a:p>
            <a:pPr indent="0" marL="0">
              <a:buNone/>
            </a:pPr>
            <a:r>
              <a:rPr b="1" dirty="0" sz="1900" lang="en-US" u="sng">
                <a:solidFill>
                  <a:srgbClr val="0F0F0F"/>
                </a:solidFill>
                <a:ea typeface="+mn-lt"/>
                <a:cs typeface="+mn-lt"/>
              </a:rPr>
              <a:t>4. Data Storage: </a:t>
            </a:r>
            <a:r>
              <a:rPr b="1" dirty="0" sz="1800" lang="en-US">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fontScale="91667" lnSpcReduction="10000"/>
          </a:bodyPr>
          <a:p>
            <a:pPr indent="0" marL="0">
              <a:spcBef>
                <a:spcPts val="0"/>
              </a:spcBef>
              <a:buNone/>
            </a:pPr>
            <a:r>
              <a:rPr dirty="0" sz="1400" lang="en-US"/>
              <a:t>Our keylogging application utilizes a simple yet effective algorithm to capture keystrokes in real-time. Here's a breakdown of how it works:</a:t>
            </a:r>
          </a:p>
          <a:p>
            <a:pPr indent="0" marL="0">
              <a:spcBef>
                <a:spcPts val="0"/>
              </a:spcBef>
              <a:buNone/>
            </a:pPr>
            <a:endParaRPr dirty="0" sz="1400" lang="en-US"/>
          </a:p>
          <a:p>
            <a:pPr indent="0" marL="0">
              <a:spcBef>
                <a:spcPts val="0"/>
              </a:spcBef>
              <a:buNone/>
            </a:pPr>
            <a:r>
              <a:rPr b="1" dirty="0" sz="1600" lang="en-US"/>
              <a:t>Algorithm Overview:</a:t>
            </a:r>
            <a:endParaRPr dirty="0" sz="1400" lang="en-US"/>
          </a:p>
          <a:p>
            <a:pPr>
              <a:spcBef>
                <a:spcPts val="0"/>
              </a:spcBef>
            </a:pPr>
            <a:r>
              <a:rPr dirty="0" sz="1400" lang="en-US"/>
              <a:t>Keyboard Monitoring: We leverage the </a:t>
            </a:r>
            <a:r>
              <a:rPr dirty="0" sz="1400" lang="en-US" err="1"/>
              <a:t>pynput</a:t>
            </a:r>
            <a:r>
              <a:rPr dirty="0" sz="1400" lang="en-US"/>
              <a:t> library to monitor keyboard events, capturing key presses and releases as they occur.</a:t>
            </a:r>
          </a:p>
          <a:p>
            <a:pPr>
              <a:spcBef>
                <a:spcPts val="0"/>
              </a:spcBef>
            </a:pPr>
            <a:r>
              <a:rPr dirty="0" sz="1400" lang="en-US"/>
              <a:t>Event Handling: Upon detecting a key press or release event, the corresponding callback functions (</a:t>
            </a:r>
            <a:r>
              <a:rPr dirty="0" sz="1400" lang="en-US" err="1"/>
              <a:t>on_press</a:t>
            </a:r>
            <a:r>
              <a:rPr dirty="0" sz="1400" lang="en-US"/>
              <a:t> and </a:t>
            </a:r>
            <a:r>
              <a:rPr dirty="0" sz="1400" lang="en-US" err="1"/>
              <a:t>on_release</a:t>
            </a:r>
            <a:r>
              <a:rPr dirty="0" sz="1400" lang="en-US"/>
              <a:t>) are triggered to handle the event.</a:t>
            </a:r>
          </a:p>
          <a:p>
            <a:pPr>
              <a:spcBef>
                <a:spcPts val="0"/>
              </a:spcBef>
            </a:pPr>
            <a:r>
              <a:rPr dirty="0" sz="1400" lang="en-US"/>
              <a:t>Data Logging: Keystroke data is logged in two formats: a text file (key_log.txt) and a JSON file (</a:t>
            </a:r>
            <a:r>
              <a:rPr dirty="0" sz="1400" lang="en-US" err="1"/>
              <a:t>key_log.json</a:t>
            </a:r>
            <a:r>
              <a:rPr dirty="0" sz="1400" lang="en-US"/>
              <a:t>). This allows for easy storage and retrieval of captured keystrokes.</a:t>
            </a:r>
          </a:p>
          <a:p>
            <a:pPr indent="0" marL="0">
              <a:spcBef>
                <a:spcPts val="0"/>
              </a:spcBef>
              <a:buNone/>
            </a:pPr>
            <a:endParaRPr dirty="0" sz="1400" lang="en-US"/>
          </a:p>
          <a:p>
            <a:pPr indent="0" marL="0">
              <a:spcBef>
                <a:spcPts val="0"/>
              </a:spcBef>
              <a:buNone/>
            </a:pPr>
            <a:r>
              <a:rPr b="1" dirty="0" sz="1600" lang="en-US"/>
              <a:t>Deployment:</a:t>
            </a:r>
          </a:p>
          <a:p>
            <a:pPr>
              <a:spcBef>
                <a:spcPts val="0"/>
              </a:spcBef>
            </a:pPr>
            <a:r>
              <a:rPr dirty="0" sz="1400" lang="en-US"/>
              <a:t>Our application is deployed using the </a:t>
            </a:r>
            <a:r>
              <a:rPr dirty="0" sz="1400" lang="en-US" err="1"/>
              <a:t>tkinter</a:t>
            </a:r>
            <a:r>
              <a:rPr dirty="0" sz="1400" lang="en-US"/>
              <a:t> library to provide a user-friendly interface for starting and stopping the keylogging process.</a:t>
            </a:r>
          </a:p>
          <a:p>
            <a:pPr>
              <a:spcBef>
                <a:spcPts val="0"/>
              </a:spcBef>
            </a:pPr>
            <a:r>
              <a:rPr dirty="0" sz="1400" lang="en-US"/>
              <a:t>Users simply need to click the "Start" button to initiate the keylogging functionality, with the option to stop it at any time by clicking the "Stop" button.</a:t>
            </a:r>
          </a:p>
          <a:p>
            <a:pPr>
              <a:spcBef>
                <a:spcPts val="0"/>
              </a:spcBef>
            </a:pPr>
            <a:r>
              <a:rPr dirty="0" sz="1400" lang="en-US"/>
              <a:t>The generated log files (key_log.txt and </a:t>
            </a:r>
            <a:r>
              <a:rPr dirty="0" sz="1400" lang="en-US" err="1"/>
              <a:t>key_log.json</a:t>
            </a:r>
            <a:r>
              <a:rPr dirty="0" sz="1400" lang="en-US"/>
              <a:t>) are saved locally on the user's machine, ensuring ease of access and privacy of captured data.</a:t>
            </a:r>
          </a:p>
          <a:p>
            <a:pPr indent="0" marL="0">
              <a:spcBef>
                <a:spcPts val="0"/>
              </a:spcBef>
              <a:buNone/>
            </a:pPr>
            <a:r>
              <a:rPr dirty="0" sz="1400" lang="en-US"/>
              <a:t>By combining a robust algorithm with a user-friendly deployment approach, our keylogging application offers a seamless experience for capturing and logging keystrokes</a:t>
            </a:r>
            <a:r>
              <a:rPr dirty="0" sz="1200" lang="en-US"/>
              <a:t>.</a:t>
            </a:r>
            <a:endParaRPr dirty="0" sz="1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a:xfrm>
            <a:off x="581192" y="1302026"/>
            <a:ext cx="11029615" cy="1111565"/>
          </a:xfrm>
        </p:spPr>
        <p:txBody>
          <a:bodyPr>
            <a:normAutofit/>
          </a:bodyPr>
          <a:p>
            <a:pPr indent="0" marL="0">
              <a:buNone/>
            </a:pPr>
            <a:r>
              <a:rPr dirty="0" sz="2400" lang="en-IN">
                <a:solidFill>
                  <a:srgbClr val="0F0F0F"/>
                </a:solidFill>
                <a:ea typeface="+mn-lt"/>
                <a:cs typeface="+mn-lt"/>
              </a:rPr>
              <a:t>The </a:t>
            </a:r>
            <a:r>
              <a:rPr dirty="0" sz="2400" lang="en-IN" err="1">
                <a:solidFill>
                  <a:srgbClr val="0F0F0F"/>
                </a:solidFill>
                <a:ea typeface="+mn-lt"/>
                <a:cs typeface="+mn-lt"/>
              </a:rPr>
              <a:t>KeyLogger</a:t>
            </a:r>
            <a:r>
              <a:rPr dirty="0" sz="2400" lang="en-IN">
                <a:solidFill>
                  <a:srgbClr val="0F0F0F"/>
                </a:solidFill>
                <a:ea typeface="+mn-lt"/>
                <a:cs typeface="+mn-lt"/>
              </a:rPr>
              <a:t> works flawlessly being able to register the keystrokes once the user starts the program from the GUI.</a:t>
            </a:r>
            <a:endParaRPr dirty="0" sz="2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406883" y="2697779"/>
            <a:ext cx="3087723" cy="3258248"/>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838673" y="2697780"/>
            <a:ext cx="2997112" cy="3258247"/>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Our keylogging application, built with Python's </a:t>
            </a:r>
            <a:r>
              <a:rPr dirty="0" sz="2000" lang="en-US" err="1">
                <a:solidFill>
                  <a:srgbClr val="0F0F0F"/>
                </a:solidFill>
                <a:ea typeface="+mn-lt"/>
                <a:cs typeface="+mn-lt"/>
              </a:rPr>
              <a:t>pynput</a:t>
            </a:r>
            <a:r>
              <a:rPr dirty="0" sz="2000" lang="en-US">
                <a:solidFill>
                  <a:srgbClr val="0F0F0F"/>
                </a:solidFill>
                <a:ea typeface="+mn-lt"/>
                <a:cs typeface="+mn-lt"/>
              </a:rPr>
              <a:t> and </a:t>
            </a:r>
            <a:r>
              <a:rPr dirty="0" sz="2000" lang="en-US" err="1">
                <a:solidFill>
                  <a:srgbClr val="0F0F0F"/>
                </a:solidFill>
                <a:ea typeface="+mn-lt"/>
                <a:cs typeface="+mn-lt"/>
              </a:rPr>
              <a:t>tkinter</a:t>
            </a:r>
            <a:r>
              <a:rPr dirty="0" sz="2000" lang="en-US">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r>
              <a:rPr b="1" dirty="0" sz="2000" lang="en-US"/>
              <a:t>Here's a glimpse into the future scope of the project:</a:t>
            </a:r>
          </a:p>
          <a:p>
            <a:pPr indent="0" marL="0">
              <a:buNone/>
            </a:pPr>
            <a:endParaRPr b="1" dirty="0" sz="2000" lang="en-US"/>
          </a:p>
          <a:p>
            <a:pPr indent="-457200" marL="457200">
              <a:buFont typeface="+mj-lt"/>
              <a:buAutoNum type="arabicPeriod"/>
            </a:pPr>
            <a:r>
              <a:rPr b="1" dirty="0" sz="2000" lang="en-US"/>
              <a:t>Enhanced User Interface: Integrate advanced features into the GUI for better user interaction and customization options.</a:t>
            </a:r>
          </a:p>
          <a:p>
            <a:pPr indent="-457200" marL="457200">
              <a:buFont typeface="+mj-lt"/>
              <a:buAutoNum type="arabicPeriod"/>
            </a:pPr>
            <a:r>
              <a:rPr b="1" dirty="0" sz="2000" lang="en-US"/>
              <a:t>Data Analysis Tools: Develop tools to analyze the captured keystroke data, such as frequency analysis, pattern recognition, and anomaly detection.</a:t>
            </a:r>
          </a:p>
          <a:p>
            <a:pPr indent="-457200" marL="457200">
              <a:buFont typeface="+mj-lt"/>
              <a:buAutoNum type="arabicPeriod"/>
            </a:pPr>
            <a:r>
              <a:rPr b="1" dirty="0" sz="2000" lang="en-US"/>
              <a:t>Remote Monitoring: Implement remote monitoring capabilities to enable users to access and manage keylogging activities from any location.</a:t>
            </a:r>
          </a:p>
          <a:p>
            <a:pPr indent="-457200" marL="457200">
              <a:buFont typeface="+mj-lt"/>
              <a:buAutoNum type="arabicPeriod"/>
            </a:pPr>
            <a:r>
              <a:rPr b="1" dirty="0" sz="2000" lang="en-US"/>
              <a:t>Security Measures: Introduce encryption and authentication mechanisms to enhance data security and protect user privacy.</a:t>
            </a:r>
          </a:p>
          <a:p>
            <a:pPr indent="-457200" marL="457200">
              <a:buFont typeface="+mj-lt"/>
              <a:buAutoNum type="arabicPeriod"/>
            </a:pPr>
            <a:r>
              <a:rPr b="1" dirty="0" sz="2000" lang="en-US"/>
              <a:t>Cross-Platform Compatibility: Ensure compatibility with multiple operating systems and devices to cater to a wider user base.</a:t>
            </a:r>
          </a:p>
          <a:p>
            <a:pPr indent="0" marL="0">
              <a:buNone/>
            </a:pPr>
            <a:endParaRPr b="1" dirty="0" sz="2000" lang="en-US"/>
          </a:p>
          <a:p>
            <a:pPr indent="0" marL="0">
              <a:buNone/>
            </a:pPr>
            <a:r>
              <a:rPr b="1" dirty="0" sz="2000" lang="en-US"/>
              <a:t>With these future enhancements, the project can evolve into a more versatile and robust tool for keystroke monitoring and analysis.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cp:lastModifiedBy>
  <dcterms:created xsi:type="dcterms:W3CDTF">2021-05-26T05:50:00Z</dcterms:created>
  <dcterms:modified xsi:type="dcterms:W3CDTF">2024-04-17T15:27:13Z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a591b7aa6335411fbfbb279ab2960175</vt:lpwstr>
  </property>
  <property fmtid="{D5CDD505-2E9C-101B-9397-08002B2CF9AE}" pid="4" name="KSOProductBuildVer">
    <vt:lpwstr>1033-12.2.0.13489</vt:lpwstr>
  </property>
</Properties>
</file>