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yrics\Desktop\College\IBM%20SkillBuild\TNSDC-Data%20Analytics%20with%20Excel\Project\employee_data_with_pivot_char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2"/>
          <c:y val="2.88216984925077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4.5392416640044099E-2"/>
          <c:y val="0.11396226074150367"/>
          <c:w val="0.74378817206321768"/>
          <c:h val="0.78740826071439851"/>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943C-764C-B6BE-06C0FCF3D855}"/>
            </c:ext>
          </c:extLst>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2-943C-764C-B6BE-06C0FCF3D855}"/>
            </c:ext>
          </c:extLst>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943C-764C-B6BE-06C0FCF3D855}"/>
            </c:ext>
          </c:extLst>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5-943C-764C-B6BE-06C0FCF3D855}"/>
            </c:ext>
          </c:extLst>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6-943C-764C-B6BE-06C0FCF3D855}"/>
            </c:ext>
          </c:extLst>
        </c:ser>
        <c:dLbls>
          <c:showLegendKey val="0"/>
          <c:showVal val="0"/>
          <c:showCatName val="0"/>
          <c:showSerName val="0"/>
          <c:showPercent val="0"/>
          <c:showBubbleSize val="0"/>
        </c:dLbls>
        <c:gapWidth val="219"/>
        <c:overlap val="-27"/>
        <c:axId val="774315008"/>
        <c:axId val="774319360"/>
      </c:barChart>
      <c:catAx>
        <c:axId val="77431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9360"/>
        <c:crosses val="autoZero"/>
        <c:auto val="1"/>
        <c:lblAlgn val="ctr"/>
        <c:lblOffset val="100"/>
        <c:noMultiLvlLbl val="0"/>
      </c:catAx>
      <c:valAx>
        <c:axId val="7743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5008"/>
        <c:crosses val="autoZero"/>
        <c:crossBetween val="between"/>
      </c:valAx>
      <c:spPr>
        <a:noFill/>
        <a:ln>
          <a:noFill/>
        </a:ln>
        <a:effectLst/>
      </c:spPr>
    </c:plotArea>
    <c:legend>
      <c:legendPos val="r"/>
      <c:layout>
        <c:manualLayout>
          <c:xMode val="edge"/>
          <c:yMode val="edge"/>
          <c:x val="0.79554494828957834"/>
          <c:y val="0.10524889208126093"/>
          <c:w val="0.19809069212410502"/>
          <c:h val="0.7892257443723148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_rels/drawing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t>
          </a:r>
          <a:r>
            <a:rPr lang="en-IN" dirty="0" err="1"/>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t>
          </a:r>
          <a:r>
            <a:rPr lang="en-IN" sz="1100" kern="1200" dirty="0" err="1"/>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2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28800" y="209550"/>
            <a:ext cx="7696200" cy="676270"/>
          </a:xfrm>
        </p:spPr>
        <p:txBody>
          <a:bodyPr/>
          <a:lstStyle/>
          <a:p>
            <a:r>
              <a:rPr lang="en-IN" sz="3600" b="1" dirty="0">
                <a:latin typeface="Times New Roman" panose="02020603050405020304" pitchFamily="18" charset="0"/>
                <a:cs typeface="Times New Roman" panose="02020603050405020304" pitchFamily="18" charset="0"/>
              </a:rPr>
              <a:t>Employee Data Analysis using Excel</a:t>
            </a: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9200" y="2808744"/>
            <a:ext cx="8924926" cy="2677656"/>
          </a:xfrm>
          <a:prstGeom prst="rect">
            <a:avLst/>
          </a:prstGeom>
          <a:noFill/>
        </p:spPr>
        <p:txBody>
          <a:bodyPr wrap="square" rtlCol="0">
            <a:spAutoFit/>
          </a:bodyPr>
          <a:lstStyle/>
          <a:p>
            <a:r>
              <a:rPr lang="en-US" sz="2400" b="1" dirty="0"/>
              <a:t>STUDENT NAME:</a:t>
            </a:r>
            <a:r>
              <a:rPr lang="en-US" sz="2400" dirty="0"/>
              <a:t> </a:t>
            </a:r>
            <a:r>
              <a:rPr lang="en-US" sz="2400" dirty="0" err="1"/>
              <a:t>Rajeshwari.P</a:t>
            </a:r>
            <a:endParaRPr lang="en-US" sz="2400" dirty="0"/>
          </a:p>
          <a:p>
            <a:r>
              <a:rPr lang="en-US" sz="2400" b="1" dirty="0"/>
              <a:t>ROLL NO: </a:t>
            </a:r>
            <a:r>
              <a:rPr lang="en-IN" sz="2400" dirty="0"/>
              <a:t>22B</a:t>
            </a:r>
            <a:r>
              <a:rPr lang="en-US" sz="2400" dirty="0"/>
              <a:t>M26</a:t>
            </a:r>
          </a:p>
          <a:p>
            <a:r>
              <a:rPr lang="en-US" sz="2400" b="1" dirty="0"/>
              <a:t>REGISTER NUMBER: </a:t>
            </a:r>
            <a:r>
              <a:rPr lang="en-US" sz="2400" dirty="0"/>
              <a:t>312218878</a:t>
            </a:r>
          </a:p>
          <a:p>
            <a:r>
              <a:rPr lang="en-US" sz="2400" b="1" dirty="0"/>
              <a:t>NAAN MUDHALVAN</a:t>
            </a:r>
            <a:r>
              <a:rPr lang="en-IN" sz="2400" b="1" dirty="0"/>
              <a:t> ID :</a:t>
            </a:r>
            <a:r>
              <a:rPr lang="en-US" sz="2400" b="1" dirty="0"/>
              <a:t>E7BA3737236E54FA7B2460EE4C46B2A3</a:t>
            </a:r>
          </a:p>
          <a:p>
            <a:r>
              <a:rPr lang="en-US" sz="2400" b="1" dirty="0"/>
              <a:t>DEPARTMENT: </a:t>
            </a:r>
            <a:r>
              <a:rPr lang="en-US" sz="2400" dirty="0"/>
              <a:t>B.COM (COMMERCE)</a:t>
            </a:r>
          </a:p>
          <a:p>
            <a:r>
              <a:rPr lang="en-US" sz="2400" b="1" dirty="0"/>
              <a:t>COLLEGE:</a:t>
            </a:r>
            <a:r>
              <a:rPr lang="en-US" sz="2400" dirty="0"/>
              <a:t> AVICHI COLLEGE OF ARTS AND SCIENCE, VIRUGAMBAKKAM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893762" y="1417422"/>
            <a:ext cx="8172450" cy="2062103"/>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  </a:t>
            </a:r>
            <a:r>
              <a:rPr lang="en-IN" sz="3200" b="1"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a:latin typeface="Times New Roman" panose="02020603050405020304" pitchFamily="18" charset="0"/>
                <a:cs typeface="Times New Roman" panose="02020603050405020304" pitchFamily="18" charset="0"/>
              </a:rPr>
              <a:t>Data Preparation: </a:t>
            </a:r>
            <a:r>
              <a:rPr lang="en-IN" sz="2800" dirty="0">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marL="514350" indent="-514350" algn="just">
              <a:buAutoNum type="arabicPeriod"/>
            </a:pPr>
            <a:r>
              <a:rPr lang="en-IN" sz="2800" b="1" dirty="0">
                <a:latin typeface="Times New Roman" panose="02020603050405020304" pitchFamily="18" charset="0"/>
                <a:cs typeface="Times New Roman" panose="02020603050405020304" pitchFamily="18" charset="0"/>
              </a:rPr>
              <a:t>Creating Pivot Tables: </a:t>
            </a:r>
            <a:r>
              <a:rPr lang="en-IN" sz="2800" dirty="0">
                <a:latin typeface="Times New Roman" panose="02020603050405020304" pitchFamily="18" charset="0"/>
                <a:cs typeface="Times New Roman" panose="02020603050405020304" pitchFamily="18" charset="0"/>
              </a:rPr>
              <a:t>Use Pivot Tables to aggregate and summarize performance data. Key features include, </a:t>
            </a:r>
            <a:r>
              <a:rPr lang="en-IN" sz="2800" b="1" i="1" dirty="0">
                <a:latin typeface="Times New Roman" panose="02020603050405020304" pitchFamily="18" charset="0"/>
                <a:cs typeface="Times New Roman" panose="02020603050405020304" pitchFamily="18" charset="0"/>
              </a:rPr>
              <a:t>Rows 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b="1"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performance metrics (e.g., average scores, total hours worked). </a:t>
            </a:r>
            <a:r>
              <a:rPr lang="en-IN" sz="2800" b="1" i="1" dirty="0">
                <a:latin typeface="Times New Roman" panose="02020603050405020304" pitchFamily="18" charset="0"/>
                <a:cs typeface="Times New Roman" panose="02020603050405020304" pitchFamily="18" charset="0"/>
              </a:rPr>
              <a:t>Filters: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3. Analysis and Visualization: </a:t>
            </a:r>
            <a:r>
              <a:rPr lang="en-IN" sz="3200" dirty="0">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4. Insights and Recommendations:</a:t>
            </a:r>
            <a:r>
              <a:rPr lang="en-IN" sz="3200" dirty="0">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5362879"/>
              </p:ext>
            </p:extLst>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a:t>CONCLUSION</a:t>
            </a:r>
          </a:p>
        </p:txBody>
      </p:sp>
      <p:sp>
        <p:nvSpPr>
          <p:cNvPr id="5" name="TextBox 4"/>
          <p:cNvSpPr txBox="1"/>
          <p:nvPr/>
        </p:nvSpPr>
        <p:spPr>
          <a:xfrm>
            <a:off x="609600" y="1137572"/>
            <a:ext cx="9296400" cy="5632311"/>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 Key Points: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Data Organization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Decision-Making</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 Visualization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17721" y="1828800"/>
            <a:ext cx="7173754" cy="2554545"/>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To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481380796"/>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ID -</a:t>
            </a:r>
            <a:r>
              <a:rPr lang="en-IN" sz="2800" dirty="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Conditional Formatting -</a:t>
            </a:r>
            <a:r>
              <a:rPr lang="en-IN" sz="2800" dirty="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Filter -</a:t>
            </a:r>
            <a:r>
              <a:rPr lang="en-IN" sz="2800" dirty="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Formula -</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Findout</a:t>
            </a:r>
            <a:r>
              <a:rPr lang="en-IN" sz="2800" dirty="0">
                <a:latin typeface="Times New Roman" panose="02020603050405020304" pitchFamily="18" charset="0"/>
                <a:cs typeface="Times New Roman" panose="02020603050405020304" pitchFamily="18" charset="0"/>
              </a:rPr>
              <a:t> Employee Performance Category Level</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Pivot Table - </a:t>
            </a:r>
            <a:r>
              <a:rPr lang="en-IN" sz="2800" dirty="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Recommended Chart - </a:t>
            </a:r>
            <a:r>
              <a:rPr lang="en-IN" sz="2800" dirty="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Pie Chart - </a:t>
            </a:r>
            <a:r>
              <a:rPr lang="en-IN" sz="2800" dirty="0">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 Database Downloaded from “</a:t>
            </a:r>
            <a:r>
              <a:rPr lang="en-IN" sz="3200" dirty="0" err="1">
                <a:latin typeface="Times New Roman" panose="02020603050405020304" pitchFamily="18" charset="0"/>
                <a:cs typeface="Times New Roman" panose="02020603050405020304" pitchFamily="18" charset="0"/>
              </a:rPr>
              <a:t>Kaggle</a:t>
            </a:r>
            <a:r>
              <a:rPr lang="en-IN" sz="32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Voluntary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Category Level has been </a:t>
            </a:r>
            <a:r>
              <a:rPr lang="en-IN" sz="3200" dirty="0" err="1">
                <a:latin typeface="Times New Roman" panose="02020603050405020304" pitchFamily="18" charset="0"/>
                <a:cs typeface="Times New Roman" panose="02020603050405020304" pitchFamily="18" charset="0"/>
              </a:rPr>
              <a:t>findout</a:t>
            </a:r>
            <a:r>
              <a:rPr lang="en-IN" sz="3200" dirty="0">
                <a:latin typeface="Times New Roman" panose="02020603050405020304" pitchFamily="18" charset="0"/>
                <a:cs typeface="Times New Roman" panose="02020603050405020304" pitchFamily="18" charset="0"/>
              </a:rPr>
              <a:t> through the Formula</a:t>
            </a:r>
          </a:p>
        </p:txBody>
      </p:sp>
    </p:spTree>
    <p:extLst>
      <p:ext uri="{BB962C8B-B14F-4D97-AF65-F5344CB8AC3E}">
        <p14:creationId xmlns:p14="http://schemas.microsoft.com/office/powerpoint/2010/main" val="48379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726</Words>
  <Application>Microsoft Office PowerPoint</Application>
  <PresentationFormat>Widescreen</PresentationFormat>
  <Paragraphs>91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63</cp:revision>
  <dcterms:created xsi:type="dcterms:W3CDTF">2024-03-29T15:07:22Z</dcterms:created>
  <dcterms:modified xsi:type="dcterms:W3CDTF">2024-09-12T05:51:34Z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