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57" r:id="rId4"/>
    <p:sldId id="264" r:id="rId5"/>
    <p:sldId id="259" r:id="rId6"/>
    <p:sldId id="260" r:id="rId7"/>
    <p:sldId id="266" r:id="rId8"/>
    <p:sldId id="262" r:id="rId9"/>
    <p:sldId id="271" r:id="rId10"/>
    <p:sldId id="261" r:id="rId11"/>
    <p:sldId id="269" r:id="rId12"/>
    <p:sldId id="267" r:id="rId13"/>
    <p:sldId id="263"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412" autoAdjust="0"/>
  </p:normalViewPr>
  <p:slideViewPr>
    <p:cSldViewPr>
      <p:cViewPr varScale="1">
        <p:scale>
          <a:sx n="75" d="100"/>
          <a:sy n="75" d="100"/>
        </p:scale>
        <p:origin x="425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74FF4-41DB-4C3C-9E12-1257EB586B07}" type="datetimeFigureOut">
              <a:rPr lang="en-US" smtClean="0"/>
              <a:pPr/>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E11AA7-58C9-40B1-BBFE-D878F1C9EF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Hello everybody,</a:t>
            </a:r>
            <a:r>
              <a:rPr lang="en-US" baseline="0" dirty="0"/>
              <a:t> our topic for CAP 6135 project is security vulnerabilities in Bluetooth low energy. The </a:t>
            </a:r>
            <a:r>
              <a:rPr lang="en-US" baseline="0" dirty="0" err="1"/>
              <a:t>bluetooth</a:t>
            </a:r>
            <a:r>
              <a:rPr lang="en-US" baseline="0" dirty="0"/>
              <a:t> low energy is totally different from classic </a:t>
            </a:r>
            <a:r>
              <a:rPr lang="en-US" baseline="0" dirty="0" err="1"/>
              <a:t>bluetooth</a:t>
            </a:r>
            <a:r>
              <a:rPr lang="en-US" baseline="0" dirty="0"/>
              <a:t>. And security and vulnerably of BLE is now a well researched area for communication security. We would like to give some overall idea about BLE and then move forwards towards its vulnerabilities. </a:t>
            </a:r>
            <a:endParaRPr lang="en-US" dirty="0"/>
          </a:p>
        </p:txBody>
      </p:sp>
      <p:sp>
        <p:nvSpPr>
          <p:cNvPr id="4" name="Slide Number Placeholder 3"/>
          <p:cNvSpPr>
            <a:spLocks noGrp="1"/>
          </p:cNvSpPr>
          <p:nvPr>
            <p:ph type="sldNum" sz="quarter" idx="10"/>
          </p:nvPr>
        </p:nvSpPr>
        <p:spPr/>
        <p:txBody>
          <a:bodyPr/>
          <a:lstStyle/>
          <a:p>
            <a:fld id="{D8E11AA7-58C9-40B1-BBFE-D878F1C9EFA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u="none" strike="noStrike" kern="1200" baseline="0" dirty="0">
                <a:solidFill>
                  <a:schemeClr val="tx1"/>
                </a:solidFill>
                <a:latin typeface="+mn-lt"/>
                <a:ea typeface="+mn-ea"/>
                <a:cs typeface="+mn-cs"/>
              </a:rPr>
              <a:t>After some detailed research, we found some vulnerabilities in BLE Security, they are enlisted here. We have found out these flaws, how they can be exploited, and how to avoid them, throughout the course of our extensive research.</a:t>
            </a:r>
          </a:p>
          <a:p>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 Use of “Just Works” to generate TK for devices with limited I/O Capabilities.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 Not using Out of band ( OOB ) medium to generate the TK.</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 Sometimes some vendors do not bother to implement any kind of encryption tor implement it poorly to cut cost and quicken the production time. </a:t>
            </a:r>
            <a:br>
              <a:rPr lang="en-US" sz="1200" b="0" i="0" u="none" strike="noStrike" kern="1200" baseline="0" dirty="0">
                <a:solidFill>
                  <a:schemeClr val="tx1"/>
                </a:solidFill>
                <a:latin typeface="+mn-lt"/>
                <a:ea typeface="+mn-ea"/>
                <a:cs typeface="+mn-cs"/>
              </a:rPr>
            </a:b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 Sending sensitive information through plaintext without encryption.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Using Password based authentication which is  just waiting to be brute-forced, if most common passwords like 123456 is not being used that s. But unfortunately most BLE devices uses such easy passwords.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 Flaws in the Key-exchange process which can be vulnerable to active/passive eavesdropping.</a:t>
            </a:r>
            <a:br>
              <a:rPr lang="en-US" sz="1200" b="0" i="0" u="none" strike="noStrike" kern="1200" baseline="0" dirty="0">
                <a:solidFill>
                  <a:schemeClr val="tx1"/>
                </a:solidFill>
                <a:latin typeface="+mn-lt"/>
                <a:ea typeface="+mn-ea"/>
                <a:cs typeface="+mn-cs"/>
              </a:rPr>
            </a:b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Most if not all BLE capable peripheral devices lack OTA (Over-the-Air Programming) capabilities. So, if any vulnerabilities were found and it is fairly easy</a:t>
            </a:r>
          </a:p>
          <a:p>
            <a:r>
              <a:rPr lang="en-US" sz="1200" b="0" i="0" u="none" strike="noStrike" kern="1200" baseline="0" dirty="0">
                <a:solidFill>
                  <a:schemeClr val="tx1"/>
                </a:solidFill>
                <a:latin typeface="+mn-lt"/>
                <a:ea typeface="+mn-ea"/>
                <a:cs typeface="+mn-cs"/>
              </a:rPr>
              <a:t>to fix it, these devices will remain vulnerable.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process to randomize a number is not that random and can be reverse engineered if it is not implemented well.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save energy, BLE devices optimize the advertisement interval. They try to send advertisement packets in large intervals. If the attacker sends out his/her own advertisement packet at higher frequency then that can lead to jamming of the BLE device. This can also lead to Denial of Service (</a:t>
            </a:r>
            <a:r>
              <a:rPr lang="en-US" sz="1200" b="0" i="0" u="none" strike="noStrike" kern="1200" baseline="0" dirty="0" err="1">
                <a:solidFill>
                  <a:schemeClr val="tx1"/>
                </a:solidFill>
                <a:latin typeface="+mn-lt"/>
                <a:ea typeface="+mn-ea"/>
                <a:cs typeface="+mn-cs"/>
              </a:rPr>
              <a:t>DoS</a:t>
            </a:r>
            <a:r>
              <a:rPr lang="en-US" sz="1200" b="0" i="0" u="none" strike="noStrike" kern="1200" baseline="0" dirty="0">
                <a:solidFill>
                  <a:schemeClr val="tx1"/>
                </a:solidFill>
                <a:latin typeface="+mn-lt"/>
                <a:ea typeface="+mn-ea"/>
                <a:cs typeface="+mn-cs"/>
              </a:rPr>
              <a:t>) attacks</a:t>
            </a:r>
            <a:br>
              <a:rPr lang="en-US" sz="1200" b="0" i="0" u="none" strike="noStrike" kern="1200" baseline="0" dirty="0">
                <a:solidFill>
                  <a:schemeClr val="tx1"/>
                </a:solidFill>
                <a:latin typeface="+mn-lt"/>
                <a:ea typeface="+mn-ea"/>
                <a:cs typeface="+mn-cs"/>
              </a:rPr>
            </a:br>
            <a:br>
              <a:rPr lang="en-US" sz="1200" b="0" i="0" u="none" strike="noStrike" kern="1200" baseline="0" dirty="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8E11AA7-58C9-40B1-BBFE-D878F1C9EFA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Here are some possible countermeasures we can take to overcome</a:t>
            </a:r>
            <a:r>
              <a:rPr lang="en-US" baseline="0" dirty="0"/>
              <a:t> the security flaws in BLE enabled devices.</a:t>
            </a:r>
          </a:p>
          <a:p>
            <a:endParaRPr lang="en-US" baseline="0" dirty="0"/>
          </a:p>
          <a:p>
            <a:r>
              <a:rPr lang="en-US" sz="1200" b="0" i="0" u="none" strike="noStrike" kern="1200" baseline="0" dirty="0">
                <a:solidFill>
                  <a:schemeClr val="tx1"/>
                </a:solidFill>
                <a:latin typeface="+mn-lt"/>
                <a:ea typeface="+mn-ea"/>
                <a:cs typeface="+mn-cs"/>
              </a:rPr>
              <a:t>- First, we need to use encryption and authentication while advertising broadcast values. Values in the advertisement Should not remain the same, they change the values which can only be decoded from the predefined devices. Services should not solely be performed using advertisement only (like heart-rate monitor broadcasting hear rates in advertisement packets). All services should go through proper encryption and authentication</a:t>
            </a:r>
          </a:p>
          <a:p>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Use of OOB or ECDH ( Whichever is applicable) would be one of the best ways to secure the key exchange against any kind of attacker.</a:t>
            </a:r>
          </a:p>
          <a:p>
            <a:pPr marL="171450" indent="-171450">
              <a:buFontTx/>
              <a:buChar char="-"/>
            </a:pP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If there is a predefined action that needs to be done by the user on the device to authenticate ownership then attackers can not discard old keys and force the device to generate new one, which the attacker can get to.</a:t>
            </a:r>
          </a:p>
          <a:p>
            <a:pPr marL="171450" indent="-171450">
              <a:buFontTx/>
              <a:buChar char="-"/>
            </a:pP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To prevent any replay attack a sequence number should be used for each message being sent and received. So that if a attacker resends old messages to perform a task desired by the attacker, the sequence number would not match and the message would be discarded.</a:t>
            </a:r>
          </a:p>
          <a:p>
            <a:pPr marL="171450" indent="-171450">
              <a:buFontTx/>
              <a:buChar char="-"/>
            </a:pP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Always implement existing encryption protocol in a robust manner. Encrypt all useful data being sent to prevent passive monitoring data Leaks.</a:t>
            </a:r>
          </a:p>
          <a:p>
            <a:pPr marL="171450" indent="-171450">
              <a:buFontTx/>
              <a:buChar char="-"/>
            </a:pP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Implement OTA capabilities into each device. This includes leaving enough room in the device memory so that codes can be updated easily if there is any vulnerabilities found. Without an OTA capable device we would have no other option than to just through away the device to avoid being hacked.</a:t>
            </a:r>
            <a:endParaRPr lang="en-US" dirty="0"/>
          </a:p>
        </p:txBody>
      </p:sp>
      <p:sp>
        <p:nvSpPr>
          <p:cNvPr id="4" name="Slide Number Placeholder 3"/>
          <p:cNvSpPr>
            <a:spLocks noGrp="1"/>
          </p:cNvSpPr>
          <p:nvPr>
            <p:ph type="sldNum" sz="quarter" idx="10"/>
          </p:nvPr>
        </p:nvSpPr>
        <p:spPr/>
        <p:txBody>
          <a:bodyPr/>
          <a:lstStyle/>
          <a:p>
            <a:fld id="{D8E11AA7-58C9-40B1-BBFE-D878F1C9EFAA}" type="slidenum">
              <a:rPr lang="en-US" smtClean="0"/>
              <a:pPr/>
              <a:t>11</a:t>
            </a:fld>
            <a:endParaRPr lang="en-US"/>
          </a:p>
        </p:txBody>
      </p:sp>
    </p:spTree>
    <p:extLst>
      <p:ext uri="{BB962C8B-B14F-4D97-AF65-F5344CB8AC3E}">
        <p14:creationId xmlns:p14="http://schemas.microsoft.com/office/powerpoint/2010/main" val="301864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surprisingly found that Bluetooth Low Energy, being mostly different from standard Bluetooth architecture, still lags behind, in case of providing a robust security mechanism, as a trade-off for cost. However those vulnerabilities could be fatal and poise severe threat to the users privacy. </a:t>
            </a:r>
          </a:p>
          <a:p>
            <a:endParaRPr lang="en-US" dirty="0"/>
          </a:p>
          <a:p>
            <a:r>
              <a:rPr lang="en-US" dirty="0"/>
              <a:t>Our comprehensive study will help the users to understand how crucially the BLE enabled devices need to give extra attention towards implementing security features, and how modern market is mostly ignorant about that. </a:t>
            </a:r>
          </a:p>
          <a:p>
            <a:endParaRPr lang="en-US" dirty="0"/>
          </a:p>
          <a:p>
            <a:r>
              <a:rPr lang="en-US" dirty="0"/>
              <a:t>We have also presented our insights about some possible security flaws and possible solutions.</a:t>
            </a:r>
          </a:p>
        </p:txBody>
      </p:sp>
      <p:sp>
        <p:nvSpPr>
          <p:cNvPr id="4" name="Slide Number Placeholder 3"/>
          <p:cNvSpPr>
            <a:spLocks noGrp="1"/>
          </p:cNvSpPr>
          <p:nvPr>
            <p:ph type="sldNum" sz="quarter" idx="10"/>
          </p:nvPr>
        </p:nvSpPr>
        <p:spPr/>
        <p:txBody>
          <a:bodyPr/>
          <a:lstStyle/>
          <a:p>
            <a:fld id="{D8E11AA7-58C9-40B1-BBFE-D878F1C9EFAA}" type="slidenum">
              <a:rPr lang="en-US" smtClean="0"/>
              <a:pPr/>
              <a:t>12</a:t>
            </a:fld>
            <a:endParaRPr lang="en-US"/>
          </a:p>
        </p:txBody>
      </p:sp>
    </p:spTree>
    <p:extLst>
      <p:ext uri="{BB962C8B-B14F-4D97-AF65-F5344CB8AC3E}">
        <p14:creationId xmlns:p14="http://schemas.microsoft.com/office/powerpoint/2010/main" val="305265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are the listed research</a:t>
            </a:r>
            <a:r>
              <a:rPr lang="en-US" baseline="0" dirty="0"/>
              <a:t> papers we studied for our project. </a:t>
            </a:r>
            <a:endParaRPr lang="en-US" dirty="0"/>
          </a:p>
        </p:txBody>
      </p:sp>
      <p:sp>
        <p:nvSpPr>
          <p:cNvPr id="4" name="Slide Number Placeholder 3"/>
          <p:cNvSpPr>
            <a:spLocks noGrp="1"/>
          </p:cNvSpPr>
          <p:nvPr>
            <p:ph type="sldNum" sz="quarter" idx="10"/>
          </p:nvPr>
        </p:nvSpPr>
        <p:spPr/>
        <p:txBody>
          <a:bodyPr/>
          <a:lstStyle/>
          <a:p>
            <a:fld id="{D8E11AA7-58C9-40B1-BBFE-D878F1C9EFA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a:t>
            </a:r>
            <a:r>
              <a:rPr lang="en-US" baseline="0" dirty="0"/>
              <a:t> want to thank the audience for their time and interest.</a:t>
            </a:r>
          </a:p>
        </p:txBody>
      </p:sp>
      <p:sp>
        <p:nvSpPr>
          <p:cNvPr id="4" name="Slide Number Placeholder 3"/>
          <p:cNvSpPr>
            <a:spLocks noGrp="1"/>
          </p:cNvSpPr>
          <p:nvPr>
            <p:ph type="sldNum" sz="quarter" idx="10"/>
          </p:nvPr>
        </p:nvSpPr>
        <p:spPr/>
        <p:txBody>
          <a:bodyPr/>
          <a:lstStyle/>
          <a:p>
            <a:fld id="{D8E11AA7-58C9-40B1-BBFE-D878F1C9EFAA}"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first discuss short</a:t>
            </a:r>
            <a:r>
              <a:rPr lang="en-US" baseline="0" dirty="0"/>
              <a:t> introduction towards what </a:t>
            </a:r>
            <a:r>
              <a:rPr lang="en-US" sz="1200" spc="-5" dirty="0">
                <a:solidFill>
                  <a:prstClr val="black"/>
                </a:solidFill>
                <a:latin typeface="+mn-lt"/>
                <a:cs typeface="Calibri"/>
              </a:rPr>
              <a:t>Bluetoot</a:t>
            </a:r>
            <a:r>
              <a:rPr lang="en-US" sz="1200" dirty="0">
                <a:solidFill>
                  <a:prstClr val="black"/>
                </a:solidFill>
                <a:latin typeface="+mn-lt"/>
                <a:cs typeface="Calibri"/>
              </a:rPr>
              <a:t>h</a:t>
            </a:r>
            <a:r>
              <a:rPr lang="en-US" sz="1200" spc="-90" dirty="0">
                <a:solidFill>
                  <a:prstClr val="black"/>
                </a:solidFill>
                <a:latin typeface="Times New Roman"/>
                <a:cs typeface="Times New Roman"/>
              </a:rPr>
              <a:t> </a:t>
            </a:r>
            <a:r>
              <a:rPr lang="en-US" sz="1200" spc="-10" dirty="0">
                <a:solidFill>
                  <a:prstClr val="black"/>
                </a:solidFill>
                <a:latin typeface="+mn-lt"/>
                <a:cs typeface="Calibri"/>
              </a:rPr>
              <a:t>Lo</a:t>
            </a:r>
            <a:r>
              <a:rPr lang="en-US" sz="1200" dirty="0">
                <a:solidFill>
                  <a:prstClr val="black"/>
                </a:solidFill>
                <a:latin typeface="+mn-lt"/>
                <a:cs typeface="Calibri"/>
              </a:rPr>
              <a:t>w</a:t>
            </a:r>
            <a:r>
              <a:rPr lang="en-US" sz="1200" spc="-85" dirty="0">
                <a:solidFill>
                  <a:prstClr val="black"/>
                </a:solidFill>
                <a:latin typeface="Times New Roman"/>
                <a:cs typeface="Times New Roman"/>
              </a:rPr>
              <a:t> </a:t>
            </a:r>
            <a:r>
              <a:rPr lang="en-US" sz="1200" spc="-5" dirty="0">
                <a:solidFill>
                  <a:prstClr val="black"/>
                </a:solidFill>
                <a:latin typeface="+mn-lt"/>
                <a:cs typeface="Calibri"/>
              </a:rPr>
              <a:t>Energ</a:t>
            </a:r>
            <a:r>
              <a:rPr lang="en-US" sz="1200" dirty="0">
                <a:solidFill>
                  <a:prstClr val="black"/>
                </a:solidFill>
                <a:latin typeface="+mn-lt"/>
                <a:cs typeface="Calibri"/>
              </a:rPr>
              <a:t>y</a:t>
            </a:r>
            <a:r>
              <a:rPr lang="en-US" sz="1200" spc="-75" dirty="0">
                <a:solidFill>
                  <a:prstClr val="black"/>
                </a:solidFill>
                <a:latin typeface="Times New Roman"/>
                <a:cs typeface="Times New Roman"/>
              </a:rPr>
              <a:t> </a:t>
            </a:r>
            <a:r>
              <a:rPr lang="en-US" sz="1200" spc="-5" dirty="0">
                <a:solidFill>
                  <a:prstClr val="black"/>
                </a:solidFill>
                <a:latin typeface="+mn-lt"/>
                <a:cs typeface="Calibri"/>
              </a:rPr>
              <a:t>(BLE) is,</a:t>
            </a:r>
            <a:r>
              <a:rPr lang="en-US" sz="1200" spc="-5" baseline="0" dirty="0">
                <a:solidFill>
                  <a:prstClr val="black"/>
                </a:solidFill>
                <a:latin typeface="+mn-lt"/>
                <a:cs typeface="Calibri"/>
              </a:rPr>
              <a:t> explain it’s stack layer very shortly ,then explain how security features are implemented in existing specifications. Then we will go through the literature survey we did for this project. Next we will describe the probable security flaws in existing BLE technology, as per those surveyed papers, and our observations. We will also give some insight over the possible remedies for addressing those flaws. Next we will conclude this presentation.</a:t>
            </a:r>
            <a:endParaRPr lang="en-US" dirty="0"/>
          </a:p>
        </p:txBody>
      </p:sp>
      <p:sp>
        <p:nvSpPr>
          <p:cNvPr id="4" name="Slide Number Placeholder 3"/>
          <p:cNvSpPr>
            <a:spLocks noGrp="1"/>
          </p:cNvSpPr>
          <p:nvPr>
            <p:ph type="sldNum" sz="quarter" idx="10"/>
          </p:nvPr>
        </p:nvSpPr>
        <p:spPr/>
        <p:txBody>
          <a:bodyPr/>
          <a:lstStyle/>
          <a:p>
            <a:fld id="{D8E11AA7-58C9-40B1-BBFE-D878F1C9EFAA}" type="slidenum">
              <a:rPr lang="en-US" smtClean="0"/>
              <a:pPr/>
              <a:t>2</a:t>
            </a:fld>
            <a:endParaRPr lang="en-US"/>
          </a:p>
        </p:txBody>
      </p:sp>
    </p:spTree>
    <p:extLst>
      <p:ext uri="{BB962C8B-B14F-4D97-AF65-F5344CB8AC3E}">
        <p14:creationId xmlns:p14="http://schemas.microsoft.com/office/powerpoint/2010/main" val="189941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28270"/>
            <a:r>
              <a:rPr lang="en-US" sz="1200" spc="-5" dirty="0">
                <a:solidFill>
                  <a:prstClr val="black"/>
                </a:solidFill>
                <a:latin typeface="+mn-lt"/>
                <a:cs typeface="Calibri"/>
              </a:rPr>
              <a:t>Bluetoot</a:t>
            </a:r>
            <a:r>
              <a:rPr lang="en-US" sz="1200" dirty="0">
                <a:solidFill>
                  <a:prstClr val="black"/>
                </a:solidFill>
                <a:latin typeface="+mn-lt"/>
                <a:cs typeface="Calibri"/>
              </a:rPr>
              <a:t>h</a:t>
            </a:r>
            <a:r>
              <a:rPr lang="en-US" sz="1200" spc="-90" dirty="0">
                <a:solidFill>
                  <a:prstClr val="black"/>
                </a:solidFill>
                <a:latin typeface="Times New Roman"/>
                <a:cs typeface="Times New Roman"/>
              </a:rPr>
              <a:t> </a:t>
            </a:r>
            <a:r>
              <a:rPr lang="en-US" sz="1200" spc="-10" dirty="0">
                <a:solidFill>
                  <a:prstClr val="black"/>
                </a:solidFill>
                <a:latin typeface="+mn-lt"/>
                <a:cs typeface="Calibri"/>
              </a:rPr>
              <a:t>Lo</a:t>
            </a:r>
            <a:r>
              <a:rPr lang="en-US" sz="1200" dirty="0">
                <a:solidFill>
                  <a:prstClr val="black"/>
                </a:solidFill>
                <a:latin typeface="+mn-lt"/>
                <a:cs typeface="Calibri"/>
              </a:rPr>
              <a:t>w</a:t>
            </a:r>
            <a:r>
              <a:rPr lang="en-US" sz="1200" spc="-85" dirty="0">
                <a:solidFill>
                  <a:prstClr val="black"/>
                </a:solidFill>
                <a:latin typeface="Times New Roman"/>
                <a:cs typeface="Times New Roman"/>
              </a:rPr>
              <a:t> </a:t>
            </a:r>
            <a:r>
              <a:rPr lang="en-US" sz="1200" spc="-5" dirty="0">
                <a:solidFill>
                  <a:prstClr val="black"/>
                </a:solidFill>
                <a:latin typeface="+mn-lt"/>
                <a:cs typeface="Calibri"/>
              </a:rPr>
              <a:t>Energ</a:t>
            </a:r>
            <a:r>
              <a:rPr lang="en-US" sz="1200" dirty="0">
                <a:solidFill>
                  <a:prstClr val="black"/>
                </a:solidFill>
                <a:latin typeface="+mn-lt"/>
                <a:cs typeface="Calibri"/>
              </a:rPr>
              <a:t>y</a:t>
            </a:r>
            <a:r>
              <a:rPr lang="en-US" sz="1200" spc="-75" dirty="0">
                <a:solidFill>
                  <a:prstClr val="black"/>
                </a:solidFill>
                <a:latin typeface="Times New Roman"/>
                <a:cs typeface="Times New Roman"/>
              </a:rPr>
              <a:t> </a:t>
            </a:r>
            <a:r>
              <a:rPr lang="en-US" sz="1200" spc="-5" dirty="0">
                <a:solidFill>
                  <a:prstClr val="black"/>
                </a:solidFill>
                <a:latin typeface="+mn-lt"/>
                <a:cs typeface="Calibri"/>
              </a:rPr>
              <a:t>(BLE) is now called</a:t>
            </a:r>
            <a:r>
              <a:rPr lang="en-US" sz="1200" spc="-5" baseline="0" dirty="0">
                <a:solidFill>
                  <a:prstClr val="black"/>
                </a:solidFill>
                <a:latin typeface="+mn-lt"/>
                <a:cs typeface="Calibri"/>
              </a:rPr>
              <a:t> </a:t>
            </a:r>
            <a:r>
              <a:rPr lang="en-US" sz="1100" dirty="0">
                <a:solidFill>
                  <a:prstClr val="black"/>
                </a:solidFill>
                <a:latin typeface="+mn-lt"/>
                <a:cs typeface="Calibri"/>
              </a:rPr>
              <a:t>B</a:t>
            </a:r>
            <a:r>
              <a:rPr lang="en-US" sz="1100" spc="-5" dirty="0">
                <a:solidFill>
                  <a:prstClr val="black"/>
                </a:solidFill>
                <a:latin typeface="+mn-lt"/>
                <a:cs typeface="Calibri"/>
              </a:rPr>
              <a:t>l</a:t>
            </a:r>
            <a:r>
              <a:rPr lang="en-US" sz="1100" dirty="0">
                <a:solidFill>
                  <a:prstClr val="black"/>
                </a:solidFill>
                <a:latin typeface="+mn-lt"/>
                <a:cs typeface="Calibri"/>
              </a:rPr>
              <a:t>u</a:t>
            </a:r>
            <a:r>
              <a:rPr lang="en-US" sz="1100" spc="-10" dirty="0">
                <a:solidFill>
                  <a:prstClr val="black"/>
                </a:solidFill>
                <a:latin typeface="+mn-lt"/>
                <a:cs typeface="Calibri"/>
              </a:rPr>
              <a:t>e</a:t>
            </a:r>
            <a:r>
              <a:rPr lang="en-US" sz="1100" spc="-25" dirty="0">
                <a:solidFill>
                  <a:prstClr val="black"/>
                </a:solidFill>
                <a:latin typeface="+mn-lt"/>
                <a:cs typeface="Calibri"/>
              </a:rPr>
              <a:t>t</a:t>
            </a:r>
            <a:r>
              <a:rPr lang="en-US" sz="1100" dirty="0">
                <a:solidFill>
                  <a:prstClr val="black"/>
                </a:solidFill>
                <a:latin typeface="+mn-lt"/>
                <a:cs typeface="Calibri"/>
              </a:rPr>
              <a:t>ooth</a:t>
            </a:r>
            <a:r>
              <a:rPr lang="en-US" sz="1100" spc="-70" dirty="0">
                <a:solidFill>
                  <a:prstClr val="black"/>
                </a:solidFill>
                <a:latin typeface="Times New Roman"/>
                <a:cs typeface="Times New Roman"/>
              </a:rPr>
              <a:t> </a:t>
            </a:r>
            <a:r>
              <a:rPr lang="en-US" sz="1100" dirty="0">
                <a:solidFill>
                  <a:prstClr val="black"/>
                </a:solidFill>
                <a:latin typeface="+mn-lt"/>
                <a:cs typeface="Calibri"/>
              </a:rPr>
              <a:t>S</a:t>
            </a:r>
            <a:r>
              <a:rPr lang="en-US" sz="1100" spc="-5" dirty="0">
                <a:solidFill>
                  <a:prstClr val="black"/>
                </a:solidFill>
                <a:latin typeface="+mn-lt"/>
                <a:cs typeface="Calibri"/>
              </a:rPr>
              <a:t>m</a:t>
            </a:r>
            <a:r>
              <a:rPr lang="en-US" sz="1100" dirty="0">
                <a:solidFill>
                  <a:prstClr val="black"/>
                </a:solidFill>
                <a:latin typeface="+mn-lt"/>
                <a:cs typeface="Calibri"/>
              </a:rPr>
              <a:t>art</a:t>
            </a:r>
            <a:r>
              <a:rPr lang="en-US" sz="1100" spc="-10" dirty="0">
                <a:solidFill>
                  <a:prstClr val="black"/>
                </a:solidFill>
                <a:latin typeface="+mn-lt"/>
                <a:cs typeface="Calibri"/>
              </a:rPr>
              <a:t>, and it is a</a:t>
            </a:r>
            <a:r>
              <a:rPr lang="en-US" sz="1100" spc="-55" dirty="0">
                <a:solidFill>
                  <a:prstClr val="black"/>
                </a:solidFill>
                <a:latin typeface="Times New Roman"/>
                <a:cs typeface="Times New Roman"/>
              </a:rPr>
              <a:t> </a:t>
            </a:r>
            <a:r>
              <a:rPr lang="en-US" sz="1100" dirty="0">
                <a:solidFill>
                  <a:prstClr val="black"/>
                </a:solidFill>
                <a:latin typeface="+mn-lt"/>
                <a:cs typeface="Calibri"/>
              </a:rPr>
              <a:t>pa</a:t>
            </a:r>
            <a:r>
              <a:rPr lang="en-US" sz="1100" spc="-10" dirty="0">
                <a:solidFill>
                  <a:prstClr val="black"/>
                </a:solidFill>
                <a:latin typeface="+mn-lt"/>
                <a:cs typeface="Calibri"/>
              </a:rPr>
              <a:t>r</a:t>
            </a:r>
            <a:r>
              <a:rPr lang="en-US" sz="1100" dirty="0">
                <a:solidFill>
                  <a:prstClr val="black"/>
                </a:solidFill>
                <a:latin typeface="+mn-lt"/>
                <a:cs typeface="Calibri"/>
              </a:rPr>
              <a:t>t</a:t>
            </a:r>
            <a:r>
              <a:rPr lang="en-US" sz="1100" spc="-70" dirty="0">
                <a:solidFill>
                  <a:prstClr val="black"/>
                </a:solidFill>
                <a:latin typeface="Times New Roman"/>
                <a:cs typeface="Times New Roman"/>
              </a:rPr>
              <a:t> </a:t>
            </a:r>
            <a:r>
              <a:rPr lang="en-US" sz="1100" dirty="0">
                <a:solidFill>
                  <a:prstClr val="black"/>
                </a:solidFill>
                <a:latin typeface="+mn-lt"/>
                <a:cs typeface="Calibri"/>
              </a:rPr>
              <a:t>of</a:t>
            </a:r>
            <a:r>
              <a:rPr lang="en-US" sz="1100" spc="-50" dirty="0">
                <a:solidFill>
                  <a:prstClr val="black"/>
                </a:solidFill>
                <a:latin typeface="Times New Roman"/>
                <a:cs typeface="Times New Roman"/>
              </a:rPr>
              <a:t> </a:t>
            </a:r>
            <a:r>
              <a:rPr lang="en-US" sz="1100" dirty="0">
                <a:solidFill>
                  <a:prstClr val="black"/>
                </a:solidFill>
                <a:latin typeface="+mn-lt"/>
                <a:cs typeface="Calibri"/>
              </a:rPr>
              <a:t>B</a:t>
            </a:r>
            <a:r>
              <a:rPr lang="en-US" sz="1100" spc="-5" dirty="0">
                <a:solidFill>
                  <a:prstClr val="black"/>
                </a:solidFill>
                <a:latin typeface="+mn-lt"/>
                <a:cs typeface="Calibri"/>
              </a:rPr>
              <a:t>l</a:t>
            </a:r>
            <a:r>
              <a:rPr lang="en-US" sz="1100" dirty="0">
                <a:solidFill>
                  <a:prstClr val="black"/>
                </a:solidFill>
                <a:latin typeface="+mn-lt"/>
                <a:cs typeface="Calibri"/>
              </a:rPr>
              <a:t>u</a:t>
            </a:r>
            <a:r>
              <a:rPr lang="en-US" sz="1100" spc="-10" dirty="0">
                <a:solidFill>
                  <a:prstClr val="black"/>
                </a:solidFill>
                <a:latin typeface="+mn-lt"/>
                <a:cs typeface="Calibri"/>
              </a:rPr>
              <a:t>e</a:t>
            </a:r>
            <a:r>
              <a:rPr lang="en-US" sz="1100" spc="-25" dirty="0">
                <a:solidFill>
                  <a:prstClr val="black"/>
                </a:solidFill>
                <a:latin typeface="+mn-lt"/>
                <a:cs typeface="Calibri"/>
              </a:rPr>
              <a:t>t</a:t>
            </a:r>
            <a:r>
              <a:rPr lang="en-US" sz="1100" dirty="0">
                <a:solidFill>
                  <a:prstClr val="black"/>
                </a:solidFill>
                <a:latin typeface="+mn-lt"/>
                <a:cs typeface="Calibri"/>
              </a:rPr>
              <a:t>ooth</a:t>
            </a:r>
            <a:r>
              <a:rPr lang="en-US" sz="1100" spc="-60" dirty="0">
                <a:solidFill>
                  <a:prstClr val="black"/>
                </a:solidFill>
                <a:latin typeface="Times New Roman"/>
                <a:cs typeface="Times New Roman"/>
              </a:rPr>
              <a:t> </a:t>
            </a:r>
            <a:r>
              <a:rPr lang="en-US" sz="1100" dirty="0">
                <a:solidFill>
                  <a:prstClr val="black"/>
                </a:solidFill>
                <a:latin typeface="+mn-lt"/>
                <a:cs typeface="Calibri"/>
              </a:rPr>
              <a:t>4 and was introduced in 2010.</a:t>
            </a:r>
            <a:r>
              <a:rPr lang="en-US" sz="1100" baseline="0" dirty="0">
                <a:solidFill>
                  <a:prstClr val="black"/>
                </a:solidFill>
                <a:latin typeface="+mn-lt"/>
                <a:cs typeface="Calibri"/>
              </a:rPr>
              <a:t> It is meant to be </a:t>
            </a:r>
            <a:r>
              <a:rPr lang="en-US" sz="1200" spc="-5" dirty="0">
                <a:solidFill>
                  <a:prstClr val="black"/>
                </a:solidFill>
                <a:latin typeface="+mn-lt"/>
                <a:cs typeface="Calibri"/>
              </a:rPr>
              <a:t>Designe</a:t>
            </a:r>
            <a:r>
              <a:rPr lang="en-US" sz="1200" dirty="0">
                <a:solidFill>
                  <a:prstClr val="black"/>
                </a:solidFill>
                <a:latin typeface="+mn-lt"/>
                <a:cs typeface="Calibri"/>
              </a:rPr>
              <a:t>d</a:t>
            </a:r>
            <a:r>
              <a:rPr lang="en-US" sz="1200" spc="-65" dirty="0">
                <a:solidFill>
                  <a:prstClr val="black"/>
                </a:solidFill>
                <a:latin typeface="Times New Roman"/>
                <a:cs typeface="Times New Roman"/>
              </a:rPr>
              <a:t> for</a:t>
            </a:r>
            <a:r>
              <a:rPr lang="en-US" sz="1200" spc="-70" dirty="0">
                <a:solidFill>
                  <a:prstClr val="black"/>
                </a:solidFill>
                <a:latin typeface="Times New Roman"/>
                <a:cs typeface="Times New Roman"/>
              </a:rPr>
              <a:t> </a:t>
            </a:r>
            <a:r>
              <a:rPr lang="en-US" sz="1200" spc="-5" dirty="0">
                <a:solidFill>
                  <a:prstClr val="black"/>
                </a:solidFill>
                <a:latin typeface="+mn-lt"/>
                <a:cs typeface="Calibri"/>
              </a:rPr>
              <a:t>powe</a:t>
            </a:r>
            <a:r>
              <a:rPr lang="en-US" sz="1200" spc="-20" dirty="0">
                <a:solidFill>
                  <a:prstClr val="black"/>
                </a:solidFill>
                <a:latin typeface="+mn-lt"/>
                <a:cs typeface="Calibri"/>
              </a:rPr>
              <a:t>r</a:t>
            </a:r>
            <a:r>
              <a:rPr lang="en-US" sz="1200" spc="-5" dirty="0">
                <a:solidFill>
                  <a:prstClr val="black"/>
                </a:solidFill>
                <a:latin typeface="+mn-lt"/>
                <a:cs typeface="Calibri"/>
              </a:rPr>
              <a:t>-</a:t>
            </a:r>
            <a:r>
              <a:rPr lang="en-US" sz="1200" spc="-45" dirty="0">
                <a:solidFill>
                  <a:prstClr val="black"/>
                </a:solidFill>
                <a:latin typeface="+mn-lt"/>
                <a:cs typeface="Calibri"/>
              </a:rPr>
              <a:t>e</a:t>
            </a:r>
            <a:r>
              <a:rPr lang="en-US" sz="1200" spc="-30" dirty="0">
                <a:solidFill>
                  <a:prstClr val="black"/>
                </a:solidFill>
                <a:latin typeface="+mn-lt"/>
                <a:cs typeface="Calibri"/>
              </a:rPr>
              <a:t>f</a:t>
            </a:r>
            <a:r>
              <a:rPr lang="en-US" sz="1200" dirty="0">
                <a:solidFill>
                  <a:prstClr val="black"/>
                </a:solidFill>
                <a:latin typeface="+mn-lt"/>
                <a:cs typeface="Calibri"/>
              </a:rPr>
              <a:t>f</a:t>
            </a:r>
            <a:r>
              <a:rPr lang="en-US" sz="1200" spc="-10" dirty="0">
                <a:solidFill>
                  <a:prstClr val="black"/>
                </a:solidFill>
                <a:latin typeface="+mn-lt"/>
                <a:cs typeface="Calibri"/>
              </a:rPr>
              <a:t>i</a:t>
            </a:r>
            <a:r>
              <a:rPr lang="en-US" sz="1200" spc="-5" dirty="0">
                <a:solidFill>
                  <a:prstClr val="black"/>
                </a:solidFill>
                <a:latin typeface="+mn-lt"/>
                <a:cs typeface="Calibri"/>
              </a:rPr>
              <a:t>ci</a:t>
            </a:r>
            <a:r>
              <a:rPr lang="en-US" sz="1200" spc="-20" dirty="0">
                <a:solidFill>
                  <a:prstClr val="black"/>
                </a:solidFill>
                <a:latin typeface="+mn-lt"/>
                <a:cs typeface="Calibri"/>
              </a:rPr>
              <a:t>e</a:t>
            </a:r>
            <a:r>
              <a:rPr lang="en-US" sz="1200" spc="-30" dirty="0">
                <a:solidFill>
                  <a:prstClr val="black"/>
                </a:solidFill>
                <a:latin typeface="+mn-lt"/>
                <a:cs typeface="Calibri"/>
              </a:rPr>
              <a:t>nt</a:t>
            </a:r>
            <a:r>
              <a:rPr lang="en-US" sz="1200" spc="-30" dirty="0">
                <a:solidFill>
                  <a:prstClr val="black"/>
                </a:solidFill>
                <a:latin typeface="Times New Roman"/>
                <a:cs typeface="Times New Roman"/>
              </a:rPr>
              <a:t> and s</a:t>
            </a:r>
            <a:r>
              <a:rPr lang="en-US" sz="1200" spc="-5" dirty="0">
                <a:solidFill>
                  <a:prstClr val="black"/>
                </a:solidFill>
                <a:latin typeface="+mn-lt"/>
                <a:cs typeface="Calibri"/>
              </a:rPr>
              <a:t>ignificantl</a:t>
            </a:r>
            <a:r>
              <a:rPr lang="en-US" sz="1200" dirty="0">
                <a:solidFill>
                  <a:prstClr val="black"/>
                </a:solidFill>
                <a:latin typeface="+mn-lt"/>
                <a:cs typeface="Calibri"/>
              </a:rPr>
              <a:t>y</a:t>
            </a:r>
            <a:r>
              <a:rPr lang="en-US" sz="1200" spc="-120" dirty="0">
                <a:solidFill>
                  <a:prstClr val="black"/>
                </a:solidFill>
                <a:latin typeface="Times New Roman"/>
                <a:cs typeface="Times New Roman"/>
              </a:rPr>
              <a:t> </a:t>
            </a:r>
            <a:r>
              <a:rPr lang="en-US" sz="1200" dirty="0">
                <a:solidFill>
                  <a:prstClr val="black"/>
                </a:solidFill>
                <a:latin typeface="+mn-lt"/>
                <a:cs typeface="Calibri"/>
              </a:rPr>
              <a:t>s</a:t>
            </a:r>
            <a:r>
              <a:rPr lang="en-US" sz="1200" spc="-5" dirty="0">
                <a:solidFill>
                  <a:prstClr val="black"/>
                </a:solidFill>
                <a:latin typeface="+mn-lt"/>
                <a:cs typeface="Calibri"/>
              </a:rPr>
              <a:t>m</a:t>
            </a:r>
            <a:r>
              <a:rPr lang="en-US" sz="1200" dirty="0">
                <a:solidFill>
                  <a:prstClr val="black"/>
                </a:solidFill>
                <a:latin typeface="+mn-lt"/>
                <a:cs typeface="Calibri"/>
              </a:rPr>
              <a:t>a</a:t>
            </a:r>
            <a:r>
              <a:rPr lang="en-US" sz="1200" spc="-5" dirty="0">
                <a:solidFill>
                  <a:prstClr val="black"/>
                </a:solidFill>
                <a:latin typeface="+mn-lt"/>
                <a:cs typeface="Calibri"/>
              </a:rPr>
              <a:t>ll</a:t>
            </a:r>
            <a:r>
              <a:rPr lang="en-US" sz="1200" spc="-20" dirty="0">
                <a:solidFill>
                  <a:prstClr val="black"/>
                </a:solidFill>
                <a:latin typeface="+mn-lt"/>
                <a:cs typeface="Calibri"/>
              </a:rPr>
              <a:t>e</a:t>
            </a:r>
            <a:r>
              <a:rPr lang="en-US" sz="1200" spc="-10" dirty="0">
                <a:solidFill>
                  <a:prstClr val="black"/>
                </a:solidFill>
                <a:latin typeface="+mn-lt"/>
                <a:cs typeface="Calibri"/>
              </a:rPr>
              <a:t>r</a:t>
            </a:r>
            <a:r>
              <a:rPr lang="en-US" sz="1200" spc="-80" dirty="0">
                <a:solidFill>
                  <a:prstClr val="black"/>
                </a:solidFill>
                <a:latin typeface="Times New Roman"/>
                <a:cs typeface="Times New Roman"/>
              </a:rPr>
              <a:t> </a:t>
            </a:r>
            <a:r>
              <a:rPr lang="en-US" sz="1200" dirty="0">
                <a:solidFill>
                  <a:prstClr val="black"/>
                </a:solidFill>
                <a:latin typeface="+mn-lt"/>
                <a:cs typeface="Calibri"/>
              </a:rPr>
              <a:t>a</a:t>
            </a:r>
            <a:r>
              <a:rPr lang="en-US" sz="1200" spc="-5" dirty="0">
                <a:solidFill>
                  <a:prstClr val="black"/>
                </a:solidFill>
                <a:latin typeface="+mn-lt"/>
                <a:cs typeface="Calibri"/>
              </a:rPr>
              <a:t>n</a:t>
            </a:r>
            <a:r>
              <a:rPr lang="en-US" sz="1200" dirty="0">
                <a:solidFill>
                  <a:prstClr val="black"/>
                </a:solidFill>
                <a:latin typeface="+mn-lt"/>
                <a:cs typeface="Calibri"/>
              </a:rPr>
              <a:t>d</a:t>
            </a:r>
            <a:r>
              <a:rPr lang="en-US" sz="1200" spc="-60" dirty="0">
                <a:solidFill>
                  <a:prstClr val="black"/>
                </a:solidFill>
                <a:latin typeface="Times New Roman"/>
                <a:cs typeface="Times New Roman"/>
              </a:rPr>
              <a:t> </a:t>
            </a:r>
            <a:r>
              <a:rPr lang="en-US" sz="1200" spc="-5" dirty="0">
                <a:solidFill>
                  <a:prstClr val="black"/>
                </a:solidFill>
                <a:latin typeface="+mn-lt"/>
                <a:cs typeface="Calibri"/>
              </a:rPr>
              <a:t>che</a:t>
            </a:r>
            <a:r>
              <a:rPr lang="en-US" sz="1200" dirty="0">
                <a:solidFill>
                  <a:prstClr val="black"/>
                </a:solidFill>
                <a:latin typeface="+mn-lt"/>
                <a:cs typeface="Calibri"/>
              </a:rPr>
              <a:t>a</a:t>
            </a:r>
            <a:r>
              <a:rPr lang="en-US" sz="1200" spc="-5" dirty="0">
                <a:solidFill>
                  <a:prstClr val="black"/>
                </a:solidFill>
                <a:latin typeface="+mn-lt"/>
                <a:cs typeface="Calibri"/>
              </a:rPr>
              <a:t>p</a:t>
            </a:r>
            <a:r>
              <a:rPr lang="en-US" sz="1200" spc="-20" dirty="0">
                <a:solidFill>
                  <a:prstClr val="black"/>
                </a:solidFill>
                <a:latin typeface="+mn-lt"/>
                <a:cs typeface="Calibri"/>
              </a:rPr>
              <a:t>e</a:t>
            </a:r>
            <a:r>
              <a:rPr lang="en-US" sz="1200" spc="-295" dirty="0">
                <a:solidFill>
                  <a:prstClr val="black"/>
                </a:solidFill>
                <a:latin typeface="+mn-lt"/>
                <a:cs typeface="Calibri"/>
              </a:rPr>
              <a:t>r</a:t>
            </a:r>
            <a:r>
              <a:rPr lang="en-US" sz="1200" dirty="0">
                <a:solidFill>
                  <a:prstClr val="black"/>
                </a:solidFill>
                <a:latin typeface="+mn-lt"/>
                <a:cs typeface="Calibri"/>
              </a:rPr>
              <a:t>. Devices such as Internet of Things. It supports l</a:t>
            </a:r>
            <a:r>
              <a:rPr lang="en-US" sz="1200" spc="-20" dirty="0">
                <a:solidFill>
                  <a:prstClr val="black"/>
                </a:solidFill>
                <a:latin typeface="+mn-lt"/>
                <a:cs typeface="Calibri"/>
              </a:rPr>
              <a:t>o</a:t>
            </a:r>
            <a:r>
              <a:rPr lang="en-US" sz="1200" dirty="0">
                <a:solidFill>
                  <a:prstClr val="black"/>
                </a:solidFill>
                <a:latin typeface="+mn-lt"/>
                <a:cs typeface="Calibri"/>
              </a:rPr>
              <a:t>w</a:t>
            </a:r>
            <a:r>
              <a:rPr lang="en-US" sz="1200" spc="-55" dirty="0">
                <a:solidFill>
                  <a:prstClr val="black"/>
                </a:solidFill>
                <a:latin typeface="Times New Roman"/>
                <a:cs typeface="Times New Roman"/>
              </a:rPr>
              <a:t> </a:t>
            </a:r>
            <a:r>
              <a:rPr lang="en-US" sz="1200" spc="-30" dirty="0">
                <a:solidFill>
                  <a:prstClr val="black"/>
                </a:solidFill>
                <a:latin typeface="+mn-lt"/>
                <a:cs typeface="Calibri"/>
              </a:rPr>
              <a:t>c</a:t>
            </a:r>
            <a:r>
              <a:rPr lang="en-US" sz="1200" spc="-5" dirty="0">
                <a:solidFill>
                  <a:prstClr val="black"/>
                </a:solidFill>
                <a:latin typeface="+mn-lt"/>
                <a:cs typeface="Calibri"/>
              </a:rPr>
              <a:t>o</a:t>
            </a:r>
            <a:r>
              <a:rPr lang="en-US" sz="1200" spc="-30" dirty="0">
                <a:solidFill>
                  <a:prstClr val="black"/>
                </a:solidFill>
                <a:latin typeface="+mn-lt"/>
                <a:cs typeface="Calibri"/>
              </a:rPr>
              <a:t>s</a:t>
            </a:r>
            <a:r>
              <a:rPr lang="en-US" sz="1200" dirty="0">
                <a:solidFill>
                  <a:prstClr val="black"/>
                </a:solidFill>
                <a:latin typeface="+mn-lt"/>
                <a:cs typeface="Calibri"/>
              </a:rPr>
              <a:t>t</a:t>
            </a:r>
            <a:r>
              <a:rPr lang="en-US" sz="1200" spc="-55" dirty="0">
                <a:solidFill>
                  <a:prstClr val="black"/>
                </a:solidFill>
                <a:latin typeface="Times New Roman"/>
                <a:cs typeface="Times New Roman"/>
              </a:rPr>
              <a:t> </a:t>
            </a:r>
            <a:r>
              <a:rPr lang="en-US" sz="1200" dirty="0">
                <a:solidFill>
                  <a:prstClr val="black"/>
                </a:solidFill>
                <a:latin typeface="+mn-lt"/>
                <a:cs typeface="Calibri"/>
              </a:rPr>
              <a:t>a</a:t>
            </a:r>
            <a:r>
              <a:rPr lang="en-US" sz="1200" spc="-5" dirty="0">
                <a:solidFill>
                  <a:prstClr val="black"/>
                </a:solidFill>
                <a:latin typeface="+mn-lt"/>
                <a:cs typeface="Calibri"/>
              </a:rPr>
              <a:t>n</a:t>
            </a:r>
            <a:r>
              <a:rPr lang="en-US" sz="1200" dirty="0">
                <a:solidFill>
                  <a:prstClr val="black"/>
                </a:solidFill>
                <a:latin typeface="+mn-lt"/>
                <a:cs typeface="Calibri"/>
              </a:rPr>
              <a:t>d</a:t>
            </a:r>
            <a:r>
              <a:rPr lang="en-US" sz="1200" spc="-60" dirty="0">
                <a:solidFill>
                  <a:prstClr val="black"/>
                </a:solidFill>
                <a:latin typeface="Times New Roman"/>
                <a:cs typeface="Times New Roman"/>
              </a:rPr>
              <a:t> </a:t>
            </a:r>
            <a:r>
              <a:rPr lang="en-US" sz="1200" spc="-5" dirty="0">
                <a:solidFill>
                  <a:prstClr val="black"/>
                </a:solidFill>
                <a:latin typeface="+mn-lt"/>
                <a:cs typeface="Calibri"/>
              </a:rPr>
              <a:t>e</a:t>
            </a:r>
            <a:r>
              <a:rPr lang="en-US" sz="1200" dirty="0">
                <a:solidFill>
                  <a:prstClr val="black"/>
                </a:solidFill>
                <a:latin typeface="+mn-lt"/>
                <a:cs typeface="Calibri"/>
              </a:rPr>
              <a:t>as</a:t>
            </a:r>
            <a:r>
              <a:rPr lang="en-US" sz="1200" spc="-15" dirty="0">
                <a:solidFill>
                  <a:prstClr val="black"/>
                </a:solidFill>
                <a:latin typeface="+mn-lt"/>
                <a:cs typeface="Calibri"/>
              </a:rPr>
              <a:t>y</a:t>
            </a:r>
            <a:r>
              <a:rPr lang="en-US" sz="1200" spc="-70" dirty="0">
                <a:solidFill>
                  <a:prstClr val="black"/>
                </a:solidFill>
                <a:latin typeface="Times New Roman"/>
                <a:cs typeface="Times New Roman"/>
              </a:rPr>
              <a:t> </a:t>
            </a:r>
            <a:r>
              <a:rPr lang="en-US" sz="1200" spc="-5" dirty="0">
                <a:solidFill>
                  <a:prstClr val="black"/>
                </a:solidFill>
                <a:latin typeface="+mn-lt"/>
                <a:cs typeface="Calibri"/>
              </a:rPr>
              <a:t>impleme</a:t>
            </a:r>
            <a:r>
              <a:rPr lang="en-US" sz="1200" spc="-30" dirty="0">
                <a:solidFill>
                  <a:prstClr val="black"/>
                </a:solidFill>
                <a:latin typeface="+mn-lt"/>
                <a:cs typeface="Calibri"/>
              </a:rPr>
              <a:t>n</a:t>
            </a:r>
            <a:r>
              <a:rPr lang="en-US" sz="1200" spc="-40" dirty="0">
                <a:solidFill>
                  <a:prstClr val="black"/>
                </a:solidFill>
                <a:latin typeface="+mn-lt"/>
                <a:cs typeface="Calibri"/>
              </a:rPr>
              <a:t>t</a:t>
            </a:r>
            <a:r>
              <a:rPr lang="en-US" sz="1200" spc="-25" dirty="0">
                <a:solidFill>
                  <a:prstClr val="black"/>
                </a:solidFill>
                <a:latin typeface="+mn-lt"/>
                <a:cs typeface="Calibri"/>
              </a:rPr>
              <a:t>a</a:t>
            </a:r>
            <a:r>
              <a:rPr lang="en-US" sz="1200" spc="-5" dirty="0">
                <a:solidFill>
                  <a:prstClr val="black"/>
                </a:solidFill>
                <a:latin typeface="+mn-lt"/>
                <a:cs typeface="Calibri"/>
              </a:rPr>
              <a:t>t</a:t>
            </a:r>
            <a:r>
              <a:rPr lang="en-US" sz="1200" spc="-10" dirty="0">
                <a:solidFill>
                  <a:prstClr val="black"/>
                </a:solidFill>
                <a:latin typeface="+mn-lt"/>
                <a:cs typeface="Calibri"/>
              </a:rPr>
              <a:t>i</a:t>
            </a:r>
            <a:r>
              <a:rPr lang="en-US" sz="1200" spc="-5" dirty="0">
                <a:solidFill>
                  <a:prstClr val="black"/>
                </a:solidFill>
                <a:latin typeface="+mn-lt"/>
                <a:cs typeface="Calibri"/>
              </a:rPr>
              <a:t>o</a:t>
            </a:r>
            <a:r>
              <a:rPr lang="en-US" sz="1200" dirty="0">
                <a:solidFill>
                  <a:prstClr val="black"/>
                </a:solidFill>
                <a:latin typeface="+mn-lt"/>
                <a:cs typeface="Calibri"/>
              </a:rPr>
              <a:t>n, which</a:t>
            </a:r>
            <a:r>
              <a:rPr lang="en-US" sz="1200" spc="-80" dirty="0">
                <a:solidFill>
                  <a:prstClr val="black"/>
                </a:solidFill>
                <a:latin typeface="Times New Roman"/>
                <a:cs typeface="Times New Roman"/>
              </a:rPr>
              <a:t> </a:t>
            </a:r>
            <a:r>
              <a:rPr lang="en-US" sz="1200" spc="-5" dirty="0">
                <a:solidFill>
                  <a:prstClr val="black"/>
                </a:solidFill>
                <a:latin typeface="+mn-lt"/>
                <a:cs typeface="Calibri"/>
              </a:rPr>
              <a:t>le</a:t>
            </a:r>
            <a:r>
              <a:rPr lang="en-US" sz="1200" dirty="0">
                <a:solidFill>
                  <a:prstClr val="black"/>
                </a:solidFill>
                <a:latin typeface="+mn-lt"/>
                <a:cs typeface="Calibri"/>
              </a:rPr>
              <a:t>d</a:t>
            </a:r>
            <a:r>
              <a:rPr lang="en-US" sz="1200" spc="-75" dirty="0">
                <a:solidFill>
                  <a:prstClr val="black"/>
                </a:solidFill>
                <a:latin typeface="Times New Roman"/>
                <a:cs typeface="Times New Roman"/>
              </a:rPr>
              <a:t> </a:t>
            </a:r>
            <a:r>
              <a:rPr lang="en-US" sz="1200" spc="-5" dirty="0">
                <a:solidFill>
                  <a:prstClr val="black"/>
                </a:solidFill>
                <a:latin typeface="+mn-lt"/>
                <a:cs typeface="Calibri"/>
              </a:rPr>
              <a:t>BL</a:t>
            </a:r>
            <a:r>
              <a:rPr lang="en-US" sz="1200" dirty="0">
                <a:solidFill>
                  <a:prstClr val="black"/>
                </a:solidFill>
                <a:latin typeface="+mn-lt"/>
                <a:cs typeface="Calibri"/>
              </a:rPr>
              <a:t>E</a:t>
            </a:r>
            <a:r>
              <a:rPr lang="en-US" sz="1200" spc="-70" dirty="0">
                <a:solidFill>
                  <a:prstClr val="black"/>
                </a:solidFill>
                <a:latin typeface="Times New Roman"/>
                <a:cs typeface="Times New Roman"/>
              </a:rPr>
              <a:t> </a:t>
            </a:r>
            <a:r>
              <a:rPr lang="en-US" sz="1200" spc="-35" dirty="0">
                <a:solidFill>
                  <a:prstClr val="black"/>
                </a:solidFill>
                <a:latin typeface="+mn-lt"/>
                <a:cs typeface="Calibri"/>
              </a:rPr>
              <a:t>t</a:t>
            </a:r>
            <a:r>
              <a:rPr lang="en-US" sz="1200" dirty="0">
                <a:solidFill>
                  <a:prstClr val="black"/>
                </a:solidFill>
                <a:latin typeface="+mn-lt"/>
                <a:cs typeface="Calibri"/>
              </a:rPr>
              <a:t>o</a:t>
            </a:r>
            <a:r>
              <a:rPr lang="en-US" sz="1200" spc="-60" dirty="0">
                <a:solidFill>
                  <a:prstClr val="black"/>
                </a:solidFill>
                <a:latin typeface="Times New Roman"/>
                <a:cs typeface="Times New Roman"/>
              </a:rPr>
              <a:t> </a:t>
            </a:r>
            <a:r>
              <a:rPr lang="en-US" sz="1200" spc="-5" dirty="0">
                <a:solidFill>
                  <a:prstClr val="black"/>
                </a:solidFill>
                <a:latin typeface="+mn-lt"/>
                <a:cs typeface="Calibri"/>
              </a:rPr>
              <a:t>b</a:t>
            </a:r>
            <a:r>
              <a:rPr lang="en-US" sz="1200" spc="-15" dirty="0">
                <a:solidFill>
                  <a:prstClr val="black"/>
                </a:solidFill>
                <a:latin typeface="+mn-lt"/>
                <a:cs typeface="Calibri"/>
              </a:rPr>
              <a:t>e</a:t>
            </a:r>
            <a:r>
              <a:rPr lang="en-US" sz="1200" spc="-10" dirty="0">
                <a:solidFill>
                  <a:prstClr val="black"/>
                </a:solidFill>
                <a:latin typeface="Times New Roman"/>
                <a:cs typeface="Times New Roman"/>
              </a:rPr>
              <a:t> </a:t>
            </a:r>
            <a:r>
              <a:rPr lang="en-US" sz="1200" dirty="0">
                <a:solidFill>
                  <a:prstClr val="black"/>
                </a:solidFill>
                <a:latin typeface="+mn-lt"/>
                <a:cs typeface="Calibri"/>
              </a:rPr>
              <a:t>w</a:t>
            </a:r>
            <a:r>
              <a:rPr lang="en-US" sz="1200" spc="-5" dirty="0">
                <a:solidFill>
                  <a:prstClr val="black"/>
                </a:solidFill>
                <a:latin typeface="+mn-lt"/>
                <a:cs typeface="Calibri"/>
              </a:rPr>
              <a:t>idel</a:t>
            </a:r>
            <a:r>
              <a:rPr lang="en-US" sz="1200" spc="-15" dirty="0">
                <a:solidFill>
                  <a:prstClr val="black"/>
                </a:solidFill>
                <a:latin typeface="+mn-lt"/>
                <a:cs typeface="Calibri"/>
              </a:rPr>
              <a:t>y</a:t>
            </a:r>
            <a:r>
              <a:rPr lang="en-US" sz="1200" spc="-80" dirty="0">
                <a:solidFill>
                  <a:prstClr val="black"/>
                </a:solidFill>
                <a:latin typeface="Times New Roman"/>
                <a:cs typeface="Times New Roman"/>
              </a:rPr>
              <a:t> </a:t>
            </a:r>
            <a:r>
              <a:rPr lang="en-US" sz="1200" spc="-5" dirty="0">
                <a:solidFill>
                  <a:prstClr val="black"/>
                </a:solidFill>
                <a:latin typeface="+mn-lt"/>
                <a:cs typeface="Calibri"/>
              </a:rPr>
              <a:t>u</a:t>
            </a:r>
            <a:r>
              <a:rPr lang="en-US" sz="1200" dirty="0">
                <a:solidFill>
                  <a:prstClr val="black"/>
                </a:solidFill>
                <a:latin typeface="+mn-lt"/>
                <a:cs typeface="Calibri"/>
              </a:rPr>
              <a:t>s</a:t>
            </a:r>
            <a:r>
              <a:rPr lang="en-US" sz="1200" spc="-5" dirty="0">
                <a:solidFill>
                  <a:prstClr val="black"/>
                </a:solidFill>
                <a:latin typeface="+mn-lt"/>
                <a:cs typeface="Calibri"/>
              </a:rPr>
              <a:t>e</a:t>
            </a:r>
            <a:r>
              <a:rPr lang="en-US" sz="1200" dirty="0">
                <a:solidFill>
                  <a:prstClr val="black"/>
                </a:solidFill>
                <a:latin typeface="+mn-lt"/>
                <a:cs typeface="Calibri"/>
              </a:rPr>
              <a:t>d</a:t>
            </a:r>
            <a:r>
              <a:rPr lang="en-US" sz="1200" spc="-65" dirty="0">
                <a:solidFill>
                  <a:prstClr val="black"/>
                </a:solidFill>
                <a:latin typeface="Times New Roman"/>
                <a:cs typeface="Times New Roman"/>
              </a:rPr>
              <a:t> </a:t>
            </a:r>
            <a:r>
              <a:rPr lang="en-US" sz="1200" dirty="0">
                <a:solidFill>
                  <a:prstClr val="black"/>
                </a:solidFill>
                <a:latin typeface="+mn-lt"/>
                <a:cs typeface="Calibri"/>
              </a:rPr>
              <a:t>a</a:t>
            </a:r>
            <a:r>
              <a:rPr lang="en-US" sz="1200" spc="-5" dirty="0">
                <a:solidFill>
                  <a:prstClr val="black"/>
                </a:solidFill>
                <a:latin typeface="+mn-lt"/>
                <a:cs typeface="Calibri"/>
              </a:rPr>
              <a:t>mon</a:t>
            </a:r>
            <a:r>
              <a:rPr lang="en-US" sz="1200" dirty="0">
                <a:solidFill>
                  <a:prstClr val="black"/>
                </a:solidFill>
                <a:latin typeface="+mn-lt"/>
                <a:cs typeface="Calibri"/>
              </a:rPr>
              <a:t>g</a:t>
            </a:r>
            <a:r>
              <a:rPr lang="en-US" sz="1200" spc="-70" dirty="0">
                <a:solidFill>
                  <a:prstClr val="black"/>
                </a:solidFill>
                <a:latin typeface="Times New Roman"/>
                <a:cs typeface="Times New Roman"/>
              </a:rPr>
              <a:t> </a:t>
            </a:r>
            <a:r>
              <a:rPr lang="en-US" sz="1200" dirty="0" err="1">
                <a:solidFill>
                  <a:prstClr val="black"/>
                </a:solidFill>
                <a:latin typeface="+mn-lt"/>
                <a:cs typeface="Calibri"/>
              </a:rPr>
              <a:t>I</a:t>
            </a:r>
            <a:r>
              <a:rPr lang="en-US" sz="1200" spc="-5" dirty="0" err="1">
                <a:solidFill>
                  <a:prstClr val="black"/>
                </a:solidFill>
                <a:latin typeface="+mn-lt"/>
                <a:cs typeface="Calibri"/>
              </a:rPr>
              <a:t>o</a:t>
            </a:r>
            <a:r>
              <a:rPr lang="en-US" sz="1200" dirty="0" err="1">
                <a:solidFill>
                  <a:prstClr val="black"/>
                </a:solidFill>
                <a:latin typeface="+mn-lt"/>
                <a:cs typeface="Calibri"/>
              </a:rPr>
              <a:t>T</a:t>
            </a:r>
            <a:r>
              <a:rPr lang="en-US" sz="1200" spc="-80" dirty="0">
                <a:solidFill>
                  <a:prstClr val="black"/>
                </a:solidFill>
                <a:latin typeface="Times New Roman"/>
                <a:cs typeface="Times New Roman"/>
              </a:rPr>
              <a:t> </a:t>
            </a:r>
            <a:r>
              <a:rPr lang="en-US" sz="1200" spc="-5" dirty="0">
                <a:solidFill>
                  <a:prstClr val="black"/>
                </a:solidFill>
                <a:latin typeface="+mn-lt"/>
                <a:cs typeface="Calibri"/>
              </a:rPr>
              <a:t>d</a:t>
            </a:r>
            <a:r>
              <a:rPr lang="en-US" sz="1200" spc="-30" dirty="0">
                <a:solidFill>
                  <a:prstClr val="black"/>
                </a:solidFill>
                <a:latin typeface="+mn-lt"/>
                <a:cs typeface="Calibri"/>
              </a:rPr>
              <a:t>e</a:t>
            </a:r>
            <a:r>
              <a:rPr lang="en-US" sz="1200" spc="-15" dirty="0">
                <a:solidFill>
                  <a:prstClr val="black"/>
                </a:solidFill>
                <a:latin typeface="+mn-lt"/>
                <a:cs typeface="Calibri"/>
              </a:rPr>
              <a:t>v</a:t>
            </a:r>
            <a:r>
              <a:rPr lang="en-US" sz="1200" spc="-5" dirty="0">
                <a:solidFill>
                  <a:prstClr val="black"/>
                </a:solidFill>
                <a:latin typeface="+mn-lt"/>
                <a:cs typeface="Calibri"/>
              </a:rPr>
              <a:t>ice</a:t>
            </a:r>
            <a:r>
              <a:rPr lang="en-US" sz="1200" dirty="0">
                <a:solidFill>
                  <a:prstClr val="black"/>
                </a:solidFill>
                <a:latin typeface="+mn-lt"/>
                <a:cs typeface="Calibri"/>
              </a:rPr>
              <a:t>s</a:t>
            </a:r>
            <a:r>
              <a:rPr lang="en-US" sz="1200" spc="-65" dirty="0">
                <a:solidFill>
                  <a:prstClr val="black"/>
                </a:solidFill>
                <a:latin typeface="Times New Roman"/>
                <a:cs typeface="Times New Roman"/>
              </a:rPr>
              <a:t> </a:t>
            </a:r>
            <a:r>
              <a:rPr lang="en-US" sz="1200" dirty="0">
                <a:solidFill>
                  <a:prstClr val="black"/>
                </a:solidFill>
                <a:latin typeface="+mn-lt"/>
                <a:cs typeface="Calibri"/>
              </a:rPr>
              <a:t>a</a:t>
            </a:r>
            <a:r>
              <a:rPr lang="en-US" sz="1200" spc="-5" dirty="0">
                <a:solidFill>
                  <a:prstClr val="black"/>
                </a:solidFill>
                <a:latin typeface="+mn-lt"/>
                <a:cs typeface="Calibri"/>
              </a:rPr>
              <a:t>n</a:t>
            </a:r>
            <a:r>
              <a:rPr lang="en-US" sz="1200" dirty="0">
                <a:solidFill>
                  <a:prstClr val="black"/>
                </a:solidFill>
                <a:latin typeface="+mn-lt"/>
                <a:cs typeface="Calibri"/>
              </a:rPr>
              <a:t>d</a:t>
            </a:r>
            <a:r>
              <a:rPr lang="en-US" sz="1200" spc="-65" dirty="0">
                <a:solidFill>
                  <a:prstClr val="black"/>
                </a:solidFill>
                <a:latin typeface="Times New Roman"/>
                <a:cs typeface="Times New Roman"/>
              </a:rPr>
              <a:t> </a:t>
            </a:r>
            <a:r>
              <a:rPr lang="en-US" sz="1200" dirty="0">
                <a:solidFill>
                  <a:prstClr val="black"/>
                </a:solidFill>
                <a:latin typeface="+mn-lt"/>
                <a:cs typeface="Calibri"/>
              </a:rPr>
              <a:t>a</a:t>
            </a:r>
            <a:r>
              <a:rPr lang="en-US" sz="1200" spc="-5" dirty="0">
                <a:solidFill>
                  <a:prstClr val="black"/>
                </a:solidFill>
                <a:latin typeface="+mn-lt"/>
                <a:cs typeface="Calibri"/>
              </a:rPr>
              <a:t>ppli</a:t>
            </a:r>
            <a:r>
              <a:rPr lang="en-US" sz="1200" spc="-30" dirty="0">
                <a:solidFill>
                  <a:prstClr val="black"/>
                </a:solidFill>
                <a:latin typeface="+mn-lt"/>
                <a:cs typeface="Calibri"/>
              </a:rPr>
              <a:t>c</a:t>
            </a:r>
            <a:r>
              <a:rPr lang="en-US" sz="1200" spc="-25" dirty="0">
                <a:solidFill>
                  <a:prstClr val="black"/>
                </a:solidFill>
                <a:latin typeface="+mn-lt"/>
                <a:cs typeface="Calibri"/>
              </a:rPr>
              <a:t>a</a:t>
            </a:r>
            <a:r>
              <a:rPr lang="en-US" sz="1200" spc="-5" dirty="0">
                <a:solidFill>
                  <a:prstClr val="black"/>
                </a:solidFill>
                <a:latin typeface="+mn-lt"/>
                <a:cs typeface="Calibri"/>
              </a:rPr>
              <a:t>tion</a:t>
            </a:r>
            <a:r>
              <a:rPr lang="en-US" sz="1200" dirty="0">
                <a:solidFill>
                  <a:prstClr val="black"/>
                </a:solidFill>
                <a:latin typeface="+mn-lt"/>
                <a:cs typeface="Calibri"/>
              </a:rPr>
              <a:t>s. It</a:t>
            </a:r>
            <a:r>
              <a:rPr lang="en-US" sz="1200" baseline="0" dirty="0">
                <a:solidFill>
                  <a:prstClr val="black"/>
                </a:solidFill>
                <a:latin typeface="+mn-lt"/>
                <a:cs typeface="Calibri"/>
              </a:rPr>
              <a:t> could be deployed in </a:t>
            </a:r>
            <a:r>
              <a:rPr lang="en-US" sz="1200" baseline="0" dirty="0" err="1">
                <a:solidFill>
                  <a:prstClr val="black"/>
                </a:solidFill>
                <a:latin typeface="+mn-lt"/>
                <a:cs typeface="Calibri"/>
              </a:rPr>
              <a:t>w</a:t>
            </a:r>
            <a:r>
              <a:rPr lang="en-US" sz="1200" spc="-5" dirty="0" err="1">
                <a:solidFill>
                  <a:prstClr val="black"/>
                </a:solidFill>
                <a:latin typeface="+mn-lt"/>
                <a:cs typeface="Calibri"/>
              </a:rPr>
              <a:t>earables</a:t>
            </a:r>
            <a:r>
              <a:rPr lang="en-US" sz="1200" dirty="0">
                <a:solidFill>
                  <a:prstClr val="black"/>
                </a:solidFill>
                <a:latin typeface="+mn-lt"/>
                <a:cs typeface="Calibri"/>
              </a:rPr>
              <a:t>,</a:t>
            </a:r>
            <a:r>
              <a:rPr lang="en-US" sz="1200" spc="-90" dirty="0">
                <a:solidFill>
                  <a:prstClr val="black"/>
                </a:solidFill>
                <a:latin typeface="Times New Roman"/>
                <a:cs typeface="Times New Roman"/>
              </a:rPr>
              <a:t> </a:t>
            </a:r>
            <a:r>
              <a:rPr lang="en-US" sz="1200" spc="-5" dirty="0">
                <a:solidFill>
                  <a:prstClr val="black"/>
                </a:solidFill>
                <a:latin typeface="+mn-lt"/>
                <a:cs typeface="Calibri"/>
              </a:rPr>
              <a:t>sensors</a:t>
            </a:r>
            <a:r>
              <a:rPr lang="en-US" sz="1200" dirty="0">
                <a:solidFill>
                  <a:prstClr val="black"/>
                </a:solidFill>
                <a:latin typeface="+mn-lt"/>
                <a:cs typeface="Calibri"/>
              </a:rPr>
              <a:t>,</a:t>
            </a:r>
            <a:r>
              <a:rPr lang="en-US" sz="1200" spc="-70" dirty="0">
                <a:solidFill>
                  <a:prstClr val="black"/>
                </a:solidFill>
                <a:latin typeface="Times New Roman"/>
                <a:cs typeface="Times New Roman"/>
              </a:rPr>
              <a:t> </a:t>
            </a:r>
            <a:r>
              <a:rPr lang="en-US" sz="1200" spc="-10" dirty="0" err="1">
                <a:solidFill>
                  <a:prstClr val="black"/>
                </a:solidFill>
                <a:latin typeface="+mn-lt"/>
                <a:cs typeface="Calibri"/>
              </a:rPr>
              <a:t>lightbulbs</a:t>
            </a:r>
            <a:r>
              <a:rPr lang="en-US" sz="1200" dirty="0">
                <a:solidFill>
                  <a:prstClr val="black"/>
                </a:solidFill>
                <a:latin typeface="+mn-lt"/>
                <a:cs typeface="Calibri"/>
              </a:rPr>
              <a:t>,</a:t>
            </a:r>
            <a:r>
              <a:rPr lang="en-US" sz="1200" spc="-55" dirty="0">
                <a:solidFill>
                  <a:prstClr val="black"/>
                </a:solidFill>
                <a:latin typeface="Times New Roman"/>
                <a:cs typeface="Times New Roman"/>
              </a:rPr>
              <a:t> </a:t>
            </a:r>
            <a:r>
              <a:rPr lang="en-US" sz="1200" spc="-5" dirty="0">
                <a:solidFill>
                  <a:prstClr val="black"/>
                </a:solidFill>
                <a:latin typeface="+mn-lt"/>
                <a:cs typeface="Calibri"/>
              </a:rPr>
              <a:t>medica</a:t>
            </a:r>
            <a:r>
              <a:rPr lang="en-US" sz="1200" dirty="0">
                <a:solidFill>
                  <a:prstClr val="black"/>
                </a:solidFill>
                <a:latin typeface="+mn-lt"/>
                <a:cs typeface="Calibri"/>
              </a:rPr>
              <a:t>l</a:t>
            </a:r>
            <a:r>
              <a:rPr lang="en-US" sz="1200" spc="-80" dirty="0">
                <a:solidFill>
                  <a:prstClr val="black"/>
                </a:solidFill>
                <a:latin typeface="Times New Roman"/>
                <a:cs typeface="Times New Roman"/>
              </a:rPr>
              <a:t> </a:t>
            </a:r>
            <a:r>
              <a:rPr lang="en-US" sz="1200" spc="-5" dirty="0">
                <a:solidFill>
                  <a:prstClr val="black"/>
                </a:solidFill>
                <a:latin typeface="+mn-lt"/>
                <a:cs typeface="Calibri"/>
              </a:rPr>
              <a:t>devices</a:t>
            </a:r>
            <a:r>
              <a:rPr lang="en-US" sz="1200" dirty="0">
                <a:solidFill>
                  <a:prstClr val="black"/>
                </a:solidFill>
                <a:latin typeface="+mn-lt"/>
                <a:cs typeface="Calibri"/>
              </a:rPr>
              <a:t>,</a:t>
            </a:r>
            <a:r>
              <a:rPr lang="en-US" sz="1200" spc="-55" dirty="0">
                <a:solidFill>
                  <a:prstClr val="black"/>
                </a:solidFill>
                <a:latin typeface="Times New Roman"/>
                <a:cs typeface="Times New Roman"/>
              </a:rPr>
              <a:t> </a:t>
            </a:r>
            <a:r>
              <a:rPr lang="en-US" sz="1200" spc="-5" dirty="0">
                <a:solidFill>
                  <a:prstClr val="black"/>
                </a:solidFill>
                <a:latin typeface="+mn-lt"/>
                <a:cs typeface="Calibri"/>
              </a:rPr>
              <a:t>and</a:t>
            </a:r>
            <a:r>
              <a:rPr lang="en-US" sz="1200" spc="-5" dirty="0">
                <a:solidFill>
                  <a:prstClr val="black"/>
                </a:solidFill>
                <a:latin typeface="Times New Roman"/>
                <a:cs typeface="Times New Roman"/>
              </a:rPr>
              <a:t> </a:t>
            </a:r>
            <a:r>
              <a:rPr lang="en-US" sz="1200" spc="-5" dirty="0">
                <a:solidFill>
                  <a:prstClr val="black"/>
                </a:solidFill>
                <a:latin typeface="+mn-lt"/>
                <a:cs typeface="Calibri"/>
              </a:rPr>
              <a:t>m</a:t>
            </a:r>
            <a:r>
              <a:rPr lang="en-US" sz="1200" dirty="0">
                <a:solidFill>
                  <a:prstClr val="black"/>
                </a:solidFill>
                <a:latin typeface="+mn-lt"/>
                <a:cs typeface="Calibri"/>
              </a:rPr>
              <a:t>a</a:t>
            </a:r>
            <a:r>
              <a:rPr lang="en-US" sz="1200" spc="-60" dirty="0">
                <a:solidFill>
                  <a:prstClr val="black"/>
                </a:solidFill>
                <a:latin typeface="+mn-lt"/>
                <a:cs typeface="Calibri"/>
              </a:rPr>
              <a:t>n</a:t>
            </a:r>
            <a:r>
              <a:rPr lang="en-US" sz="1200" spc="-15" dirty="0">
                <a:solidFill>
                  <a:prstClr val="black"/>
                </a:solidFill>
                <a:latin typeface="+mn-lt"/>
                <a:cs typeface="Calibri"/>
              </a:rPr>
              <a:t>y</a:t>
            </a:r>
            <a:r>
              <a:rPr lang="en-US" sz="1200" spc="-70" dirty="0">
                <a:solidFill>
                  <a:prstClr val="black"/>
                </a:solidFill>
                <a:latin typeface="Times New Roman"/>
                <a:cs typeface="Times New Roman"/>
              </a:rPr>
              <a:t> </a:t>
            </a:r>
            <a:r>
              <a:rPr lang="en-US" sz="1200" spc="-5" dirty="0">
                <a:solidFill>
                  <a:prstClr val="black"/>
                </a:solidFill>
                <a:latin typeface="+mn-lt"/>
                <a:cs typeface="Calibri"/>
              </a:rPr>
              <a:t>oth</a:t>
            </a:r>
            <a:r>
              <a:rPr lang="en-US" sz="1200" spc="-20" dirty="0">
                <a:solidFill>
                  <a:prstClr val="black"/>
                </a:solidFill>
                <a:latin typeface="+mn-lt"/>
                <a:cs typeface="Calibri"/>
              </a:rPr>
              <a:t>e</a:t>
            </a:r>
            <a:r>
              <a:rPr lang="en-US" sz="1200" spc="-10" dirty="0">
                <a:solidFill>
                  <a:prstClr val="black"/>
                </a:solidFill>
                <a:latin typeface="+mn-lt"/>
                <a:cs typeface="Calibri"/>
              </a:rPr>
              <a:t>r</a:t>
            </a:r>
            <a:r>
              <a:rPr lang="en-US" sz="1200" spc="-65" dirty="0">
                <a:solidFill>
                  <a:prstClr val="black"/>
                </a:solidFill>
                <a:latin typeface="Times New Roman"/>
                <a:cs typeface="Times New Roman"/>
              </a:rPr>
              <a:t> </a:t>
            </a:r>
            <a:r>
              <a:rPr lang="en-US" sz="1200" dirty="0">
                <a:solidFill>
                  <a:prstClr val="black"/>
                </a:solidFill>
                <a:latin typeface="+mn-lt"/>
                <a:cs typeface="Calibri"/>
              </a:rPr>
              <a:t>s</a:t>
            </a:r>
            <a:r>
              <a:rPr lang="en-US" sz="1200" spc="-5" dirty="0">
                <a:solidFill>
                  <a:prstClr val="black"/>
                </a:solidFill>
                <a:latin typeface="+mn-lt"/>
                <a:cs typeface="Calibri"/>
              </a:rPr>
              <a:t>m</a:t>
            </a:r>
            <a:r>
              <a:rPr lang="en-US" sz="1200" dirty="0">
                <a:solidFill>
                  <a:prstClr val="black"/>
                </a:solidFill>
                <a:latin typeface="+mn-lt"/>
                <a:cs typeface="Calibri"/>
              </a:rPr>
              <a:t>a</a:t>
            </a:r>
            <a:r>
              <a:rPr lang="en-US" sz="1200" spc="-10" dirty="0">
                <a:solidFill>
                  <a:prstClr val="black"/>
                </a:solidFill>
                <a:latin typeface="+mn-lt"/>
                <a:cs typeface="Calibri"/>
              </a:rPr>
              <a:t>r</a:t>
            </a:r>
            <a:r>
              <a:rPr lang="en-US" sz="1200" spc="-5" dirty="0">
                <a:solidFill>
                  <a:prstClr val="black"/>
                </a:solidFill>
                <a:latin typeface="+mn-lt"/>
                <a:cs typeface="Calibri"/>
              </a:rPr>
              <a:t>t-p</a:t>
            </a:r>
            <a:r>
              <a:rPr lang="en-US" sz="1200" spc="-60" dirty="0">
                <a:solidFill>
                  <a:prstClr val="black"/>
                </a:solidFill>
                <a:latin typeface="+mn-lt"/>
                <a:cs typeface="Calibri"/>
              </a:rPr>
              <a:t>r</a:t>
            </a:r>
            <a:r>
              <a:rPr lang="en-US" sz="1200" spc="-5" dirty="0">
                <a:solidFill>
                  <a:prstClr val="black"/>
                </a:solidFill>
                <a:latin typeface="+mn-lt"/>
                <a:cs typeface="Calibri"/>
              </a:rPr>
              <a:t>oduct</a:t>
            </a:r>
            <a:r>
              <a:rPr lang="en-US" sz="1200" dirty="0">
                <a:solidFill>
                  <a:prstClr val="black"/>
                </a:solidFill>
                <a:latin typeface="+mn-lt"/>
                <a:cs typeface="Calibri"/>
              </a:rPr>
              <a:t>s. 48</a:t>
            </a:r>
            <a:r>
              <a:rPr lang="en-US" sz="1200" spc="-60" dirty="0">
                <a:solidFill>
                  <a:prstClr val="black"/>
                </a:solidFill>
                <a:latin typeface="Times New Roman"/>
                <a:cs typeface="Times New Roman"/>
              </a:rPr>
              <a:t> </a:t>
            </a:r>
            <a:r>
              <a:rPr lang="en-US" sz="1200" spc="-5" dirty="0">
                <a:solidFill>
                  <a:prstClr val="black"/>
                </a:solidFill>
                <a:latin typeface="+mn-lt"/>
                <a:cs typeface="Calibri"/>
              </a:rPr>
              <a:t>billio</a:t>
            </a:r>
            <a:r>
              <a:rPr lang="en-US" sz="1200" dirty="0">
                <a:solidFill>
                  <a:prstClr val="black"/>
                </a:solidFill>
                <a:latin typeface="+mn-lt"/>
                <a:cs typeface="Calibri"/>
              </a:rPr>
              <a:t>n</a:t>
            </a:r>
            <a:r>
              <a:rPr lang="en-US" sz="1200" spc="-75" dirty="0">
                <a:solidFill>
                  <a:prstClr val="black"/>
                </a:solidFill>
                <a:latin typeface="Times New Roman"/>
                <a:cs typeface="Times New Roman"/>
              </a:rPr>
              <a:t> </a:t>
            </a:r>
            <a:r>
              <a:rPr lang="en-US" sz="1200" dirty="0" err="1">
                <a:solidFill>
                  <a:prstClr val="black"/>
                </a:solidFill>
                <a:latin typeface="+mn-lt"/>
                <a:cs typeface="Calibri"/>
              </a:rPr>
              <a:t>I</a:t>
            </a:r>
            <a:r>
              <a:rPr lang="en-US" sz="1200" spc="-5" dirty="0" err="1">
                <a:solidFill>
                  <a:prstClr val="black"/>
                </a:solidFill>
                <a:latin typeface="+mn-lt"/>
                <a:cs typeface="Calibri"/>
              </a:rPr>
              <a:t>o</a:t>
            </a:r>
            <a:r>
              <a:rPr lang="en-US" sz="1200" dirty="0" err="1">
                <a:solidFill>
                  <a:prstClr val="black"/>
                </a:solidFill>
                <a:latin typeface="+mn-lt"/>
                <a:cs typeface="Calibri"/>
              </a:rPr>
              <a:t>T</a:t>
            </a:r>
            <a:r>
              <a:rPr lang="en-US" sz="1200" spc="-75" dirty="0">
                <a:solidFill>
                  <a:prstClr val="black"/>
                </a:solidFill>
                <a:latin typeface="Times New Roman"/>
                <a:cs typeface="Times New Roman"/>
              </a:rPr>
              <a:t> </a:t>
            </a:r>
            <a:r>
              <a:rPr lang="en-US" sz="1200" spc="-5" dirty="0">
                <a:solidFill>
                  <a:prstClr val="black"/>
                </a:solidFill>
                <a:latin typeface="+mn-lt"/>
                <a:cs typeface="Calibri"/>
              </a:rPr>
              <a:t>d</a:t>
            </a:r>
            <a:r>
              <a:rPr lang="en-US" sz="1200" spc="-30" dirty="0">
                <a:solidFill>
                  <a:prstClr val="black"/>
                </a:solidFill>
                <a:latin typeface="+mn-lt"/>
                <a:cs typeface="Calibri"/>
              </a:rPr>
              <a:t>e</a:t>
            </a:r>
            <a:r>
              <a:rPr lang="en-US" sz="1200" spc="-15" dirty="0">
                <a:solidFill>
                  <a:prstClr val="black"/>
                </a:solidFill>
                <a:latin typeface="+mn-lt"/>
                <a:cs typeface="Calibri"/>
              </a:rPr>
              <a:t>v</a:t>
            </a:r>
            <a:r>
              <a:rPr lang="en-US" sz="1200" spc="-5" dirty="0">
                <a:solidFill>
                  <a:prstClr val="black"/>
                </a:solidFill>
                <a:latin typeface="+mn-lt"/>
                <a:cs typeface="Calibri"/>
              </a:rPr>
              <a:t>ice</a:t>
            </a:r>
            <a:r>
              <a:rPr lang="en-US" sz="1200" dirty="0">
                <a:solidFill>
                  <a:prstClr val="black"/>
                </a:solidFill>
                <a:latin typeface="+mn-lt"/>
                <a:cs typeface="Calibri"/>
              </a:rPr>
              <a:t>s</a:t>
            </a:r>
            <a:r>
              <a:rPr lang="en-US" sz="1200" spc="-70" dirty="0">
                <a:solidFill>
                  <a:prstClr val="black"/>
                </a:solidFill>
                <a:latin typeface="Times New Roman"/>
                <a:cs typeface="Times New Roman"/>
              </a:rPr>
              <a:t> are </a:t>
            </a:r>
            <a:r>
              <a:rPr lang="en-US" sz="1200" spc="-60" dirty="0">
                <a:solidFill>
                  <a:prstClr val="black"/>
                </a:solidFill>
                <a:latin typeface="+mn-lt"/>
                <a:cs typeface="Calibri"/>
              </a:rPr>
              <a:t>e</a:t>
            </a:r>
            <a:r>
              <a:rPr lang="en-US" sz="1200" spc="-5" dirty="0">
                <a:solidFill>
                  <a:prstClr val="black"/>
                </a:solidFill>
                <a:latin typeface="+mn-lt"/>
                <a:cs typeface="Calibri"/>
              </a:rPr>
              <a:t>xpec</a:t>
            </a:r>
            <a:r>
              <a:rPr lang="en-US" sz="1200" spc="-35" dirty="0">
                <a:solidFill>
                  <a:prstClr val="black"/>
                </a:solidFill>
                <a:latin typeface="+mn-lt"/>
                <a:cs typeface="Calibri"/>
              </a:rPr>
              <a:t>t</a:t>
            </a:r>
            <a:r>
              <a:rPr lang="en-US" sz="1200" spc="-5" dirty="0">
                <a:solidFill>
                  <a:prstClr val="black"/>
                </a:solidFill>
                <a:latin typeface="+mn-lt"/>
                <a:cs typeface="Calibri"/>
              </a:rPr>
              <a:t>e</a:t>
            </a:r>
            <a:r>
              <a:rPr lang="en-US" sz="1200" dirty="0">
                <a:solidFill>
                  <a:prstClr val="black"/>
                </a:solidFill>
                <a:latin typeface="+mn-lt"/>
                <a:cs typeface="Calibri"/>
              </a:rPr>
              <a:t>d to be in market and</a:t>
            </a:r>
            <a:r>
              <a:rPr lang="en-US" sz="1200" baseline="0" dirty="0">
                <a:solidFill>
                  <a:prstClr val="black"/>
                </a:solidFill>
                <a:latin typeface="+mn-lt"/>
                <a:cs typeface="Calibri"/>
              </a:rPr>
              <a:t> in our daily lives</a:t>
            </a:r>
            <a:r>
              <a:rPr lang="en-US" sz="1200" spc="-60" dirty="0">
                <a:solidFill>
                  <a:prstClr val="black"/>
                </a:solidFill>
                <a:latin typeface="Times New Roman"/>
                <a:cs typeface="Times New Roman"/>
              </a:rPr>
              <a:t> </a:t>
            </a:r>
            <a:r>
              <a:rPr lang="en-US" sz="1200" spc="-15" dirty="0">
                <a:solidFill>
                  <a:prstClr val="black"/>
                </a:solidFill>
                <a:latin typeface="+mn-lt"/>
                <a:cs typeface="Calibri"/>
              </a:rPr>
              <a:t>by</a:t>
            </a:r>
            <a:r>
              <a:rPr lang="en-US" sz="1200" spc="-70" dirty="0">
                <a:solidFill>
                  <a:prstClr val="black"/>
                </a:solidFill>
                <a:latin typeface="Times New Roman"/>
                <a:cs typeface="Times New Roman"/>
              </a:rPr>
              <a:t> </a:t>
            </a:r>
            <a:r>
              <a:rPr lang="en-US" sz="1200" dirty="0">
                <a:solidFill>
                  <a:prstClr val="black"/>
                </a:solidFill>
                <a:latin typeface="+mn-lt"/>
                <a:cs typeface="Calibri"/>
              </a:rPr>
              <a:t>2021</a:t>
            </a:r>
            <a:r>
              <a:rPr lang="en-US" sz="1200" spc="-10" dirty="0">
                <a:solidFill>
                  <a:prstClr val="black"/>
                </a:solidFill>
                <a:latin typeface="+mn-lt"/>
                <a:cs typeface="Calibri"/>
              </a:rPr>
              <a:t>.</a:t>
            </a:r>
            <a:r>
              <a:rPr lang="en-US" sz="1200" spc="-50" dirty="0">
                <a:solidFill>
                  <a:prstClr val="black"/>
                </a:solidFill>
                <a:latin typeface="Times New Roman"/>
                <a:cs typeface="Times New Roman"/>
              </a:rPr>
              <a:t> Blu</a:t>
            </a:r>
            <a:r>
              <a:rPr lang="en-US" sz="1200" spc="-40" dirty="0">
                <a:solidFill>
                  <a:prstClr val="black"/>
                </a:solidFill>
                <a:latin typeface="+mn-lt"/>
                <a:cs typeface="Calibri"/>
              </a:rPr>
              <a:t>e</a:t>
            </a:r>
            <a:r>
              <a:rPr lang="en-US" sz="1200" spc="-35" dirty="0">
                <a:solidFill>
                  <a:prstClr val="black"/>
                </a:solidFill>
                <a:latin typeface="+mn-lt"/>
                <a:cs typeface="Calibri"/>
              </a:rPr>
              <a:t>t</a:t>
            </a:r>
            <a:r>
              <a:rPr lang="en-US" sz="1200" spc="-5" dirty="0">
                <a:solidFill>
                  <a:prstClr val="black"/>
                </a:solidFill>
                <a:latin typeface="+mn-lt"/>
                <a:cs typeface="Calibri"/>
              </a:rPr>
              <a:t>ooth</a:t>
            </a:r>
            <a:r>
              <a:rPr lang="en-US" sz="1200" spc="-5" baseline="0" dirty="0">
                <a:solidFill>
                  <a:prstClr val="black"/>
                </a:solidFill>
                <a:latin typeface="+mn-lt"/>
                <a:cs typeface="Calibri"/>
              </a:rPr>
              <a:t> Low Energy is </a:t>
            </a:r>
            <a:r>
              <a:rPr lang="en-US" sz="1200" spc="-5" dirty="0">
                <a:solidFill>
                  <a:prstClr val="black"/>
                </a:solidFill>
                <a:latin typeface="+mn-lt"/>
                <a:cs typeface="Calibri"/>
              </a:rPr>
              <a:t>p</a:t>
            </a:r>
            <a:r>
              <a:rPr lang="en-US" sz="1200" spc="-45" dirty="0">
                <a:solidFill>
                  <a:prstClr val="black"/>
                </a:solidFill>
                <a:latin typeface="+mn-lt"/>
                <a:cs typeface="Calibri"/>
              </a:rPr>
              <a:t>r</a:t>
            </a:r>
            <a:r>
              <a:rPr lang="en-US" sz="1200" spc="-5" dirty="0">
                <a:solidFill>
                  <a:prstClr val="black"/>
                </a:solidFill>
                <a:latin typeface="+mn-lt"/>
                <a:cs typeface="Calibri"/>
              </a:rPr>
              <a:t>edic</a:t>
            </a:r>
            <a:r>
              <a:rPr lang="en-US" sz="1200" spc="-35" dirty="0">
                <a:solidFill>
                  <a:prstClr val="black"/>
                </a:solidFill>
                <a:latin typeface="+mn-lt"/>
                <a:cs typeface="Calibri"/>
              </a:rPr>
              <a:t>t</a:t>
            </a:r>
            <a:r>
              <a:rPr lang="en-US" sz="1200" spc="-5" dirty="0">
                <a:solidFill>
                  <a:prstClr val="black"/>
                </a:solidFill>
                <a:latin typeface="+mn-lt"/>
                <a:cs typeface="Calibri"/>
              </a:rPr>
              <a:t>e</a:t>
            </a:r>
            <a:r>
              <a:rPr lang="en-US" sz="1200" dirty="0">
                <a:solidFill>
                  <a:prstClr val="black"/>
                </a:solidFill>
                <a:latin typeface="+mn-lt"/>
                <a:cs typeface="Calibri"/>
              </a:rPr>
              <a:t>d</a:t>
            </a:r>
            <a:r>
              <a:rPr lang="en-US" sz="1200" spc="-55" dirty="0">
                <a:solidFill>
                  <a:prstClr val="black"/>
                </a:solidFill>
                <a:latin typeface="Times New Roman"/>
                <a:cs typeface="Times New Roman"/>
              </a:rPr>
              <a:t> </a:t>
            </a:r>
            <a:r>
              <a:rPr lang="en-US" sz="1200" spc="-35" dirty="0">
                <a:solidFill>
                  <a:prstClr val="black"/>
                </a:solidFill>
                <a:latin typeface="+mn-lt"/>
                <a:cs typeface="Calibri"/>
              </a:rPr>
              <a:t>t</a:t>
            </a:r>
            <a:r>
              <a:rPr lang="en-US" sz="1200" dirty="0">
                <a:solidFill>
                  <a:prstClr val="black"/>
                </a:solidFill>
                <a:latin typeface="+mn-lt"/>
                <a:cs typeface="Calibri"/>
              </a:rPr>
              <a:t>o</a:t>
            </a:r>
            <a:r>
              <a:rPr lang="en-US" sz="1200" spc="-60" dirty="0">
                <a:solidFill>
                  <a:prstClr val="black"/>
                </a:solidFill>
                <a:latin typeface="Times New Roman"/>
                <a:cs typeface="Times New Roman"/>
              </a:rPr>
              <a:t> </a:t>
            </a:r>
            <a:r>
              <a:rPr lang="en-US" sz="1200" spc="-5" dirty="0">
                <a:solidFill>
                  <a:prstClr val="black"/>
                </a:solidFill>
                <a:latin typeface="+mn-lt"/>
                <a:cs typeface="Calibri"/>
              </a:rPr>
              <a:t>b</a:t>
            </a:r>
            <a:r>
              <a:rPr lang="en-US" sz="1200" spc="-15" dirty="0">
                <a:solidFill>
                  <a:prstClr val="black"/>
                </a:solidFill>
                <a:latin typeface="+mn-lt"/>
                <a:cs typeface="Calibri"/>
              </a:rPr>
              <a:t>e</a:t>
            </a:r>
            <a:r>
              <a:rPr lang="en-US" sz="1200" spc="-70" dirty="0">
                <a:solidFill>
                  <a:prstClr val="black"/>
                </a:solidFill>
                <a:latin typeface="Times New Roman"/>
                <a:cs typeface="Times New Roman"/>
              </a:rPr>
              <a:t> </a:t>
            </a:r>
            <a:r>
              <a:rPr lang="en-US" sz="1200" spc="-5" dirty="0">
                <a:solidFill>
                  <a:prstClr val="black"/>
                </a:solidFill>
                <a:latin typeface="+mn-lt"/>
                <a:cs typeface="Calibri"/>
              </a:rPr>
              <a:t>i</a:t>
            </a:r>
            <a:r>
              <a:rPr lang="en-US" sz="1200" dirty="0">
                <a:solidFill>
                  <a:prstClr val="black"/>
                </a:solidFill>
                <a:latin typeface="+mn-lt"/>
                <a:cs typeface="Calibri"/>
              </a:rPr>
              <a:t>n</a:t>
            </a:r>
            <a:r>
              <a:rPr lang="en-US" sz="1200" spc="-65" dirty="0">
                <a:solidFill>
                  <a:prstClr val="black"/>
                </a:solidFill>
                <a:latin typeface="Times New Roman"/>
                <a:cs typeface="Times New Roman"/>
              </a:rPr>
              <a:t> </a:t>
            </a:r>
            <a:r>
              <a:rPr lang="en-US" sz="1200" spc="-5" dirty="0">
                <a:solidFill>
                  <a:prstClr val="black"/>
                </a:solidFill>
                <a:latin typeface="+mn-lt"/>
                <a:cs typeface="Calibri"/>
              </a:rPr>
              <a:t>ne</a:t>
            </a:r>
            <a:r>
              <a:rPr lang="en-US" sz="1200" dirty="0">
                <a:solidFill>
                  <a:prstClr val="black"/>
                </a:solidFill>
                <a:latin typeface="+mn-lt"/>
                <a:cs typeface="Calibri"/>
              </a:rPr>
              <a:t>a</a:t>
            </a:r>
            <a:r>
              <a:rPr lang="en-US" sz="1200" spc="-10" dirty="0">
                <a:solidFill>
                  <a:prstClr val="black"/>
                </a:solidFill>
                <a:latin typeface="+mn-lt"/>
                <a:cs typeface="Calibri"/>
              </a:rPr>
              <a:t>r</a:t>
            </a:r>
            <a:r>
              <a:rPr lang="en-US" sz="1200" spc="-5" dirty="0">
                <a:solidFill>
                  <a:prstClr val="black"/>
                </a:solidFill>
                <a:latin typeface="+mn-lt"/>
                <a:cs typeface="Calibri"/>
              </a:rPr>
              <a:t>l</a:t>
            </a:r>
            <a:r>
              <a:rPr lang="en-US" sz="1200" spc="-15" dirty="0">
                <a:solidFill>
                  <a:prstClr val="black"/>
                </a:solidFill>
                <a:latin typeface="+mn-lt"/>
                <a:cs typeface="Calibri"/>
              </a:rPr>
              <a:t>y</a:t>
            </a:r>
            <a:r>
              <a:rPr lang="en-US" sz="1200" spc="-85" dirty="0">
                <a:solidFill>
                  <a:prstClr val="black"/>
                </a:solidFill>
                <a:latin typeface="Times New Roman"/>
                <a:cs typeface="Times New Roman"/>
              </a:rPr>
              <a:t> </a:t>
            </a:r>
            <a:r>
              <a:rPr lang="en-US" sz="1200" spc="-5" dirty="0">
                <a:solidFill>
                  <a:prstClr val="black"/>
                </a:solidFill>
                <a:latin typeface="+mn-lt"/>
                <a:cs typeface="Calibri"/>
              </a:rPr>
              <a:t>on</a:t>
            </a:r>
            <a:r>
              <a:rPr lang="en-US" sz="1200" spc="-20" dirty="0">
                <a:solidFill>
                  <a:prstClr val="black"/>
                </a:solidFill>
                <a:latin typeface="+mn-lt"/>
                <a:cs typeface="Calibri"/>
              </a:rPr>
              <a:t>e</a:t>
            </a:r>
            <a:r>
              <a:rPr lang="en-US" sz="1200" spc="-5" dirty="0">
                <a:solidFill>
                  <a:prstClr val="black"/>
                </a:solidFill>
                <a:latin typeface="+mn-lt"/>
                <a:cs typeface="Calibri"/>
              </a:rPr>
              <a:t>-thi</a:t>
            </a:r>
            <a:r>
              <a:rPr lang="en-US" sz="1200" spc="-45" dirty="0">
                <a:solidFill>
                  <a:prstClr val="black"/>
                </a:solidFill>
                <a:latin typeface="+mn-lt"/>
                <a:cs typeface="Calibri"/>
              </a:rPr>
              <a:t>r</a:t>
            </a:r>
            <a:r>
              <a:rPr lang="en-US" sz="1200" dirty="0">
                <a:solidFill>
                  <a:prstClr val="black"/>
                </a:solidFill>
                <a:latin typeface="+mn-lt"/>
                <a:cs typeface="Calibri"/>
              </a:rPr>
              <a:t>d</a:t>
            </a:r>
            <a:r>
              <a:rPr lang="en-US" sz="1200" spc="-65" dirty="0">
                <a:solidFill>
                  <a:prstClr val="black"/>
                </a:solidFill>
                <a:latin typeface="Times New Roman"/>
                <a:cs typeface="Times New Roman"/>
              </a:rPr>
              <a:t> </a:t>
            </a:r>
            <a:r>
              <a:rPr lang="en-US" sz="1200" spc="-5" dirty="0">
                <a:solidFill>
                  <a:prstClr val="black"/>
                </a:solidFill>
                <a:latin typeface="+mn-lt"/>
                <a:cs typeface="Calibri"/>
              </a:rPr>
              <a:t>o</a:t>
            </a:r>
            <a:r>
              <a:rPr lang="en-US" sz="1200" dirty="0">
                <a:solidFill>
                  <a:prstClr val="black"/>
                </a:solidFill>
                <a:latin typeface="+mn-lt"/>
                <a:cs typeface="Calibri"/>
              </a:rPr>
              <a:t>f</a:t>
            </a:r>
            <a:r>
              <a:rPr lang="en-US" sz="1200" dirty="0">
                <a:solidFill>
                  <a:prstClr val="black"/>
                </a:solidFill>
                <a:latin typeface="Times New Roman"/>
                <a:cs typeface="Times New Roman"/>
              </a:rPr>
              <a:t> </a:t>
            </a:r>
            <a:r>
              <a:rPr lang="en-US" sz="1200" spc="-5" dirty="0">
                <a:solidFill>
                  <a:prstClr val="black"/>
                </a:solidFill>
                <a:latin typeface="+mn-lt"/>
                <a:cs typeface="Calibri"/>
              </a:rPr>
              <a:t>tho</a:t>
            </a:r>
            <a:r>
              <a:rPr lang="en-US" sz="1200" dirty="0">
                <a:solidFill>
                  <a:prstClr val="black"/>
                </a:solidFill>
                <a:latin typeface="+mn-lt"/>
                <a:cs typeface="Calibri"/>
              </a:rPr>
              <a:t>s</a:t>
            </a:r>
            <a:r>
              <a:rPr lang="en-US" sz="1200" spc="-15" dirty="0">
                <a:solidFill>
                  <a:prstClr val="black"/>
                </a:solidFill>
                <a:latin typeface="+mn-lt"/>
                <a:cs typeface="Calibri"/>
              </a:rPr>
              <a:t>e</a:t>
            </a:r>
            <a:r>
              <a:rPr lang="en-US" sz="1200" spc="-60" dirty="0">
                <a:solidFill>
                  <a:prstClr val="black"/>
                </a:solidFill>
                <a:latin typeface="Times New Roman"/>
                <a:cs typeface="Times New Roman"/>
              </a:rPr>
              <a:t> </a:t>
            </a:r>
            <a:r>
              <a:rPr lang="en-US" sz="1200" spc="-5" dirty="0">
                <a:solidFill>
                  <a:prstClr val="black"/>
                </a:solidFill>
                <a:latin typeface="+mn-lt"/>
                <a:cs typeface="Calibri"/>
              </a:rPr>
              <a:t>d</a:t>
            </a:r>
            <a:r>
              <a:rPr lang="en-US" sz="1200" spc="-30" dirty="0">
                <a:solidFill>
                  <a:prstClr val="black"/>
                </a:solidFill>
                <a:latin typeface="+mn-lt"/>
                <a:cs typeface="Calibri"/>
              </a:rPr>
              <a:t>e</a:t>
            </a:r>
            <a:r>
              <a:rPr lang="en-US" sz="1200" spc="-15" dirty="0">
                <a:solidFill>
                  <a:prstClr val="black"/>
                </a:solidFill>
                <a:latin typeface="+mn-lt"/>
                <a:cs typeface="Calibri"/>
              </a:rPr>
              <a:t>v</a:t>
            </a:r>
            <a:r>
              <a:rPr lang="en-US" sz="1200" spc="-5" dirty="0">
                <a:solidFill>
                  <a:prstClr val="black"/>
                </a:solidFill>
                <a:latin typeface="+mn-lt"/>
                <a:cs typeface="Calibri"/>
              </a:rPr>
              <a:t>ices.</a:t>
            </a:r>
          </a:p>
          <a:p>
            <a:pPr marL="354965" marR="473709" indent="-342900">
              <a:lnSpc>
                <a:spcPts val="1939"/>
              </a:lnSpc>
              <a:spcBef>
                <a:spcPts val="1000"/>
              </a:spcBef>
              <a:buFontTx/>
              <a:buNone/>
              <a:tabLst>
                <a:tab pos="354965" algn="l"/>
              </a:tabLst>
            </a:pPr>
            <a:endParaRPr lang="en-US" sz="1200" spc="-5" dirty="0">
              <a:solidFill>
                <a:prstClr val="black"/>
              </a:solidFill>
              <a:latin typeface="+mn-lt"/>
              <a:cs typeface="Trebuchet MS"/>
            </a:endParaRPr>
          </a:p>
          <a:p>
            <a:pPr marL="354965" marR="473709" indent="-342900">
              <a:lnSpc>
                <a:spcPts val="1939"/>
              </a:lnSpc>
              <a:spcBef>
                <a:spcPts val="1000"/>
              </a:spcBef>
              <a:buFontTx/>
              <a:buNone/>
              <a:tabLst>
                <a:tab pos="354965" algn="l"/>
              </a:tabLst>
            </a:pPr>
            <a:r>
              <a:rPr lang="en-US" sz="1200" spc="-5" dirty="0">
                <a:solidFill>
                  <a:prstClr val="black"/>
                </a:solidFill>
                <a:latin typeface="+mn-lt"/>
                <a:cs typeface="Trebuchet MS"/>
              </a:rPr>
              <a:t>Now</a:t>
            </a:r>
            <a:r>
              <a:rPr lang="en-US" sz="1200" spc="-5" baseline="0" dirty="0">
                <a:solidFill>
                  <a:prstClr val="black"/>
                </a:solidFill>
                <a:latin typeface="+mn-lt"/>
                <a:cs typeface="Trebuchet MS"/>
              </a:rPr>
              <a:t> a day, maximum laptops and </a:t>
            </a:r>
            <a:r>
              <a:rPr lang="en-US" sz="1200" spc="-5" baseline="0" dirty="0" err="1">
                <a:solidFill>
                  <a:prstClr val="black"/>
                </a:solidFill>
                <a:latin typeface="+mn-lt"/>
                <a:cs typeface="Trebuchet MS"/>
              </a:rPr>
              <a:t>smartphones</a:t>
            </a:r>
            <a:r>
              <a:rPr lang="en-US" sz="1200" spc="-5" baseline="0" dirty="0">
                <a:solidFill>
                  <a:prstClr val="black"/>
                </a:solidFill>
                <a:latin typeface="+mn-lt"/>
                <a:cs typeface="Trebuchet MS"/>
              </a:rPr>
              <a:t> have BLE in built in it. </a:t>
            </a:r>
            <a:r>
              <a:rPr lang="en-US" sz="1200" spc="-5" dirty="0">
                <a:solidFill>
                  <a:srgbClr val="3F3F3F"/>
                </a:solidFill>
                <a:cs typeface="Trebuchet MS"/>
              </a:rPr>
              <a:t>B</a:t>
            </a:r>
            <a:r>
              <a:rPr lang="en-US" sz="1200" spc="-10" dirty="0">
                <a:solidFill>
                  <a:srgbClr val="3F3F3F"/>
                </a:solidFill>
                <a:cs typeface="Trebuchet MS"/>
              </a:rPr>
              <a:t>l</a:t>
            </a:r>
            <a:r>
              <a:rPr lang="en-US" sz="1200" dirty="0">
                <a:solidFill>
                  <a:srgbClr val="3F3F3F"/>
                </a:solidFill>
                <a:cs typeface="Trebuchet MS"/>
              </a:rPr>
              <a:t>ue</a:t>
            </a:r>
            <a:r>
              <a:rPr lang="en-US" sz="1200" spc="-10" dirty="0">
                <a:solidFill>
                  <a:srgbClr val="3F3F3F"/>
                </a:solidFill>
                <a:cs typeface="Trebuchet MS"/>
              </a:rPr>
              <a:t>t</a:t>
            </a:r>
            <a:r>
              <a:rPr lang="en-US" sz="1200" dirty="0">
                <a:solidFill>
                  <a:srgbClr val="3F3F3F"/>
                </a:solidFill>
                <a:cs typeface="Trebuchet MS"/>
              </a:rPr>
              <a:t>oo</a:t>
            </a:r>
            <a:r>
              <a:rPr lang="en-US" sz="1200" spc="-10" dirty="0">
                <a:solidFill>
                  <a:srgbClr val="3F3F3F"/>
                </a:solidFill>
                <a:cs typeface="Trebuchet MS"/>
              </a:rPr>
              <a:t>t</a:t>
            </a:r>
            <a:r>
              <a:rPr lang="en-US" sz="1200" dirty="0">
                <a:solidFill>
                  <a:srgbClr val="3F3F3F"/>
                </a:solidFill>
                <a:cs typeface="Trebuchet MS"/>
              </a:rPr>
              <a:t>h</a:t>
            </a:r>
            <a:r>
              <a:rPr lang="en-US" sz="1200" spc="85" dirty="0">
                <a:solidFill>
                  <a:srgbClr val="3F3F3F"/>
                </a:solidFill>
                <a:cs typeface="Times New Roman"/>
              </a:rPr>
              <a:t> </a:t>
            </a:r>
            <a:r>
              <a:rPr lang="en-US" sz="1200" spc="-5" dirty="0">
                <a:solidFill>
                  <a:srgbClr val="3F3F3F"/>
                </a:solidFill>
                <a:cs typeface="Trebuchet MS"/>
              </a:rPr>
              <a:t>Smar</a:t>
            </a:r>
            <a:r>
              <a:rPr lang="en-US" sz="1200" dirty="0">
                <a:solidFill>
                  <a:srgbClr val="3F3F3F"/>
                </a:solidFill>
                <a:cs typeface="Trebuchet MS"/>
              </a:rPr>
              <a:t>t</a:t>
            </a:r>
            <a:r>
              <a:rPr lang="en-US" sz="1200" spc="90" dirty="0">
                <a:solidFill>
                  <a:srgbClr val="3F3F3F"/>
                </a:solidFill>
                <a:cs typeface="Times New Roman"/>
              </a:rPr>
              <a:t> </a:t>
            </a:r>
            <a:r>
              <a:rPr lang="en-US" sz="1200" spc="5" dirty="0">
                <a:solidFill>
                  <a:srgbClr val="3F3F3F"/>
                </a:solidFill>
                <a:cs typeface="Trebuchet MS"/>
              </a:rPr>
              <a:t>R</a:t>
            </a:r>
            <a:r>
              <a:rPr lang="en-US" sz="1200" dirty="0">
                <a:solidFill>
                  <a:srgbClr val="3F3F3F"/>
                </a:solidFill>
                <a:cs typeface="Trebuchet MS"/>
              </a:rPr>
              <a:t>ea</a:t>
            </a:r>
            <a:r>
              <a:rPr lang="en-US" sz="1200" spc="-10" dirty="0">
                <a:solidFill>
                  <a:srgbClr val="3F3F3F"/>
                </a:solidFill>
                <a:cs typeface="Trebuchet MS"/>
              </a:rPr>
              <a:t>d</a:t>
            </a:r>
            <a:r>
              <a:rPr lang="en-US" sz="1200" dirty="0">
                <a:solidFill>
                  <a:srgbClr val="3F3F3F"/>
                </a:solidFill>
                <a:cs typeface="Trebuchet MS"/>
              </a:rPr>
              <a:t>y</a:t>
            </a:r>
            <a:r>
              <a:rPr lang="en-US" sz="1200" spc="105" dirty="0">
                <a:solidFill>
                  <a:srgbClr val="3F3F3F"/>
                </a:solidFill>
                <a:cs typeface="Times New Roman"/>
              </a:rPr>
              <a:t> </a:t>
            </a:r>
            <a:r>
              <a:rPr lang="en-US" sz="1200" spc="-5" dirty="0">
                <a:solidFill>
                  <a:srgbClr val="3F3F3F"/>
                </a:solidFill>
                <a:cs typeface="Trebuchet MS"/>
              </a:rPr>
              <a:t>in</a:t>
            </a:r>
            <a:r>
              <a:rPr lang="en-US" sz="1200" dirty="0">
                <a:solidFill>
                  <a:srgbClr val="3F3F3F"/>
                </a:solidFill>
                <a:cs typeface="Trebuchet MS"/>
              </a:rPr>
              <a:t>d</a:t>
            </a:r>
            <a:r>
              <a:rPr lang="en-US" sz="1200" spc="-5" dirty="0">
                <a:solidFill>
                  <a:srgbClr val="3F3F3F"/>
                </a:solidFill>
                <a:cs typeface="Trebuchet MS"/>
              </a:rPr>
              <a:t>ica</a:t>
            </a:r>
            <a:r>
              <a:rPr lang="en-US" sz="1200" spc="-10" dirty="0">
                <a:solidFill>
                  <a:srgbClr val="3F3F3F"/>
                </a:solidFill>
                <a:cs typeface="Trebuchet MS"/>
              </a:rPr>
              <a:t>t</a:t>
            </a:r>
            <a:r>
              <a:rPr lang="en-US" sz="1200" spc="-5" dirty="0">
                <a:solidFill>
                  <a:srgbClr val="3F3F3F"/>
                </a:solidFill>
                <a:cs typeface="Trebuchet MS"/>
              </a:rPr>
              <a:t>e</a:t>
            </a:r>
            <a:r>
              <a:rPr lang="en-US" sz="1200" dirty="0">
                <a:solidFill>
                  <a:srgbClr val="3F3F3F"/>
                </a:solidFill>
                <a:cs typeface="Trebuchet MS"/>
              </a:rPr>
              <a:t>s</a:t>
            </a:r>
            <a:r>
              <a:rPr lang="en-US" sz="1200" spc="80" dirty="0">
                <a:solidFill>
                  <a:srgbClr val="3F3F3F"/>
                </a:solidFill>
                <a:cs typeface="Times New Roman"/>
              </a:rPr>
              <a:t> </a:t>
            </a:r>
            <a:r>
              <a:rPr lang="en-US" sz="1200" dirty="0">
                <a:solidFill>
                  <a:srgbClr val="3F3F3F"/>
                </a:solidFill>
                <a:cs typeface="Trebuchet MS"/>
              </a:rPr>
              <a:t>a</a:t>
            </a:r>
            <a:r>
              <a:rPr lang="en-US" sz="1200" spc="90" dirty="0">
                <a:solidFill>
                  <a:srgbClr val="3F3F3F"/>
                </a:solidFill>
                <a:cs typeface="Times New Roman"/>
              </a:rPr>
              <a:t> </a:t>
            </a:r>
            <a:r>
              <a:rPr lang="en-US" sz="1200" spc="-5" dirty="0">
                <a:solidFill>
                  <a:srgbClr val="3F3F3F"/>
                </a:solidFill>
                <a:cs typeface="Trebuchet MS"/>
              </a:rPr>
              <a:t>dua</a:t>
            </a:r>
            <a:r>
              <a:rPr lang="en-US" sz="1200" dirty="0">
                <a:solidFill>
                  <a:srgbClr val="3F3F3F"/>
                </a:solidFill>
                <a:cs typeface="Trebuchet MS"/>
              </a:rPr>
              <a:t>l</a:t>
            </a:r>
            <a:r>
              <a:rPr lang="en-US" sz="1200" spc="-5" dirty="0">
                <a:solidFill>
                  <a:srgbClr val="3F3F3F"/>
                </a:solidFill>
                <a:cs typeface="Trebuchet MS"/>
              </a:rPr>
              <a:t>-mod</a:t>
            </a:r>
            <a:r>
              <a:rPr lang="en-US" sz="1200" dirty="0">
                <a:solidFill>
                  <a:srgbClr val="3F3F3F"/>
                </a:solidFill>
                <a:cs typeface="Trebuchet MS"/>
              </a:rPr>
              <a:t>e</a:t>
            </a:r>
            <a:r>
              <a:rPr lang="en-US" sz="1200" spc="80" dirty="0">
                <a:solidFill>
                  <a:srgbClr val="3F3F3F"/>
                </a:solidFill>
                <a:cs typeface="Times New Roman"/>
              </a:rPr>
              <a:t> </a:t>
            </a:r>
            <a:r>
              <a:rPr lang="en-US" sz="1200" spc="-5" dirty="0">
                <a:solidFill>
                  <a:srgbClr val="3F3F3F"/>
                </a:solidFill>
                <a:cs typeface="Trebuchet MS"/>
              </a:rPr>
              <a:t>d</a:t>
            </a:r>
            <a:r>
              <a:rPr lang="en-US" sz="1200" dirty="0">
                <a:solidFill>
                  <a:srgbClr val="3F3F3F"/>
                </a:solidFill>
                <a:cs typeface="Trebuchet MS"/>
              </a:rPr>
              <a:t>e</a:t>
            </a:r>
            <a:r>
              <a:rPr lang="en-US" sz="1200" spc="-10" dirty="0">
                <a:solidFill>
                  <a:srgbClr val="3F3F3F"/>
                </a:solidFill>
                <a:cs typeface="Trebuchet MS"/>
              </a:rPr>
              <a:t>v</a:t>
            </a:r>
            <a:r>
              <a:rPr lang="en-US" sz="1200" spc="-5" dirty="0">
                <a:solidFill>
                  <a:srgbClr val="3F3F3F"/>
                </a:solidFill>
                <a:cs typeface="Trebuchet MS"/>
              </a:rPr>
              <a:t>ic</a:t>
            </a:r>
            <a:r>
              <a:rPr lang="en-US" sz="1200" dirty="0">
                <a:solidFill>
                  <a:srgbClr val="3F3F3F"/>
                </a:solidFill>
                <a:cs typeface="Trebuchet MS"/>
              </a:rPr>
              <a:t>e,</a:t>
            </a:r>
            <a:r>
              <a:rPr lang="en-US" sz="1200" spc="95" dirty="0">
                <a:solidFill>
                  <a:srgbClr val="3F3F3F"/>
                </a:solidFill>
                <a:cs typeface="Times New Roman"/>
              </a:rPr>
              <a:t> </a:t>
            </a:r>
            <a:r>
              <a:rPr lang="en-US" sz="1200" spc="-10" dirty="0">
                <a:solidFill>
                  <a:srgbClr val="3F3F3F"/>
                </a:solidFill>
                <a:cs typeface="Trebuchet MS"/>
              </a:rPr>
              <a:t>t</a:t>
            </a:r>
            <a:r>
              <a:rPr lang="en-US" sz="1200" spc="-5" dirty="0">
                <a:solidFill>
                  <a:srgbClr val="3F3F3F"/>
                </a:solidFill>
                <a:cs typeface="Trebuchet MS"/>
              </a:rPr>
              <a:t>yp</a:t>
            </a:r>
            <a:r>
              <a:rPr lang="en-US" sz="1200" dirty="0">
                <a:solidFill>
                  <a:srgbClr val="3F3F3F"/>
                </a:solidFill>
                <a:cs typeface="Trebuchet MS"/>
              </a:rPr>
              <a:t>i</a:t>
            </a:r>
            <a:r>
              <a:rPr lang="en-US" sz="1200" spc="-5" dirty="0">
                <a:solidFill>
                  <a:srgbClr val="3F3F3F"/>
                </a:solidFill>
                <a:cs typeface="Trebuchet MS"/>
              </a:rPr>
              <a:t>ca</a:t>
            </a:r>
            <a:r>
              <a:rPr lang="en-US" sz="1200" spc="-10" dirty="0">
                <a:solidFill>
                  <a:srgbClr val="3F3F3F"/>
                </a:solidFill>
                <a:cs typeface="Trebuchet MS"/>
              </a:rPr>
              <a:t>l</a:t>
            </a:r>
            <a:r>
              <a:rPr lang="en-US" sz="1200" dirty="0">
                <a:solidFill>
                  <a:srgbClr val="3F3F3F"/>
                </a:solidFill>
                <a:cs typeface="Trebuchet MS"/>
              </a:rPr>
              <a:t>ly</a:t>
            </a:r>
            <a:r>
              <a:rPr lang="en-US" sz="1200" spc="65" dirty="0">
                <a:solidFill>
                  <a:srgbClr val="3F3F3F"/>
                </a:solidFill>
                <a:cs typeface="Times New Roman"/>
              </a:rPr>
              <a:t> </a:t>
            </a:r>
            <a:r>
              <a:rPr lang="en-US" sz="1200" dirty="0">
                <a:solidFill>
                  <a:srgbClr val="3F3F3F"/>
                </a:solidFill>
                <a:cs typeface="Trebuchet MS"/>
              </a:rPr>
              <a:t>a</a:t>
            </a:r>
            <a:r>
              <a:rPr lang="en-US" sz="1200" spc="90" baseline="0" dirty="0">
                <a:solidFill>
                  <a:srgbClr val="3F3F3F"/>
                </a:solidFill>
                <a:cs typeface="Times New Roman"/>
              </a:rPr>
              <a:t> </a:t>
            </a:r>
            <a:r>
              <a:rPr lang="en-US" sz="1200" dirty="0">
                <a:solidFill>
                  <a:srgbClr val="3F3F3F"/>
                </a:solidFill>
                <a:cs typeface="Trebuchet MS"/>
              </a:rPr>
              <a:t>lapt</a:t>
            </a:r>
            <a:r>
              <a:rPr lang="en-US" sz="1200" spc="-15" dirty="0">
                <a:solidFill>
                  <a:srgbClr val="3F3F3F"/>
                </a:solidFill>
                <a:cs typeface="Trebuchet MS"/>
              </a:rPr>
              <a:t>o</a:t>
            </a:r>
            <a:r>
              <a:rPr lang="en-US" sz="1200" dirty="0">
                <a:solidFill>
                  <a:srgbClr val="3F3F3F"/>
                </a:solidFill>
                <a:cs typeface="Trebuchet MS"/>
              </a:rPr>
              <a:t>p</a:t>
            </a:r>
            <a:r>
              <a:rPr lang="en-US" sz="1200" spc="80" dirty="0">
                <a:solidFill>
                  <a:srgbClr val="3F3F3F"/>
                </a:solidFill>
                <a:cs typeface="Times New Roman"/>
              </a:rPr>
              <a:t> </a:t>
            </a:r>
            <a:r>
              <a:rPr lang="en-US" sz="1200" spc="-10" dirty="0">
                <a:solidFill>
                  <a:srgbClr val="3F3F3F"/>
                </a:solidFill>
                <a:cs typeface="Times New Roman"/>
              </a:rPr>
              <a:t>or</a:t>
            </a:r>
            <a:r>
              <a:rPr lang="en-US" sz="1200" spc="-10" baseline="0" dirty="0">
                <a:solidFill>
                  <a:srgbClr val="3F3F3F"/>
                </a:solidFill>
                <a:cs typeface="Times New Roman"/>
              </a:rPr>
              <a:t> </a:t>
            </a:r>
            <a:r>
              <a:rPr lang="en-US" sz="1200" spc="-10" dirty="0">
                <a:solidFill>
                  <a:srgbClr val="3F3F3F"/>
                </a:solidFill>
                <a:cs typeface="Trebuchet MS"/>
              </a:rPr>
              <a:t>sm</a:t>
            </a:r>
            <a:r>
              <a:rPr lang="en-US" sz="1200" spc="-5" dirty="0">
                <a:solidFill>
                  <a:srgbClr val="3F3F3F"/>
                </a:solidFill>
                <a:cs typeface="Trebuchet MS"/>
              </a:rPr>
              <a:t>art</a:t>
            </a:r>
            <a:r>
              <a:rPr lang="en-US" sz="1200" dirty="0">
                <a:solidFill>
                  <a:srgbClr val="3F3F3F"/>
                </a:solidFill>
                <a:cs typeface="Trebuchet MS"/>
              </a:rPr>
              <a:t>p</a:t>
            </a:r>
            <a:r>
              <a:rPr lang="en-US" sz="1200" spc="-5" dirty="0">
                <a:solidFill>
                  <a:srgbClr val="3F3F3F"/>
                </a:solidFill>
                <a:cs typeface="Trebuchet MS"/>
              </a:rPr>
              <a:t>hon</a:t>
            </a:r>
            <a:r>
              <a:rPr lang="en-US" sz="1200" dirty="0">
                <a:solidFill>
                  <a:srgbClr val="3F3F3F"/>
                </a:solidFill>
                <a:cs typeface="Trebuchet MS"/>
              </a:rPr>
              <a:t>e,</a:t>
            </a:r>
            <a:r>
              <a:rPr lang="en-US" sz="1200" spc="90" dirty="0">
                <a:solidFill>
                  <a:srgbClr val="3F3F3F"/>
                </a:solidFill>
                <a:cs typeface="Times New Roman"/>
              </a:rPr>
              <a:t> </a:t>
            </a:r>
            <a:r>
              <a:rPr lang="en-US" sz="1200" spc="-5" dirty="0">
                <a:solidFill>
                  <a:srgbClr val="3F3F3F"/>
                </a:solidFill>
                <a:cs typeface="Trebuchet MS"/>
              </a:rPr>
              <a:t>whos</a:t>
            </a:r>
            <a:r>
              <a:rPr lang="en-US" sz="1200" dirty="0">
                <a:solidFill>
                  <a:srgbClr val="3F3F3F"/>
                </a:solidFill>
                <a:cs typeface="Trebuchet MS"/>
              </a:rPr>
              <a:t>e</a:t>
            </a:r>
            <a:r>
              <a:rPr lang="en-US" sz="1200" spc="80" dirty="0">
                <a:solidFill>
                  <a:srgbClr val="3F3F3F"/>
                </a:solidFill>
                <a:cs typeface="Times New Roman"/>
              </a:rPr>
              <a:t> </a:t>
            </a:r>
            <a:r>
              <a:rPr lang="en-US" sz="1200" spc="-5" dirty="0">
                <a:solidFill>
                  <a:srgbClr val="3F3F3F"/>
                </a:solidFill>
                <a:cs typeface="Trebuchet MS"/>
              </a:rPr>
              <a:t>har</a:t>
            </a:r>
            <a:r>
              <a:rPr lang="en-US" sz="1200" dirty="0">
                <a:solidFill>
                  <a:srgbClr val="3F3F3F"/>
                </a:solidFill>
                <a:cs typeface="Trebuchet MS"/>
              </a:rPr>
              <a:t>d</a:t>
            </a:r>
            <a:r>
              <a:rPr lang="en-US" sz="1200" spc="-5" dirty="0">
                <a:solidFill>
                  <a:srgbClr val="3F3F3F"/>
                </a:solidFill>
                <a:cs typeface="Trebuchet MS"/>
              </a:rPr>
              <a:t>w</a:t>
            </a:r>
            <a:r>
              <a:rPr lang="en-US" sz="1200" dirty="0">
                <a:solidFill>
                  <a:srgbClr val="3F3F3F"/>
                </a:solidFill>
                <a:cs typeface="Trebuchet MS"/>
              </a:rPr>
              <a:t>are</a:t>
            </a:r>
            <a:r>
              <a:rPr lang="en-US" sz="1200" spc="90" dirty="0">
                <a:solidFill>
                  <a:srgbClr val="3F3F3F"/>
                </a:solidFill>
                <a:cs typeface="Times New Roman"/>
              </a:rPr>
              <a:t> </a:t>
            </a:r>
            <a:r>
              <a:rPr lang="en-US" sz="1200" spc="-15" dirty="0">
                <a:solidFill>
                  <a:srgbClr val="3F3F3F"/>
                </a:solidFill>
                <a:cs typeface="Trebuchet MS"/>
              </a:rPr>
              <a:t>i</a:t>
            </a:r>
            <a:r>
              <a:rPr lang="en-US" sz="1200" spc="-10" dirty="0">
                <a:solidFill>
                  <a:srgbClr val="3F3F3F"/>
                </a:solidFill>
                <a:cs typeface="Trebuchet MS"/>
              </a:rPr>
              <a:t>s</a:t>
            </a:r>
            <a:r>
              <a:rPr lang="en-US" sz="1200" spc="80" dirty="0">
                <a:solidFill>
                  <a:srgbClr val="3F3F3F"/>
                </a:solidFill>
                <a:cs typeface="Times New Roman"/>
              </a:rPr>
              <a:t> </a:t>
            </a:r>
            <a:r>
              <a:rPr lang="en-US" sz="1200" spc="-15" dirty="0">
                <a:solidFill>
                  <a:srgbClr val="3F3F3F"/>
                </a:solidFill>
                <a:cs typeface="Trebuchet MS"/>
              </a:rPr>
              <a:t>c</a:t>
            </a:r>
            <a:r>
              <a:rPr lang="en-US" sz="1200" spc="-20" dirty="0">
                <a:solidFill>
                  <a:srgbClr val="3F3F3F"/>
                </a:solidFill>
                <a:cs typeface="Trebuchet MS"/>
              </a:rPr>
              <a:t>o</a:t>
            </a:r>
            <a:r>
              <a:rPr lang="en-US" sz="1200" dirty="0">
                <a:solidFill>
                  <a:srgbClr val="3F3F3F"/>
                </a:solidFill>
                <a:cs typeface="Trebuchet MS"/>
              </a:rPr>
              <a:t>mp</a:t>
            </a:r>
            <a:r>
              <a:rPr lang="en-US" sz="1200" spc="-5" dirty="0">
                <a:solidFill>
                  <a:srgbClr val="3F3F3F"/>
                </a:solidFill>
                <a:cs typeface="Trebuchet MS"/>
              </a:rPr>
              <a:t>ati</a:t>
            </a:r>
            <a:r>
              <a:rPr lang="en-US" sz="1200" spc="5" dirty="0">
                <a:solidFill>
                  <a:srgbClr val="3F3F3F"/>
                </a:solidFill>
                <a:cs typeface="Trebuchet MS"/>
              </a:rPr>
              <a:t>b</a:t>
            </a:r>
            <a:r>
              <a:rPr lang="en-US" sz="1200" dirty="0">
                <a:solidFill>
                  <a:srgbClr val="3F3F3F"/>
                </a:solidFill>
                <a:cs typeface="Trebuchet MS"/>
              </a:rPr>
              <a:t>le</a:t>
            </a:r>
            <a:r>
              <a:rPr lang="en-US" sz="1200" spc="75" dirty="0">
                <a:solidFill>
                  <a:srgbClr val="3F3F3F"/>
                </a:solidFill>
                <a:cs typeface="Times New Roman"/>
              </a:rPr>
              <a:t> </a:t>
            </a:r>
            <a:r>
              <a:rPr lang="en-US" sz="1200" spc="-5" dirty="0">
                <a:solidFill>
                  <a:srgbClr val="3F3F3F"/>
                </a:solidFill>
                <a:cs typeface="Trebuchet MS"/>
              </a:rPr>
              <a:t>w</a:t>
            </a:r>
            <a:r>
              <a:rPr lang="en-US" sz="1200" spc="5" dirty="0">
                <a:solidFill>
                  <a:srgbClr val="3F3F3F"/>
                </a:solidFill>
                <a:cs typeface="Trebuchet MS"/>
              </a:rPr>
              <a:t>i</a:t>
            </a:r>
            <a:r>
              <a:rPr lang="en-US" sz="1200" spc="-5" dirty="0">
                <a:solidFill>
                  <a:srgbClr val="3F3F3F"/>
                </a:solidFill>
                <a:cs typeface="Trebuchet MS"/>
              </a:rPr>
              <a:t>t</a:t>
            </a:r>
            <a:r>
              <a:rPr lang="en-US" sz="1200" dirty="0">
                <a:solidFill>
                  <a:srgbClr val="3F3F3F"/>
                </a:solidFill>
                <a:cs typeface="Trebuchet MS"/>
              </a:rPr>
              <a:t>h</a:t>
            </a:r>
            <a:r>
              <a:rPr lang="en-US" sz="1200" spc="85" dirty="0">
                <a:solidFill>
                  <a:srgbClr val="3F3F3F"/>
                </a:solidFill>
                <a:cs typeface="Times New Roman"/>
              </a:rPr>
              <a:t> </a:t>
            </a:r>
            <a:r>
              <a:rPr lang="en-US" sz="1200" dirty="0">
                <a:solidFill>
                  <a:srgbClr val="3F3F3F"/>
                </a:solidFill>
                <a:cs typeface="Trebuchet MS"/>
              </a:rPr>
              <a:t>b</a:t>
            </a:r>
            <a:r>
              <a:rPr lang="en-US" sz="1200" spc="-20" dirty="0">
                <a:solidFill>
                  <a:srgbClr val="3F3F3F"/>
                </a:solidFill>
                <a:cs typeface="Trebuchet MS"/>
              </a:rPr>
              <a:t>o</a:t>
            </a:r>
            <a:r>
              <a:rPr lang="en-US" sz="1200" spc="-5" dirty="0">
                <a:solidFill>
                  <a:srgbClr val="3F3F3F"/>
                </a:solidFill>
                <a:cs typeface="Trebuchet MS"/>
              </a:rPr>
              <a:t>t</a:t>
            </a:r>
            <a:r>
              <a:rPr lang="en-US" sz="1200" dirty="0">
                <a:solidFill>
                  <a:srgbClr val="3F3F3F"/>
                </a:solidFill>
                <a:cs typeface="Trebuchet MS"/>
              </a:rPr>
              <a:t>h</a:t>
            </a:r>
            <a:r>
              <a:rPr lang="en-US" sz="1200" spc="85" dirty="0">
                <a:solidFill>
                  <a:srgbClr val="3F3F3F"/>
                </a:solidFill>
                <a:cs typeface="Times New Roman"/>
              </a:rPr>
              <a:t> </a:t>
            </a:r>
            <a:r>
              <a:rPr lang="en-US" sz="1200" spc="-5" dirty="0">
                <a:solidFill>
                  <a:srgbClr val="3F3F3F"/>
                </a:solidFill>
                <a:cs typeface="Trebuchet MS"/>
              </a:rPr>
              <a:t>Cla</a:t>
            </a:r>
            <a:r>
              <a:rPr lang="en-US" sz="1200" spc="5" dirty="0">
                <a:solidFill>
                  <a:srgbClr val="3F3F3F"/>
                </a:solidFill>
                <a:cs typeface="Trebuchet MS"/>
              </a:rPr>
              <a:t>s</a:t>
            </a:r>
            <a:r>
              <a:rPr lang="en-US" sz="1200" spc="-10" dirty="0">
                <a:solidFill>
                  <a:srgbClr val="3F3F3F"/>
                </a:solidFill>
                <a:cs typeface="Trebuchet MS"/>
              </a:rPr>
              <a:t>si</a:t>
            </a:r>
            <a:r>
              <a:rPr lang="en-US" sz="1200" dirty="0">
                <a:solidFill>
                  <a:srgbClr val="3F3F3F"/>
                </a:solidFill>
                <a:cs typeface="Trebuchet MS"/>
              </a:rPr>
              <a:t>c</a:t>
            </a:r>
            <a:r>
              <a:rPr lang="en-US" sz="1200" spc="60" dirty="0">
                <a:solidFill>
                  <a:srgbClr val="3F3F3F"/>
                </a:solidFill>
                <a:cs typeface="Times New Roman"/>
              </a:rPr>
              <a:t> </a:t>
            </a:r>
            <a:r>
              <a:rPr lang="en-US" sz="1200" spc="-5" dirty="0">
                <a:solidFill>
                  <a:srgbClr val="3F3F3F"/>
                </a:solidFill>
                <a:cs typeface="Trebuchet MS"/>
              </a:rPr>
              <a:t>an</a:t>
            </a:r>
            <a:r>
              <a:rPr lang="en-US" sz="1200" dirty="0">
                <a:solidFill>
                  <a:srgbClr val="3F3F3F"/>
                </a:solidFill>
                <a:cs typeface="Trebuchet MS"/>
              </a:rPr>
              <a:t>d</a:t>
            </a:r>
            <a:r>
              <a:rPr lang="en-US" sz="1200" spc="80" dirty="0">
                <a:solidFill>
                  <a:srgbClr val="3F3F3F"/>
                </a:solidFill>
                <a:cs typeface="Times New Roman"/>
              </a:rPr>
              <a:t> </a:t>
            </a:r>
            <a:r>
              <a:rPr lang="en-US" sz="1200" spc="-15" dirty="0">
                <a:solidFill>
                  <a:srgbClr val="3F3F3F"/>
                </a:solidFill>
                <a:cs typeface="Trebuchet MS"/>
              </a:rPr>
              <a:t>LE</a:t>
            </a:r>
            <a:r>
              <a:rPr lang="en-US" sz="1200" spc="-10" dirty="0">
                <a:solidFill>
                  <a:srgbClr val="3F3F3F"/>
                </a:solidFill>
                <a:cs typeface="Times New Roman"/>
              </a:rPr>
              <a:t> </a:t>
            </a:r>
            <a:r>
              <a:rPr lang="en-US" sz="1200" dirty="0">
                <a:solidFill>
                  <a:srgbClr val="3F3F3F"/>
                </a:solidFill>
                <a:cs typeface="Trebuchet MS"/>
              </a:rPr>
              <a:t>Bluet</a:t>
            </a:r>
            <a:r>
              <a:rPr lang="en-US" sz="1200" spc="-15" dirty="0">
                <a:solidFill>
                  <a:srgbClr val="3F3F3F"/>
                </a:solidFill>
                <a:cs typeface="Trebuchet MS"/>
              </a:rPr>
              <a:t>o</a:t>
            </a:r>
            <a:r>
              <a:rPr lang="en-US" sz="1200" spc="-20" dirty="0">
                <a:solidFill>
                  <a:srgbClr val="3F3F3F"/>
                </a:solidFill>
                <a:cs typeface="Trebuchet MS"/>
              </a:rPr>
              <a:t>o</a:t>
            </a:r>
            <a:r>
              <a:rPr lang="en-US" sz="1200" spc="-5" dirty="0">
                <a:solidFill>
                  <a:srgbClr val="3F3F3F"/>
                </a:solidFill>
                <a:cs typeface="Trebuchet MS"/>
              </a:rPr>
              <a:t>t</a:t>
            </a:r>
            <a:r>
              <a:rPr lang="en-US" sz="1200" dirty="0">
                <a:solidFill>
                  <a:srgbClr val="3F3F3F"/>
                </a:solidFill>
                <a:cs typeface="Trebuchet MS"/>
              </a:rPr>
              <a:t>h</a:t>
            </a:r>
            <a:r>
              <a:rPr lang="en-US" sz="1200" spc="85" dirty="0">
                <a:solidFill>
                  <a:srgbClr val="3F3F3F"/>
                </a:solidFill>
                <a:cs typeface="Times New Roman"/>
              </a:rPr>
              <a:t> </a:t>
            </a:r>
            <a:r>
              <a:rPr lang="en-US" sz="1200" dirty="0">
                <a:solidFill>
                  <a:srgbClr val="3F3F3F"/>
                </a:solidFill>
                <a:cs typeface="Trebuchet MS"/>
              </a:rPr>
              <a:t>p</a:t>
            </a:r>
            <a:r>
              <a:rPr lang="en-US" sz="1200" spc="-5" dirty="0">
                <a:solidFill>
                  <a:srgbClr val="3F3F3F"/>
                </a:solidFill>
                <a:cs typeface="Trebuchet MS"/>
              </a:rPr>
              <a:t>eri</a:t>
            </a:r>
            <a:r>
              <a:rPr lang="en-US" sz="1200" spc="5" dirty="0">
                <a:solidFill>
                  <a:srgbClr val="3F3F3F"/>
                </a:solidFill>
                <a:cs typeface="Trebuchet MS"/>
              </a:rPr>
              <a:t>p</a:t>
            </a:r>
            <a:r>
              <a:rPr lang="en-US" sz="1200" spc="-5" dirty="0">
                <a:solidFill>
                  <a:srgbClr val="3F3F3F"/>
                </a:solidFill>
                <a:cs typeface="Trebuchet MS"/>
              </a:rPr>
              <a:t>herals. B</a:t>
            </a:r>
            <a:r>
              <a:rPr lang="en-US" sz="1200" spc="-10" dirty="0">
                <a:solidFill>
                  <a:srgbClr val="3F3F3F"/>
                </a:solidFill>
                <a:cs typeface="Trebuchet MS"/>
              </a:rPr>
              <a:t>l</a:t>
            </a:r>
            <a:r>
              <a:rPr lang="en-US" sz="1200" dirty="0">
                <a:solidFill>
                  <a:srgbClr val="3F3F3F"/>
                </a:solidFill>
                <a:cs typeface="Trebuchet MS"/>
              </a:rPr>
              <a:t>uetoo</a:t>
            </a:r>
            <a:r>
              <a:rPr lang="en-US" sz="1200" spc="-10" dirty="0">
                <a:solidFill>
                  <a:srgbClr val="3F3F3F"/>
                </a:solidFill>
                <a:cs typeface="Trebuchet MS"/>
              </a:rPr>
              <a:t>t</a:t>
            </a:r>
            <a:r>
              <a:rPr lang="en-US" sz="1200" spc="-15" dirty="0">
                <a:solidFill>
                  <a:srgbClr val="3F3F3F"/>
                </a:solidFill>
                <a:cs typeface="Trebuchet MS"/>
              </a:rPr>
              <a:t>h</a:t>
            </a:r>
            <a:r>
              <a:rPr lang="en-US" sz="1200" spc="85" dirty="0">
                <a:solidFill>
                  <a:srgbClr val="3F3F3F"/>
                </a:solidFill>
                <a:cs typeface="Times New Roman"/>
              </a:rPr>
              <a:t> </a:t>
            </a:r>
            <a:r>
              <a:rPr lang="en-US" sz="1200" spc="-5" dirty="0">
                <a:solidFill>
                  <a:srgbClr val="3F3F3F"/>
                </a:solidFill>
                <a:cs typeface="Trebuchet MS"/>
              </a:rPr>
              <a:t>S</a:t>
            </a:r>
            <a:r>
              <a:rPr lang="en-US" sz="1200" dirty="0">
                <a:solidFill>
                  <a:srgbClr val="3F3F3F"/>
                </a:solidFill>
                <a:cs typeface="Trebuchet MS"/>
              </a:rPr>
              <a:t>mart</a:t>
            </a:r>
            <a:r>
              <a:rPr lang="en-US" sz="1200" spc="100" dirty="0">
                <a:solidFill>
                  <a:srgbClr val="3F3F3F"/>
                </a:solidFill>
                <a:cs typeface="Times New Roman"/>
              </a:rPr>
              <a:t> </a:t>
            </a:r>
            <a:r>
              <a:rPr lang="en-US" sz="1200" spc="-5" dirty="0">
                <a:solidFill>
                  <a:srgbClr val="3F3F3F"/>
                </a:solidFill>
                <a:cs typeface="Trebuchet MS"/>
              </a:rPr>
              <a:t>in</a:t>
            </a:r>
            <a:r>
              <a:rPr lang="en-US" sz="1200" spc="5" dirty="0">
                <a:solidFill>
                  <a:srgbClr val="3F3F3F"/>
                </a:solidFill>
                <a:cs typeface="Trebuchet MS"/>
              </a:rPr>
              <a:t>d</a:t>
            </a:r>
            <a:r>
              <a:rPr lang="en-US" sz="1200" spc="-5" dirty="0">
                <a:solidFill>
                  <a:srgbClr val="3F3F3F"/>
                </a:solidFill>
                <a:cs typeface="Trebuchet MS"/>
              </a:rPr>
              <a:t>icate</a:t>
            </a:r>
            <a:r>
              <a:rPr lang="en-US" sz="1200" dirty="0">
                <a:solidFill>
                  <a:srgbClr val="3F3F3F"/>
                </a:solidFill>
                <a:cs typeface="Trebuchet MS"/>
              </a:rPr>
              <a:t>s</a:t>
            </a:r>
            <a:r>
              <a:rPr lang="en-US" sz="1200" spc="80" dirty="0">
                <a:solidFill>
                  <a:srgbClr val="3F3F3F"/>
                </a:solidFill>
                <a:cs typeface="Times New Roman"/>
              </a:rPr>
              <a:t> </a:t>
            </a:r>
            <a:r>
              <a:rPr lang="en-US" sz="1200" spc="-5" dirty="0">
                <a:solidFill>
                  <a:srgbClr val="3F3F3F"/>
                </a:solidFill>
                <a:cs typeface="Trebuchet MS"/>
              </a:rPr>
              <a:t>a</a:t>
            </a:r>
            <a:r>
              <a:rPr lang="en-US" sz="1200" dirty="0">
                <a:solidFill>
                  <a:srgbClr val="3F3F3F"/>
                </a:solidFill>
                <a:cs typeface="Trebuchet MS"/>
              </a:rPr>
              <a:t>n</a:t>
            </a:r>
            <a:r>
              <a:rPr lang="en-US" sz="1200" spc="90" dirty="0">
                <a:solidFill>
                  <a:srgbClr val="3F3F3F"/>
                </a:solidFill>
                <a:cs typeface="Times New Roman"/>
              </a:rPr>
              <a:t> </a:t>
            </a:r>
            <a:r>
              <a:rPr lang="en-US" sz="1200" spc="-15" dirty="0">
                <a:solidFill>
                  <a:srgbClr val="3F3F3F"/>
                </a:solidFill>
                <a:cs typeface="Trebuchet MS"/>
              </a:rPr>
              <a:t>L</a:t>
            </a:r>
            <a:r>
              <a:rPr lang="en-US" sz="1200" spc="-10" dirty="0">
                <a:solidFill>
                  <a:srgbClr val="3F3F3F"/>
                </a:solidFill>
                <a:cs typeface="Trebuchet MS"/>
              </a:rPr>
              <a:t>E</a:t>
            </a:r>
            <a:r>
              <a:rPr lang="en-US" sz="1200" spc="-5" dirty="0">
                <a:solidFill>
                  <a:srgbClr val="3F3F3F"/>
                </a:solidFill>
                <a:cs typeface="Trebuchet MS"/>
              </a:rPr>
              <a:t>-</a:t>
            </a:r>
            <a:r>
              <a:rPr lang="en-US" sz="1200" spc="-20" dirty="0">
                <a:solidFill>
                  <a:srgbClr val="3F3F3F"/>
                </a:solidFill>
                <a:cs typeface="Trebuchet MS"/>
              </a:rPr>
              <a:t>o</a:t>
            </a:r>
            <a:r>
              <a:rPr lang="en-US" sz="1200" spc="-5" dirty="0">
                <a:solidFill>
                  <a:srgbClr val="3F3F3F"/>
                </a:solidFill>
                <a:cs typeface="Trebuchet MS"/>
              </a:rPr>
              <a:t>nl</a:t>
            </a:r>
            <a:r>
              <a:rPr lang="en-US" sz="1200" dirty="0">
                <a:solidFill>
                  <a:srgbClr val="3F3F3F"/>
                </a:solidFill>
                <a:cs typeface="Trebuchet MS"/>
              </a:rPr>
              <a:t>y</a:t>
            </a:r>
            <a:r>
              <a:rPr lang="en-US" sz="1200" spc="100" dirty="0">
                <a:solidFill>
                  <a:srgbClr val="3F3F3F"/>
                </a:solidFill>
                <a:cs typeface="Times New Roman"/>
              </a:rPr>
              <a:t> </a:t>
            </a:r>
            <a:r>
              <a:rPr lang="en-US" sz="1200" dirty="0">
                <a:solidFill>
                  <a:srgbClr val="3F3F3F"/>
                </a:solidFill>
                <a:cs typeface="Trebuchet MS"/>
              </a:rPr>
              <a:t>d</a:t>
            </a:r>
            <a:r>
              <a:rPr lang="en-US" sz="1200" spc="-5" dirty="0">
                <a:solidFill>
                  <a:srgbClr val="3F3F3F"/>
                </a:solidFill>
                <a:cs typeface="Trebuchet MS"/>
              </a:rPr>
              <a:t>evice</a:t>
            </a:r>
            <a:r>
              <a:rPr lang="en-US" sz="1200" dirty="0">
                <a:solidFill>
                  <a:srgbClr val="3F3F3F"/>
                </a:solidFill>
                <a:cs typeface="Trebuchet MS"/>
              </a:rPr>
              <a:t>,</a:t>
            </a:r>
            <a:r>
              <a:rPr lang="en-US" sz="1200" spc="95" dirty="0">
                <a:solidFill>
                  <a:srgbClr val="3F3F3F"/>
                </a:solidFill>
                <a:cs typeface="Times New Roman"/>
              </a:rPr>
              <a:t> </a:t>
            </a:r>
            <a:r>
              <a:rPr lang="en-US" sz="1200" spc="-10" dirty="0">
                <a:solidFill>
                  <a:srgbClr val="3F3F3F"/>
                </a:solidFill>
                <a:cs typeface="Trebuchet MS"/>
              </a:rPr>
              <a:t>t</a:t>
            </a:r>
            <a:r>
              <a:rPr lang="en-US" sz="1200" spc="-5" dirty="0">
                <a:solidFill>
                  <a:srgbClr val="3F3F3F"/>
                </a:solidFill>
                <a:cs typeface="Trebuchet MS"/>
              </a:rPr>
              <a:t>y</a:t>
            </a:r>
            <a:r>
              <a:rPr lang="en-US" sz="1200" dirty="0">
                <a:solidFill>
                  <a:srgbClr val="3F3F3F"/>
                </a:solidFill>
                <a:cs typeface="Trebuchet MS"/>
              </a:rPr>
              <a:t>p</a:t>
            </a:r>
            <a:r>
              <a:rPr lang="en-US" sz="1200" spc="-5" dirty="0">
                <a:solidFill>
                  <a:srgbClr val="3F3F3F"/>
                </a:solidFill>
                <a:cs typeface="Trebuchet MS"/>
              </a:rPr>
              <a:t>icall</a:t>
            </a:r>
            <a:r>
              <a:rPr lang="en-US" sz="1200" dirty="0">
                <a:solidFill>
                  <a:srgbClr val="3F3F3F"/>
                </a:solidFill>
                <a:cs typeface="Trebuchet MS"/>
              </a:rPr>
              <a:t>y</a:t>
            </a:r>
            <a:r>
              <a:rPr lang="en-US" sz="1200" spc="75" dirty="0">
                <a:solidFill>
                  <a:srgbClr val="3F3F3F"/>
                </a:solidFill>
                <a:cs typeface="Times New Roman"/>
              </a:rPr>
              <a:t> </a:t>
            </a:r>
            <a:r>
              <a:rPr lang="en-US" sz="1200" dirty="0">
                <a:solidFill>
                  <a:srgbClr val="3F3F3F"/>
                </a:solidFill>
                <a:cs typeface="Trebuchet MS"/>
              </a:rPr>
              <a:t>a</a:t>
            </a:r>
            <a:r>
              <a:rPr lang="en-US" sz="1200" spc="90" dirty="0">
                <a:solidFill>
                  <a:srgbClr val="3F3F3F"/>
                </a:solidFill>
                <a:cs typeface="Times New Roman"/>
              </a:rPr>
              <a:t> </a:t>
            </a:r>
            <a:r>
              <a:rPr lang="en-US" sz="1200" spc="5" dirty="0">
                <a:solidFill>
                  <a:srgbClr val="3F3F3F"/>
                </a:solidFill>
                <a:cs typeface="Trebuchet MS"/>
              </a:rPr>
              <a:t>b</a:t>
            </a:r>
            <a:r>
              <a:rPr lang="en-US" sz="1200" spc="-5" dirty="0">
                <a:solidFill>
                  <a:srgbClr val="3F3F3F"/>
                </a:solidFill>
                <a:cs typeface="Trebuchet MS"/>
              </a:rPr>
              <a:t>at</a:t>
            </a:r>
            <a:r>
              <a:rPr lang="en-US" sz="1200" spc="-10" dirty="0">
                <a:solidFill>
                  <a:srgbClr val="3F3F3F"/>
                </a:solidFill>
                <a:cs typeface="Trebuchet MS"/>
              </a:rPr>
              <a:t>t</a:t>
            </a:r>
            <a:r>
              <a:rPr lang="en-US" sz="1200" spc="-5" dirty="0">
                <a:solidFill>
                  <a:srgbClr val="3F3F3F"/>
                </a:solidFill>
                <a:cs typeface="Trebuchet MS"/>
              </a:rPr>
              <a:t>er</a:t>
            </a:r>
            <a:r>
              <a:rPr lang="en-US" sz="1200" spc="10" dirty="0">
                <a:solidFill>
                  <a:srgbClr val="3F3F3F"/>
                </a:solidFill>
                <a:cs typeface="Trebuchet MS"/>
              </a:rPr>
              <a:t>y</a:t>
            </a:r>
            <a:r>
              <a:rPr lang="en-US" sz="1200" spc="-5" dirty="0">
                <a:solidFill>
                  <a:srgbClr val="3F3F3F"/>
                </a:solidFill>
                <a:cs typeface="Trebuchet MS"/>
              </a:rPr>
              <a:t>-</a:t>
            </a:r>
            <a:r>
              <a:rPr lang="en-US" sz="1200" spc="-20" dirty="0">
                <a:solidFill>
                  <a:srgbClr val="3F3F3F"/>
                </a:solidFill>
                <a:cs typeface="Trebuchet MS"/>
              </a:rPr>
              <a:t>o</a:t>
            </a:r>
            <a:r>
              <a:rPr lang="en-US" sz="1200" dirty="0">
                <a:solidFill>
                  <a:srgbClr val="3F3F3F"/>
                </a:solidFill>
                <a:cs typeface="Trebuchet MS"/>
              </a:rPr>
              <a:t>p</a:t>
            </a:r>
            <a:r>
              <a:rPr lang="en-US" sz="1200" spc="-5" dirty="0">
                <a:solidFill>
                  <a:srgbClr val="3F3F3F"/>
                </a:solidFill>
                <a:cs typeface="Trebuchet MS"/>
              </a:rPr>
              <a:t>erated</a:t>
            </a:r>
            <a:r>
              <a:rPr lang="en-US" sz="1200" spc="-5" dirty="0">
                <a:solidFill>
                  <a:srgbClr val="3F3F3F"/>
                </a:solidFill>
                <a:cs typeface="Times New Roman"/>
              </a:rPr>
              <a:t> </a:t>
            </a:r>
            <a:r>
              <a:rPr lang="en-US" sz="1200" dirty="0">
                <a:solidFill>
                  <a:srgbClr val="3F3F3F"/>
                </a:solidFill>
                <a:cs typeface="Trebuchet MS"/>
              </a:rPr>
              <a:t>se</a:t>
            </a:r>
            <a:r>
              <a:rPr lang="en-US" sz="1200" spc="-15" dirty="0">
                <a:solidFill>
                  <a:srgbClr val="3F3F3F"/>
                </a:solidFill>
                <a:cs typeface="Trebuchet MS"/>
              </a:rPr>
              <a:t>nso</a:t>
            </a:r>
            <a:r>
              <a:rPr lang="en-US" sz="1200" spc="-270" dirty="0">
                <a:solidFill>
                  <a:srgbClr val="3F3F3F"/>
                </a:solidFill>
                <a:cs typeface="Trebuchet MS"/>
              </a:rPr>
              <a:t>r</a:t>
            </a:r>
            <a:r>
              <a:rPr lang="en-US" sz="1200" dirty="0">
                <a:solidFill>
                  <a:srgbClr val="3F3F3F"/>
                </a:solidFill>
                <a:cs typeface="Trebuchet MS"/>
              </a:rPr>
              <a:t>,</a:t>
            </a:r>
            <a:r>
              <a:rPr lang="en-US" sz="1200" spc="75" dirty="0">
                <a:solidFill>
                  <a:srgbClr val="3F3F3F"/>
                </a:solidFill>
                <a:cs typeface="Times New Roman"/>
              </a:rPr>
              <a:t> </a:t>
            </a:r>
            <a:r>
              <a:rPr lang="en-US" sz="1200" spc="-5" dirty="0">
                <a:solidFill>
                  <a:srgbClr val="3F3F3F"/>
                </a:solidFill>
                <a:cs typeface="Trebuchet MS"/>
              </a:rPr>
              <a:t>w</a:t>
            </a:r>
            <a:r>
              <a:rPr lang="en-US" sz="1200" dirty="0">
                <a:solidFill>
                  <a:srgbClr val="3F3F3F"/>
                </a:solidFill>
                <a:cs typeface="Trebuchet MS"/>
              </a:rPr>
              <a:t>h</a:t>
            </a:r>
            <a:r>
              <a:rPr lang="en-US" sz="1200" spc="-5" dirty="0">
                <a:solidFill>
                  <a:srgbClr val="3F3F3F"/>
                </a:solidFill>
                <a:cs typeface="Trebuchet MS"/>
              </a:rPr>
              <a:t>ic</a:t>
            </a:r>
            <a:r>
              <a:rPr lang="en-US" sz="1200" dirty="0">
                <a:solidFill>
                  <a:srgbClr val="3F3F3F"/>
                </a:solidFill>
                <a:cs typeface="Trebuchet MS"/>
              </a:rPr>
              <a:t>h</a:t>
            </a:r>
            <a:r>
              <a:rPr lang="en-US" sz="1200" spc="75" dirty="0">
                <a:solidFill>
                  <a:srgbClr val="3F3F3F"/>
                </a:solidFill>
                <a:cs typeface="Times New Roman"/>
              </a:rPr>
              <a:t> </a:t>
            </a:r>
            <a:r>
              <a:rPr lang="en-US" sz="1200" dirty="0">
                <a:solidFill>
                  <a:srgbClr val="3F3F3F"/>
                </a:solidFill>
                <a:cs typeface="Trebuchet MS"/>
              </a:rPr>
              <a:t>requ</a:t>
            </a:r>
            <a:r>
              <a:rPr lang="en-US" sz="1200" spc="-5" dirty="0">
                <a:solidFill>
                  <a:srgbClr val="3F3F3F"/>
                </a:solidFill>
                <a:cs typeface="Trebuchet MS"/>
              </a:rPr>
              <a:t>ire</a:t>
            </a:r>
            <a:r>
              <a:rPr lang="en-US" sz="1200" dirty="0">
                <a:solidFill>
                  <a:srgbClr val="3F3F3F"/>
                </a:solidFill>
                <a:cs typeface="Trebuchet MS"/>
              </a:rPr>
              <a:t>s</a:t>
            </a:r>
            <a:r>
              <a:rPr lang="en-US" sz="1200" spc="90" dirty="0">
                <a:solidFill>
                  <a:srgbClr val="3F3F3F"/>
                </a:solidFill>
                <a:cs typeface="Times New Roman"/>
              </a:rPr>
              <a:t> </a:t>
            </a:r>
            <a:r>
              <a:rPr lang="en-US" sz="1200" dirty="0">
                <a:solidFill>
                  <a:srgbClr val="3F3F3F"/>
                </a:solidFill>
                <a:cs typeface="Trebuchet MS"/>
              </a:rPr>
              <a:t>e</a:t>
            </a:r>
            <a:r>
              <a:rPr lang="en-US" sz="1200" spc="-5" dirty="0">
                <a:solidFill>
                  <a:srgbClr val="3F3F3F"/>
                </a:solidFill>
                <a:cs typeface="Trebuchet MS"/>
              </a:rPr>
              <a:t>ithe</a:t>
            </a:r>
            <a:r>
              <a:rPr lang="en-US" sz="1200" dirty="0">
                <a:solidFill>
                  <a:srgbClr val="3F3F3F"/>
                </a:solidFill>
                <a:cs typeface="Trebuchet MS"/>
              </a:rPr>
              <a:t>r</a:t>
            </a:r>
            <a:r>
              <a:rPr lang="en-US" sz="1200" spc="95" dirty="0">
                <a:solidFill>
                  <a:srgbClr val="3F3F3F"/>
                </a:solidFill>
                <a:cs typeface="Times New Roman"/>
              </a:rPr>
              <a:t> </a:t>
            </a:r>
            <a:r>
              <a:rPr lang="en-US" sz="1200" dirty="0">
                <a:solidFill>
                  <a:srgbClr val="3F3F3F"/>
                </a:solidFill>
                <a:cs typeface="Trebuchet MS"/>
              </a:rPr>
              <a:t>a</a:t>
            </a:r>
            <a:r>
              <a:rPr lang="en-US" sz="1200" spc="90" dirty="0">
                <a:solidFill>
                  <a:srgbClr val="3F3F3F"/>
                </a:solidFill>
                <a:cs typeface="Times New Roman"/>
              </a:rPr>
              <a:t> </a:t>
            </a:r>
            <a:r>
              <a:rPr lang="en-US" sz="1200" dirty="0">
                <a:solidFill>
                  <a:srgbClr val="3F3F3F"/>
                </a:solidFill>
                <a:cs typeface="Trebuchet MS"/>
              </a:rPr>
              <a:t>SM</a:t>
            </a:r>
            <a:r>
              <a:rPr lang="en-US" sz="1200" spc="-15" dirty="0">
                <a:solidFill>
                  <a:srgbClr val="3F3F3F"/>
                </a:solidFill>
                <a:cs typeface="Trebuchet MS"/>
              </a:rPr>
              <a:t>A</a:t>
            </a:r>
            <a:r>
              <a:rPr lang="en-US" sz="1200" spc="-80" dirty="0">
                <a:solidFill>
                  <a:srgbClr val="3F3F3F"/>
                </a:solidFill>
                <a:cs typeface="Trebuchet MS"/>
              </a:rPr>
              <a:t>R</a:t>
            </a:r>
            <a:r>
              <a:rPr lang="en-US" sz="1200" spc="-15" dirty="0">
                <a:solidFill>
                  <a:srgbClr val="3F3F3F"/>
                </a:solidFill>
                <a:cs typeface="Trebuchet MS"/>
              </a:rPr>
              <a:t>T</a:t>
            </a:r>
            <a:r>
              <a:rPr lang="en-US" sz="1200" spc="70" dirty="0">
                <a:solidFill>
                  <a:srgbClr val="3F3F3F"/>
                </a:solidFill>
                <a:cs typeface="Times New Roman"/>
              </a:rPr>
              <a:t> </a:t>
            </a:r>
            <a:r>
              <a:rPr lang="en-US" sz="1200" spc="-80" dirty="0">
                <a:solidFill>
                  <a:srgbClr val="3F3F3F"/>
                </a:solidFill>
                <a:cs typeface="Trebuchet MS"/>
              </a:rPr>
              <a:t>R</a:t>
            </a:r>
            <a:r>
              <a:rPr lang="en-US" sz="1200" spc="-5" dirty="0">
                <a:solidFill>
                  <a:srgbClr val="3F3F3F"/>
                </a:solidFill>
                <a:cs typeface="Trebuchet MS"/>
              </a:rPr>
              <a:t>e</a:t>
            </a:r>
            <a:r>
              <a:rPr lang="en-US" sz="1200" dirty="0">
                <a:solidFill>
                  <a:srgbClr val="3F3F3F"/>
                </a:solidFill>
                <a:cs typeface="Trebuchet MS"/>
              </a:rPr>
              <a:t>ady</a:t>
            </a:r>
            <a:r>
              <a:rPr lang="en-US" sz="1200" spc="75" dirty="0">
                <a:solidFill>
                  <a:srgbClr val="3F3F3F"/>
                </a:solidFill>
                <a:cs typeface="Times New Roman"/>
              </a:rPr>
              <a:t> </a:t>
            </a:r>
            <a:r>
              <a:rPr lang="en-US" sz="1200" spc="-20" dirty="0">
                <a:solidFill>
                  <a:srgbClr val="3F3F3F"/>
                </a:solidFill>
                <a:cs typeface="Trebuchet MS"/>
              </a:rPr>
              <a:t>o</a:t>
            </a:r>
            <a:r>
              <a:rPr lang="en-US" sz="1200" spc="-10" dirty="0">
                <a:solidFill>
                  <a:srgbClr val="3F3F3F"/>
                </a:solidFill>
                <a:cs typeface="Trebuchet MS"/>
              </a:rPr>
              <a:t>r</a:t>
            </a:r>
            <a:r>
              <a:rPr lang="en-US" sz="1200" spc="95" dirty="0">
                <a:solidFill>
                  <a:srgbClr val="3F3F3F"/>
                </a:solidFill>
                <a:cs typeface="Times New Roman"/>
              </a:rPr>
              <a:t> </a:t>
            </a:r>
            <a:r>
              <a:rPr lang="en-US" sz="1200" spc="-5" dirty="0">
                <a:solidFill>
                  <a:srgbClr val="3F3F3F"/>
                </a:solidFill>
                <a:cs typeface="Trebuchet MS"/>
              </a:rPr>
              <a:t>ano</a:t>
            </a:r>
            <a:r>
              <a:rPr lang="en-US" sz="1200" spc="-10" dirty="0">
                <a:solidFill>
                  <a:srgbClr val="3F3F3F"/>
                </a:solidFill>
                <a:cs typeface="Trebuchet MS"/>
              </a:rPr>
              <a:t>t</a:t>
            </a:r>
            <a:r>
              <a:rPr lang="en-US" sz="1200" spc="-5" dirty="0">
                <a:solidFill>
                  <a:srgbClr val="3F3F3F"/>
                </a:solidFill>
                <a:cs typeface="Trebuchet MS"/>
              </a:rPr>
              <a:t>he</a:t>
            </a:r>
            <a:r>
              <a:rPr lang="en-US" sz="1200" dirty="0">
                <a:solidFill>
                  <a:srgbClr val="3F3F3F"/>
                </a:solidFill>
                <a:cs typeface="Trebuchet MS"/>
              </a:rPr>
              <a:t>r</a:t>
            </a:r>
            <a:r>
              <a:rPr lang="en-US" sz="1200" spc="110" dirty="0">
                <a:solidFill>
                  <a:srgbClr val="3F3F3F"/>
                </a:solidFill>
                <a:cs typeface="Times New Roman"/>
              </a:rPr>
              <a:t> </a:t>
            </a:r>
            <a:r>
              <a:rPr lang="en-US" sz="1200" dirty="0">
                <a:solidFill>
                  <a:srgbClr val="3F3F3F"/>
                </a:solidFill>
                <a:cs typeface="Trebuchet MS"/>
              </a:rPr>
              <a:t>S</a:t>
            </a:r>
            <a:r>
              <a:rPr lang="en-US" sz="1200" spc="-10" dirty="0">
                <a:solidFill>
                  <a:srgbClr val="3F3F3F"/>
                </a:solidFill>
                <a:cs typeface="Trebuchet MS"/>
              </a:rPr>
              <a:t>M</a:t>
            </a:r>
            <a:r>
              <a:rPr lang="en-US" sz="1200" spc="-25" dirty="0">
                <a:solidFill>
                  <a:srgbClr val="3F3F3F"/>
                </a:solidFill>
                <a:cs typeface="Trebuchet MS"/>
              </a:rPr>
              <a:t>A</a:t>
            </a:r>
            <a:r>
              <a:rPr lang="en-US" sz="1200" spc="-80" dirty="0">
                <a:solidFill>
                  <a:srgbClr val="3F3F3F"/>
                </a:solidFill>
                <a:cs typeface="Trebuchet MS"/>
              </a:rPr>
              <a:t>R</a:t>
            </a:r>
            <a:r>
              <a:rPr lang="en-US" sz="1200" spc="-15" dirty="0">
                <a:solidFill>
                  <a:srgbClr val="3F3F3F"/>
                </a:solidFill>
                <a:cs typeface="Trebuchet MS"/>
              </a:rPr>
              <a:t>T</a:t>
            </a:r>
            <a:r>
              <a:rPr lang="en-US" sz="1200" spc="60" dirty="0">
                <a:solidFill>
                  <a:srgbClr val="3F3F3F"/>
                </a:solidFill>
                <a:cs typeface="Times New Roman"/>
              </a:rPr>
              <a:t> </a:t>
            </a:r>
            <a:r>
              <a:rPr lang="en-US" sz="1200" dirty="0">
                <a:solidFill>
                  <a:srgbClr val="3F3F3F"/>
                </a:solidFill>
                <a:cs typeface="Trebuchet MS"/>
              </a:rPr>
              <a:t>d</a:t>
            </a:r>
            <a:r>
              <a:rPr lang="en-US" sz="1200" spc="-5" dirty="0">
                <a:solidFill>
                  <a:srgbClr val="3F3F3F"/>
                </a:solidFill>
                <a:cs typeface="Trebuchet MS"/>
              </a:rPr>
              <a:t>evic</a:t>
            </a:r>
            <a:r>
              <a:rPr lang="en-US" sz="1200" dirty="0">
                <a:solidFill>
                  <a:srgbClr val="3F3F3F"/>
                </a:solidFill>
                <a:cs typeface="Trebuchet MS"/>
              </a:rPr>
              <a:t>e</a:t>
            </a:r>
            <a:r>
              <a:rPr lang="en-US" sz="1200" spc="95" dirty="0">
                <a:solidFill>
                  <a:srgbClr val="3F3F3F"/>
                </a:solidFill>
                <a:cs typeface="Times New Roman"/>
              </a:rPr>
              <a:t> </a:t>
            </a:r>
            <a:r>
              <a:rPr lang="en-US" sz="1200" spc="-5" dirty="0">
                <a:solidFill>
                  <a:srgbClr val="3F3F3F"/>
                </a:solidFill>
                <a:cs typeface="Trebuchet MS"/>
              </a:rPr>
              <a:t>i</a:t>
            </a:r>
            <a:r>
              <a:rPr lang="en-US" sz="1200" dirty="0">
                <a:solidFill>
                  <a:srgbClr val="3F3F3F"/>
                </a:solidFill>
                <a:cs typeface="Trebuchet MS"/>
              </a:rPr>
              <a:t>n</a:t>
            </a:r>
            <a:r>
              <a:rPr lang="en-US" sz="1200" spc="90" dirty="0">
                <a:solidFill>
                  <a:srgbClr val="3F3F3F"/>
                </a:solidFill>
                <a:cs typeface="Times New Roman"/>
              </a:rPr>
              <a:t> </a:t>
            </a:r>
            <a:r>
              <a:rPr lang="en-US" sz="1200" spc="-15" dirty="0">
                <a:solidFill>
                  <a:srgbClr val="3F3F3F"/>
                </a:solidFill>
                <a:cs typeface="Trebuchet MS"/>
              </a:rPr>
              <a:t>o</a:t>
            </a:r>
            <a:r>
              <a:rPr lang="en-US" sz="1200" spc="-10" dirty="0">
                <a:solidFill>
                  <a:srgbClr val="3F3F3F"/>
                </a:solidFill>
                <a:cs typeface="Trebuchet MS"/>
              </a:rPr>
              <a:t>rder</a:t>
            </a:r>
            <a:r>
              <a:rPr lang="en-US" sz="1200" spc="-5" dirty="0">
                <a:solidFill>
                  <a:srgbClr val="3F3F3F"/>
                </a:solidFill>
                <a:cs typeface="Times New Roman"/>
              </a:rPr>
              <a:t> </a:t>
            </a:r>
            <a:r>
              <a:rPr lang="en-US" sz="1200" spc="-5" dirty="0">
                <a:solidFill>
                  <a:srgbClr val="3F3F3F"/>
                </a:solidFill>
                <a:cs typeface="Trebuchet MS"/>
              </a:rPr>
              <a:t>t</a:t>
            </a:r>
            <a:r>
              <a:rPr lang="en-US" sz="1200" dirty="0">
                <a:solidFill>
                  <a:srgbClr val="3F3F3F"/>
                </a:solidFill>
                <a:cs typeface="Trebuchet MS"/>
              </a:rPr>
              <a:t>o</a:t>
            </a:r>
            <a:r>
              <a:rPr lang="en-US" sz="1200" spc="65" dirty="0">
                <a:solidFill>
                  <a:srgbClr val="3F3F3F"/>
                </a:solidFill>
                <a:cs typeface="Times New Roman"/>
              </a:rPr>
              <a:t> </a:t>
            </a:r>
            <a:r>
              <a:rPr lang="en-US" sz="1200" spc="-15" dirty="0">
                <a:solidFill>
                  <a:srgbClr val="3F3F3F"/>
                </a:solidFill>
                <a:cs typeface="Trebuchet MS"/>
              </a:rPr>
              <a:t>f</a:t>
            </a:r>
            <a:r>
              <a:rPr lang="en-US" sz="1200" spc="-5" dirty="0">
                <a:solidFill>
                  <a:srgbClr val="3F3F3F"/>
                </a:solidFill>
                <a:cs typeface="Trebuchet MS"/>
              </a:rPr>
              <a:t>unc</a:t>
            </a:r>
            <a:r>
              <a:rPr lang="en-US" sz="1200" spc="-10" dirty="0">
                <a:solidFill>
                  <a:srgbClr val="3F3F3F"/>
                </a:solidFill>
                <a:cs typeface="Trebuchet MS"/>
              </a:rPr>
              <a:t>t</a:t>
            </a:r>
            <a:r>
              <a:rPr lang="en-US" sz="1200" spc="-5" dirty="0">
                <a:solidFill>
                  <a:srgbClr val="3F3F3F"/>
                </a:solidFill>
                <a:cs typeface="Trebuchet MS"/>
              </a:rPr>
              <a:t>ion. </a:t>
            </a:r>
            <a:r>
              <a:rPr lang="en-US" sz="1200" spc="-15" dirty="0" err="1">
                <a:solidFill>
                  <a:srgbClr val="3F3F3F"/>
                </a:solidFill>
                <a:cs typeface="Trebuchet MS"/>
              </a:rPr>
              <a:t>i</a:t>
            </a:r>
            <a:r>
              <a:rPr lang="en-US" sz="1200" spc="-90" dirty="0" err="1">
                <a:solidFill>
                  <a:srgbClr val="3F3F3F"/>
                </a:solidFill>
                <a:cs typeface="Trebuchet MS"/>
              </a:rPr>
              <a:t>P</a:t>
            </a:r>
            <a:r>
              <a:rPr lang="en-US" sz="1200" spc="-5" dirty="0" err="1">
                <a:solidFill>
                  <a:srgbClr val="3F3F3F"/>
                </a:solidFill>
                <a:cs typeface="Trebuchet MS"/>
              </a:rPr>
              <a:t>hon</a:t>
            </a:r>
            <a:r>
              <a:rPr lang="en-US" sz="1200" dirty="0" err="1">
                <a:solidFill>
                  <a:srgbClr val="3F3F3F"/>
                </a:solidFill>
                <a:cs typeface="Trebuchet MS"/>
              </a:rPr>
              <a:t>e</a:t>
            </a:r>
            <a:r>
              <a:rPr lang="en-US" sz="1200" spc="80" dirty="0">
                <a:solidFill>
                  <a:srgbClr val="3F3F3F"/>
                </a:solidFill>
                <a:cs typeface="Times New Roman"/>
              </a:rPr>
              <a:t> </a:t>
            </a:r>
            <a:r>
              <a:rPr lang="en-US" sz="1200" spc="-5" dirty="0">
                <a:solidFill>
                  <a:srgbClr val="3F3F3F"/>
                </a:solidFill>
                <a:cs typeface="Trebuchet MS"/>
              </a:rPr>
              <a:t>4</a:t>
            </a:r>
            <a:r>
              <a:rPr lang="en-US" sz="1200" dirty="0">
                <a:solidFill>
                  <a:srgbClr val="3F3F3F"/>
                </a:solidFill>
                <a:cs typeface="Trebuchet MS"/>
              </a:rPr>
              <a:t>S</a:t>
            </a:r>
            <a:r>
              <a:rPr lang="en-US" sz="1200" spc="90" dirty="0">
                <a:solidFill>
                  <a:srgbClr val="3F3F3F"/>
                </a:solidFill>
                <a:cs typeface="Times New Roman"/>
              </a:rPr>
              <a:t> </a:t>
            </a:r>
            <a:r>
              <a:rPr lang="en-US" sz="1200" dirty="0">
                <a:solidFill>
                  <a:srgbClr val="3F3F3F"/>
                </a:solidFill>
                <a:cs typeface="Trebuchet MS"/>
              </a:rPr>
              <a:t>w</a:t>
            </a:r>
            <a:r>
              <a:rPr lang="en-US" sz="1200" spc="-5" dirty="0">
                <a:solidFill>
                  <a:srgbClr val="3F3F3F"/>
                </a:solidFill>
                <a:cs typeface="Trebuchet MS"/>
              </a:rPr>
              <a:t>a</a:t>
            </a:r>
            <a:r>
              <a:rPr lang="en-US" sz="1200" dirty="0">
                <a:solidFill>
                  <a:srgbClr val="3F3F3F"/>
                </a:solidFill>
                <a:cs typeface="Trebuchet MS"/>
              </a:rPr>
              <a:t>s</a:t>
            </a:r>
            <a:r>
              <a:rPr lang="en-US" sz="1200" spc="80" dirty="0">
                <a:solidFill>
                  <a:srgbClr val="3F3F3F"/>
                </a:solidFill>
                <a:cs typeface="Times New Roman"/>
              </a:rPr>
              <a:t> </a:t>
            </a:r>
            <a:r>
              <a:rPr lang="en-US" sz="1200" spc="-5" dirty="0">
                <a:solidFill>
                  <a:srgbClr val="3F3F3F"/>
                </a:solidFill>
                <a:cs typeface="Trebuchet MS"/>
              </a:rPr>
              <a:t>th</a:t>
            </a:r>
            <a:r>
              <a:rPr lang="en-US" sz="1200" dirty="0">
                <a:solidFill>
                  <a:srgbClr val="3F3F3F"/>
                </a:solidFill>
                <a:cs typeface="Trebuchet MS"/>
              </a:rPr>
              <a:t>e</a:t>
            </a:r>
            <a:r>
              <a:rPr lang="en-US" sz="1200" spc="90" dirty="0">
                <a:solidFill>
                  <a:srgbClr val="3F3F3F"/>
                </a:solidFill>
                <a:cs typeface="Times New Roman"/>
              </a:rPr>
              <a:t> </a:t>
            </a:r>
            <a:r>
              <a:rPr lang="en-US" sz="1200" spc="-20" dirty="0">
                <a:solidFill>
                  <a:srgbClr val="3F3F3F"/>
                </a:solidFill>
                <a:cs typeface="Trebuchet MS"/>
              </a:rPr>
              <a:t>f</a:t>
            </a:r>
            <a:r>
              <a:rPr lang="en-US" sz="1200" spc="-5" dirty="0">
                <a:solidFill>
                  <a:srgbClr val="3F3F3F"/>
                </a:solidFill>
                <a:cs typeface="Trebuchet MS"/>
              </a:rPr>
              <a:t>irs</a:t>
            </a:r>
            <a:r>
              <a:rPr lang="en-US" sz="1200" dirty="0">
                <a:solidFill>
                  <a:srgbClr val="3F3F3F"/>
                </a:solidFill>
                <a:cs typeface="Trebuchet MS"/>
              </a:rPr>
              <a:t>t</a:t>
            </a:r>
            <a:r>
              <a:rPr lang="en-US" sz="1200" spc="90" dirty="0">
                <a:solidFill>
                  <a:srgbClr val="3F3F3F"/>
                </a:solidFill>
                <a:cs typeface="Times New Roman"/>
              </a:rPr>
              <a:t> </a:t>
            </a:r>
            <a:r>
              <a:rPr lang="en-US" sz="1200" spc="-5" dirty="0">
                <a:solidFill>
                  <a:srgbClr val="3F3F3F"/>
                </a:solidFill>
                <a:cs typeface="Trebuchet MS"/>
              </a:rPr>
              <a:t>e</a:t>
            </a:r>
            <a:r>
              <a:rPr lang="en-US" sz="1200" spc="-10" dirty="0">
                <a:solidFill>
                  <a:srgbClr val="3F3F3F"/>
                </a:solidFill>
                <a:cs typeface="Trebuchet MS"/>
              </a:rPr>
              <a:t>v</a:t>
            </a:r>
            <a:r>
              <a:rPr lang="en-US" sz="1200" spc="-5" dirty="0">
                <a:solidFill>
                  <a:srgbClr val="3F3F3F"/>
                </a:solidFill>
                <a:cs typeface="Trebuchet MS"/>
              </a:rPr>
              <a:t>e</a:t>
            </a:r>
            <a:r>
              <a:rPr lang="en-US" sz="1200" dirty="0">
                <a:solidFill>
                  <a:srgbClr val="3F3F3F"/>
                </a:solidFill>
                <a:cs typeface="Trebuchet MS"/>
              </a:rPr>
              <a:t>r</a:t>
            </a:r>
            <a:r>
              <a:rPr lang="en-US" sz="1200" spc="110" dirty="0">
                <a:solidFill>
                  <a:srgbClr val="3F3F3F"/>
                </a:solidFill>
                <a:cs typeface="Times New Roman"/>
              </a:rPr>
              <a:t> </a:t>
            </a:r>
            <a:r>
              <a:rPr lang="en-US" sz="1200" spc="-15" dirty="0">
                <a:solidFill>
                  <a:srgbClr val="3F3F3F"/>
                </a:solidFill>
                <a:cs typeface="Trebuchet MS"/>
              </a:rPr>
              <a:t>c</a:t>
            </a:r>
            <a:r>
              <a:rPr lang="en-US" sz="1200" spc="-20" dirty="0">
                <a:solidFill>
                  <a:srgbClr val="3F3F3F"/>
                </a:solidFill>
                <a:cs typeface="Trebuchet MS"/>
              </a:rPr>
              <a:t>o</a:t>
            </a:r>
            <a:r>
              <a:rPr lang="en-US" sz="1200" dirty="0">
                <a:solidFill>
                  <a:srgbClr val="3F3F3F"/>
                </a:solidFill>
                <a:cs typeface="Trebuchet MS"/>
              </a:rPr>
              <a:t>mm</a:t>
            </a:r>
            <a:r>
              <a:rPr lang="en-US" sz="1200" spc="-5" dirty="0">
                <a:solidFill>
                  <a:srgbClr val="3F3F3F"/>
                </a:solidFill>
                <a:cs typeface="Trebuchet MS"/>
              </a:rPr>
              <a:t>ercia</a:t>
            </a:r>
            <a:r>
              <a:rPr lang="en-US" sz="1200" dirty="0">
                <a:solidFill>
                  <a:srgbClr val="3F3F3F"/>
                </a:solidFill>
                <a:cs typeface="Trebuchet MS"/>
              </a:rPr>
              <a:t>l</a:t>
            </a:r>
            <a:r>
              <a:rPr lang="en-US" sz="1200" spc="95" dirty="0">
                <a:solidFill>
                  <a:srgbClr val="3F3F3F"/>
                </a:solidFill>
                <a:cs typeface="Times New Roman"/>
              </a:rPr>
              <a:t> </a:t>
            </a:r>
            <a:r>
              <a:rPr lang="en-US" sz="1200" spc="-5" dirty="0">
                <a:solidFill>
                  <a:srgbClr val="3F3F3F"/>
                </a:solidFill>
                <a:cs typeface="Trebuchet MS"/>
              </a:rPr>
              <a:t>devic</a:t>
            </a:r>
            <a:r>
              <a:rPr lang="en-US" sz="1200" dirty="0">
                <a:solidFill>
                  <a:srgbClr val="3F3F3F"/>
                </a:solidFill>
                <a:cs typeface="Trebuchet MS"/>
              </a:rPr>
              <a:t>e</a:t>
            </a:r>
            <a:r>
              <a:rPr lang="en-US" sz="1200" spc="90" dirty="0">
                <a:solidFill>
                  <a:srgbClr val="3F3F3F"/>
                </a:solidFill>
                <a:cs typeface="Times New Roman"/>
              </a:rPr>
              <a:t> </a:t>
            </a:r>
            <a:r>
              <a:rPr lang="en-US" sz="1200" spc="-5" dirty="0">
                <a:solidFill>
                  <a:srgbClr val="3F3F3F"/>
                </a:solidFill>
                <a:cs typeface="Trebuchet MS"/>
              </a:rPr>
              <a:t>t</a:t>
            </a:r>
            <a:r>
              <a:rPr lang="en-US" sz="1200" dirty="0">
                <a:solidFill>
                  <a:srgbClr val="3F3F3F"/>
                </a:solidFill>
                <a:cs typeface="Trebuchet MS"/>
              </a:rPr>
              <a:t>o</a:t>
            </a:r>
            <a:r>
              <a:rPr lang="en-US" sz="1200" spc="90" dirty="0">
                <a:solidFill>
                  <a:srgbClr val="3F3F3F"/>
                </a:solidFill>
                <a:cs typeface="Times New Roman"/>
              </a:rPr>
              <a:t> </a:t>
            </a:r>
            <a:r>
              <a:rPr lang="en-US" sz="1200" spc="-5" dirty="0">
                <a:solidFill>
                  <a:srgbClr val="3F3F3F"/>
                </a:solidFill>
                <a:cs typeface="Trebuchet MS"/>
              </a:rPr>
              <a:t>includ</a:t>
            </a:r>
            <a:r>
              <a:rPr lang="en-US" sz="1200" dirty="0">
                <a:solidFill>
                  <a:srgbClr val="3F3F3F"/>
                </a:solidFill>
                <a:cs typeface="Trebuchet MS"/>
              </a:rPr>
              <a:t>e</a:t>
            </a:r>
            <a:r>
              <a:rPr lang="en-US" sz="1200" spc="80" dirty="0">
                <a:solidFill>
                  <a:srgbClr val="3F3F3F"/>
                </a:solidFill>
                <a:cs typeface="Times New Roman"/>
              </a:rPr>
              <a:t> </a:t>
            </a:r>
            <a:r>
              <a:rPr lang="en-US" sz="1200" spc="-10" dirty="0">
                <a:solidFill>
                  <a:srgbClr val="3F3F3F"/>
                </a:solidFill>
                <a:cs typeface="Trebuchet MS"/>
              </a:rPr>
              <a:t>BLE.</a:t>
            </a:r>
            <a:endParaRPr lang="en-US" sz="1200" dirty="0">
              <a:cs typeface="Trebuchet MS"/>
            </a:endParaRPr>
          </a:p>
          <a:p>
            <a:pPr marL="128270"/>
            <a:endParaRPr lang="en-US" sz="1200" dirty="0">
              <a:solidFill>
                <a:prstClr val="black"/>
              </a:solidFill>
              <a:latin typeface="+mn-lt"/>
              <a:cs typeface="Calibri"/>
            </a:endParaRPr>
          </a:p>
          <a:p>
            <a:endParaRPr lang="en-US" dirty="0"/>
          </a:p>
        </p:txBody>
      </p:sp>
      <p:sp>
        <p:nvSpPr>
          <p:cNvPr id="4" name="Slide Number Placeholder 3"/>
          <p:cNvSpPr>
            <a:spLocks noGrp="1"/>
          </p:cNvSpPr>
          <p:nvPr>
            <p:ph type="sldNum" sz="quarter" idx="10"/>
          </p:nvPr>
        </p:nvSpPr>
        <p:spPr/>
        <p:txBody>
          <a:bodyPr/>
          <a:lstStyle/>
          <a:p>
            <a:fld id="{D8E11AA7-58C9-40B1-BBFE-D878F1C9EFA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protocol stack in BLE looks like. A very brief  description about all these layers are provided in the paper. Due to time constraints we will not present this here today. </a:t>
            </a:r>
            <a:br>
              <a:rPr lang="en-US" dirty="0"/>
            </a:br>
            <a:br>
              <a:rPr lang="en-US" dirty="0"/>
            </a:br>
            <a:r>
              <a:rPr lang="en-US" dirty="0"/>
              <a:t>Just so you know, All the encryption, authentication happens in security manager part of the  protocol. For the sake of this project we will focus on that.</a:t>
            </a:r>
          </a:p>
        </p:txBody>
      </p:sp>
      <p:sp>
        <p:nvSpPr>
          <p:cNvPr id="4" name="Slide Number Placeholder 3"/>
          <p:cNvSpPr>
            <a:spLocks noGrp="1"/>
          </p:cNvSpPr>
          <p:nvPr>
            <p:ph type="sldNum" sz="quarter" idx="10"/>
          </p:nvPr>
        </p:nvSpPr>
        <p:spPr/>
        <p:txBody>
          <a:bodyPr/>
          <a:lstStyle/>
          <a:p>
            <a:fld id="{D8E11AA7-58C9-40B1-BBFE-D878F1C9EFAA}" type="slidenum">
              <a:rPr lang="en-US" smtClean="0"/>
              <a:pPr/>
              <a:t>4</a:t>
            </a:fld>
            <a:endParaRPr lang="en-US"/>
          </a:p>
        </p:txBody>
      </p:sp>
    </p:spTree>
    <p:extLst>
      <p:ext uri="{BB962C8B-B14F-4D97-AF65-F5344CB8AC3E}">
        <p14:creationId xmlns:p14="http://schemas.microsoft.com/office/powerpoint/2010/main" val="329506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a:t>What happens after you turn on a BLE device ?</a:t>
            </a:r>
            <a:br>
              <a:rPr lang="en-US" dirty="0"/>
            </a:br>
            <a:br>
              <a:rPr lang="en-US" dirty="0"/>
            </a:br>
            <a:r>
              <a:rPr lang="en-US" dirty="0"/>
              <a:t>The advertiser</a:t>
            </a:r>
            <a:r>
              <a:rPr lang="en-US" baseline="0" dirty="0"/>
              <a:t>, actually the BLE device, sends out advertisements. It p</a:t>
            </a:r>
            <a:r>
              <a:rPr lang="en-US" dirty="0"/>
              <a:t>rovides a way for devices to broadcast their presence so that c</a:t>
            </a:r>
            <a:r>
              <a:rPr lang="en-US" sz="2000" dirty="0"/>
              <a:t>onnection can be established between</a:t>
            </a:r>
            <a:r>
              <a:rPr lang="en-US" sz="2000" baseline="0" dirty="0"/>
              <a:t> software and devices. It b</a:t>
            </a:r>
            <a:r>
              <a:rPr lang="en-US" sz="2000" dirty="0"/>
              <a:t>roadcasts data like the list of supported services, device name and TX power level. The app looks for advertisement and get paired based on</a:t>
            </a:r>
            <a:r>
              <a:rPr lang="en-US" sz="2000" baseline="0" dirty="0"/>
              <a:t> some trivial security features. </a:t>
            </a:r>
            <a:r>
              <a:rPr lang="en-US" altLang="zh-TW" dirty="0"/>
              <a:t>Once a connection is made the master,</a:t>
            </a:r>
            <a:r>
              <a:rPr lang="en-US" altLang="zh-TW" baseline="0" dirty="0"/>
              <a:t> which may be the </a:t>
            </a:r>
            <a:r>
              <a:rPr lang="en-US" altLang="zh-TW" dirty="0"/>
              <a:t>app device, informs BLE</a:t>
            </a:r>
            <a:r>
              <a:rPr lang="en-US" altLang="zh-TW" baseline="0" dirty="0"/>
              <a:t> device</a:t>
            </a:r>
            <a:r>
              <a:rPr lang="en-US" altLang="zh-TW" dirty="0"/>
              <a:t> of hopping sequence and when to wake up. All subsequent transactions are performed in the 37 data channels. Transactions can be encrypted.</a:t>
            </a:r>
            <a:r>
              <a:rPr lang="en-US" altLang="zh-TW" baseline="0" dirty="0"/>
              <a:t> </a:t>
            </a:r>
            <a:r>
              <a:rPr lang="en-US" altLang="zh-TW" dirty="0"/>
              <a:t>Both devices can go into deep sleep between transactions.</a:t>
            </a:r>
            <a:endParaRPr lang="en-US" sz="2000" dirty="0"/>
          </a:p>
        </p:txBody>
      </p:sp>
      <p:sp>
        <p:nvSpPr>
          <p:cNvPr id="4" name="Slide Number Placeholder 3"/>
          <p:cNvSpPr>
            <a:spLocks noGrp="1"/>
          </p:cNvSpPr>
          <p:nvPr>
            <p:ph type="sldNum" sz="quarter" idx="10"/>
          </p:nvPr>
        </p:nvSpPr>
        <p:spPr/>
        <p:txBody>
          <a:bodyPr/>
          <a:lstStyle/>
          <a:p>
            <a:fld id="{D8E11AA7-58C9-40B1-BBFE-D878F1C9EFA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After the devices find each other through advertisement they would go through some security procedures. Pairing would be the first one, where Short-term-Key would be generated. Then this STK is used to generate  a few more security keys. Most important of all of those keys is the Long-term-key. After the STK is generated the communication is encrypted using the STK for the first time. After that the LTK is generated to encrypt all future communications.</a:t>
            </a:r>
          </a:p>
        </p:txBody>
      </p:sp>
      <p:sp>
        <p:nvSpPr>
          <p:cNvPr id="4" name="Slide Number Placeholder 3"/>
          <p:cNvSpPr>
            <a:spLocks noGrp="1"/>
          </p:cNvSpPr>
          <p:nvPr>
            <p:ph type="sldNum" sz="quarter" idx="10"/>
          </p:nvPr>
        </p:nvSpPr>
        <p:spPr/>
        <p:txBody>
          <a:bodyPr/>
          <a:lstStyle/>
          <a:p>
            <a:fld id="{D8E11AA7-58C9-40B1-BBFE-D878F1C9EFA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If we just focus on pairing, it happens in 3 phases.</a:t>
            </a:r>
          </a:p>
          <a:p>
            <a:r>
              <a:rPr lang="en-US" dirty="0"/>
              <a:t>Generally speaking,</a:t>
            </a:r>
          </a:p>
          <a:p>
            <a:r>
              <a:rPr lang="en-US" dirty="0"/>
              <a:t>First phase determines the TK, seconds phase determines the STK and the 3</a:t>
            </a:r>
            <a:r>
              <a:rPr lang="en-US" baseline="30000" dirty="0"/>
              <a:t>rd</a:t>
            </a:r>
            <a:r>
              <a:rPr lang="en-US" dirty="0"/>
              <a:t> phase determines the LTK.</a:t>
            </a:r>
            <a:endParaRPr dirty="0"/>
          </a:p>
        </p:txBody>
      </p:sp>
    </p:spTree>
    <p:extLst>
      <p:ext uri="{BB962C8B-B14F-4D97-AF65-F5344CB8AC3E}">
        <p14:creationId xmlns:p14="http://schemas.microsoft.com/office/powerpoint/2010/main" val="116206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phase can happen in one of these 3 method to determine the Temporary key. </a:t>
            </a:r>
          </a:p>
          <a:p>
            <a:endParaRPr lang="en-US" dirty="0"/>
          </a:p>
          <a:p>
            <a:r>
              <a:rPr lang="en-US" dirty="0"/>
              <a:t>It mainly depends upon the input/output capabilities of both devices. If one of the device does not have any input output capabilities then they would have to choose the  “Just Works” method. Which is where we think Bluetooth Low-Energy is most vulnerable. Because in this case the TK is always zero.</a:t>
            </a:r>
          </a:p>
          <a:p>
            <a:endParaRPr lang="en-US" dirty="0"/>
          </a:p>
          <a:p>
            <a:r>
              <a:rPr lang="en-US" dirty="0"/>
              <a:t>In the last 2 phases STK and LTK is generated. To shorten this presentation we will skip that.</a:t>
            </a:r>
          </a:p>
        </p:txBody>
      </p:sp>
      <p:sp>
        <p:nvSpPr>
          <p:cNvPr id="4" name="Slide Number Placeholder 3"/>
          <p:cNvSpPr>
            <a:spLocks noGrp="1"/>
          </p:cNvSpPr>
          <p:nvPr>
            <p:ph type="sldNum" sz="quarter" idx="10"/>
          </p:nvPr>
        </p:nvSpPr>
        <p:spPr/>
        <p:txBody>
          <a:bodyPr/>
          <a:lstStyle/>
          <a:p>
            <a:fld id="{D8E11AA7-58C9-40B1-BBFE-D878F1C9EFA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We did literature survey on several published papers from 2016 to state of the art. We amazingly found that most of the work tried to address the security issues by providing some light-weighted cryptographic algorithms or proposing new application layer protocol, however none implemented in modern off-the-shelf BLE devices.  As our</a:t>
            </a:r>
            <a:r>
              <a:rPr lang="en-US" baseline="0" dirty="0"/>
              <a:t> project’s purpose is to provide an educational survey, so we are giving a deeper details of the studied papers, here:</a:t>
            </a:r>
            <a:endParaRPr lang="en-US" dirty="0"/>
          </a:p>
          <a:p>
            <a:endParaRPr lang="en-US" dirty="0"/>
          </a:p>
          <a:p>
            <a:pPr marL="171450" indent="-171450">
              <a:buFont typeface="Arial" panose="020B0604020202020204" pitchFamily="34" charset="0"/>
              <a:buChar char="•"/>
            </a:pPr>
            <a:r>
              <a:rPr lang="en-US" dirty="0"/>
              <a:t>In the first one, the authors introduced with a special type of attack for BLE devices, called Denial of Sleep attack. BLE devices work with two main status: active and sleep. Devices enters into  sleep mode when it is inactive for a certain amount of time, which is generally vender and device type specific. However, this special type of attack is build on leveraging this concept. The authors have presented thorough analysis on how devastating this attack could be to BLE sensing network, by giving an example implementation. Denial of Sleep attack poises threat to BLE device's lifespan by several orders of magnitude, resulting the network largely unusable. Ultimately, the authors have modified different BLE protocols to allow a malicious actor to rapidly drain battery lifetime of a targeted BLE sensing node. The authors have given corresponding simulation results, including power analysis, in the paper.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second paper,</a:t>
            </a:r>
            <a:r>
              <a:rPr lang="en-US" baseline="0" dirty="0"/>
              <a:t> the authors have mainly focused on how the products live up to the security constraints for users' privacy. Three different types of Bluetooth LE pairing strategies were discussed here at a packet and protocol level. In the paper, the authors have examined three commercial wearables, where each use the different pairing processes. First, Jawbone UP (Jawbone), uses just works. Second, Pebble Steel smart watch (Pebble), uses numerical comparison. Lastly, the Fitbit Charge HR (Fitbit) uses passkey entry. The authors also stated specific methodology to test each of the devices and their associated pairing process, during their experimentation. The experimental results have shown that presumably secure pairing strategies have convincing security vulnerabilities that affect all of the devices considered. </a:t>
            </a:r>
            <a:endParaRPr lang="en-US" dirty="0"/>
          </a:p>
          <a:p>
            <a:endParaRPr lang="en-US" dirty="0"/>
          </a:p>
          <a:p>
            <a:pPr marL="171450" indent="-171450">
              <a:buFont typeface="Arial" panose="020B0604020202020204" pitchFamily="34" charset="0"/>
              <a:buChar char="•"/>
            </a:pPr>
            <a:r>
              <a:rPr lang="en-US" dirty="0"/>
              <a:t>In third</a:t>
            </a:r>
            <a:r>
              <a:rPr lang="en-US" baseline="0" dirty="0"/>
              <a:t> paper, the authors have presented the concept of selective jammer for BLE devices. The proposed jammer can be programmed for BLE advertising in such a manner that only specific beacons, e.g. those with a particular MAC address, can be jammed. This exhibits a potential security loophole in BLE architecture. The proposed jammer leverages the technique that BLE beacons are sent on different advertisement channels. The jammer scans all advertisement channels in order to get estimate which channels are actually being used by the beacon sources, by its discovery component.  Later those channels are attacked by the jammer to be interfered. The mentioned jammer transmits short jamming signal only on the attacked channel being used by the beacon frame, making it hard to detect, and energy efficient. The authors have also prototypically implemented the proposed jammer using low-cost, off-the-shelf and small-sized hardware. They were  successful in showing the feasibility and efficiency of those jammers through experimental analysis.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In fourth mentioned paper, the authors have show how </a:t>
            </a:r>
            <a:r>
              <a:rPr lang="en-US" baseline="0" dirty="0" err="1"/>
              <a:t>bluetooth</a:t>
            </a:r>
            <a:r>
              <a:rPr lang="en-US" baseline="0" dirty="0"/>
              <a:t> MAC address of BLE devices could be used to increase the security of pairing processes. As mentioned earlier, pairing process of any BLE devices poises maximum vulnerability. The authors claimed that assignment of random MAC  address in most of modern generation BLE enabled devices can make those susceptible to higher security risk. However,  the idea behind random  MAC address for BLE enabled devices were to provide better security by barring the easiness of tracking those devices. The authors bolstered their claim by a study using a smart vehicle from a major Taiwanese brand. The authors have also provided some generalized security requirements for the example scenario. </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In fifth paper, the author presented a set of cryptographic protocols to minimize the BLE vulnerabilities. The author identified that security mechanisms provided in BLE specification sometime fails to provide suitable protection during accessing or modifying sensitive sensor parameters, or exchanging messages. He proposed Bluetooth Low Energy Application Layer Security Add-on (BALSA). BALSA specified set of cryptographic protocols, a BLE service and a guideline about usage architecture targeting to provide a suitable level of security. He also defined and analyzed these components and demonstrated the feasibility and benefits of BALSA by presenting an experiment with 4 BLE enabled smartphones.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In last paper studied, the authors have designed an extension during networking of BLE enabled devices. The authors have first extended a calculation formula for </a:t>
            </a:r>
            <a:r>
              <a:rPr lang="en-US" i="1" baseline="0" dirty="0"/>
              <a:t>Authentication</a:t>
            </a:r>
            <a:r>
              <a:rPr lang="en-US" baseline="0" dirty="0"/>
              <a:t> to accurately assess the vulnerability of BLE enabled </a:t>
            </a:r>
            <a:r>
              <a:rPr lang="en-US" baseline="0" dirty="0" err="1"/>
              <a:t>IoT</a:t>
            </a:r>
            <a:r>
              <a:rPr lang="en-US" baseline="0" dirty="0"/>
              <a:t> devices. The </a:t>
            </a:r>
            <a:r>
              <a:rPr lang="en-US" i="1" baseline="0" dirty="0"/>
              <a:t>Authentication</a:t>
            </a:r>
            <a:r>
              <a:rPr lang="en-US" baseline="0" dirty="0"/>
              <a:t> variable was first used by the National Infrastructure Advisory Council to determine conventional base score equations of the Common Vulnerability Scoring System (CVSS) v2. Later they have proved the superiority of their proposed extension over the current CVSS v2 base score by an experiment on network based shopping cart </a:t>
            </a:r>
            <a:r>
              <a:rPr lang="en-US" baseline="0" dirty="0" err="1"/>
              <a:t>IoT</a:t>
            </a:r>
            <a:r>
              <a:rPr lang="en-US" baseline="0" dirty="0"/>
              <a:t> system. </a:t>
            </a:r>
            <a:endParaRPr lang="en-US" dirty="0"/>
          </a:p>
        </p:txBody>
      </p:sp>
      <p:sp>
        <p:nvSpPr>
          <p:cNvPr id="4" name="Slide Number Placeholder 3"/>
          <p:cNvSpPr>
            <a:spLocks noGrp="1"/>
          </p:cNvSpPr>
          <p:nvPr>
            <p:ph type="sldNum" sz="quarter" idx="10"/>
          </p:nvPr>
        </p:nvSpPr>
        <p:spPr/>
        <p:txBody>
          <a:bodyPr/>
          <a:lstStyle/>
          <a:p>
            <a:fld id="{D8E11AA7-58C9-40B1-BBFE-D878F1C9EFAA}" type="slidenum">
              <a:rPr lang="en-US" smtClean="0"/>
              <a:pPr/>
              <a:t>9</a:t>
            </a:fld>
            <a:endParaRPr lang="en-US"/>
          </a:p>
        </p:txBody>
      </p:sp>
    </p:spTree>
    <p:extLst>
      <p:ext uri="{BB962C8B-B14F-4D97-AF65-F5344CB8AC3E}">
        <p14:creationId xmlns:p14="http://schemas.microsoft.com/office/powerpoint/2010/main" val="400189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rmAutofit/>
          </a:bodyPr>
          <a:lstStyle/>
          <a:p>
            <a:r>
              <a:rPr lang="en-US" dirty="0"/>
              <a:t>Security Vulnerabilities in Bluetooth Low Energy</a:t>
            </a:r>
          </a:p>
        </p:txBody>
      </p:sp>
      <p:sp>
        <p:nvSpPr>
          <p:cNvPr id="3" name="Subtitle 2"/>
          <p:cNvSpPr>
            <a:spLocks noGrp="1"/>
          </p:cNvSpPr>
          <p:nvPr>
            <p:ph type="subTitle" idx="1"/>
          </p:nvPr>
        </p:nvSpPr>
        <p:spPr>
          <a:xfrm>
            <a:off x="1447800" y="4191000"/>
            <a:ext cx="6400800" cy="1752600"/>
          </a:xfrm>
        </p:spPr>
        <p:txBody>
          <a:bodyPr/>
          <a:lstStyle/>
          <a:p>
            <a:r>
              <a:rPr lang="en-US" dirty="0" err="1"/>
              <a:t>Rajib</a:t>
            </a:r>
            <a:r>
              <a:rPr lang="en-US" dirty="0"/>
              <a:t> </a:t>
            </a:r>
            <a:r>
              <a:rPr lang="en-US" dirty="0" err="1"/>
              <a:t>Dey</a:t>
            </a:r>
            <a:endParaRPr lang="en-US" dirty="0"/>
          </a:p>
          <a:p>
            <a:r>
              <a:rPr lang="en-US" dirty="0" err="1"/>
              <a:t>Debashri</a:t>
            </a:r>
            <a:r>
              <a:rPr lang="en-US" dirty="0"/>
              <a:t> Roy</a:t>
            </a:r>
          </a:p>
        </p:txBody>
      </p:sp>
      <p:sp>
        <p:nvSpPr>
          <p:cNvPr id="4" name="Title 1"/>
          <p:cNvSpPr txBox="1">
            <a:spLocks/>
          </p:cNvSpPr>
          <p:nvPr/>
        </p:nvSpPr>
        <p:spPr>
          <a:xfrm>
            <a:off x="838200" y="28956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CAP 6135 Final Project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ea typeface="+mj-ea"/>
                <a:cs typeface="+mj-cs"/>
              </a:rPr>
              <a:t>Educational Survey</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Probable Security flaws</a:t>
            </a:r>
          </a:p>
        </p:txBody>
      </p:sp>
      <p:sp>
        <p:nvSpPr>
          <p:cNvPr id="3" name="Content Placeholder 2"/>
          <p:cNvSpPr>
            <a:spLocks noGrp="1"/>
          </p:cNvSpPr>
          <p:nvPr>
            <p:ph idx="1"/>
          </p:nvPr>
        </p:nvSpPr>
        <p:spPr/>
        <p:txBody>
          <a:bodyPr>
            <a:normAutofit fontScale="92500" lnSpcReduction="20000"/>
          </a:bodyPr>
          <a:lstStyle/>
          <a:p>
            <a:r>
              <a:rPr lang="en-US" dirty="0"/>
              <a:t>Use of “Just Works” to generate TK</a:t>
            </a:r>
          </a:p>
          <a:p>
            <a:r>
              <a:rPr lang="en-US" dirty="0"/>
              <a:t>Not implementing any kind of encryption or poor implementation</a:t>
            </a:r>
          </a:p>
          <a:p>
            <a:r>
              <a:rPr lang="en-US" dirty="0"/>
              <a:t>Sending sensitive information without encryption</a:t>
            </a:r>
          </a:p>
          <a:p>
            <a:r>
              <a:rPr lang="en-US" dirty="0"/>
              <a:t>Using easy-to-guess passwords</a:t>
            </a:r>
          </a:p>
          <a:p>
            <a:r>
              <a:rPr lang="en-US" dirty="0"/>
              <a:t>Flaws in Key-exchange process makes it vulnerable to active/passive eavesdropping </a:t>
            </a:r>
          </a:p>
          <a:p>
            <a:r>
              <a:rPr lang="en-US" dirty="0"/>
              <a:t>Lack of OTA capabilities</a:t>
            </a:r>
          </a:p>
          <a:p>
            <a:r>
              <a:rPr lang="en-US" dirty="0"/>
              <a:t>Poor Random number generator</a:t>
            </a:r>
          </a:p>
          <a:p>
            <a:r>
              <a:rPr lang="en-US" dirty="0"/>
              <a:t>Optimizing advertisement interval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Countermeasures</a:t>
            </a:r>
          </a:p>
        </p:txBody>
      </p:sp>
      <p:sp>
        <p:nvSpPr>
          <p:cNvPr id="3" name="Content Placeholder 2"/>
          <p:cNvSpPr>
            <a:spLocks noGrp="1"/>
          </p:cNvSpPr>
          <p:nvPr>
            <p:ph idx="1"/>
          </p:nvPr>
        </p:nvSpPr>
        <p:spPr/>
        <p:txBody>
          <a:bodyPr>
            <a:normAutofit fontScale="92500"/>
          </a:bodyPr>
          <a:lstStyle/>
          <a:p>
            <a:r>
              <a:rPr lang="en-US" dirty="0"/>
              <a:t>Use encryption and authentication for advertisement</a:t>
            </a:r>
          </a:p>
          <a:p>
            <a:r>
              <a:rPr lang="en-US" dirty="0"/>
              <a:t>Use OOB or ECDH to exchange keys</a:t>
            </a:r>
          </a:p>
          <a:p>
            <a:r>
              <a:rPr lang="en-US" dirty="0"/>
              <a:t>Have a physical button on the device to authenticate</a:t>
            </a:r>
          </a:p>
          <a:p>
            <a:r>
              <a:rPr lang="en-US" dirty="0"/>
              <a:t>Use sequence number to prevent replay attack</a:t>
            </a:r>
          </a:p>
          <a:p>
            <a:r>
              <a:rPr lang="en-US" dirty="0"/>
              <a:t>Implement existing protocol in a robust manner</a:t>
            </a:r>
          </a:p>
          <a:p>
            <a:r>
              <a:rPr lang="en-US" dirty="0"/>
              <a:t>Implement OTA capabilities</a:t>
            </a:r>
          </a:p>
        </p:txBody>
      </p:sp>
    </p:spTree>
    <p:extLst>
      <p:ext uri="{BB962C8B-B14F-4D97-AF65-F5344CB8AC3E}">
        <p14:creationId xmlns:p14="http://schemas.microsoft.com/office/powerpoint/2010/main" val="285404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a:bodyPr>
          <a:lstStyle/>
          <a:p>
            <a:r>
              <a:rPr lang="en-US" dirty="0"/>
              <a:t>BLE lags behind for providing a robust security mechanism with trade-off for cost.</a:t>
            </a:r>
          </a:p>
          <a:p>
            <a:r>
              <a:rPr lang="en-US" dirty="0"/>
              <a:t>Presented a comprehensive study to help users to understand how crucially security measures should be taken care of for BLE enabled devices.</a:t>
            </a:r>
          </a:p>
          <a:p>
            <a:r>
              <a:rPr lang="en-US" dirty="0"/>
              <a:t>Modern market of BLE is ignorant about security implementation.</a:t>
            </a:r>
          </a:p>
          <a:p>
            <a:r>
              <a:rPr lang="en-US" dirty="0"/>
              <a:t>Given insights about Security flaws and possible solutions.</a:t>
            </a:r>
          </a:p>
          <a:p>
            <a:endParaRPr lang="en-US" dirty="0"/>
          </a:p>
        </p:txBody>
      </p:sp>
    </p:spTree>
    <p:extLst>
      <p:ext uri="{BB962C8B-B14F-4D97-AF65-F5344CB8AC3E}">
        <p14:creationId xmlns:p14="http://schemas.microsoft.com/office/powerpoint/2010/main" val="66220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600200"/>
            <a:ext cx="8229600" cy="4953000"/>
          </a:xfrm>
        </p:spPr>
        <p:txBody>
          <a:bodyPr>
            <a:normAutofit lnSpcReduction="10000"/>
          </a:bodyPr>
          <a:lstStyle/>
          <a:p>
            <a:pPr>
              <a:buFont typeface="+mj-lt"/>
              <a:buAutoNum type="arabicPeriod"/>
            </a:pPr>
            <a:r>
              <a:rPr lang="en-US" sz="1400" dirty="0"/>
              <a:t>J. </a:t>
            </a:r>
            <a:r>
              <a:rPr lang="en-US" sz="1400" dirty="0" err="1"/>
              <a:t>Uher</a:t>
            </a:r>
            <a:r>
              <a:rPr lang="en-US" sz="1400" dirty="0"/>
              <a:t>, R. G. </a:t>
            </a:r>
            <a:r>
              <a:rPr lang="en-US" sz="1400" dirty="0" err="1"/>
              <a:t>Mennecke</a:t>
            </a:r>
            <a:r>
              <a:rPr lang="en-US" sz="1400" dirty="0"/>
              <a:t> and B. S. </a:t>
            </a:r>
            <a:r>
              <a:rPr lang="en-US" sz="1400" dirty="0" err="1"/>
              <a:t>Farroha</a:t>
            </a:r>
            <a:r>
              <a:rPr lang="en-US" sz="1400" dirty="0"/>
              <a:t>, "Denial of Sleep attacks in Bluetooth Low Energy wireless sensor networks," </a:t>
            </a:r>
            <a:r>
              <a:rPr lang="en-US" sz="1400" i="1" dirty="0"/>
              <a:t>MILCOM 2016 - 2016 IEEE Military Communications Conference</a:t>
            </a:r>
            <a:r>
              <a:rPr lang="en-US" sz="1400" dirty="0"/>
              <a:t>, Baltimore, MD, 2016, pp. 1231-1236.</a:t>
            </a:r>
          </a:p>
          <a:p>
            <a:pPr>
              <a:buFont typeface="+mj-lt"/>
              <a:buAutoNum type="arabicPeriod"/>
            </a:pPr>
            <a:endParaRPr lang="en-US" sz="1400" dirty="0"/>
          </a:p>
          <a:p>
            <a:pPr>
              <a:buFont typeface="+mj-lt"/>
              <a:buAutoNum type="arabicPeriod"/>
            </a:pPr>
            <a:r>
              <a:rPr lang="en-US" sz="1400" dirty="0"/>
              <a:t>K. </a:t>
            </a:r>
            <a:r>
              <a:rPr lang="en-US" sz="1400" dirty="0" err="1"/>
              <a:t>Lotfy</a:t>
            </a:r>
            <a:r>
              <a:rPr lang="en-US" sz="1400" dirty="0"/>
              <a:t> and M. L. Hale, "Assessing Pairing and Data Exchange Mechanism Security in the Wearable Internet of Things," </a:t>
            </a:r>
            <a:r>
              <a:rPr lang="en-US" sz="1400" i="1" dirty="0"/>
              <a:t>2016 IEEE International Conference on Mobile Services (MS)</a:t>
            </a:r>
            <a:r>
              <a:rPr lang="en-US" sz="1400" dirty="0"/>
              <a:t>, San Francisco, CA, 2016, pp. 25-32.</a:t>
            </a:r>
          </a:p>
          <a:p>
            <a:pPr>
              <a:buFont typeface="+mj-lt"/>
              <a:buAutoNum type="arabicPeriod"/>
            </a:pPr>
            <a:endParaRPr lang="en-US" sz="1400" dirty="0"/>
          </a:p>
          <a:p>
            <a:pPr>
              <a:buFont typeface="+mj-lt"/>
              <a:buAutoNum type="arabicPeriod"/>
            </a:pPr>
            <a:r>
              <a:rPr lang="en-US" sz="1400" dirty="0"/>
              <a:t>S. </a:t>
            </a:r>
            <a:r>
              <a:rPr lang="en-US" sz="1400" dirty="0" err="1"/>
              <a:t>Brauer</a:t>
            </a:r>
            <a:r>
              <a:rPr lang="en-US" sz="1400" dirty="0"/>
              <a:t>, A. </a:t>
            </a:r>
            <a:r>
              <a:rPr lang="en-US" sz="1400" dirty="0" err="1"/>
              <a:t>Zubow</a:t>
            </a:r>
            <a:r>
              <a:rPr lang="en-US" sz="1400" dirty="0"/>
              <a:t>, S. </a:t>
            </a:r>
            <a:r>
              <a:rPr lang="en-US" sz="1400" dirty="0" err="1"/>
              <a:t>Zehl</a:t>
            </a:r>
            <a:r>
              <a:rPr lang="en-US" sz="1400" dirty="0"/>
              <a:t>, M. </a:t>
            </a:r>
            <a:r>
              <a:rPr lang="en-US" sz="1400" dirty="0" err="1"/>
              <a:t>Roshandel</a:t>
            </a:r>
            <a:r>
              <a:rPr lang="en-US" sz="1400" dirty="0"/>
              <a:t> and S. </a:t>
            </a:r>
            <a:r>
              <a:rPr lang="en-US" sz="1400" dirty="0" err="1"/>
              <a:t>Mashhadi-Sohi</a:t>
            </a:r>
            <a:r>
              <a:rPr lang="en-US" sz="1400" dirty="0"/>
              <a:t>, On practical selective jamming of Bluetooth Low Energy advertising. 2016 IEEE Conference on Standards for Communications and Networking (CSCN), Berlin, 2016, pp. 1-6.</a:t>
            </a:r>
          </a:p>
          <a:p>
            <a:pPr>
              <a:buFont typeface="+mj-lt"/>
              <a:buAutoNum type="arabicPeriod"/>
            </a:pPr>
            <a:endParaRPr lang="en-US" sz="1400" dirty="0"/>
          </a:p>
          <a:p>
            <a:pPr>
              <a:buFont typeface="+mj-lt"/>
              <a:buAutoNum type="arabicPeriod"/>
            </a:pPr>
            <a:r>
              <a:rPr lang="en-US" sz="1400" dirty="0"/>
              <a:t>S. C. Cha, C. Y. Dai and J. F. Chen, "Is there a tradeoff between privacy and security in BLE-based </a:t>
            </a:r>
            <a:r>
              <a:rPr lang="en-US" sz="1400" dirty="0" err="1"/>
              <a:t>IoT</a:t>
            </a:r>
            <a:r>
              <a:rPr lang="en-US" sz="1400" dirty="0"/>
              <a:t> applications: Using a smart vehicle of a major Taiwanese brand as example," </a:t>
            </a:r>
            <a:r>
              <a:rPr lang="en-US" sz="1400" i="1" dirty="0"/>
              <a:t>2016 IEEE 5th Global Conference on Consumer Electronics</a:t>
            </a:r>
            <a:r>
              <a:rPr lang="en-US" sz="1400" dirty="0"/>
              <a:t>, Kyoto, 2016, pp. 1-4.</a:t>
            </a:r>
          </a:p>
          <a:p>
            <a:pPr>
              <a:buFont typeface="+mj-lt"/>
              <a:buAutoNum type="arabicPeriod"/>
            </a:pPr>
            <a:endParaRPr lang="en-US" sz="1400" dirty="0"/>
          </a:p>
          <a:p>
            <a:pPr>
              <a:buFont typeface="+mj-lt"/>
              <a:buAutoNum type="arabicPeriod"/>
            </a:pPr>
            <a:r>
              <a:rPr lang="en-US" sz="1400" dirty="0"/>
              <a:t>D. A. Ortiz-</a:t>
            </a:r>
            <a:r>
              <a:rPr lang="en-US" sz="1400" dirty="0" err="1"/>
              <a:t>Yepes</a:t>
            </a:r>
            <a:r>
              <a:rPr lang="en-US" sz="1400" dirty="0"/>
              <a:t>, "BALSA: Bluetooth Low Energy Application Layer Security Add-on," </a:t>
            </a:r>
            <a:r>
              <a:rPr lang="en-US" sz="1400" i="1" dirty="0"/>
              <a:t>2015 International Workshop on Secure Internet of Things (</a:t>
            </a:r>
            <a:r>
              <a:rPr lang="en-US" sz="1400" i="1" dirty="0" err="1"/>
              <a:t>SIoT</a:t>
            </a:r>
            <a:r>
              <a:rPr lang="en-US" sz="1400" i="1" dirty="0"/>
              <a:t>)</a:t>
            </a:r>
            <a:r>
              <a:rPr lang="en-US" sz="1400" dirty="0"/>
              <a:t>, Vienna, 2015, pp. 15-24.</a:t>
            </a:r>
          </a:p>
          <a:p>
            <a:pPr>
              <a:buFont typeface="+mj-lt"/>
              <a:buAutoNum type="arabicPeriod"/>
            </a:pPr>
            <a:endParaRPr lang="en-US" sz="1400" dirty="0"/>
          </a:p>
          <a:p>
            <a:pPr>
              <a:buFont typeface="+mj-lt"/>
              <a:buAutoNum type="arabicPeriod"/>
            </a:pPr>
            <a:r>
              <a:rPr lang="en-US" sz="1400" dirty="0"/>
              <a:t>Y. </a:t>
            </a:r>
            <a:r>
              <a:rPr lang="en-US" sz="1400" dirty="0" err="1"/>
              <a:t>Qu</a:t>
            </a:r>
            <a:r>
              <a:rPr lang="en-US" sz="1400" dirty="0"/>
              <a:t> and P. Chan, "Assessing Vulnerabilities in Bluetooth Low Energy (BLE) Wireless Network Based </a:t>
            </a:r>
            <a:r>
              <a:rPr lang="en-US" sz="1400" dirty="0" err="1"/>
              <a:t>IoT</a:t>
            </a:r>
            <a:r>
              <a:rPr lang="en-US" sz="1400" dirty="0"/>
              <a:t> Systems," </a:t>
            </a:r>
            <a:r>
              <a:rPr lang="en-US" sz="1400" i="1" dirty="0"/>
              <a:t>2016 IEEE 2nd International Conference on Big Data Security on Cloud (</a:t>
            </a:r>
            <a:r>
              <a:rPr lang="en-US" sz="1400" i="1" dirty="0" err="1"/>
              <a:t>BigDataSecurity</a:t>
            </a:r>
            <a:r>
              <a:rPr lang="en-US" sz="1400" i="1" dirty="0"/>
              <a:t>), </a:t>
            </a:r>
            <a:r>
              <a:rPr lang="en-US" sz="1400" dirty="0"/>
              <a:t>New York, NY, 2016, pp. 42-48.</a:t>
            </a:r>
          </a:p>
          <a:p>
            <a:pPr>
              <a:buFont typeface="+mj-lt"/>
              <a:buAutoNum type="arabicPeriod"/>
            </a:pPr>
            <a:endParaRPr lang="en-US" sz="1400" dirty="0"/>
          </a:p>
          <a:p>
            <a:pPr>
              <a:buFont typeface="+mj-lt"/>
              <a:buAutoNum type="arabicPeriod"/>
            </a:pPr>
            <a:endParaRPr lang="en-US" sz="1400" dirty="0"/>
          </a:p>
          <a:p>
            <a:endParaRPr lang="en-US" sz="1400" dirty="0"/>
          </a:p>
          <a:p>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r>
              <a:rPr lang="en-US" sz="4400" b="1" dirty="0">
                <a:solidFill>
                  <a:srgbClr val="00B0F0"/>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lnSpcReduction="10000"/>
          </a:bodyPr>
          <a:lstStyle/>
          <a:p>
            <a:r>
              <a:rPr lang="en-US" dirty="0"/>
              <a:t>What is BLE?</a:t>
            </a:r>
          </a:p>
          <a:p>
            <a:r>
              <a:rPr lang="en-US" dirty="0"/>
              <a:t>Introduction to Security in BLE enabled devices</a:t>
            </a:r>
          </a:p>
          <a:p>
            <a:r>
              <a:rPr lang="en-US" dirty="0"/>
              <a:t>Related Works</a:t>
            </a:r>
          </a:p>
          <a:p>
            <a:r>
              <a:rPr lang="en-US" dirty="0"/>
              <a:t>Probable Security Flaws</a:t>
            </a:r>
          </a:p>
          <a:p>
            <a:r>
              <a:rPr lang="en-US" dirty="0"/>
              <a:t>Proposed Remedies</a:t>
            </a:r>
          </a:p>
          <a:p>
            <a:r>
              <a:rPr lang="en-US" dirty="0"/>
              <a:t>Future Directions</a:t>
            </a:r>
          </a:p>
          <a:p>
            <a:r>
              <a:rPr lang="en-US" dirty="0"/>
              <a:t>Conclusion</a:t>
            </a:r>
          </a:p>
          <a:p>
            <a:endParaRPr lang="en-US" dirty="0"/>
          </a:p>
        </p:txBody>
      </p:sp>
    </p:spTree>
    <p:extLst>
      <p:ext uri="{BB962C8B-B14F-4D97-AF65-F5344CB8AC3E}">
        <p14:creationId xmlns:p14="http://schemas.microsoft.com/office/powerpoint/2010/main" val="79266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Bluetooth Low </a:t>
            </a:r>
            <a:r>
              <a:rPr lang="en-US" dirty="0" err="1"/>
              <a:t>Enegy</a:t>
            </a:r>
            <a:r>
              <a:rPr lang="en-US" dirty="0"/>
              <a:t>?</a:t>
            </a:r>
          </a:p>
        </p:txBody>
      </p:sp>
      <p:sp>
        <p:nvSpPr>
          <p:cNvPr id="3" name="Content Placeholder 2"/>
          <p:cNvSpPr>
            <a:spLocks noGrp="1"/>
          </p:cNvSpPr>
          <p:nvPr>
            <p:ph idx="1"/>
          </p:nvPr>
        </p:nvSpPr>
        <p:spPr/>
        <p:txBody>
          <a:bodyPr/>
          <a:lstStyle/>
          <a:p>
            <a:r>
              <a:rPr lang="en-US" dirty="0"/>
              <a:t>New modulation and link layer protocol for low power devices. </a:t>
            </a:r>
          </a:p>
          <a:p>
            <a:r>
              <a:rPr lang="en-US" dirty="0"/>
              <a:t>History of BLE</a:t>
            </a:r>
          </a:p>
          <a:p>
            <a:r>
              <a:rPr lang="en-US" dirty="0"/>
              <a:t>Differences with Classic Bluetooth:</a:t>
            </a:r>
          </a:p>
          <a:p>
            <a:pPr lvl="2"/>
            <a:r>
              <a:rPr lang="en-US" dirty="0"/>
              <a:t>Incompatible with Classic Bluetooth</a:t>
            </a:r>
          </a:p>
          <a:p>
            <a:pPr lvl="2"/>
            <a:r>
              <a:rPr lang="en-US" dirty="0"/>
              <a:t>PHY and Link Layer almost completely different</a:t>
            </a:r>
          </a:p>
          <a:p>
            <a:pPr lvl="2"/>
            <a:r>
              <a:rPr lang="en-US" dirty="0"/>
              <a:t>High level protocols reused (L2CAP, ATT)</a:t>
            </a:r>
          </a:p>
          <a:p>
            <a:pPr lvl="2"/>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13C3-6E65-4271-B018-BAB9D6B6BA97}"/>
              </a:ext>
            </a:extLst>
          </p:cNvPr>
          <p:cNvSpPr>
            <a:spLocks noGrp="1"/>
          </p:cNvSpPr>
          <p:nvPr>
            <p:ph type="title"/>
          </p:nvPr>
        </p:nvSpPr>
        <p:spPr/>
        <p:txBody>
          <a:bodyPr/>
          <a:lstStyle/>
          <a:p>
            <a:r>
              <a:rPr lang="en-US" dirty="0"/>
              <a:t>Protocol Stack in BLE</a:t>
            </a:r>
          </a:p>
        </p:txBody>
      </p:sp>
      <p:pic>
        <p:nvPicPr>
          <p:cNvPr id="5" name="Picture 4">
            <a:extLst>
              <a:ext uri="{FF2B5EF4-FFF2-40B4-BE49-F238E27FC236}">
                <a16:creationId xmlns:a16="http://schemas.microsoft.com/office/drawing/2014/main" id="{3F9F732A-2EA6-454C-9CA1-C39F7FF98D2C}"/>
              </a:ext>
            </a:extLst>
          </p:cNvPr>
          <p:cNvPicPr>
            <a:picLocks noChangeAspect="1"/>
          </p:cNvPicPr>
          <p:nvPr/>
        </p:nvPicPr>
        <p:blipFill>
          <a:blip r:embed="rId3"/>
          <a:stretch>
            <a:fillRect/>
          </a:stretch>
        </p:blipFill>
        <p:spPr>
          <a:xfrm>
            <a:off x="457200" y="1295400"/>
            <a:ext cx="8229600" cy="5171237"/>
          </a:xfrm>
          <a:prstGeom prst="rect">
            <a:avLst/>
          </a:prstGeom>
        </p:spPr>
      </p:pic>
    </p:spTree>
    <p:extLst>
      <p:ext uri="{BB962C8B-B14F-4D97-AF65-F5344CB8AC3E}">
        <p14:creationId xmlns:p14="http://schemas.microsoft.com/office/powerpoint/2010/main" val="367969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in BLE Devices</a:t>
            </a:r>
          </a:p>
        </p:txBody>
      </p:sp>
      <p:sp>
        <p:nvSpPr>
          <p:cNvPr id="3" name="Content Placeholder 2"/>
          <p:cNvSpPr>
            <a:spLocks noGrp="1"/>
          </p:cNvSpPr>
          <p:nvPr>
            <p:ph idx="1"/>
          </p:nvPr>
        </p:nvSpPr>
        <p:spPr>
          <a:xfrm>
            <a:off x="457200" y="1600200"/>
            <a:ext cx="8229600" cy="4525963"/>
          </a:xfrm>
        </p:spPr>
        <p:txBody>
          <a:bodyPr>
            <a:normAutofit/>
          </a:bodyPr>
          <a:lstStyle/>
          <a:p>
            <a:pPr marL="457200" indent="-457200">
              <a:buFontTx/>
              <a:buChar char="-"/>
            </a:pPr>
            <a:r>
              <a:rPr lang="en-US" dirty="0"/>
              <a:t>Sends out advertisements ( by Advertisers)</a:t>
            </a:r>
          </a:p>
          <a:p>
            <a:pPr marL="457200" indent="-457200">
              <a:buFontTx/>
              <a:buChar char="-"/>
            </a:pPr>
            <a:r>
              <a:rPr lang="en-US" dirty="0"/>
              <a:t>The corresponding app looks for those advertisements ( by Scanner)</a:t>
            </a:r>
          </a:p>
          <a:p>
            <a:pPr marL="457200" indent="-457200">
              <a:buFontTx/>
              <a:buChar char="-"/>
            </a:pPr>
            <a:r>
              <a:rPr lang="en-US" dirty="0"/>
              <a:t>They  find each other</a:t>
            </a:r>
          </a:p>
          <a:p>
            <a:pPr marL="457200" indent="-457200">
              <a:buFontTx/>
              <a:buChar char="-"/>
            </a:pPr>
            <a:r>
              <a:rPr lang="en-US" dirty="0"/>
              <a:t>Share Input-Output capabilities</a:t>
            </a:r>
          </a:p>
          <a:p>
            <a:pPr marL="457200" indent="-457200">
              <a:buFontTx/>
              <a:buChar char="-"/>
            </a:pPr>
            <a:r>
              <a:rPr lang="en-US" dirty="0"/>
              <a:t>Depending on that agree on a pairing process they choose one</a:t>
            </a:r>
          </a:p>
          <a:p>
            <a:endParaRPr lang="en-US" dirty="0"/>
          </a:p>
        </p:txBody>
      </p:sp>
      <p:sp>
        <p:nvSpPr>
          <p:cNvPr id="4" name="TextBox 3"/>
          <p:cNvSpPr txBox="1"/>
          <p:nvPr/>
        </p:nvSpPr>
        <p:spPr>
          <a:xfrm>
            <a:off x="6553200" y="2590800"/>
            <a:ext cx="184731" cy="369332"/>
          </a:xfrm>
          <a:prstGeom prst="rect">
            <a:avLst/>
          </a:prstGeom>
          <a:noFill/>
        </p:spPr>
        <p:txBody>
          <a:bodyPr wrap="non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in BLE</a:t>
            </a:r>
          </a:p>
        </p:txBody>
      </p:sp>
      <p:sp>
        <p:nvSpPr>
          <p:cNvPr id="3" name="Content Placeholder 2"/>
          <p:cNvSpPr>
            <a:spLocks noGrp="1"/>
          </p:cNvSpPr>
          <p:nvPr>
            <p:ph idx="1"/>
          </p:nvPr>
        </p:nvSpPr>
        <p:spPr/>
        <p:txBody>
          <a:bodyPr>
            <a:noAutofit/>
          </a:bodyPr>
          <a:lstStyle/>
          <a:p>
            <a:r>
              <a:rPr lang="en-US" sz="2400" dirty="0"/>
              <a:t>Five features for security</a:t>
            </a:r>
          </a:p>
          <a:p>
            <a:pPr lvl="1"/>
            <a:r>
              <a:rPr lang="en-US" sz="2400" dirty="0"/>
              <a:t>Pairing</a:t>
            </a:r>
          </a:p>
          <a:p>
            <a:pPr lvl="2"/>
            <a:r>
              <a:rPr lang="en-US" sz="2000" dirty="0"/>
              <a:t> Process for generating shared keys ( STK )</a:t>
            </a:r>
          </a:p>
          <a:p>
            <a:pPr lvl="1"/>
            <a:r>
              <a:rPr lang="en-US" sz="2400" dirty="0"/>
              <a:t>Bonding</a:t>
            </a:r>
          </a:p>
          <a:p>
            <a:pPr lvl="2"/>
            <a:r>
              <a:rPr lang="en-US" sz="2000" dirty="0"/>
              <a:t>Subsequent process of pairing where they store STK to form trust</a:t>
            </a:r>
          </a:p>
          <a:p>
            <a:pPr lvl="1"/>
            <a:r>
              <a:rPr lang="en-US" sz="2400" dirty="0"/>
              <a:t>Encryption</a:t>
            </a:r>
          </a:p>
          <a:p>
            <a:pPr lvl="2"/>
            <a:r>
              <a:rPr lang="en-US" sz="2000" dirty="0"/>
              <a:t>For message confidentiality</a:t>
            </a:r>
          </a:p>
          <a:p>
            <a:pPr lvl="1"/>
            <a:r>
              <a:rPr lang="en-US" sz="2400" dirty="0"/>
              <a:t>Authentication</a:t>
            </a:r>
          </a:p>
          <a:p>
            <a:pPr lvl="2"/>
            <a:r>
              <a:rPr lang="en-US" sz="2000" dirty="0"/>
              <a:t>Two device identify if they have the same keys</a:t>
            </a:r>
          </a:p>
          <a:p>
            <a:pPr lvl="1"/>
            <a:r>
              <a:rPr lang="en-US" sz="2400" dirty="0"/>
              <a:t>Message Integrity</a:t>
            </a:r>
          </a:p>
          <a:p>
            <a:pPr lvl="2"/>
            <a:r>
              <a:rPr lang="en-US" sz="2000" dirty="0"/>
              <a:t>To avoid attacker to forge data</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65995" y="3208565"/>
            <a:ext cx="4065224" cy="2502225"/>
          </a:xfrm>
          <a:prstGeom prst="rect">
            <a:avLst/>
          </a:prstGeom>
          <a:blipFill>
            <a:blip r:embed="rId3" cstate="print"/>
            <a:stretch>
              <a:fillRect/>
            </a:stretch>
          </a:blipFill>
        </p:spPr>
        <p:txBody>
          <a:bodyPr wrap="square" lIns="0" tIns="0" rIns="0" bIns="0" rtlCol="0"/>
          <a:lstStyle/>
          <a:p>
            <a:endParaRPr sz="1350"/>
          </a:p>
        </p:txBody>
      </p:sp>
      <p:sp>
        <p:nvSpPr>
          <p:cNvPr id="4" name="object 4"/>
          <p:cNvSpPr txBox="1">
            <a:spLocks noGrp="1"/>
          </p:cNvSpPr>
          <p:nvPr>
            <p:ph type="title"/>
          </p:nvPr>
        </p:nvSpPr>
        <p:spPr>
          <a:xfrm>
            <a:off x="1143000" y="576081"/>
            <a:ext cx="6172200" cy="677108"/>
          </a:xfrm>
          <a:prstGeom prst="rect">
            <a:avLst/>
          </a:prstGeom>
        </p:spPr>
        <p:txBody>
          <a:bodyPr vert="horz" wrap="square" lIns="0" tIns="0" rIns="0" bIns="0" rtlCol="0" anchor="ctr">
            <a:spAutoFit/>
          </a:bodyPr>
          <a:lstStyle/>
          <a:p>
            <a:pPr marL="9525"/>
            <a:r>
              <a:rPr spc="-68" dirty="0"/>
              <a:t>P</a:t>
            </a:r>
            <a:r>
              <a:rPr dirty="0"/>
              <a:t>ai</a:t>
            </a:r>
            <a:r>
              <a:rPr spc="-4" dirty="0"/>
              <a:t>r</a:t>
            </a:r>
            <a:r>
              <a:rPr dirty="0"/>
              <a:t>ing</a:t>
            </a:r>
          </a:p>
        </p:txBody>
      </p:sp>
      <p:sp>
        <p:nvSpPr>
          <p:cNvPr id="8" name="object 8"/>
          <p:cNvSpPr txBox="1"/>
          <p:nvPr/>
        </p:nvSpPr>
        <p:spPr>
          <a:xfrm>
            <a:off x="456872" y="1756222"/>
            <a:ext cx="4497229" cy="1123384"/>
          </a:xfrm>
          <a:prstGeom prst="rect">
            <a:avLst/>
          </a:prstGeom>
        </p:spPr>
        <p:txBody>
          <a:bodyPr vert="horz" wrap="square" lIns="0" tIns="0" rIns="0" bIns="0" rtlCol="0">
            <a:spAutoFit/>
          </a:bodyPr>
          <a:lstStyle/>
          <a:p>
            <a:pPr marL="9525"/>
            <a:r>
              <a:rPr spc="-4" dirty="0">
                <a:latin typeface="Calibri"/>
                <a:cs typeface="Calibri"/>
              </a:rPr>
              <a:t>Usin</a:t>
            </a:r>
            <a:r>
              <a:rPr dirty="0">
                <a:latin typeface="Calibri"/>
                <a:cs typeface="Calibri"/>
              </a:rPr>
              <a:t>g</a:t>
            </a:r>
            <a:r>
              <a:rPr spc="-60" dirty="0">
                <a:latin typeface="Times New Roman"/>
                <a:cs typeface="Times New Roman"/>
              </a:rPr>
              <a:t> </a:t>
            </a:r>
            <a:r>
              <a:rPr spc="-15" dirty="0">
                <a:latin typeface="Calibri"/>
                <a:cs typeface="Calibri"/>
              </a:rPr>
              <a:t>key</a:t>
            </a:r>
            <a:r>
              <a:rPr spc="-8" dirty="0">
                <a:latin typeface="Calibri"/>
                <a:cs typeface="Calibri"/>
              </a:rPr>
              <a:t>s</a:t>
            </a:r>
            <a:r>
              <a:rPr spc="-56" dirty="0">
                <a:latin typeface="Times New Roman"/>
                <a:cs typeface="Times New Roman"/>
              </a:rPr>
              <a:t> </a:t>
            </a:r>
            <a:r>
              <a:rPr spc="-4" dirty="0">
                <a:latin typeface="Calibri"/>
                <a:cs typeface="Calibri"/>
              </a:rPr>
              <a:t>t</a:t>
            </a:r>
            <a:r>
              <a:rPr dirty="0">
                <a:latin typeface="Calibri"/>
                <a:cs typeface="Calibri"/>
              </a:rPr>
              <a:t>o</a:t>
            </a:r>
            <a:r>
              <a:rPr spc="-139" dirty="0">
                <a:latin typeface="Times New Roman"/>
                <a:cs typeface="Times New Roman"/>
              </a:rPr>
              <a:t> </a:t>
            </a:r>
            <a:r>
              <a:rPr spc="-15" dirty="0">
                <a:latin typeface="Calibri"/>
                <a:cs typeface="Calibri"/>
              </a:rPr>
              <a:t>e</a:t>
            </a:r>
            <a:r>
              <a:rPr spc="-4" dirty="0">
                <a:latin typeface="Calibri"/>
                <a:cs typeface="Calibri"/>
              </a:rPr>
              <a:t>ncr</a:t>
            </a:r>
            <a:r>
              <a:rPr spc="-15" dirty="0">
                <a:latin typeface="Calibri"/>
                <a:cs typeface="Calibri"/>
              </a:rPr>
              <a:t>y</a:t>
            </a:r>
            <a:r>
              <a:rPr spc="-11" dirty="0">
                <a:latin typeface="Calibri"/>
                <a:cs typeface="Calibri"/>
              </a:rPr>
              <a:t>p</a:t>
            </a:r>
            <a:r>
              <a:rPr spc="-8" dirty="0">
                <a:latin typeface="Calibri"/>
                <a:cs typeface="Calibri"/>
              </a:rPr>
              <a:t>t</a:t>
            </a:r>
            <a:r>
              <a:rPr spc="-38" dirty="0">
                <a:latin typeface="Times New Roman"/>
                <a:cs typeface="Times New Roman"/>
              </a:rPr>
              <a:t> </a:t>
            </a:r>
            <a:r>
              <a:rPr spc="-11" dirty="0">
                <a:latin typeface="Calibri"/>
                <a:cs typeface="Calibri"/>
              </a:rPr>
              <a:t>the</a:t>
            </a:r>
            <a:r>
              <a:rPr spc="-45" dirty="0">
                <a:latin typeface="Times New Roman"/>
                <a:cs typeface="Times New Roman"/>
              </a:rPr>
              <a:t> </a:t>
            </a:r>
            <a:r>
              <a:rPr spc="-26" dirty="0">
                <a:latin typeface="Calibri"/>
                <a:cs typeface="Calibri"/>
              </a:rPr>
              <a:t>c</a:t>
            </a:r>
            <a:r>
              <a:rPr spc="-4" dirty="0">
                <a:latin typeface="Calibri"/>
                <a:cs typeface="Calibri"/>
              </a:rPr>
              <a:t>o</a:t>
            </a:r>
            <a:r>
              <a:rPr dirty="0">
                <a:latin typeface="Calibri"/>
                <a:cs typeface="Calibri"/>
              </a:rPr>
              <a:t>m</a:t>
            </a:r>
            <a:r>
              <a:rPr spc="-19" dirty="0">
                <a:latin typeface="Calibri"/>
                <a:cs typeface="Calibri"/>
              </a:rPr>
              <a:t>m</a:t>
            </a:r>
            <a:r>
              <a:rPr spc="-4" dirty="0">
                <a:latin typeface="Calibri"/>
                <a:cs typeface="Calibri"/>
              </a:rPr>
              <a:t>un</a:t>
            </a:r>
            <a:r>
              <a:rPr dirty="0">
                <a:latin typeface="Calibri"/>
                <a:cs typeface="Calibri"/>
              </a:rPr>
              <a:t>i</a:t>
            </a:r>
            <a:r>
              <a:rPr spc="-26" dirty="0">
                <a:latin typeface="Calibri"/>
                <a:cs typeface="Calibri"/>
              </a:rPr>
              <a:t>c</a:t>
            </a:r>
            <a:r>
              <a:rPr spc="-19" dirty="0">
                <a:latin typeface="Calibri"/>
                <a:cs typeface="Calibri"/>
              </a:rPr>
              <a:t>a</a:t>
            </a:r>
            <a:r>
              <a:rPr dirty="0">
                <a:latin typeface="Calibri"/>
                <a:cs typeface="Calibri"/>
              </a:rPr>
              <a:t>t</a:t>
            </a:r>
            <a:r>
              <a:rPr spc="-4" dirty="0">
                <a:latin typeface="Calibri"/>
                <a:cs typeface="Calibri"/>
              </a:rPr>
              <a:t>ion</a:t>
            </a:r>
            <a:endParaRPr dirty="0">
              <a:latin typeface="Calibri"/>
              <a:cs typeface="Calibri"/>
            </a:endParaRPr>
          </a:p>
          <a:p>
            <a:pPr marL="9525" indent="342900">
              <a:spcBef>
                <a:spcPts val="214"/>
              </a:spcBef>
            </a:pPr>
            <a:r>
              <a:rPr sz="1500" spc="-15" dirty="0">
                <a:latin typeface="Calibri"/>
                <a:cs typeface="Calibri"/>
              </a:rPr>
              <a:t>Th</a:t>
            </a:r>
            <a:r>
              <a:rPr sz="1500" spc="-8" dirty="0">
                <a:latin typeface="Calibri"/>
                <a:cs typeface="Calibri"/>
              </a:rPr>
              <a:t>e</a:t>
            </a:r>
            <a:r>
              <a:rPr sz="1500" spc="-34" dirty="0">
                <a:latin typeface="Times New Roman"/>
                <a:cs typeface="Times New Roman"/>
              </a:rPr>
              <a:t> </a:t>
            </a:r>
            <a:r>
              <a:rPr sz="1500" spc="-11" dirty="0">
                <a:latin typeface="Calibri"/>
                <a:cs typeface="Calibri"/>
              </a:rPr>
              <a:t>key</a:t>
            </a:r>
            <a:r>
              <a:rPr sz="1500" spc="-8" dirty="0">
                <a:latin typeface="Calibri"/>
                <a:cs typeface="Calibri"/>
              </a:rPr>
              <a:t>s</a:t>
            </a:r>
            <a:r>
              <a:rPr sz="1500" spc="-98" dirty="0">
                <a:latin typeface="Times New Roman"/>
                <a:cs typeface="Times New Roman"/>
              </a:rPr>
              <a:t> </a:t>
            </a:r>
            <a:r>
              <a:rPr sz="1500" spc="-23" dirty="0">
                <a:latin typeface="Calibri"/>
                <a:cs typeface="Calibri"/>
              </a:rPr>
              <a:t>c</a:t>
            </a:r>
            <a:r>
              <a:rPr sz="1500" spc="-8" dirty="0">
                <a:latin typeface="Calibri"/>
                <a:cs typeface="Calibri"/>
              </a:rPr>
              <a:t>an</a:t>
            </a:r>
            <a:r>
              <a:rPr sz="1500" spc="-30" dirty="0">
                <a:latin typeface="Times New Roman"/>
                <a:cs typeface="Times New Roman"/>
              </a:rPr>
              <a:t> </a:t>
            </a:r>
            <a:r>
              <a:rPr sz="1500" spc="-11" dirty="0">
                <a:latin typeface="Calibri"/>
                <a:cs typeface="Calibri"/>
              </a:rPr>
              <a:t>be</a:t>
            </a:r>
            <a:r>
              <a:rPr sz="1500" spc="-38" dirty="0">
                <a:latin typeface="Times New Roman"/>
                <a:cs typeface="Times New Roman"/>
              </a:rPr>
              <a:t> </a:t>
            </a:r>
            <a:r>
              <a:rPr sz="1500" spc="-11" dirty="0">
                <a:latin typeface="Calibri"/>
                <a:cs typeface="Calibri"/>
              </a:rPr>
              <a:t>used</a:t>
            </a:r>
            <a:r>
              <a:rPr sz="1500" spc="-30" dirty="0">
                <a:latin typeface="Times New Roman"/>
                <a:cs typeface="Times New Roman"/>
              </a:rPr>
              <a:t> </a:t>
            </a:r>
            <a:r>
              <a:rPr sz="1500" spc="-23" dirty="0">
                <a:latin typeface="Calibri"/>
                <a:cs typeface="Calibri"/>
              </a:rPr>
              <a:t>t</a:t>
            </a:r>
            <a:r>
              <a:rPr sz="1500" spc="-11" dirty="0">
                <a:latin typeface="Calibri"/>
                <a:cs typeface="Calibri"/>
              </a:rPr>
              <a:t>o</a:t>
            </a:r>
            <a:r>
              <a:rPr sz="1500" spc="-41" dirty="0">
                <a:latin typeface="Times New Roman"/>
                <a:cs typeface="Times New Roman"/>
              </a:rPr>
              <a:t> </a:t>
            </a:r>
            <a:r>
              <a:rPr sz="1500" spc="-8" dirty="0">
                <a:latin typeface="Calibri"/>
                <a:cs typeface="Calibri"/>
              </a:rPr>
              <a:t>enc</a:t>
            </a:r>
            <a:r>
              <a:rPr sz="1500" dirty="0">
                <a:latin typeface="Calibri"/>
                <a:cs typeface="Calibri"/>
              </a:rPr>
              <a:t>r</a:t>
            </a:r>
            <a:r>
              <a:rPr sz="1500" spc="-8" dirty="0">
                <a:latin typeface="Calibri"/>
                <a:cs typeface="Calibri"/>
              </a:rPr>
              <a:t>y</a:t>
            </a:r>
            <a:r>
              <a:rPr sz="1500" spc="-23" dirty="0">
                <a:latin typeface="Calibri"/>
                <a:cs typeface="Calibri"/>
              </a:rPr>
              <a:t>p</a:t>
            </a:r>
            <a:r>
              <a:rPr sz="1500" spc="-8" dirty="0">
                <a:latin typeface="Calibri"/>
                <a:cs typeface="Calibri"/>
              </a:rPr>
              <a:t>t</a:t>
            </a:r>
            <a:r>
              <a:rPr sz="1500" spc="-30" dirty="0">
                <a:latin typeface="Times New Roman"/>
                <a:cs typeface="Times New Roman"/>
              </a:rPr>
              <a:t> </a:t>
            </a:r>
            <a:r>
              <a:rPr sz="1500" spc="-8" dirty="0">
                <a:latin typeface="Calibri"/>
                <a:cs typeface="Calibri"/>
              </a:rPr>
              <a:t>futu</a:t>
            </a:r>
            <a:r>
              <a:rPr sz="1500" spc="-26" dirty="0">
                <a:latin typeface="Calibri"/>
                <a:cs typeface="Calibri"/>
              </a:rPr>
              <a:t>r</a:t>
            </a:r>
            <a:r>
              <a:rPr sz="1500" spc="-8" dirty="0">
                <a:latin typeface="Calibri"/>
                <a:cs typeface="Calibri"/>
              </a:rPr>
              <a:t>e</a:t>
            </a:r>
            <a:r>
              <a:rPr sz="1500" spc="-30" dirty="0">
                <a:latin typeface="Times New Roman"/>
                <a:cs typeface="Times New Roman"/>
              </a:rPr>
              <a:t> </a:t>
            </a:r>
            <a:r>
              <a:rPr sz="1500" spc="-26" dirty="0">
                <a:latin typeface="Calibri"/>
                <a:cs typeface="Calibri"/>
              </a:rPr>
              <a:t>r</a:t>
            </a:r>
            <a:r>
              <a:rPr sz="1500" spc="-8" dirty="0">
                <a:latin typeface="Calibri"/>
                <a:cs typeface="Calibri"/>
              </a:rPr>
              <a:t>e</a:t>
            </a:r>
            <a:r>
              <a:rPr sz="1500" spc="-23" dirty="0">
                <a:latin typeface="Calibri"/>
                <a:cs typeface="Calibri"/>
              </a:rPr>
              <a:t>c</a:t>
            </a:r>
            <a:r>
              <a:rPr sz="1500" spc="-8" dirty="0">
                <a:latin typeface="Calibri"/>
                <a:cs typeface="Calibri"/>
              </a:rPr>
              <a:t>onnections</a:t>
            </a:r>
            <a:endParaRPr sz="1500" dirty="0">
              <a:latin typeface="Calibri"/>
              <a:cs typeface="Calibri"/>
            </a:endParaRPr>
          </a:p>
          <a:p>
            <a:pPr marL="9525" marR="117158">
              <a:lnSpc>
                <a:spcPts val="1943"/>
              </a:lnSpc>
              <a:spcBef>
                <a:spcPts val="761"/>
              </a:spcBef>
            </a:pPr>
            <a:r>
              <a:rPr spc="-4" dirty="0">
                <a:latin typeface="Calibri"/>
                <a:cs typeface="Calibri"/>
              </a:rPr>
              <a:t>Ca</a:t>
            </a:r>
            <a:r>
              <a:rPr dirty="0">
                <a:latin typeface="Calibri"/>
                <a:cs typeface="Calibri"/>
              </a:rPr>
              <a:t>n</a:t>
            </a:r>
            <a:r>
              <a:rPr spc="-53" dirty="0">
                <a:latin typeface="Times New Roman"/>
                <a:cs typeface="Times New Roman"/>
              </a:rPr>
              <a:t> </a:t>
            </a:r>
            <a:r>
              <a:rPr dirty="0">
                <a:latin typeface="Calibri"/>
                <a:cs typeface="Calibri"/>
              </a:rPr>
              <a:t>also</a:t>
            </a:r>
            <a:r>
              <a:rPr spc="-53" dirty="0">
                <a:latin typeface="Times New Roman"/>
                <a:cs typeface="Times New Roman"/>
              </a:rPr>
              <a:t> </a:t>
            </a:r>
            <a:r>
              <a:rPr spc="-8" dirty="0">
                <a:latin typeface="Calibri"/>
                <a:cs typeface="Calibri"/>
              </a:rPr>
              <a:t>verify</a:t>
            </a:r>
            <a:r>
              <a:rPr spc="-49" dirty="0">
                <a:latin typeface="Times New Roman"/>
                <a:cs typeface="Times New Roman"/>
              </a:rPr>
              <a:t> </a:t>
            </a:r>
            <a:r>
              <a:rPr spc="-4" dirty="0">
                <a:latin typeface="Calibri"/>
                <a:cs typeface="Calibri"/>
              </a:rPr>
              <a:t>s</a:t>
            </a:r>
            <a:r>
              <a:rPr dirty="0">
                <a:latin typeface="Calibri"/>
                <a:cs typeface="Calibri"/>
              </a:rPr>
              <a:t>i</a:t>
            </a:r>
            <a:r>
              <a:rPr spc="-15" dirty="0">
                <a:latin typeface="Calibri"/>
                <a:cs typeface="Calibri"/>
              </a:rPr>
              <a:t>gne</a:t>
            </a:r>
            <a:r>
              <a:rPr dirty="0">
                <a:latin typeface="Calibri"/>
                <a:cs typeface="Calibri"/>
              </a:rPr>
              <a:t>d</a:t>
            </a:r>
            <a:r>
              <a:rPr spc="-41" dirty="0">
                <a:latin typeface="Times New Roman"/>
                <a:cs typeface="Times New Roman"/>
              </a:rPr>
              <a:t> </a:t>
            </a:r>
            <a:r>
              <a:rPr spc="-4" dirty="0">
                <a:latin typeface="Calibri"/>
                <a:cs typeface="Calibri"/>
              </a:rPr>
              <a:t>d</a:t>
            </a:r>
            <a:r>
              <a:rPr spc="-19" dirty="0">
                <a:latin typeface="Calibri"/>
                <a:cs typeface="Calibri"/>
              </a:rPr>
              <a:t>a</a:t>
            </a:r>
            <a:r>
              <a:rPr spc="-30" dirty="0">
                <a:latin typeface="Calibri"/>
                <a:cs typeface="Calibri"/>
              </a:rPr>
              <a:t>t</a:t>
            </a:r>
            <a:r>
              <a:rPr dirty="0">
                <a:latin typeface="Calibri"/>
                <a:cs typeface="Calibri"/>
              </a:rPr>
              <a:t>a</a:t>
            </a:r>
            <a:r>
              <a:rPr spc="-8" dirty="0">
                <a:latin typeface="Calibri"/>
                <a:cs typeface="Calibri"/>
              </a:rPr>
              <a:t>,</a:t>
            </a:r>
            <a:r>
              <a:rPr spc="-53" dirty="0">
                <a:latin typeface="Times New Roman"/>
                <a:cs typeface="Times New Roman"/>
              </a:rPr>
              <a:t> </a:t>
            </a:r>
            <a:r>
              <a:rPr spc="-15" dirty="0">
                <a:latin typeface="Calibri"/>
                <a:cs typeface="Calibri"/>
              </a:rPr>
              <a:t>o</a:t>
            </a:r>
            <a:r>
              <a:rPr spc="-8" dirty="0">
                <a:latin typeface="Calibri"/>
                <a:cs typeface="Calibri"/>
              </a:rPr>
              <a:t>r</a:t>
            </a:r>
            <a:r>
              <a:rPr spc="-53" dirty="0">
                <a:latin typeface="Times New Roman"/>
                <a:cs typeface="Times New Roman"/>
              </a:rPr>
              <a:t> </a:t>
            </a:r>
            <a:r>
              <a:rPr spc="-15" dirty="0">
                <a:latin typeface="Calibri"/>
                <a:cs typeface="Calibri"/>
              </a:rPr>
              <a:t>per</a:t>
            </a:r>
            <a:r>
              <a:rPr spc="-38" dirty="0">
                <a:latin typeface="Calibri"/>
                <a:cs typeface="Calibri"/>
              </a:rPr>
              <a:t>f</a:t>
            </a:r>
            <a:r>
              <a:rPr spc="-15" dirty="0">
                <a:latin typeface="Calibri"/>
                <a:cs typeface="Calibri"/>
              </a:rPr>
              <a:t>orm</a:t>
            </a:r>
            <a:r>
              <a:rPr spc="-41" dirty="0">
                <a:latin typeface="Times New Roman"/>
                <a:cs typeface="Times New Roman"/>
              </a:rPr>
              <a:t> </a:t>
            </a:r>
            <a:r>
              <a:rPr spc="-49" dirty="0">
                <a:latin typeface="Calibri"/>
                <a:cs typeface="Calibri"/>
              </a:rPr>
              <a:t>r</a:t>
            </a:r>
            <a:r>
              <a:rPr dirty="0">
                <a:latin typeface="Calibri"/>
                <a:cs typeface="Calibri"/>
              </a:rPr>
              <a:t>a</a:t>
            </a:r>
            <a:r>
              <a:rPr spc="-4" dirty="0">
                <a:latin typeface="Calibri"/>
                <a:cs typeface="Calibri"/>
              </a:rPr>
              <a:t>ndom</a:t>
            </a:r>
            <a:r>
              <a:rPr spc="-4" dirty="0">
                <a:latin typeface="Times New Roman"/>
                <a:cs typeface="Times New Roman"/>
              </a:rPr>
              <a:t> </a:t>
            </a:r>
            <a:r>
              <a:rPr dirty="0">
                <a:latin typeface="Calibri"/>
                <a:cs typeface="Calibri"/>
              </a:rPr>
              <a:t>a</a:t>
            </a:r>
            <a:r>
              <a:rPr spc="-4" dirty="0">
                <a:latin typeface="Calibri"/>
                <a:cs typeface="Calibri"/>
              </a:rPr>
              <a:t>dd</a:t>
            </a:r>
            <a:r>
              <a:rPr spc="-26" dirty="0">
                <a:latin typeface="Calibri"/>
                <a:cs typeface="Calibri"/>
              </a:rPr>
              <a:t>r</a:t>
            </a:r>
            <a:r>
              <a:rPr spc="-15" dirty="0">
                <a:latin typeface="Calibri"/>
                <a:cs typeface="Calibri"/>
              </a:rPr>
              <a:t>e</a:t>
            </a:r>
            <a:r>
              <a:rPr spc="-4" dirty="0">
                <a:latin typeface="Calibri"/>
                <a:cs typeface="Calibri"/>
              </a:rPr>
              <a:t>s</a:t>
            </a:r>
            <a:r>
              <a:rPr dirty="0">
                <a:latin typeface="Calibri"/>
                <a:cs typeface="Calibri"/>
              </a:rPr>
              <a:t>s</a:t>
            </a:r>
            <a:r>
              <a:rPr spc="-38" dirty="0">
                <a:latin typeface="Times New Roman"/>
                <a:cs typeface="Times New Roman"/>
              </a:rPr>
              <a:t> </a:t>
            </a:r>
            <a:r>
              <a:rPr spc="-34" dirty="0">
                <a:latin typeface="Calibri"/>
                <a:cs typeface="Calibri"/>
              </a:rPr>
              <a:t>r</a:t>
            </a:r>
            <a:r>
              <a:rPr spc="-15" dirty="0">
                <a:latin typeface="Calibri"/>
                <a:cs typeface="Calibri"/>
              </a:rPr>
              <a:t>e</a:t>
            </a:r>
            <a:r>
              <a:rPr spc="-4" dirty="0">
                <a:latin typeface="Calibri"/>
                <a:cs typeface="Calibri"/>
              </a:rPr>
              <a:t>so</a:t>
            </a:r>
            <a:r>
              <a:rPr dirty="0">
                <a:latin typeface="Calibri"/>
                <a:cs typeface="Calibri"/>
              </a:rPr>
              <a:t>l</a:t>
            </a:r>
            <a:r>
              <a:rPr spc="-4" dirty="0">
                <a:latin typeface="Calibri"/>
                <a:cs typeface="Calibri"/>
              </a:rPr>
              <a:t>ut</a:t>
            </a:r>
            <a:r>
              <a:rPr dirty="0">
                <a:latin typeface="Calibri"/>
                <a:cs typeface="Calibri"/>
              </a:rPr>
              <a:t>i</a:t>
            </a:r>
            <a:r>
              <a:rPr spc="-4" dirty="0">
                <a:latin typeface="Calibri"/>
                <a:cs typeface="Calibri"/>
              </a:rPr>
              <a:t>on</a:t>
            </a:r>
            <a:endParaRPr dirty="0">
              <a:latin typeface="Calibri"/>
              <a:cs typeface="Calibri"/>
            </a:endParaRPr>
          </a:p>
        </p:txBody>
      </p:sp>
      <p:sp>
        <p:nvSpPr>
          <p:cNvPr id="14" name="object 14"/>
          <p:cNvSpPr txBox="1"/>
          <p:nvPr/>
        </p:nvSpPr>
        <p:spPr>
          <a:xfrm>
            <a:off x="456871" y="3057246"/>
            <a:ext cx="4409123" cy="2831544"/>
          </a:xfrm>
          <a:prstGeom prst="rect">
            <a:avLst/>
          </a:prstGeom>
        </p:spPr>
        <p:txBody>
          <a:bodyPr vert="horz" wrap="square" lIns="0" tIns="0" rIns="0" bIns="0" rtlCol="0">
            <a:spAutoFit/>
          </a:bodyPr>
          <a:lstStyle/>
          <a:p>
            <a:pPr marL="9525"/>
            <a:r>
              <a:rPr spc="-11" dirty="0">
                <a:latin typeface="Calibri"/>
                <a:cs typeface="Calibri"/>
              </a:rPr>
              <a:t>3-</a:t>
            </a:r>
            <a:r>
              <a:rPr spc="-4" dirty="0">
                <a:latin typeface="Calibri"/>
                <a:cs typeface="Calibri"/>
              </a:rPr>
              <a:t>ph</a:t>
            </a:r>
            <a:r>
              <a:rPr dirty="0">
                <a:latin typeface="Calibri"/>
                <a:cs typeface="Calibri"/>
              </a:rPr>
              <a:t>a</a:t>
            </a:r>
            <a:r>
              <a:rPr spc="-4" dirty="0">
                <a:latin typeface="Calibri"/>
                <a:cs typeface="Calibri"/>
              </a:rPr>
              <a:t>s</a:t>
            </a:r>
            <a:r>
              <a:rPr spc="-11" dirty="0">
                <a:latin typeface="Calibri"/>
                <a:cs typeface="Calibri"/>
              </a:rPr>
              <a:t>e</a:t>
            </a:r>
            <a:r>
              <a:rPr spc="-41" dirty="0">
                <a:latin typeface="Times New Roman"/>
                <a:cs typeface="Times New Roman"/>
              </a:rPr>
              <a:t> </a:t>
            </a:r>
            <a:r>
              <a:rPr spc="-38" dirty="0">
                <a:latin typeface="Calibri"/>
                <a:cs typeface="Calibri"/>
              </a:rPr>
              <a:t>f</a:t>
            </a:r>
            <a:r>
              <a:rPr dirty="0">
                <a:latin typeface="Calibri"/>
                <a:cs typeface="Calibri"/>
              </a:rPr>
              <a:t>o</a:t>
            </a:r>
            <a:r>
              <a:rPr spc="-8" dirty="0">
                <a:latin typeface="Calibri"/>
                <a:cs typeface="Calibri"/>
              </a:rPr>
              <a:t>r</a:t>
            </a:r>
            <a:r>
              <a:rPr spc="-49" dirty="0">
                <a:latin typeface="Times New Roman"/>
                <a:cs typeface="Times New Roman"/>
              </a:rPr>
              <a:t> </a:t>
            </a:r>
            <a:r>
              <a:rPr spc="-4" dirty="0">
                <a:latin typeface="Calibri"/>
                <a:cs typeface="Calibri"/>
              </a:rPr>
              <a:t>p</a:t>
            </a:r>
            <a:r>
              <a:rPr dirty="0">
                <a:latin typeface="Calibri"/>
                <a:cs typeface="Calibri"/>
              </a:rPr>
              <a:t>ai</a:t>
            </a:r>
            <a:r>
              <a:rPr spc="-4" dirty="0">
                <a:latin typeface="Calibri"/>
                <a:cs typeface="Calibri"/>
              </a:rPr>
              <a:t>r</a:t>
            </a:r>
            <a:r>
              <a:rPr dirty="0">
                <a:latin typeface="Calibri"/>
                <a:cs typeface="Calibri"/>
              </a:rPr>
              <a:t>i</a:t>
            </a:r>
            <a:r>
              <a:rPr spc="-4" dirty="0">
                <a:latin typeface="Calibri"/>
                <a:cs typeface="Calibri"/>
              </a:rPr>
              <a:t>n</a:t>
            </a:r>
            <a:r>
              <a:rPr spc="-11" dirty="0">
                <a:latin typeface="Calibri"/>
                <a:cs typeface="Calibri"/>
              </a:rPr>
              <a:t>g</a:t>
            </a:r>
            <a:endParaRPr dirty="0">
              <a:latin typeface="Calibri"/>
              <a:cs typeface="Calibri"/>
            </a:endParaRPr>
          </a:p>
          <a:p>
            <a:pPr marL="265271">
              <a:spcBef>
                <a:spcPts val="589"/>
              </a:spcBef>
            </a:pPr>
            <a:r>
              <a:rPr lang="en-US" spc="-11" dirty="0">
                <a:latin typeface="Calibri"/>
                <a:cs typeface="Calibri"/>
              </a:rPr>
              <a:t>1.</a:t>
            </a:r>
            <a:r>
              <a:rPr spc="-11" dirty="0">
                <a:latin typeface="Calibri"/>
                <a:cs typeface="Calibri"/>
              </a:rPr>
              <a:t>Pairin</a:t>
            </a:r>
            <a:r>
              <a:rPr spc="-8" dirty="0">
                <a:latin typeface="Calibri"/>
                <a:cs typeface="Calibri"/>
              </a:rPr>
              <a:t>g</a:t>
            </a:r>
            <a:r>
              <a:rPr spc="-56" dirty="0">
                <a:latin typeface="Times New Roman"/>
                <a:cs typeface="Times New Roman"/>
              </a:rPr>
              <a:t> </a:t>
            </a:r>
            <a:r>
              <a:rPr spc="-26" dirty="0">
                <a:latin typeface="Calibri"/>
                <a:cs typeface="Calibri"/>
              </a:rPr>
              <a:t>F</a:t>
            </a:r>
            <a:r>
              <a:rPr spc="-8" dirty="0">
                <a:latin typeface="Calibri"/>
                <a:cs typeface="Calibri"/>
              </a:rPr>
              <a:t>e</a:t>
            </a:r>
            <a:r>
              <a:rPr spc="-19" dirty="0">
                <a:latin typeface="Calibri"/>
                <a:cs typeface="Calibri"/>
              </a:rPr>
              <a:t>a</a:t>
            </a:r>
            <a:r>
              <a:rPr spc="-8" dirty="0">
                <a:latin typeface="Calibri"/>
                <a:cs typeface="Calibri"/>
              </a:rPr>
              <a:t>tu</a:t>
            </a:r>
            <a:r>
              <a:rPr spc="-26" dirty="0">
                <a:latin typeface="Calibri"/>
                <a:cs typeface="Calibri"/>
              </a:rPr>
              <a:t>r</a:t>
            </a:r>
            <a:r>
              <a:rPr spc="-8" dirty="0">
                <a:latin typeface="Calibri"/>
                <a:cs typeface="Calibri"/>
              </a:rPr>
              <a:t>e</a:t>
            </a:r>
            <a:r>
              <a:rPr spc="-19" dirty="0">
                <a:latin typeface="Times New Roman"/>
                <a:cs typeface="Times New Roman"/>
              </a:rPr>
              <a:t> </a:t>
            </a:r>
            <a:r>
              <a:rPr spc="-8" dirty="0">
                <a:latin typeface="Calibri"/>
                <a:cs typeface="Calibri"/>
              </a:rPr>
              <a:t>E</a:t>
            </a:r>
            <a:r>
              <a:rPr spc="-45" dirty="0">
                <a:latin typeface="Calibri"/>
                <a:cs typeface="Calibri"/>
              </a:rPr>
              <a:t>x</a:t>
            </a:r>
            <a:r>
              <a:rPr spc="-8" dirty="0">
                <a:latin typeface="Calibri"/>
                <a:cs typeface="Calibri"/>
              </a:rPr>
              <a:t>chan</a:t>
            </a:r>
            <a:r>
              <a:rPr spc="-23" dirty="0">
                <a:latin typeface="Calibri"/>
                <a:cs typeface="Calibri"/>
              </a:rPr>
              <a:t>g</a:t>
            </a:r>
            <a:r>
              <a:rPr spc="-8" dirty="0">
                <a:latin typeface="Calibri"/>
                <a:cs typeface="Calibri"/>
              </a:rPr>
              <a:t>e</a:t>
            </a:r>
            <a:br>
              <a:rPr lang="en-US" sz="1500" spc="-8" dirty="0">
                <a:latin typeface="Calibri"/>
                <a:cs typeface="Calibri"/>
              </a:rPr>
            </a:br>
            <a:r>
              <a:rPr lang="en-US" sz="1500" spc="-8" dirty="0">
                <a:latin typeface="Calibri"/>
                <a:cs typeface="Calibri"/>
              </a:rPr>
              <a:t>	</a:t>
            </a:r>
            <a:r>
              <a:rPr lang="en-US" sz="1350" spc="-8" dirty="0">
                <a:latin typeface="Calibri"/>
                <a:cs typeface="Calibri"/>
              </a:rPr>
              <a:t>I/O Capabilities</a:t>
            </a:r>
          </a:p>
          <a:p>
            <a:pPr marL="265271">
              <a:spcBef>
                <a:spcPts val="589"/>
              </a:spcBef>
            </a:pPr>
            <a:r>
              <a:rPr lang="en-US" sz="1350" spc="-8" dirty="0">
                <a:latin typeface="Calibri"/>
                <a:cs typeface="Calibri"/>
              </a:rPr>
              <a:t>	Depending on that choose method for phase 2</a:t>
            </a:r>
            <a:endParaRPr sz="1350" dirty="0">
              <a:latin typeface="Calibri"/>
              <a:cs typeface="Calibri"/>
            </a:endParaRPr>
          </a:p>
          <a:p>
            <a:pPr marL="265271">
              <a:spcBef>
                <a:spcPts val="570"/>
              </a:spcBef>
            </a:pPr>
            <a:r>
              <a:rPr lang="en-US" spc="-11" dirty="0">
                <a:latin typeface="Calibri"/>
                <a:cs typeface="Calibri"/>
              </a:rPr>
              <a:t>2.</a:t>
            </a:r>
            <a:r>
              <a:rPr spc="-11" dirty="0">
                <a:latin typeface="Calibri"/>
                <a:cs typeface="Calibri"/>
              </a:rPr>
              <a:t>Shor</a:t>
            </a:r>
            <a:r>
              <a:rPr spc="-8" dirty="0">
                <a:latin typeface="Calibri"/>
                <a:cs typeface="Calibri"/>
              </a:rPr>
              <a:t>t</a:t>
            </a:r>
            <a:r>
              <a:rPr spc="-26" dirty="0">
                <a:latin typeface="Times New Roman"/>
                <a:cs typeface="Times New Roman"/>
              </a:rPr>
              <a:t> </a:t>
            </a:r>
            <a:r>
              <a:rPr spc="-146" dirty="0">
                <a:latin typeface="Calibri"/>
                <a:cs typeface="Calibri"/>
              </a:rPr>
              <a:t>T</a:t>
            </a:r>
            <a:r>
              <a:rPr spc="-8" dirty="0">
                <a:latin typeface="Calibri"/>
                <a:cs typeface="Calibri"/>
              </a:rPr>
              <a:t>e</a:t>
            </a:r>
            <a:r>
              <a:rPr spc="-11" dirty="0">
                <a:latin typeface="Calibri"/>
                <a:cs typeface="Calibri"/>
              </a:rPr>
              <a:t>r</a:t>
            </a:r>
            <a:r>
              <a:rPr spc="-15" dirty="0">
                <a:latin typeface="Calibri"/>
                <a:cs typeface="Calibri"/>
              </a:rPr>
              <a:t>m</a:t>
            </a:r>
            <a:r>
              <a:rPr spc="-26" dirty="0">
                <a:latin typeface="Times New Roman"/>
                <a:cs typeface="Times New Roman"/>
              </a:rPr>
              <a:t> </a:t>
            </a:r>
            <a:r>
              <a:rPr spc="-41" dirty="0">
                <a:latin typeface="Calibri"/>
                <a:cs typeface="Calibri"/>
              </a:rPr>
              <a:t>K</a:t>
            </a:r>
            <a:r>
              <a:rPr spc="-19" dirty="0">
                <a:latin typeface="Calibri"/>
                <a:cs typeface="Calibri"/>
              </a:rPr>
              <a:t>e</a:t>
            </a:r>
            <a:r>
              <a:rPr spc="-8" dirty="0">
                <a:latin typeface="Calibri"/>
                <a:cs typeface="Calibri"/>
              </a:rPr>
              <a:t>y</a:t>
            </a:r>
            <a:r>
              <a:rPr spc="-38" dirty="0">
                <a:latin typeface="Times New Roman"/>
                <a:cs typeface="Times New Roman"/>
              </a:rPr>
              <a:t> </a:t>
            </a:r>
            <a:r>
              <a:rPr spc="-11" dirty="0">
                <a:latin typeface="Calibri"/>
                <a:cs typeface="Calibri"/>
              </a:rPr>
              <a:t>(</a:t>
            </a:r>
            <a:r>
              <a:rPr spc="-19" dirty="0">
                <a:latin typeface="Calibri"/>
                <a:cs typeface="Calibri"/>
              </a:rPr>
              <a:t>S</a:t>
            </a:r>
            <a:r>
              <a:rPr spc="-11" dirty="0">
                <a:latin typeface="Calibri"/>
                <a:cs typeface="Calibri"/>
              </a:rPr>
              <a:t>T</a:t>
            </a:r>
            <a:r>
              <a:rPr spc="-8" dirty="0">
                <a:latin typeface="Calibri"/>
                <a:cs typeface="Calibri"/>
              </a:rPr>
              <a:t>K)</a:t>
            </a:r>
            <a:r>
              <a:rPr spc="-23" dirty="0">
                <a:latin typeface="Times New Roman"/>
                <a:cs typeface="Times New Roman"/>
              </a:rPr>
              <a:t> </a:t>
            </a:r>
            <a:r>
              <a:rPr spc="-15" dirty="0">
                <a:latin typeface="Calibri"/>
                <a:cs typeface="Calibri"/>
              </a:rPr>
              <a:t>G</a:t>
            </a:r>
            <a:r>
              <a:rPr spc="-11" dirty="0">
                <a:latin typeface="Calibri"/>
                <a:cs typeface="Calibri"/>
              </a:rPr>
              <a:t>ene</a:t>
            </a:r>
            <a:r>
              <a:rPr spc="-41" dirty="0">
                <a:latin typeface="Calibri"/>
                <a:cs typeface="Calibri"/>
              </a:rPr>
              <a:t>r</a:t>
            </a:r>
            <a:r>
              <a:rPr spc="-19" dirty="0">
                <a:latin typeface="Calibri"/>
                <a:cs typeface="Calibri"/>
              </a:rPr>
              <a:t>a</a:t>
            </a:r>
            <a:r>
              <a:rPr spc="-8" dirty="0">
                <a:latin typeface="Calibri"/>
                <a:cs typeface="Calibri"/>
              </a:rPr>
              <a:t>ti</a:t>
            </a:r>
            <a:r>
              <a:rPr spc="-11" dirty="0">
                <a:latin typeface="Calibri"/>
                <a:cs typeface="Calibri"/>
              </a:rPr>
              <a:t>on</a:t>
            </a:r>
            <a:r>
              <a:rPr spc="-23" dirty="0">
                <a:latin typeface="Times New Roman"/>
                <a:cs typeface="Times New Roman"/>
              </a:rPr>
              <a:t> </a:t>
            </a:r>
            <a:r>
              <a:rPr spc="-8" dirty="0">
                <a:latin typeface="Calibri"/>
                <a:cs typeface="Calibri"/>
              </a:rPr>
              <a:t>(le</a:t>
            </a:r>
            <a:r>
              <a:rPr spc="-34" dirty="0">
                <a:latin typeface="Calibri"/>
                <a:cs typeface="Calibri"/>
              </a:rPr>
              <a:t>g</a:t>
            </a:r>
            <a:r>
              <a:rPr spc="-8" dirty="0">
                <a:latin typeface="Calibri"/>
                <a:cs typeface="Calibri"/>
              </a:rPr>
              <a:t>acy</a:t>
            </a:r>
            <a:r>
              <a:rPr spc="-30" dirty="0">
                <a:latin typeface="Times New Roman"/>
                <a:cs typeface="Times New Roman"/>
              </a:rPr>
              <a:t> </a:t>
            </a:r>
            <a:r>
              <a:rPr spc="-8" dirty="0">
                <a:latin typeface="Calibri"/>
                <a:cs typeface="Calibri"/>
              </a:rPr>
              <a:t>pa</a:t>
            </a:r>
            <a:r>
              <a:rPr spc="-11" dirty="0">
                <a:latin typeface="Calibri"/>
                <a:cs typeface="Calibri"/>
              </a:rPr>
              <a:t>iri</a:t>
            </a:r>
            <a:r>
              <a:rPr spc="-8" dirty="0">
                <a:latin typeface="Calibri"/>
                <a:cs typeface="Calibri"/>
              </a:rPr>
              <a:t>ng)</a:t>
            </a:r>
            <a:endParaRPr dirty="0">
              <a:latin typeface="Calibri"/>
              <a:cs typeface="Calibri"/>
            </a:endParaRPr>
          </a:p>
          <a:p>
            <a:pPr marL="265271" indent="342900">
              <a:spcBef>
                <a:spcPts val="251"/>
              </a:spcBef>
            </a:pPr>
            <a:br>
              <a:rPr lang="en-US" spc="-19" dirty="0">
                <a:latin typeface="Times New Roman"/>
                <a:cs typeface="Times New Roman"/>
              </a:rPr>
            </a:br>
            <a:r>
              <a:rPr lang="en-US" spc="-11" dirty="0">
                <a:latin typeface="Calibri"/>
                <a:cs typeface="Calibri"/>
              </a:rPr>
              <a:t>3.</a:t>
            </a:r>
            <a:r>
              <a:rPr spc="-11" dirty="0">
                <a:latin typeface="Calibri"/>
                <a:cs typeface="Calibri"/>
              </a:rPr>
              <a:t>Transpor</a:t>
            </a:r>
            <a:r>
              <a:rPr spc="-8" dirty="0">
                <a:latin typeface="Calibri"/>
                <a:cs typeface="Calibri"/>
              </a:rPr>
              <a:t>t</a:t>
            </a:r>
            <a:r>
              <a:rPr spc="-135" dirty="0">
                <a:latin typeface="Times New Roman"/>
                <a:cs typeface="Times New Roman"/>
              </a:rPr>
              <a:t> </a:t>
            </a:r>
            <a:r>
              <a:rPr dirty="0">
                <a:latin typeface="Calibri"/>
                <a:cs typeface="Calibri"/>
              </a:rPr>
              <a:t>S</a:t>
            </a:r>
            <a:r>
              <a:rPr spc="-8" dirty="0">
                <a:latin typeface="Calibri"/>
                <a:cs typeface="Calibri"/>
              </a:rPr>
              <a:t>pec</a:t>
            </a:r>
            <a:r>
              <a:rPr spc="-4" dirty="0">
                <a:latin typeface="Calibri"/>
                <a:cs typeface="Calibri"/>
              </a:rPr>
              <a:t>i</a:t>
            </a:r>
            <a:r>
              <a:rPr dirty="0">
                <a:latin typeface="Calibri"/>
                <a:cs typeface="Calibri"/>
              </a:rPr>
              <a:t>f</a:t>
            </a:r>
            <a:r>
              <a:rPr spc="-4" dirty="0">
                <a:latin typeface="Calibri"/>
                <a:cs typeface="Calibri"/>
              </a:rPr>
              <a:t>i</a:t>
            </a:r>
            <a:r>
              <a:rPr spc="-8" dirty="0">
                <a:latin typeface="Calibri"/>
                <a:cs typeface="Calibri"/>
              </a:rPr>
              <a:t>c</a:t>
            </a:r>
            <a:r>
              <a:rPr spc="-15" dirty="0">
                <a:latin typeface="Times New Roman"/>
                <a:cs typeface="Times New Roman"/>
              </a:rPr>
              <a:t> </a:t>
            </a:r>
            <a:r>
              <a:rPr spc="-41" dirty="0">
                <a:latin typeface="Calibri"/>
                <a:cs typeface="Calibri"/>
              </a:rPr>
              <a:t>K</a:t>
            </a:r>
            <a:r>
              <a:rPr spc="-19" dirty="0">
                <a:latin typeface="Calibri"/>
                <a:cs typeface="Calibri"/>
              </a:rPr>
              <a:t>e</a:t>
            </a:r>
            <a:r>
              <a:rPr spc="-8" dirty="0">
                <a:latin typeface="Calibri"/>
                <a:cs typeface="Calibri"/>
              </a:rPr>
              <a:t>y</a:t>
            </a:r>
            <a:r>
              <a:rPr spc="-41" dirty="0">
                <a:latin typeface="Times New Roman"/>
                <a:cs typeface="Times New Roman"/>
              </a:rPr>
              <a:t> </a:t>
            </a:r>
            <a:r>
              <a:rPr spc="-11" dirty="0">
                <a:latin typeface="Calibri"/>
                <a:cs typeface="Calibri"/>
              </a:rPr>
              <a:t>D</a:t>
            </a:r>
            <a:r>
              <a:rPr spc="-8" dirty="0">
                <a:latin typeface="Calibri"/>
                <a:cs typeface="Calibri"/>
              </a:rPr>
              <a:t>i</a:t>
            </a:r>
            <a:r>
              <a:rPr spc="-30" dirty="0">
                <a:latin typeface="Calibri"/>
                <a:cs typeface="Calibri"/>
              </a:rPr>
              <a:t>s</a:t>
            </a:r>
            <a:r>
              <a:rPr spc="-8" dirty="0">
                <a:latin typeface="Calibri"/>
                <a:cs typeface="Calibri"/>
              </a:rPr>
              <a:t>t</a:t>
            </a:r>
            <a:r>
              <a:rPr spc="-11" dirty="0">
                <a:latin typeface="Calibri"/>
                <a:cs typeface="Calibri"/>
              </a:rPr>
              <a:t>r</a:t>
            </a:r>
            <a:r>
              <a:rPr spc="-4" dirty="0">
                <a:latin typeface="Calibri"/>
                <a:cs typeface="Calibri"/>
              </a:rPr>
              <a:t>i</a:t>
            </a:r>
            <a:r>
              <a:rPr spc="-11" dirty="0">
                <a:latin typeface="Calibri"/>
                <a:cs typeface="Calibri"/>
              </a:rPr>
              <a:t>bu</a:t>
            </a:r>
            <a:r>
              <a:rPr spc="-4" dirty="0">
                <a:latin typeface="Calibri"/>
                <a:cs typeface="Calibri"/>
              </a:rPr>
              <a:t>ti</a:t>
            </a:r>
            <a:r>
              <a:rPr spc="-11" dirty="0">
                <a:latin typeface="Calibri"/>
                <a:cs typeface="Calibri"/>
              </a:rPr>
              <a:t>on</a:t>
            </a:r>
            <a:br>
              <a:rPr lang="en-US" sz="1500" spc="-11" dirty="0">
                <a:latin typeface="Calibri"/>
                <a:cs typeface="Calibri"/>
              </a:rPr>
            </a:br>
            <a:r>
              <a:rPr lang="en-US" sz="1500" spc="-11" dirty="0">
                <a:latin typeface="Calibri"/>
                <a:cs typeface="Calibri"/>
              </a:rPr>
              <a:t>	</a:t>
            </a:r>
            <a:r>
              <a:rPr lang="en-US" sz="1500" spc="-4" dirty="0">
                <a:cs typeface="Calibri"/>
              </a:rPr>
              <a:t> Lon</a:t>
            </a:r>
            <a:r>
              <a:rPr lang="en-US" sz="1500" dirty="0">
                <a:cs typeface="Calibri"/>
              </a:rPr>
              <a:t>g</a:t>
            </a:r>
            <a:r>
              <a:rPr lang="en-US" sz="1500" spc="-26" dirty="0">
                <a:latin typeface="Times New Roman"/>
                <a:cs typeface="Times New Roman"/>
              </a:rPr>
              <a:t> </a:t>
            </a:r>
            <a:r>
              <a:rPr lang="en-US" sz="1500" spc="-109" dirty="0">
                <a:cs typeface="Calibri"/>
              </a:rPr>
              <a:t>T</a:t>
            </a:r>
            <a:r>
              <a:rPr lang="en-US" sz="1500" dirty="0">
                <a:cs typeface="Calibri"/>
              </a:rPr>
              <a:t>e</a:t>
            </a:r>
            <a:r>
              <a:rPr lang="en-US" sz="1500" spc="-4" dirty="0">
                <a:cs typeface="Calibri"/>
              </a:rPr>
              <a:t>r</a:t>
            </a:r>
            <a:r>
              <a:rPr lang="en-US" sz="1500" dirty="0">
                <a:cs typeface="Calibri"/>
              </a:rPr>
              <a:t>m</a:t>
            </a:r>
            <a:r>
              <a:rPr lang="en-US" sz="1500" spc="-30" dirty="0">
                <a:latin typeface="Times New Roman"/>
                <a:cs typeface="Times New Roman"/>
              </a:rPr>
              <a:t> </a:t>
            </a:r>
            <a:r>
              <a:rPr lang="en-US" sz="1500" spc="-23" dirty="0">
                <a:cs typeface="Calibri"/>
              </a:rPr>
              <a:t>K</a:t>
            </a:r>
            <a:r>
              <a:rPr lang="en-US" sz="1500" spc="-11" dirty="0">
                <a:cs typeface="Calibri"/>
              </a:rPr>
              <a:t>e</a:t>
            </a:r>
            <a:r>
              <a:rPr lang="en-US" sz="1500" dirty="0">
                <a:cs typeface="Calibri"/>
              </a:rPr>
              <a:t>y</a:t>
            </a:r>
            <a:r>
              <a:rPr lang="en-US" sz="1500" spc="-26" dirty="0">
                <a:latin typeface="Times New Roman"/>
                <a:cs typeface="Times New Roman"/>
              </a:rPr>
              <a:t> </a:t>
            </a:r>
            <a:r>
              <a:rPr lang="en-US" sz="1500" spc="-4" dirty="0">
                <a:cs typeface="Calibri"/>
              </a:rPr>
              <a:t>(</a:t>
            </a:r>
            <a:r>
              <a:rPr lang="en-US" sz="1500" spc="-94" dirty="0">
                <a:cs typeface="Calibri"/>
              </a:rPr>
              <a:t>L</a:t>
            </a:r>
            <a:r>
              <a:rPr lang="en-US" sz="1500" spc="-4" dirty="0">
                <a:cs typeface="Calibri"/>
              </a:rPr>
              <a:t>T</a:t>
            </a:r>
            <a:r>
              <a:rPr lang="en-US" sz="1500" dirty="0">
                <a:cs typeface="Calibri"/>
              </a:rPr>
              <a:t>K)</a:t>
            </a:r>
            <a:r>
              <a:rPr lang="en-US" sz="1500" spc="-23" dirty="0">
                <a:latin typeface="Times New Roman"/>
                <a:cs typeface="Times New Roman"/>
              </a:rPr>
              <a:t> </a:t>
            </a:r>
            <a:r>
              <a:rPr lang="en-US" sz="1500" spc="-4" dirty="0">
                <a:cs typeface="Calibri"/>
              </a:rPr>
              <a:t>used for LL encryption and authentication</a:t>
            </a:r>
            <a:endParaRPr sz="1500" dirty="0">
              <a:latin typeface="Calibri"/>
              <a:cs typeface="Calibri"/>
            </a:endParaRPr>
          </a:p>
        </p:txBody>
      </p:sp>
    </p:spTree>
    <p:extLst>
      <p:ext uri="{BB962C8B-B14F-4D97-AF65-F5344CB8AC3E}">
        <p14:creationId xmlns:p14="http://schemas.microsoft.com/office/powerpoint/2010/main" val="121145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Pairing in BLE</a:t>
            </a:r>
          </a:p>
        </p:txBody>
      </p:sp>
      <p:sp>
        <p:nvSpPr>
          <p:cNvPr id="3" name="Content Placeholder 2"/>
          <p:cNvSpPr>
            <a:spLocks noGrp="1"/>
          </p:cNvSpPr>
          <p:nvPr>
            <p:ph idx="1"/>
          </p:nvPr>
        </p:nvSpPr>
        <p:spPr/>
        <p:txBody>
          <a:bodyPr>
            <a:normAutofit fontScale="62500" lnSpcReduction="20000"/>
          </a:bodyPr>
          <a:lstStyle/>
          <a:p>
            <a:pPr marL="12700"/>
            <a:r>
              <a:rPr lang="en-US" spc="-5" dirty="0">
                <a:cs typeface="Calibri"/>
              </a:rPr>
              <a:t>Ho</a:t>
            </a:r>
            <a:r>
              <a:rPr lang="en-US" dirty="0">
                <a:cs typeface="Calibri"/>
              </a:rPr>
              <a:t>w</a:t>
            </a:r>
            <a:r>
              <a:rPr lang="en-US" spc="-75" dirty="0">
                <a:latin typeface="Times New Roman"/>
                <a:cs typeface="Times New Roman"/>
              </a:rPr>
              <a:t> </a:t>
            </a:r>
            <a:r>
              <a:rPr lang="en-US" spc="-5" dirty="0">
                <a:cs typeface="Calibri"/>
              </a:rPr>
              <a:t>t</a:t>
            </a:r>
            <a:r>
              <a:rPr lang="en-US" dirty="0">
                <a:cs typeface="Calibri"/>
              </a:rPr>
              <a:t>o</a:t>
            </a:r>
            <a:r>
              <a:rPr lang="en-US" spc="-75" dirty="0">
                <a:latin typeface="Times New Roman"/>
                <a:cs typeface="Times New Roman"/>
              </a:rPr>
              <a:t> </a:t>
            </a:r>
            <a:r>
              <a:rPr lang="en-US" spc="-5" dirty="0">
                <a:cs typeface="Calibri"/>
              </a:rPr>
              <a:t>determin</a:t>
            </a:r>
            <a:r>
              <a:rPr lang="en-US" dirty="0">
                <a:cs typeface="Calibri"/>
              </a:rPr>
              <a:t>e</a:t>
            </a:r>
            <a:r>
              <a:rPr lang="en-US" spc="-55" dirty="0">
                <a:latin typeface="Times New Roman"/>
                <a:cs typeface="Times New Roman"/>
              </a:rPr>
              <a:t> </a:t>
            </a:r>
            <a:r>
              <a:rPr lang="en-US" spc="-5" dirty="0">
                <a:cs typeface="Calibri"/>
              </a:rPr>
              <a:t>th</a:t>
            </a:r>
            <a:r>
              <a:rPr lang="en-US" dirty="0">
                <a:cs typeface="Calibri"/>
              </a:rPr>
              <a:t>e</a:t>
            </a:r>
            <a:r>
              <a:rPr lang="en-US" spc="-75" dirty="0">
                <a:latin typeface="Times New Roman"/>
                <a:cs typeface="Times New Roman"/>
              </a:rPr>
              <a:t> </a:t>
            </a:r>
            <a:r>
              <a:rPr lang="en-US" spc="-5" dirty="0">
                <a:cs typeface="Calibri"/>
              </a:rPr>
              <a:t>temporar</a:t>
            </a:r>
            <a:r>
              <a:rPr lang="en-US" dirty="0">
                <a:cs typeface="Calibri"/>
              </a:rPr>
              <a:t>y</a:t>
            </a:r>
            <a:r>
              <a:rPr lang="en-US" spc="-75" dirty="0">
                <a:latin typeface="Times New Roman"/>
                <a:cs typeface="Times New Roman"/>
              </a:rPr>
              <a:t> </a:t>
            </a:r>
            <a:r>
              <a:rPr lang="en-US" spc="-20" dirty="0">
                <a:cs typeface="Calibri"/>
              </a:rPr>
              <a:t>ke</a:t>
            </a:r>
            <a:r>
              <a:rPr lang="en-US" spc="-15" dirty="0">
                <a:cs typeface="Calibri"/>
              </a:rPr>
              <a:t>y</a:t>
            </a:r>
            <a:r>
              <a:rPr lang="en-US" spc="-75" dirty="0">
                <a:latin typeface="Times New Roman"/>
                <a:cs typeface="Times New Roman"/>
              </a:rPr>
              <a:t> </a:t>
            </a:r>
            <a:r>
              <a:rPr lang="en-US" spc="-5" dirty="0">
                <a:cs typeface="Calibri"/>
              </a:rPr>
              <a:t>(TK)?</a:t>
            </a:r>
            <a:endParaRPr lang="en-US" dirty="0">
              <a:cs typeface="Calibri"/>
            </a:endParaRPr>
          </a:p>
          <a:p>
            <a:pPr marL="346710">
              <a:spcBef>
                <a:spcPts val="930"/>
              </a:spcBef>
            </a:pPr>
            <a:r>
              <a:rPr lang="en-US" sz="2800" b="1" spc="-15" dirty="0" err="1">
                <a:cs typeface="Calibri"/>
              </a:rPr>
              <a:t>JustWorks</a:t>
            </a:r>
            <a:r>
              <a:rPr lang="en-US" sz="2800" b="1" spc="-15" dirty="0">
                <a:cs typeface="Calibri"/>
              </a:rPr>
              <a:t>™</a:t>
            </a:r>
            <a:endParaRPr lang="en-US" sz="2800" dirty="0">
              <a:cs typeface="Calibri"/>
            </a:endParaRPr>
          </a:p>
          <a:p>
            <a:pPr marL="578485">
              <a:spcBef>
                <a:spcPts val="505"/>
              </a:spcBef>
            </a:pPr>
            <a:r>
              <a:rPr lang="en-US" sz="2400" spc="-5" dirty="0">
                <a:cs typeface="Calibri"/>
              </a:rPr>
              <a:t>Legacy</a:t>
            </a:r>
            <a:r>
              <a:rPr lang="en-US" sz="2400" dirty="0">
                <a:cs typeface="Calibri"/>
              </a:rPr>
              <a:t>,</a:t>
            </a:r>
            <a:r>
              <a:rPr lang="en-US" sz="2400" spc="-45" dirty="0">
                <a:latin typeface="Times New Roman"/>
                <a:cs typeface="Times New Roman"/>
              </a:rPr>
              <a:t> </a:t>
            </a:r>
            <a:r>
              <a:rPr lang="en-US" sz="2400" spc="-5" dirty="0">
                <a:cs typeface="Calibri"/>
              </a:rPr>
              <a:t>mos</a:t>
            </a:r>
            <a:r>
              <a:rPr lang="en-US" sz="2400" dirty="0">
                <a:cs typeface="Calibri"/>
              </a:rPr>
              <a:t>t</a:t>
            </a:r>
            <a:r>
              <a:rPr lang="en-US" sz="2400" spc="-60" dirty="0">
                <a:latin typeface="Times New Roman"/>
                <a:cs typeface="Times New Roman"/>
              </a:rPr>
              <a:t> </a:t>
            </a:r>
            <a:r>
              <a:rPr lang="en-US" sz="2400" spc="-5" dirty="0">
                <a:cs typeface="Calibri"/>
              </a:rPr>
              <a:t>common</a:t>
            </a:r>
            <a:endParaRPr lang="en-US" sz="2400" dirty="0">
              <a:cs typeface="Calibri"/>
            </a:endParaRPr>
          </a:p>
          <a:p>
            <a:pPr marL="578485" marR="1654810">
              <a:lnSpc>
                <a:spcPct val="128699"/>
              </a:lnSpc>
              <a:spcBef>
                <a:spcPts val="5"/>
              </a:spcBef>
            </a:pPr>
            <a:r>
              <a:rPr lang="en-US" sz="2400" spc="-5" dirty="0">
                <a:cs typeface="Calibri"/>
              </a:rPr>
              <a:t>Device</a:t>
            </a:r>
            <a:r>
              <a:rPr lang="en-US" sz="2400" dirty="0">
                <a:cs typeface="Calibri"/>
              </a:rPr>
              <a:t>s</a:t>
            </a:r>
            <a:r>
              <a:rPr lang="en-US" sz="2400" spc="-50" dirty="0">
                <a:latin typeface="Times New Roman"/>
                <a:cs typeface="Times New Roman"/>
              </a:rPr>
              <a:t> </a:t>
            </a:r>
            <a:r>
              <a:rPr lang="en-US" sz="2400" dirty="0">
                <a:cs typeface="Calibri"/>
              </a:rPr>
              <a:t>wi</a:t>
            </a:r>
            <a:r>
              <a:rPr lang="en-US" sz="2400" spc="-5" dirty="0">
                <a:cs typeface="Calibri"/>
              </a:rPr>
              <a:t>t</a:t>
            </a:r>
            <a:r>
              <a:rPr lang="en-US" sz="2400" dirty="0">
                <a:cs typeface="Calibri"/>
              </a:rPr>
              <a:t>h</a:t>
            </a:r>
            <a:r>
              <a:rPr lang="en-US" sz="2400" spc="-5" dirty="0">
                <a:cs typeface="Calibri"/>
              </a:rPr>
              <a:t>o</a:t>
            </a:r>
            <a:r>
              <a:rPr lang="en-US" sz="2400" dirty="0">
                <a:cs typeface="Calibri"/>
              </a:rPr>
              <a:t>ut</a:t>
            </a:r>
            <a:r>
              <a:rPr lang="en-US" sz="2400" spc="-60" dirty="0">
                <a:latin typeface="Times New Roman"/>
                <a:cs typeface="Times New Roman"/>
              </a:rPr>
              <a:t> </a:t>
            </a:r>
            <a:r>
              <a:rPr lang="en-US" sz="2400" dirty="0">
                <a:cs typeface="Calibri"/>
              </a:rPr>
              <a:t>displ</a:t>
            </a:r>
            <a:r>
              <a:rPr lang="en-US" sz="2400" spc="-40" dirty="0">
                <a:cs typeface="Calibri"/>
              </a:rPr>
              <a:t>a</a:t>
            </a:r>
            <a:r>
              <a:rPr lang="en-US" sz="2400" dirty="0">
                <a:cs typeface="Calibri"/>
              </a:rPr>
              <a:t>y</a:t>
            </a:r>
            <a:r>
              <a:rPr lang="en-US" sz="2400" spc="-60" dirty="0">
                <a:latin typeface="Times New Roman"/>
                <a:cs typeface="Times New Roman"/>
              </a:rPr>
              <a:t> </a:t>
            </a:r>
            <a:r>
              <a:rPr lang="en-US" sz="2400" spc="-20" dirty="0">
                <a:cs typeface="Calibri"/>
              </a:rPr>
              <a:t>c</a:t>
            </a:r>
            <a:r>
              <a:rPr lang="en-US" sz="2400" dirty="0">
                <a:cs typeface="Calibri"/>
              </a:rPr>
              <a:t>ann</a:t>
            </a:r>
            <a:r>
              <a:rPr lang="en-US" sz="2400" spc="-5" dirty="0">
                <a:cs typeface="Calibri"/>
              </a:rPr>
              <a:t>o</a:t>
            </a:r>
            <a:r>
              <a:rPr lang="en-US" sz="2400" dirty="0">
                <a:cs typeface="Calibri"/>
              </a:rPr>
              <a:t>t</a:t>
            </a:r>
            <a:r>
              <a:rPr lang="en-US" sz="2400" spc="-60" dirty="0">
                <a:latin typeface="Times New Roman"/>
                <a:cs typeface="Times New Roman"/>
              </a:rPr>
              <a:t> </a:t>
            </a:r>
            <a:r>
              <a:rPr lang="en-US" sz="2400" dirty="0">
                <a:cs typeface="Calibri"/>
              </a:rPr>
              <a:t>i</a:t>
            </a:r>
            <a:r>
              <a:rPr lang="en-US" sz="2400" spc="-5" dirty="0">
                <a:cs typeface="Calibri"/>
              </a:rPr>
              <a:t>m</a:t>
            </a:r>
            <a:r>
              <a:rPr lang="en-US" sz="2400" dirty="0">
                <a:cs typeface="Calibri"/>
              </a:rPr>
              <a:t>ple</a:t>
            </a:r>
            <a:r>
              <a:rPr lang="en-US" sz="2400" spc="-5" dirty="0">
                <a:cs typeface="Calibri"/>
              </a:rPr>
              <a:t>m</a:t>
            </a:r>
            <a:r>
              <a:rPr lang="en-US" sz="2400" dirty="0">
                <a:cs typeface="Calibri"/>
              </a:rPr>
              <a:t>e</a:t>
            </a:r>
            <a:r>
              <a:rPr lang="en-US" sz="2400" spc="-20" dirty="0">
                <a:cs typeface="Calibri"/>
              </a:rPr>
              <a:t>n</a:t>
            </a:r>
            <a:r>
              <a:rPr lang="en-US" sz="2400" dirty="0">
                <a:cs typeface="Calibri"/>
              </a:rPr>
              <a:t>t</a:t>
            </a:r>
            <a:r>
              <a:rPr lang="en-US" sz="2400" spc="-65" dirty="0">
                <a:latin typeface="Times New Roman"/>
                <a:cs typeface="Times New Roman"/>
              </a:rPr>
              <a:t> </a:t>
            </a:r>
            <a:r>
              <a:rPr lang="en-US" sz="2400" spc="-5" dirty="0">
                <a:cs typeface="Calibri"/>
              </a:rPr>
              <a:t>ot</a:t>
            </a:r>
            <a:r>
              <a:rPr lang="en-US" sz="2400" dirty="0">
                <a:cs typeface="Calibri"/>
              </a:rPr>
              <a:t>her</a:t>
            </a:r>
            <a:r>
              <a:rPr lang="en-US" sz="2400" dirty="0">
                <a:latin typeface="Times New Roman"/>
                <a:cs typeface="Times New Roman"/>
              </a:rPr>
              <a:t> </a:t>
            </a:r>
            <a:r>
              <a:rPr lang="en-US" sz="2400" dirty="0">
                <a:cs typeface="Calibri"/>
              </a:rPr>
              <a:t>Its</a:t>
            </a:r>
            <a:r>
              <a:rPr lang="en-US" sz="2400" spc="-50" dirty="0">
                <a:latin typeface="Times New Roman"/>
                <a:cs typeface="Times New Roman"/>
              </a:rPr>
              <a:t> </a:t>
            </a:r>
            <a:r>
              <a:rPr lang="en-US" sz="2400" dirty="0">
                <a:cs typeface="Calibri"/>
              </a:rPr>
              <a:t>actually</a:t>
            </a:r>
            <a:r>
              <a:rPr lang="en-US" sz="2400" spc="-50" dirty="0">
                <a:latin typeface="Times New Roman"/>
                <a:cs typeface="Times New Roman"/>
              </a:rPr>
              <a:t> </a:t>
            </a:r>
            <a:r>
              <a:rPr lang="en-US" sz="2400" dirty="0">
                <a:cs typeface="Calibri"/>
              </a:rPr>
              <a:t>a</a:t>
            </a:r>
            <a:r>
              <a:rPr lang="en-US" sz="2400" spc="-50" dirty="0">
                <a:latin typeface="Times New Roman"/>
                <a:cs typeface="Times New Roman"/>
              </a:rPr>
              <a:t> </a:t>
            </a:r>
            <a:r>
              <a:rPr lang="en-US" sz="2400" dirty="0">
                <a:cs typeface="Calibri"/>
              </a:rPr>
              <a:t>key</a:t>
            </a:r>
            <a:r>
              <a:rPr lang="en-US" sz="2400" spc="-50" dirty="0">
                <a:latin typeface="Times New Roman"/>
                <a:cs typeface="Times New Roman"/>
              </a:rPr>
              <a:t> </a:t>
            </a:r>
            <a:r>
              <a:rPr lang="en-US" sz="2400" dirty="0">
                <a:cs typeface="Calibri"/>
              </a:rPr>
              <a:t>of</a:t>
            </a:r>
            <a:r>
              <a:rPr lang="en-US" sz="2400" spc="-50" dirty="0">
                <a:latin typeface="Times New Roman"/>
                <a:cs typeface="Times New Roman"/>
              </a:rPr>
              <a:t> </a:t>
            </a:r>
            <a:r>
              <a:rPr lang="en-US" sz="2400" dirty="0">
                <a:cs typeface="Calibri"/>
              </a:rPr>
              <a:t>zero,</a:t>
            </a:r>
            <a:r>
              <a:rPr lang="en-US" sz="2400" spc="-45" dirty="0">
                <a:latin typeface="Times New Roman"/>
                <a:cs typeface="Times New Roman"/>
              </a:rPr>
              <a:t> </a:t>
            </a:r>
            <a:r>
              <a:rPr lang="en-US" sz="2400" dirty="0">
                <a:cs typeface="Calibri"/>
              </a:rPr>
              <a:t>that’s</a:t>
            </a:r>
            <a:r>
              <a:rPr lang="en-US" sz="2400" spc="-50" dirty="0">
                <a:latin typeface="Times New Roman"/>
                <a:cs typeface="Times New Roman"/>
              </a:rPr>
              <a:t> </a:t>
            </a:r>
            <a:r>
              <a:rPr lang="en-US" sz="2400" dirty="0">
                <a:cs typeface="Calibri"/>
              </a:rPr>
              <a:t>why</a:t>
            </a:r>
            <a:r>
              <a:rPr lang="en-US" sz="2400" spc="-50" dirty="0">
                <a:latin typeface="Times New Roman"/>
                <a:cs typeface="Times New Roman"/>
              </a:rPr>
              <a:t> </a:t>
            </a:r>
            <a:r>
              <a:rPr lang="en-US" sz="2400" dirty="0">
                <a:cs typeface="Calibri"/>
              </a:rPr>
              <a:t>it</a:t>
            </a:r>
            <a:r>
              <a:rPr lang="en-US" sz="2400" spc="-50" dirty="0">
                <a:latin typeface="Times New Roman"/>
                <a:cs typeface="Times New Roman"/>
              </a:rPr>
              <a:t> </a:t>
            </a:r>
            <a:r>
              <a:rPr lang="en-US" sz="2400" dirty="0">
                <a:cs typeface="Calibri"/>
              </a:rPr>
              <a:t>just</a:t>
            </a:r>
            <a:r>
              <a:rPr lang="en-US" sz="2400" spc="-50" dirty="0">
                <a:latin typeface="Times New Roman"/>
                <a:cs typeface="Times New Roman"/>
              </a:rPr>
              <a:t> </a:t>
            </a:r>
            <a:r>
              <a:rPr lang="en-US" sz="2400" dirty="0">
                <a:cs typeface="Calibri"/>
              </a:rPr>
              <a:t>works...</a:t>
            </a:r>
          </a:p>
          <a:p>
            <a:pPr marL="346710">
              <a:spcBef>
                <a:spcPts val="1060"/>
              </a:spcBef>
            </a:pPr>
            <a:r>
              <a:rPr lang="en-US" sz="2800" b="1" spc="-15" dirty="0">
                <a:cs typeface="Calibri"/>
              </a:rPr>
              <a:t>6-digi</a:t>
            </a:r>
            <a:r>
              <a:rPr lang="en-US" sz="2800" b="1" spc="-10" dirty="0">
                <a:cs typeface="Calibri"/>
              </a:rPr>
              <a:t>t</a:t>
            </a:r>
            <a:r>
              <a:rPr lang="en-US" sz="2800" b="1" spc="-70" dirty="0">
                <a:latin typeface="Times New Roman"/>
                <a:cs typeface="Times New Roman"/>
              </a:rPr>
              <a:t> </a:t>
            </a:r>
            <a:r>
              <a:rPr lang="en-US" sz="2800" b="1" dirty="0">
                <a:cs typeface="Calibri"/>
              </a:rPr>
              <a:t>P</a:t>
            </a:r>
            <a:r>
              <a:rPr lang="en-US" sz="2800" b="1" spc="-15" dirty="0">
                <a:cs typeface="Calibri"/>
              </a:rPr>
              <a:t>IN</a:t>
            </a:r>
            <a:endParaRPr lang="en-US" sz="2800" dirty="0">
              <a:cs typeface="Calibri"/>
            </a:endParaRPr>
          </a:p>
          <a:p>
            <a:pPr marL="578485" marR="3547745">
              <a:lnSpc>
                <a:spcPts val="2940"/>
              </a:lnSpc>
              <a:spcBef>
                <a:spcPts val="55"/>
              </a:spcBef>
            </a:pPr>
            <a:r>
              <a:rPr lang="en-US" sz="2400" dirty="0">
                <a:cs typeface="Calibri"/>
              </a:rPr>
              <a:t>In</a:t>
            </a:r>
            <a:r>
              <a:rPr lang="en-US" sz="2400" spc="-55" dirty="0">
                <a:latin typeface="Times New Roman"/>
                <a:cs typeface="Times New Roman"/>
              </a:rPr>
              <a:t> </a:t>
            </a:r>
            <a:r>
              <a:rPr lang="en-US" sz="2400" dirty="0">
                <a:cs typeface="Calibri"/>
              </a:rPr>
              <a:t>case</a:t>
            </a:r>
            <a:r>
              <a:rPr lang="en-US" sz="2400" spc="-55" dirty="0">
                <a:latin typeface="Times New Roman"/>
                <a:cs typeface="Times New Roman"/>
              </a:rPr>
              <a:t> </a:t>
            </a:r>
            <a:r>
              <a:rPr lang="en-US" sz="2400" dirty="0">
                <a:cs typeface="Calibri"/>
              </a:rPr>
              <a:t>the</a:t>
            </a:r>
            <a:r>
              <a:rPr lang="en-US" sz="2400" spc="-75" dirty="0">
                <a:latin typeface="Times New Roman"/>
                <a:cs typeface="Times New Roman"/>
              </a:rPr>
              <a:t> </a:t>
            </a:r>
            <a:r>
              <a:rPr lang="en-US" sz="2400" dirty="0">
                <a:cs typeface="Calibri"/>
              </a:rPr>
              <a:t>d</a:t>
            </a:r>
            <a:r>
              <a:rPr lang="en-US" sz="2400" spc="-15" dirty="0">
                <a:cs typeface="Calibri"/>
              </a:rPr>
              <a:t>e</a:t>
            </a:r>
            <a:r>
              <a:rPr lang="en-US" sz="2400" spc="-5" dirty="0">
                <a:cs typeface="Calibri"/>
              </a:rPr>
              <a:t>v</a:t>
            </a:r>
            <a:r>
              <a:rPr lang="en-US" sz="2400" dirty="0">
                <a:cs typeface="Calibri"/>
              </a:rPr>
              <a:t>i</a:t>
            </a:r>
            <a:r>
              <a:rPr lang="en-US" sz="2400" spc="-5" dirty="0">
                <a:cs typeface="Calibri"/>
              </a:rPr>
              <a:t>c</a:t>
            </a:r>
            <a:r>
              <a:rPr lang="en-US" sz="2400" dirty="0">
                <a:cs typeface="Calibri"/>
              </a:rPr>
              <a:t>e</a:t>
            </a:r>
            <a:r>
              <a:rPr lang="en-US" sz="2400" spc="-50" dirty="0">
                <a:latin typeface="Times New Roman"/>
                <a:cs typeface="Times New Roman"/>
              </a:rPr>
              <a:t> </a:t>
            </a:r>
            <a:r>
              <a:rPr lang="en-US" sz="2400" dirty="0">
                <a:cs typeface="Calibri"/>
              </a:rPr>
              <a:t>has</a:t>
            </a:r>
            <a:r>
              <a:rPr lang="en-US" sz="2400" spc="-55" dirty="0">
                <a:latin typeface="Times New Roman"/>
                <a:cs typeface="Times New Roman"/>
              </a:rPr>
              <a:t> </a:t>
            </a:r>
            <a:r>
              <a:rPr lang="en-US" sz="2400" dirty="0">
                <a:cs typeface="Calibri"/>
              </a:rPr>
              <a:t>a</a:t>
            </a:r>
            <a:r>
              <a:rPr lang="en-US" sz="2400" spc="-50" dirty="0">
                <a:latin typeface="Times New Roman"/>
                <a:cs typeface="Times New Roman"/>
              </a:rPr>
              <a:t> </a:t>
            </a:r>
            <a:r>
              <a:rPr lang="en-US" sz="2400" dirty="0">
                <a:cs typeface="Calibri"/>
              </a:rPr>
              <a:t>displ</a:t>
            </a:r>
            <a:r>
              <a:rPr lang="en-US" sz="2400" spc="-35" dirty="0">
                <a:cs typeface="Calibri"/>
              </a:rPr>
              <a:t>a</a:t>
            </a:r>
            <a:r>
              <a:rPr lang="en-US" sz="2400" dirty="0">
                <a:cs typeface="Calibri"/>
              </a:rPr>
              <a:t>y</a:t>
            </a:r>
            <a:r>
              <a:rPr lang="en-US" sz="2400" dirty="0">
                <a:latin typeface="Times New Roman"/>
                <a:cs typeface="Times New Roman"/>
              </a:rPr>
              <a:t> </a:t>
            </a:r>
            <a:r>
              <a:rPr lang="en-US" sz="2400" dirty="0">
                <a:cs typeface="Calibri"/>
              </a:rPr>
              <a:t>1</a:t>
            </a:r>
            <a:r>
              <a:rPr lang="en-US" sz="2400" spc="-70" dirty="0">
                <a:latin typeface="Times New Roman"/>
                <a:cs typeface="Times New Roman"/>
              </a:rPr>
              <a:t> </a:t>
            </a:r>
            <a:r>
              <a:rPr lang="en-US" sz="2400" dirty="0">
                <a:cs typeface="Calibri"/>
              </a:rPr>
              <a:t>million</a:t>
            </a:r>
            <a:r>
              <a:rPr lang="en-US" sz="2400" spc="-75" dirty="0">
                <a:latin typeface="Times New Roman"/>
                <a:cs typeface="Times New Roman"/>
              </a:rPr>
              <a:t> </a:t>
            </a:r>
            <a:r>
              <a:rPr lang="en-US" sz="2400" dirty="0">
                <a:cs typeface="Calibri"/>
              </a:rPr>
              <a:t>options</a:t>
            </a:r>
            <a:r>
              <a:rPr lang="en-US" sz="2400" spc="-65" dirty="0">
                <a:latin typeface="Times New Roman"/>
                <a:cs typeface="Times New Roman"/>
              </a:rPr>
              <a:t> </a:t>
            </a:r>
            <a:r>
              <a:rPr lang="en-US" sz="2400" dirty="0">
                <a:cs typeface="Calibri"/>
              </a:rPr>
              <a:t>(BF</a:t>
            </a:r>
            <a:r>
              <a:rPr lang="en-US" sz="2400" spc="-5" dirty="0">
                <a:cs typeface="Calibri"/>
              </a:rPr>
              <a:t>-</a:t>
            </a:r>
            <a:r>
              <a:rPr lang="en-US" sz="2400" dirty="0">
                <a:cs typeface="Calibri"/>
              </a:rPr>
              <a:t>able)</a:t>
            </a:r>
          </a:p>
          <a:p>
            <a:pPr marL="346710">
              <a:spcBef>
                <a:spcPts val="850"/>
              </a:spcBef>
            </a:pPr>
            <a:r>
              <a:rPr lang="en-US" sz="2800" b="1" spc="-15" dirty="0">
                <a:cs typeface="Calibri"/>
              </a:rPr>
              <a:t>Out</a:t>
            </a:r>
            <a:r>
              <a:rPr lang="en-US" sz="2800" b="1" spc="-60" dirty="0">
                <a:latin typeface="Times New Roman"/>
                <a:cs typeface="Times New Roman"/>
              </a:rPr>
              <a:t> </a:t>
            </a:r>
            <a:r>
              <a:rPr lang="en-US" sz="2800" b="1" spc="-20" dirty="0">
                <a:cs typeface="Calibri"/>
              </a:rPr>
              <a:t>o</a:t>
            </a:r>
            <a:r>
              <a:rPr lang="en-US" sz="2800" b="1" dirty="0">
                <a:cs typeface="Calibri"/>
              </a:rPr>
              <a:t>f</a:t>
            </a:r>
            <a:r>
              <a:rPr lang="en-US" sz="2800" b="1" spc="-70" dirty="0">
                <a:latin typeface="Times New Roman"/>
                <a:cs typeface="Times New Roman"/>
              </a:rPr>
              <a:t> </a:t>
            </a:r>
            <a:r>
              <a:rPr lang="en-US" sz="2800" b="1" spc="-15" dirty="0">
                <a:cs typeface="Calibri"/>
              </a:rPr>
              <a:t>b</a:t>
            </a:r>
            <a:r>
              <a:rPr lang="en-US" sz="2800" b="1" spc="-20" dirty="0">
                <a:cs typeface="Calibri"/>
              </a:rPr>
              <a:t>a</a:t>
            </a:r>
            <a:r>
              <a:rPr lang="en-US" sz="2800" b="1" spc="-15" dirty="0">
                <a:cs typeface="Calibri"/>
              </a:rPr>
              <a:t>nd</a:t>
            </a:r>
            <a:r>
              <a:rPr lang="en-US" sz="2800" b="1" spc="-70" dirty="0">
                <a:latin typeface="Times New Roman"/>
                <a:cs typeface="Times New Roman"/>
              </a:rPr>
              <a:t> </a:t>
            </a:r>
            <a:r>
              <a:rPr lang="en-US" sz="2800" b="1" spc="-10" dirty="0">
                <a:cs typeface="Calibri"/>
              </a:rPr>
              <a:t>(</a:t>
            </a:r>
            <a:r>
              <a:rPr lang="en-US" sz="2800" b="1" dirty="0">
                <a:cs typeface="Calibri"/>
              </a:rPr>
              <a:t>OO</a:t>
            </a:r>
            <a:r>
              <a:rPr lang="en-US" sz="2800" b="1" spc="-5" dirty="0">
                <a:cs typeface="Calibri"/>
              </a:rPr>
              <a:t>B</a:t>
            </a:r>
            <a:r>
              <a:rPr lang="en-US" sz="2800" b="1" spc="-10" dirty="0">
                <a:cs typeface="Calibri"/>
              </a:rPr>
              <a:t>)</a:t>
            </a:r>
            <a:endParaRPr lang="en-US" sz="2800" dirty="0">
              <a:cs typeface="Calibri"/>
            </a:endParaRPr>
          </a:p>
          <a:p>
            <a:pPr marL="578485" marR="5080">
              <a:lnSpc>
                <a:spcPts val="2930"/>
              </a:lnSpc>
              <a:spcBef>
                <a:spcPts val="60"/>
              </a:spcBef>
            </a:pPr>
            <a:r>
              <a:rPr lang="en-US" sz="2400" spc="-5" dirty="0">
                <a:cs typeface="Calibri"/>
              </a:rPr>
              <a:t>Do</a:t>
            </a:r>
            <a:r>
              <a:rPr lang="en-US" sz="2400" dirty="0">
                <a:cs typeface="Calibri"/>
              </a:rPr>
              <a:t>es</a:t>
            </a:r>
            <a:r>
              <a:rPr lang="en-US" sz="2400" spc="-50" dirty="0">
                <a:latin typeface="Times New Roman"/>
                <a:cs typeface="Times New Roman"/>
              </a:rPr>
              <a:t> </a:t>
            </a:r>
            <a:r>
              <a:rPr lang="en-US" sz="2400" dirty="0">
                <a:cs typeface="Calibri"/>
              </a:rPr>
              <a:t>n</a:t>
            </a:r>
            <a:r>
              <a:rPr lang="en-US" sz="2400" spc="-5" dirty="0">
                <a:cs typeface="Calibri"/>
              </a:rPr>
              <a:t>o</a:t>
            </a:r>
            <a:r>
              <a:rPr lang="en-US" sz="2400" dirty="0">
                <a:cs typeface="Calibri"/>
              </a:rPr>
              <a:t>t</a:t>
            </a:r>
            <a:r>
              <a:rPr lang="en-US" sz="2400" spc="-60" dirty="0">
                <a:latin typeface="Times New Roman"/>
                <a:cs typeface="Times New Roman"/>
              </a:rPr>
              <a:t> </a:t>
            </a:r>
            <a:r>
              <a:rPr lang="en-US" sz="2400" dirty="0">
                <a:cs typeface="Calibri"/>
              </a:rPr>
              <a:t>sha</a:t>
            </a:r>
            <a:r>
              <a:rPr lang="en-US" sz="2400" spc="-25" dirty="0">
                <a:cs typeface="Calibri"/>
              </a:rPr>
              <a:t>r</a:t>
            </a:r>
            <a:r>
              <a:rPr lang="en-US" sz="2400" dirty="0">
                <a:cs typeface="Calibri"/>
              </a:rPr>
              <a:t>e</a:t>
            </a:r>
            <a:r>
              <a:rPr lang="en-US" sz="2400" spc="-60" dirty="0">
                <a:latin typeface="Times New Roman"/>
                <a:cs typeface="Times New Roman"/>
              </a:rPr>
              <a:t> </a:t>
            </a:r>
            <a:r>
              <a:rPr lang="en-US" sz="2400" dirty="0">
                <a:cs typeface="Calibri"/>
              </a:rPr>
              <a:t>se</a:t>
            </a:r>
            <a:r>
              <a:rPr lang="en-US" sz="2400" spc="-5" dirty="0">
                <a:cs typeface="Calibri"/>
              </a:rPr>
              <a:t>c</a:t>
            </a:r>
            <a:r>
              <a:rPr lang="en-US" sz="2400" spc="-25" dirty="0">
                <a:cs typeface="Calibri"/>
              </a:rPr>
              <a:t>r</a:t>
            </a:r>
            <a:r>
              <a:rPr lang="en-US" sz="2400" spc="-15" dirty="0">
                <a:cs typeface="Calibri"/>
              </a:rPr>
              <a:t>e</a:t>
            </a:r>
            <a:r>
              <a:rPr lang="en-US" sz="2400" dirty="0">
                <a:cs typeface="Calibri"/>
              </a:rPr>
              <a:t>t</a:t>
            </a:r>
            <a:r>
              <a:rPr lang="en-US" sz="2400" spc="-60" dirty="0">
                <a:latin typeface="Times New Roman"/>
                <a:cs typeface="Times New Roman"/>
              </a:rPr>
              <a:t> </a:t>
            </a:r>
            <a:r>
              <a:rPr lang="en-US" sz="2400" spc="-65" dirty="0">
                <a:cs typeface="Calibri"/>
              </a:rPr>
              <a:t>k</a:t>
            </a:r>
            <a:r>
              <a:rPr lang="en-US" sz="2400" spc="-15" dirty="0">
                <a:cs typeface="Calibri"/>
              </a:rPr>
              <a:t>e</a:t>
            </a:r>
            <a:r>
              <a:rPr lang="en-US" sz="2400" dirty="0">
                <a:cs typeface="Calibri"/>
              </a:rPr>
              <a:t>y</a:t>
            </a:r>
            <a:r>
              <a:rPr lang="en-US" sz="2400" spc="-55" dirty="0">
                <a:latin typeface="Times New Roman"/>
                <a:cs typeface="Times New Roman"/>
              </a:rPr>
              <a:t> </a:t>
            </a:r>
            <a:r>
              <a:rPr lang="en-US" sz="2400" spc="-10" dirty="0">
                <a:cs typeface="Calibri"/>
              </a:rPr>
              <a:t>o</a:t>
            </a:r>
            <a:r>
              <a:rPr lang="en-US" sz="2400" spc="-20" dirty="0">
                <a:cs typeface="Calibri"/>
              </a:rPr>
              <a:t>v</a:t>
            </a:r>
            <a:r>
              <a:rPr lang="en-US" sz="2400" dirty="0">
                <a:cs typeface="Calibri"/>
              </a:rPr>
              <a:t>er</a:t>
            </a:r>
            <a:r>
              <a:rPr lang="en-US" sz="2400" spc="-50" dirty="0">
                <a:latin typeface="Times New Roman"/>
                <a:cs typeface="Times New Roman"/>
              </a:rPr>
              <a:t> </a:t>
            </a:r>
            <a:r>
              <a:rPr lang="en-US" sz="2400" spc="-5" dirty="0">
                <a:cs typeface="Calibri"/>
              </a:rPr>
              <a:t>t</a:t>
            </a:r>
            <a:r>
              <a:rPr lang="en-US" sz="2400" dirty="0">
                <a:cs typeface="Calibri"/>
              </a:rPr>
              <a:t>he</a:t>
            </a:r>
            <a:r>
              <a:rPr lang="en-US" sz="2400" spc="-50" dirty="0">
                <a:latin typeface="Times New Roman"/>
                <a:cs typeface="Times New Roman"/>
              </a:rPr>
              <a:t> </a:t>
            </a:r>
            <a:r>
              <a:rPr lang="en-US" sz="2400" dirty="0">
                <a:cs typeface="Calibri"/>
              </a:rPr>
              <a:t>2</a:t>
            </a:r>
            <a:r>
              <a:rPr lang="en-US" sz="2400" spc="-5" dirty="0">
                <a:cs typeface="Calibri"/>
              </a:rPr>
              <a:t>.</a:t>
            </a:r>
            <a:r>
              <a:rPr lang="en-US" sz="2400" dirty="0">
                <a:cs typeface="Calibri"/>
              </a:rPr>
              <a:t>4</a:t>
            </a:r>
            <a:r>
              <a:rPr lang="en-US" sz="2400" spc="-60" dirty="0">
                <a:latin typeface="Times New Roman"/>
                <a:cs typeface="Times New Roman"/>
              </a:rPr>
              <a:t> </a:t>
            </a:r>
            <a:r>
              <a:rPr lang="en-US" sz="2400" dirty="0">
                <a:cs typeface="Calibri"/>
              </a:rPr>
              <a:t>GHz</a:t>
            </a:r>
            <a:r>
              <a:rPr lang="en-US" sz="2400" spc="-60" dirty="0">
                <a:latin typeface="Times New Roman"/>
                <a:cs typeface="Times New Roman"/>
              </a:rPr>
              <a:t> </a:t>
            </a:r>
            <a:r>
              <a:rPr lang="en-US" sz="2400" dirty="0">
                <a:cs typeface="Calibri"/>
              </a:rPr>
              <a:t>band</a:t>
            </a:r>
            <a:r>
              <a:rPr lang="en-US" sz="2400" spc="-55" dirty="0">
                <a:latin typeface="Times New Roman"/>
                <a:cs typeface="Times New Roman"/>
              </a:rPr>
              <a:t> </a:t>
            </a:r>
            <a:r>
              <a:rPr lang="en-US" sz="2400" spc="-5" dirty="0">
                <a:cs typeface="Calibri"/>
              </a:rPr>
              <a:t>(</a:t>
            </a:r>
            <a:r>
              <a:rPr lang="en-US" sz="2400" dirty="0">
                <a:cs typeface="Calibri"/>
              </a:rPr>
              <a:t>used</a:t>
            </a:r>
            <a:r>
              <a:rPr lang="en-US" sz="2400" spc="-55" dirty="0">
                <a:latin typeface="Times New Roman"/>
                <a:cs typeface="Times New Roman"/>
              </a:rPr>
              <a:t> </a:t>
            </a:r>
            <a:r>
              <a:rPr lang="en-US" sz="2400" spc="-10" dirty="0">
                <a:cs typeface="Calibri"/>
              </a:rPr>
              <a:t>b</a:t>
            </a:r>
            <a:r>
              <a:rPr lang="en-US" sz="2400" dirty="0">
                <a:cs typeface="Calibri"/>
              </a:rPr>
              <a:t>y</a:t>
            </a:r>
            <a:r>
              <a:rPr lang="en-US" sz="2400" spc="-55" dirty="0">
                <a:latin typeface="Times New Roman"/>
                <a:cs typeface="Times New Roman"/>
              </a:rPr>
              <a:t> </a:t>
            </a:r>
            <a:r>
              <a:rPr lang="en-US" sz="2400" dirty="0">
                <a:cs typeface="Calibri"/>
              </a:rPr>
              <a:t>p</a:t>
            </a:r>
            <a:r>
              <a:rPr lang="en-US" sz="2400" spc="-30" dirty="0">
                <a:cs typeface="Calibri"/>
              </a:rPr>
              <a:t>r</a:t>
            </a:r>
            <a:r>
              <a:rPr lang="en-US" sz="2400" spc="-5" dirty="0">
                <a:cs typeface="Calibri"/>
              </a:rPr>
              <a:t>o</a:t>
            </a:r>
            <a:r>
              <a:rPr lang="en-US" sz="2400" spc="-20" dirty="0">
                <a:cs typeface="Calibri"/>
              </a:rPr>
              <a:t>t</a:t>
            </a:r>
            <a:r>
              <a:rPr lang="en-US" sz="2400" spc="-5" dirty="0">
                <a:cs typeface="Calibri"/>
              </a:rPr>
              <a:t>o</a:t>
            </a:r>
            <a:r>
              <a:rPr lang="en-US" sz="2400" spc="-20" dirty="0">
                <a:cs typeface="Calibri"/>
              </a:rPr>
              <a:t>c</a:t>
            </a:r>
            <a:r>
              <a:rPr lang="en-US" sz="2400" spc="-5" dirty="0">
                <a:cs typeface="Calibri"/>
              </a:rPr>
              <a:t>o</a:t>
            </a:r>
            <a:r>
              <a:rPr lang="en-US" sz="2400" dirty="0">
                <a:cs typeface="Calibri"/>
              </a:rPr>
              <a:t>l)</a:t>
            </a:r>
            <a:r>
              <a:rPr lang="en-US" sz="2400" dirty="0">
                <a:latin typeface="Times New Roman"/>
                <a:cs typeface="Times New Roman"/>
              </a:rPr>
              <a:t> </a:t>
            </a:r>
            <a:r>
              <a:rPr lang="en-US" sz="2400" dirty="0">
                <a:cs typeface="Calibri"/>
              </a:rPr>
              <a:t>Makes</a:t>
            </a:r>
            <a:r>
              <a:rPr lang="en-US" sz="2400" spc="-55" dirty="0">
                <a:latin typeface="Times New Roman"/>
                <a:cs typeface="Times New Roman"/>
              </a:rPr>
              <a:t> </a:t>
            </a:r>
            <a:r>
              <a:rPr lang="en-US" sz="2400" dirty="0">
                <a:cs typeface="Calibri"/>
              </a:rPr>
              <a:t>use</a:t>
            </a:r>
            <a:r>
              <a:rPr lang="en-US" sz="2400" spc="-50" dirty="0">
                <a:latin typeface="Times New Roman"/>
                <a:cs typeface="Times New Roman"/>
              </a:rPr>
              <a:t> </a:t>
            </a:r>
            <a:r>
              <a:rPr lang="en-US" sz="2400" dirty="0">
                <a:cs typeface="Calibri"/>
              </a:rPr>
              <a:t>of</a:t>
            </a:r>
            <a:r>
              <a:rPr lang="en-US" sz="2400" spc="-55" dirty="0">
                <a:latin typeface="Times New Roman"/>
                <a:cs typeface="Times New Roman"/>
              </a:rPr>
              <a:t> </a:t>
            </a:r>
            <a:r>
              <a:rPr lang="en-US" sz="2400" dirty="0">
                <a:cs typeface="Calibri"/>
              </a:rPr>
              <a:t>other</a:t>
            </a:r>
            <a:r>
              <a:rPr lang="en-US" sz="2400" spc="-50" dirty="0">
                <a:latin typeface="Times New Roman"/>
                <a:cs typeface="Times New Roman"/>
              </a:rPr>
              <a:t> </a:t>
            </a:r>
            <a:r>
              <a:rPr lang="en-US" sz="2400" dirty="0">
                <a:cs typeface="Calibri"/>
              </a:rPr>
              <a:t>mediums</a:t>
            </a:r>
            <a:r>
              <a:rPr lang="en-US" sz="2400" spc="-60" dirty="0">
                <a:latin typeface="Times New Roman"/>
                <a:cs typeface="Times New Roman"/>
              </a:rPr>
              <a:t> </a:t>
            </a:r>
            <a:r>
              <a:rPr lang="en-US" sz="2400" dirty="0">
                <a:cs typeface="Calibri"/>
              </a:rPr>
              <a:t>(e.g.</a:t>
            </a:r>
            <a:r>
              <a:rPr lang="en-US" sz="2400" spc="-50" dirty="0">
                <a:latin typeface="Times New Roman"/>
                <a:cs typeface="Times New Roman"/>
              </a:rPr>
              <a:t> </a:t>
            </a:r>
            <a:r>
              <a:rPr lang="en-US" sz="2400" dirty="0">
                <a:cs typeface="Calibri"/>
              </a:rPr>
              <a:t>NFC)</a:t>
            </a:r>
          </a:p>
          <a:p>
            <a:pPr marL="578485" marR="1263015">
              <a:lnSpc>
                <a:spcPts val="2930"/>
              </a:lnSpc>
              <a:spcBef>
                <a:spcPts val="10"/>
              </a:spcBef>
            </a:pPr>
            <a:r>
              <a:rPr lang="en-US" sz="2400" dirty="0">
                <a:cs typeface="Calibri"/>
              </a:rPr>
              <a:t>Once</a:t>
            </a:r>
            <a:r>
              <a:rPr lang="en-US" sz="2400" spc="-50" dirty="0">
                <a:latin typeface="Times New Roman"/>
                <a:cs typeface="Times New Roman"/>
              </a:rPr>
              <a:t> </a:t>
            </a:r>
            <a:r>
              <a:rPr lang="en-US" sz="2400" dirty="0">
                <a:cs typeface="Calibri"/>
              </a:rPr>
              <a:t>secret</a:t>
            </a:r>
            <a:r>
              <a:rPr lang="en-US" sz="2400" spc="-45" dirty="0">
                <a:latin typeface="Times New Roman"/>
                <a:cs typeface="Times New Roman"/>
              </a:rPr>
              <a:t> </a:t>
            </a:r>
            <a:r>
              <a:rPr lang="en-US" sz="2400" dirty="0">
                <a:cs typeface="Calibri"/>
              </a:rPr>
              <a:t>keys</a:t>
            </a:r>
            <a:r>
              <a:rPr lang="en-US" sz="2400" spc="-50" dirty="0">
                <a:latin typeface="Times New Roman"/>
                <a:cs typeface="Times New Roman"/>
              </a:rPr>
              <a:t> </a:t>
            </a:r>
            <a:r>
              <a:rPr lang="en-US" sz="2400" dirty="0">
                <a:cs typeface="Calibri"/>
              </a:rPr>
              <a:t>are</a:t>
            </a:r>
            <a:r>
              <a:rPr lang="en-US" sz="2400" spc="-50" dirty="0">
                <a:latin typeface="Times New Roman"/>
                <a:cs typeface="Times New Roman"/>
              </a:rPr>
              <a:t> </a:t>
            </a:r>
            <a:r>
              <a:rPr lang="en-US" sz="2400" dirty="0">
                <a:cs typeface="Calibri"/>
              </a:rPr>
              <a:t>exchanged,</a:t>
            </a:r>
            <a:r>
              <a:rPr lang="en-US" sz="2400" spc="-65" dirty="0">
                <a:latin typeface="Times New Roman"/>
                <a:cs typeface="Times New Roman"/>
              </a:rPr>
              <a:t> </a:t>
            </a:r>
            <a:r>
              <a:rPr lang="en-US" sz="2400" dirty="0">
                <a:cs typeface="Calibri"/>
              </a:rPr>
              <a:t>encrypts</a:t>
            </a:r>
            <a:r>
              <a:rPr lang="en-US" sz="2400" spc="-60" dirty="0">
                <a:latin typeface="Times New Roman"/>
                <a:cs typeface="Times New Roman"/>
              </a:rPr>
              <a:t> </a:t>
            </a:r>
            <a:r>
              <a:rPr lang="en-US" sz="2400" dirty="0">
                <a:cs typeface="Calibri"/>
              </a:rPr>
              <a:t>the</a:t>
            </a:r>
            <a:r>
              <a:rPr lang="en-US" sz="2400" spc="-50" dirty="0">
                <a:latin typeface="Times New Roman"/>
                <a:cs typeface="Times New Roman"/>
              </a:rPr>
              <a:t> </a:t>
            </a:r>
            <a:r>
              <a:rPr lang="en-US" sz="2400" dirty="0">
                <a:cs typeface="Calibri"/>
              </a:rPr>
              <a:t>channel</a:t>
            </a:r>
            <a:r>
              <a:rPr lang="en-US" sz="2400" dirty="0">
                <a:latin typeface="Times New Roman"/>
                <a:cs typeface="Times New Roman"/>
              </a:rPr>
              <a:t> </a:t>
            </a:r>
            <a:r>
              <a:rPr lang="en-US" sz="2400" dirty="0">
                <a:cs typeface="Calibri"/>
              </a:rPr>
              <a:t>Not</a:t>
            </a:r>
            <a:r>
              <a:rPr lang="en-US" sz="2400" spc="-55" dirty="0">
                <a:latin typeface="Times New Roman"/>
                <a:cs typeface="Times New Roman"/>
              </a:rPr>
              <a:t> </a:t>
            </a:r>
            <a:r>
              <a:rPr lang="en-US" sz="2400" spc="-20" dirty="0">
                <a:cs typeface="Calibri"/>
              </a:rPr>
              <a:t>c</a:t>
            </a:r>
            <a:r>
              <a:rPr lang="en-US" sz="2400" spc="-5" dirty="0">
                <a:cs typeface="Calibri"/>
              </a:rPr>
              <a:t>ommo</a:t>
            </a:r>
            <a:r>
              <a:rPr lang="en-US" sz="2400" dirty="0">
                <a:cs typeface="Calibri"/>
              </a:rPr>
              <a:t>n</a:t>
            </a:r>
            <a:r>
              <a:rPr lang="en-US" sz="2400" spc="-5" dirty="0">
                <a:cs typeface="Calibri"/>
              </a:rPr>
              <a:t>,</a:t>
            </a:r>
            <a:r>
              <a:rPr lang="en-US" sz="2400" spc="-70" dirty="0">
                <a:latin typeface="Times New Roman"/>
                <a:cs typeface="Times New Roman"/>
              </a:rPr>
              <a:t> </a:t>
            </a:r>
            <a:r>
              <a:rPr lang="en-US" sz="2400" dirty="0">
                <a:cs typeface="Calibri"/>
              </a:rPr>
              <a:t>ba</a:t>
            </a:r>
            <a:r>
              <a:rPr lang="en-US" sz="2400" spc="-25" dirty="0">
                <a:cs typeface="Calibri"/>
              </a:rPr>
              <a:t>r</a:t>
            </a:r>
            <a:r>
              <a:rPr lang="en-US" sz="2400" dirty="0">
                <a:cs typeface="Calibri"/>
              </a:rPr>
              <a:t>ely</a:t>
            </a:r>
            <a:r>
              <a:rPr lang="en-US" sz="2400" spc="-55" dirty="0">
                <a:latin typeface="Times New Roman"/>
                <a:cs typeface="Times New Roman"/>
              </a:rPr>
              <a:t> </a:t>
            </a:r>
            <a:r>
              <a:rPr lang="en-US" sz="2400" dirty="0">
                <a:cs typeface="Calibri"/>
              </a:rPr>
              <a:t>used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a:t>
            </a:r>
          </a:p>
        </p:txBody>
      </p:sp>
      <p:sp>
        <p:nvSpPr>
          <p:cNvPr id="3" name="Content Placeholder 2"/>
          <p:cNvSpPr>
            <a:spLocks noGrp="1"/>
          </p:cNvSpPr>
          <p:nvPr>
            <p:ph idx="1"/>
          </p:nvPr>
        </p:nvSpPr>
        <p:spPr>
          <a:xfrm>
            <a:off x="457200" y="1600200"/>
            <a:ext cx="8458200" cy="5029200"/>
          </a:xfrm>
        </p:spPr>
        <p:txBody>
          <a:bodyPr>
            <a:normAutofit fontScale="85000" lnSpcReduction="10000"/>
          </a:bodyPr>
          <a:lstStyle/>
          <a:p>
            <a:pPr marL="514350" indent="-514350">
              <a:buFont typeface="+mj-lt"/>
              <a:buAutoNum type="arabicPeriod"/>
            </a:pPr>
            <a:r>
              <a:rPr lang="en-US" dirty="0" err="1"/>
              <a:t>Uher</a:t>
            </a:r>
            <a:r>
              <a:rPr lang="en-US" dirty="0"/>
              <a:t> et al., 2016. Simulated Denial of Sleep attack to drain BLE device's battery lifespan [1].</a:t>
            </a:r>
          </a:p>
          <a:p>
            <a:pPr marL="514350" indent="-514350">
              <a:buFont typeface="+mj-lt"/>
              <a:buAutoNum type="arabicPeriod"/>
            </a:pPr>
            <a:r>
              <a:rPr lang="en-US" dirty="0" err="1"/>
              <a:t>Lotfy</a:t>
            </a:r>
            <a:r>
              <a:rPr lang="en-US" dirty="0"/>
              <a:t> et al., 2016. Security vulnerabilities for wearable devices [2].</a:t>
            </a:r>
          </a:p>
          <a:p>
            <a:pPr marL="514350" indent="-514350">
              <a:buFont typeface="+mj-lt"/>
              <a:buAutoNum type="arabicPeriod"/>
            </a:pPr>
            <a:r>
              <a:rPr lang="en-US" dirty="0" err="1"/>
              <a:t>Brauer</a:t>
            </a:r>
            <a:r>
              <a:rPr lang="en-US" dirty="0"/>
              <a:t> et al., 2016. Proposed a jammer to show BLE vulnerabilities [3].</a:t>
            </a:r>
          </a:p>
          <a:p>
            <a:pPr marL="514350" indent="-514350">
              <a:buFont typeface="+mj-lt"/>
              <a:buAutoNum type="arabicPeriod"/>
            </a:pPr>
            <a:r>
              <a:rPr lang="en-US" dirty="0"/>
              <a:t>Cha et al., 2016. Used </a:t>
            </a:r>
            <a:r>
              <a:rPr lang="en-US" dirty="0" err="1"/>
              <a:t>bluetooth</a:t>
            </a:r>
            <a:r>
              <a:rPr lang="en-US" dirty="0"/>
              <a:t> MAC address of BLE devices to increase the security of pairing process [4].</a:t>
            </a:r>
          </a:p>
          <a:p>
            <a:pPr marL="514350" indent="-514350">
              <a:buFont typeface="+mj-lt"/>
              <a:buAutoNum type="arabicPeriod"/>
            </a:pPr>
            <a:r>
              <a:rPr lang="en-US" dirty="0"/>
              <a:t>Ortiz-</a:t>
            </a:r>
            <a:r>
              <a:rPr lang="en-US" dirty="0" err="1"/>
              <a:t>Yepes</a:t>
            </a:r>
            <a:r>
              <a:rPr lang="en-US" dirty="0"/>
              <a:t>, 2015. Presented a set of cryptographic protocols to minimize the BLE vulnerabilities [5].</a:t>
            </a:r>
          </a:p>
          <a:p>
            <a:pPr marL="514350" indent="-514350">
              <a:buFont typeface="+mj-lt"/>
              <a:buAutoNum type="arabicPeriod"/>
            </a:pPr>
            <a:r>
              <a:rPr lang="en-US" dirty="0"/>
              <a:t>Qu et al., 2016. Designed an extension for security during networking of BLE enabled devices [6].</a:t>
            </a:r>
          </a:p>
          <a:p>
            <a:endParaRPr lang="en-US" dirty="0"/>
          </a:p>
          <a:p>
            <a:endParaRPr lang="en-US" dirty="0"/>
          </a:p>
        </p:txBody>
      </p:sp>
    </p:spTree>
    <p:extLst>
      <p:ext uri="{BB962C8B-B14F-4D97-AF65-F5344CB8AC3E}">
        <p14:creationId xmlns:p14="http://schemas.microsoft.com/office/powerpoint/2010/main" val="3930691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2635</Words>
  <Application>Microsoft Office PowerPoint</Application>
  <PresentationFormat>On-screen Show (4:3)</PresentationFormat>
  <Paragraphs>181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新細明體</vt:lpstr>
      <vt:lpstr>Arial</vt:lpstr>
      <vt:lpstr>Calibri</vt:lpstr>
      <vt:lpstr>Times New Roman</vt:lpstr>
      <vt:lpstr>Trebuchet MS</vt:lpstr>
      <vt:lpstr>Office Theme</vt:lpstr>
      <vt:lpstr>Security Vulnerabilities in Bluetooth Low Energy</vt:lpstr>
      <vt:lpstr>Content</vt:lpstr>
      <vt:lpstr>What is Bluetooth Low Enegy?</vt:lpstr>
      <vt:lpstr>Protocol Stack in BLE</vt:lpstr>
      <vt:lpstr>Communication in BLE Devices</vt:lpstr>
      <vt:lpstr>Security in BLE</vt:lpstr>
      <vt:lpstr>Pairing</vt:lpstr>
      <vt:lpstr>Pairing in BLE</vt:lpstr>
      <vt:lpstr>Related Works</vt:lpstr>
      <vt:lpstr>Probable Security flaws</vt:lpstr>
      <vt:lpstr>Possible Countermeasures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Vulnerabilities in Bluetooth Low Energy</dc:title>
  <dc:creator>Debashri Roy</dc:creator>
  <cp:lastModifiedBy>Rajib Dey</cp:lastModifiedBy>
  <cp:revision>80</cp:revision>
  <dcterms:created xsi:type="dcterms:W3CDTF">2006-08-16T00:00:00Z</dcterms:created>
  <dcterms:modified xsi:type="dcterms:W3CDTF">2018-04-25T03:24:20Z</dcterms:modified>
</cp:coreProperties>
</file>