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72" r:id="rId5"/>
    <p:sldId id="260" r:id="rId6"/>
    <p:sldId id="273" r:id="rId7"/>
    <p:sldId id="261" r:id="rId8"/>
    <p:sldId id="274" r:id="rId9"/>
    <p:sldId id="275" r:id="rId10"/>
    <p:sldId id="262" r:id="rId11"/>
    <p:sldId id="276" r:id="rId12"/>
    <p:sldId id="263" r:id="rId13"/>
    <p:sldId id="267" r:id="rId14"/>
    <p:sldId id="266" r:id="rId15"/>
    <p:sldId id="265" r:id="rId16"/>
    <p:sldId id="264" r:id="rId17"/>
    <p:sldId id="268" r:id="rId18"/>
    <p:sldId id="269" r:id="rId19"/>
    <p:sldId id="270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836" autoAdjust="0"/>
  </p:normalViewPr>
  <p:slideViewPr>
    <p:cSldViewPr snapToGrid="0">
      <p:cViewPr varScale="1">
        <p:scale>
          <a:sx n="81" d="100"/>
          <a:sy n="81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A740-D912-4635-A76F-B29B2D44A23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17E3-49BB-457C-8B8F-F0EA57E3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store exposes users to millions of paid/free apps which poses security risk.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markets are not in a position to provide security in more than a superficial way.</a:t>
            </a:r>
            <a:endParaRPr lang="en-US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 the security of applications in the Android Market.  Apply a wide range of analysis techniques.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 primary contributions: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design and implement a Dalvik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decompilier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recovers an application’s Java source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analyze 21 million LOC retrieved from the top 1,100 free applications in the Android Market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tests and manual inspection. </a:t>
            </a:r>
          </a:p>
          <a:p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Results::::::::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 found wide misuse of privacy sensitive information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 found no evidence of telephony misuse, background recording of audio or video, abusive connections,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harvesting lists of installed applications.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  Ad and analytic network libraries are integrated with 51% of the applications studied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 Many developers fail to securely use Android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consists of the translation, reconstruction, and interpretation of three basic elements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constant pools, the class definitions,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data segment.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constant pool describes the constants used by a class.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 consist the basic information such as access flags and class names.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element contains the method code executed by the target 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flow analysis imposes constraints on the sequences of actions executed by an input program P, classifying some of them as errors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flow analysis permits the declarative specification of problematic data flows in the input program. For example, an Android phone contains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pieces of private information that should never leave the phone.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analysis allows for declarative pattern matching on the abstract syntax of the input source code.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 analysis allows the specification of a limited set of constraints on the values used by the input program. For example, a property of interest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study was that an Android application does not send SMS messages to hard-coded targets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4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9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117E3-49BB-457C-8B8F-F0EA57E3BB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4997D-1D3D-41C4-A1D5-B0EB8E8F28F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993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4997D-1D3D-41C4-A1D5-B0EB8E8F28F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206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4997D-1D3D-41C4-A1D5-B0EB8E8F28F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43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34997D-1D3D-41C4-A1D5-B0EB8E8F28F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47F7536-17C6-4E2D-B4E7-6290671D61E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8" descr="gen_weblike_INT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63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93" y="676894"/>
            <a:ext cx="10058400" cy="773863"/>
          </a:xfrm>
        </p:spPr>
        <p:txBody>
          <a:bodyPr/>
          <a:lstStyle/>
          <a:p>
            <a:r>
              <a:rPr lang="en-US" dirty="0"/>
              <a:t>A Study of Android 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62" y="1698171"/>
            <a:ext cx="10704418" cy="425043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u="sng" dirty="0"/>
              <a:t>Author</a:t>
            </a:r>
            <a:r>
              <a:rPr lang="en-US" sz="3200" dirty="0"/>
              <a:t>: </a:t>
            </a:r>
            <a:r>
              <a:rPr lang="en-US" sz="2400" dirty="0"/>
              <a:t>William </a:t>
            </a:r>
            <a:r>
              <a:rPr lang="en-US" sz="2400" dirty="0" err="1"/>
              <a:t>Enck</a:t>
            </a:r>
            <a:r>
              <a:rPr lang="en-US" sz="2400" dirty="0"/>
              <a:t>, Damien </a:t>
            </a:r>
            <a:r>
              <a:rPr lang="en-US" sz="2400" dirty="0" err="1"/>
              <a:t>Octeau</a:t>
            </a:r>
            <a:r>
              <a:rPr lang="en-US" sz="2400" dirty="0"/>
              <a:t>, Patrick McDaniel, and </a:t>
            </a:r>
            <a:r>
              <a:rPr lang="en-US" sz="2400" dirty="0" err="1"/>
              <a:t>Swarat</a:t>
            </a:r>
            <a:r>
              <a:rPr lang="en-US" sz="2400" dirty="0"/>
              <a:t> Chaudhuri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3200" u="sng" dirty="0"/>
              <a:t>Published</a:t>
            </a:r>
            <a:r>
              <a:rPr lang="en-US" sz="3200" dirty="0"/>
              <a:t>: </a:t>
            </a:r>
            <a:r>
              <a:rPr lang="en-US" sz="2400" dirty="0"/>
              <a:t>SEC'11 Proceedings of the 20th USENIX conference on Security</a:t>
            </a:r>
          </a:p>
          <a:p>
            <a:pPr marL="400050" lvl="1" indent="0">
              <a:buNone/>
            </a:pPr>
            <a:r>
              <a:rPr lang="en-US" sz="2400" dirty="0"/>
              <a:t>San Francisco, CA — August 08 - 12, 2011 </a:t>
            </a:r>
            <a:br>
              <a:rPr lang="en-US" sz="2400" dirty="0"/>
            </a:br>
            <a:br>
              <a:rPr lang="en-US" sz="2400" dirty="0"/>
            </a:br>
            <a:r>
              <a:rPr lang="en-US" sz="3200" u="sng" dirty="0"/>
              <a:t>Presented by</a:t>
            </a:r>
            <a:r>
              <a:rPr lang="en-US" sz="2400" dirty="0"/>
              <a:t>: Rajib Dey</a:t>
            </a:r>
          </a:p>
          <a:p>
            <a:pPr marL="400050" lvl="1" indent="0">
              <a:buNone/>
            </a:pPr>
            <a:r>
              <a:rPr lang="en-US" sz="2400" dirty="0"/>
              <a:t>For the course CAP 6135 - Malware and Software Vulnerability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70423232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r>
              <a:rPr lang="en-US" dirty="0"/>
              <a:t>Optimization and </a:t>
            </a:r>
            <a:r>
              <a:rPr lang="en-US" dirty="0" err="1"/>
              <a:t>Decompilation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02578"/>
          </a:xfrm>
        </p:spPr>
        <p:txBody>
          <a:bodyPr>
            <a:normAutofit/>
          </a:bodyPr>
          <a:lstStyle/>
          <a:p>
            <a:r>
              <a:rPr lang="en-US" sz="2800" dirty="0" err="1"/>
              <a:t>ded’s</a:t>
            </a:r>
            <a:r>
              <a:rPr lang="en-US" sz="2800" dirty="0"/>
              <a:t> bytecode translation process yields unoptimized Java code</a:t>
            </a:r>
          </a:p>
          <a:p>
            <a:r>
              <a:rPr lang="en-US" sz="2800" dirty="0" err="1"/>
              <a:t>Decompilers</a:t>
            </a:r>
            <a:r>
              <a:rPr lang="en-US" sz="2800" dirty="0"/>
              <a:t> convert for loops into infinite loops with break instructions</a:t>
            </a:r>
          </a:p>
          <a:p>
            <a:pPr lvl="1"/>
            <a:r>
              <a:rPr lang="en-US" sz="2000" dirty="0"/>
              <a:t>This makes the code difficult to understand and analyze</a:t>
            </a:r>
          </a:p>
          <a:p>
            <a:r>
              <a:rPr lang="en-US" sz="2800" dirty="0"/>
              <a:t>The paper used Soot as a post-retargeting optimizer</a:t>
            </a:r>
          </a:p>
          <a:p>
            <a:pPr lvl="1"/>
            <a:r>
              <a:rPr lang="en-US" sz="2000" dirty="0"/>
              <a:t>Ability to recover source code in most cases</a:t>
            </a:r>
          </a:p>
          <a:p>
            <a:pPr lvl="1"/>
            <a:r>
              <a:rPr lang="en-US" sz="2000" dirty="0"/>
              <a:t>does not process bytecode structures</a:t>
            </a:r>
          </a:p>
          <a:p>
            <a:r>
              <a:rPr lang="en-US" sz="2800" dirty="0"/>
              <a:t>It faces 2 central problems:</a:t>
            </a:r>
          </a:p>
          <a:p>
            <a:pPr lvl="1"/>
            <a:r>
              <a:rPr lang="en-US" sz="2200" dirty="0"/>
              <a:t>interactions between synchronized blocks and exception handling</a:t>
            </a:r>
          </a:p>
          <a:p>
            <a:pPr lvl="1"/>
            <a:r>
              <a:rPr lang="en-US" sz="2200" dirty="0"/>
              <a:t>Complex control flows caused by break statements.</a:t>
            </a:r>
          </a:p>
          <a:p>
            <a:r>
              <a:rPr lang="en-US" sz="2800" dirty="0"/>
              <a:t>The authors considering other </a:t>
            </a:r>
            <a:r>
              <a:rPr lang="en-US" sz="2800" dirty="0" err="1"/>
              <a:t>decompilers</a:t>
            </a:r>
            <a:r>
              <a:rPr lang="en-US" sz="2800" dirty="0"/>
              <a:t> in future work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160595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5147-D4B4-48F4-89AE-400BE8AA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after </a:t>
            </a:r>
            <a:r>
              <a:rPr lang="en-US" dirty="0" err="1"/>
              <a:t>decompilation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D1BD-F11C-4E74-89BB-4489E636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262,110 application classes studied</a:t>
            </a:r>
          </a:p>
          <a:p>
            <a:r>
              <a:rPr lang="en-US" dirty="0"/>
              <a:t>Around 94% were successfully decompiled</a:t>
            </a:r>
          </a:p>
          <a:p>
            <a:pPr lvl="1"/>
            <a:r>
              <a:rPr lang="en-US" dirty="0"/>
              <a:t>Need to use different </a:t>
            </a:r>
            <a:r>
              <a:rPr lang="en-US" dirty="0" err="1"/>
              <a:t>decomiler</a:t>
            </a:r>
            <a:endParaRPr lang="en-US" dirty="0"/>
          </a:p>
          <a:p>
            <a:r>
              <a:rPr lang="en-US" dirty="0"/>
              <a:t>0.59% of classes were not retargeted due to 3 reasons</a:t>
            </a:r>
          </a:p>
          <a:p>
            <a:pPr lvl="1"/>
            <a:r>
              <a:rPr lang="en-US" dirty="0"/>
              <a:t>Unresolved references which prevent optimization</a:t>
            </a:r>
          </a:p>
          <a:p>
            <a:pPr lvl="1"/>
            <a:r>
              <a:rPr lang="en-US" dirty="0"/>
              <a:t>Type violations caused by Android’s </a:t>
            </a:r>
            <a:r>
              <a:rPr lang="en-US" dirty="0" err="1"/>
              <a:t>dex</a:t>
            </a:r>
            <a:r>
              <a:rPr lang="en-US" dirty="0"/>
              <a:t> compiler</a:t>
            </a:r>
          </a:p>
          <a:p>
            <a:pPr lvl="1"/>
            <a:r>
              <a:rPr lang="en-US" dirty="0" err="1"/>
              <a:t>ded</a:t>
            </a:r>
            <a:r>
              <a:rPr lang="en-US" dirty="0"/>
              <a:t> produces illegal bytecode.</a:t>
            </a:r>
          </a:p>
        </p:txBody>
      </p:sp>
    </p:spTree>
    <p:extLst>
      <p:ext uri="{BB962C8B-B14F-4D97-AF65-F5344CB8AC3E}">
        <p14:creationId xmlns:p14="http://schemas.microsoft.com/office/powerpoint/2010/main" val="216767800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r>
              <a:rPr lang="en-US" dirty="0"/>
              <a:t>Analysis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Four approaches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Control Flow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Flow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Structural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Semantic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714B7-5E21-40B4-BD97-8647C3CFD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83" y="1917838"/>
            <a:ext cx="7220601" cy="42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2262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r>
              <a:rPr lang="en-US" dirty="0"/>
              <a:t>Results – Phone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Table 2 summarizes APIs calls that </a:t>
            </a:r>
          </a:p>
          <a:p>
            <a:pPr marL="0" indent="0">
              <a:buNone/>
            </a:pPr>
            <a:r>
              <a:rPr lang="en-US" sz="2400" dirty="0"/>
              <a:t>receive phone identifiers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246 applications (22.4%) included code to </a:t>
            </a:r>
            <a:br>
              <a:rPr lang="en-US" sz="2000" dirty="0"/>
            </a:br>
            <a:r>
              <a:rPr lang="en-US" sz="2000" dirty="0"/>
              <a:t>obtain a phone identifier</a:t>
            </a:r>
          </a:p>
          <a:p>
            <a:r>
              <a:rPr lang="en-US" sz="2000" dirty="0"/>
              <a:t>only 210 of applications have the permission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E875C-A17A-4A7A-9947-435F0345E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9104" r="4264"/>
          <a:stretch/>
        </p:blipFill>
        <p:spPr>
          <a:xfrm>
            <a:off x="5735782" y="1752601"/>
            <a:ext cx="6309756" cy="31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878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Results –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Table 3 indicates the data flows that exfiltrate phone identifiers.</a:t>
            </a:r>
            <a:br>
              <a:rPr lang="en-US" dirty="0"/>
            </a:br>
            <a:r>
              <a:rPr lang="en-US" sz="2000" dirty="0"/>
              <a:t>The 33 applications have the INTERNET permission, but 1 application does not have the READ_PHONE_STATE permission. </a:t>
            </a:r>
          </a:p>
          <a:p>
            <a:pPr marL="400050" lvl="1" indent="0">
              <a:buNone/>
            </a:pPr>
            <a:r>
              <a:rPr lang="en-US" sz="2000" dirty="0"/>
              <a:t>		25 applications have IMEI data flows; </a:t>
            </a:r>
          </a:p>
          <a:p>
            <a:pPr marL="457200" lvl="1" indent="0">
              <a:buNone/>
            </a:pPr>
            <a:r>
              <a:rPr lang="en-US" sz="2000" dirty="0"/>
              <a:t>	10 applications have phone number data flows;</a:t>
            </a:r>
          </a:p>
          <a:p>
            <a:pPr marL="457200" lvl="1" indent="0">
              <a:buNone/>
            </a:pPr>
            <a:r>
              <a:rPr lang="en-US" sz="2000" dirty="0"/>
              <a:t>	5 applications have IMSI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94D3A-196A-4F08-A7FA-DB76C3C31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9539" b="6370"/>
          <a:stretch/>
        </p:blipFill>
        <p:spPr>
          <a:xfrm>
            <a:off x="5333315" y="3939382"/>
            <a:ext cx="6858685" cy="23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8512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r>
              <a:rPr lang="en-US" dirty="0"/>
              <a:t>Results – Location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4 summarizes the access of location information.</a:t>
            </a:r>
          </a:p>
          <a:p>
            <a:pPr lvl="1"/>
            <a:r>
              <a:rPr lang="en-US" sz="2400" dirty="0"/>
              <a:t>505 applications (45.9%) attempt to access location</a:t>
            </a:r>
          </a:p>
          <a:p>
            <a:pPr lvl="1"/>
            <a:r>
              <a:rPr lang="en-US" sz="2400" dirty="0"/>
              <a:t>304 (27.6%) have the permission to do so.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0EDCD-AFEA-485C-838C-E3D0E6198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3996" r="2487" b="1155"/>
          <a:stretch/>
        </p:blipFill>
        <p:spPr>
          <a:xfrm>
            <a:off x="5272643" y="3106674"/>
            <a:ext cx="6772895" cy="28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1204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r>
              <a:rPr lang="en-US" dirty="0"/>
              <a:t>Results - Android-specific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8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Any application can receive intent broadcasts that do not specify the target component or  protect the broadcast with a permission </a:t>
            </a:r>
          </a:p>
          <a:p>
            <a:r>
              <a:rPr lang="en-US" sz="2000" dirty="0"/>
              <a:t>found 271 such unsafe intent broadcasts </a:t>
            </a:r>
          </a:p>
          <a:p>
            <a:pPr marL="0" indent="0">
              <a:buNone/>
            </a:pPr>
            <a:r>
              <a:rPr lang="en-US" sz="2000" dirty="0"/>
              <a:t>with “extras” data in 92 applications (8.4%)</a:t>
            </a:r>
          </a:p>
          <a:p>
            <a:r>
              <a:rPr lang="en-US" sz="2000" dirty="0"/>
              <a:t>found several such intents used to </a:t>
            </a:r>
          </a:p>
          <a:p>
            <a:pPr marL="0" indent="0">
              <a:buNone/>
            </a:pPr>
            <a:r>
              <a:rPr lang="en-US" sz="2000" dirty="0"/>
              <a:t>install shortcuts to the home screen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Leaking Information to Logs</a:t>
            </a:r>
          </a:p>
          <a:p>
            <a:r>
              <a:rPr lang="en-US" sz="1800" dirty="0"/>
              <a:t>READ_LOGS permission allows access to private information</a:t>
            </a:r>
          </a:p>
          <a:p>
            <a:r>
              <a:rPr lang="en-US" sz="1800" dirty="0"/>
              <a:t>URLs containing this private information are </a:t>
            </a:r>
            <a:br>
              <a:rPr lang="en-US" sz="1800" dirty="0"/>
            </a:br>
            <a:r>
              <a:rPr lang="en-US" sz="1800" dirty="0"/>
              <a:t>logged just before </a:t>
            </a:r>
            <a:br>
              <a:rPr lang="en-US" sz="1800" dirty="0"/>
            </a:br>
            <a:r>
              <a:rPr lang="en-US" sz="1800" dirty="0"/>
              <a:t>network connection is made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12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14F40-2B2F-47AC-8874-5AE530AB9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3" y="2897579"/>
            <a:ext cx="6462477" cy="35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269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Results – Other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Included Advertisement and Analytics Libraries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Leaking the list of Installed Applications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Unauthorized delegation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Applications delegating the actions of other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Found 300 unsafe use of delegation control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Apps using SD card to modify another app’s data</a:t>
            </a:r>
          </a:p>
        </p:txBody>
      </p:sp>
    </p:spTree>
    <p:extLst>
      <p:ext uri="{BB962C8B-B14F-4D97-AF65-F5344CB8AC3E}">
        <p14:creationId xmlns:p14="http://schemas.microsoft.com/office/powerpoint/2010/main" val="66833163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8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Applications were chosen based on popularity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Program analysis tool cannot compute data and control flows for IPC between components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Source code recovery failures interrupt data and control flows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program analysis tool could not parse 8,042 classes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Code obfuscation severely impeded manual inspection</a:t>
            </a:r>
          </a:p>
        </p:txBody>
      </p:sp>
    </p:spTree>
    <p:extLst>
      <p:ext uri="{BB962C8B-B14F-4D97-AF65-F5344CB8AC3E}">
        <p14:creationId xmlns:p14="http://schemas.microsoft.com/office/powerpoint/2010/main" val="12016233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8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Currently out of date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As this was published back in 2011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Does not provide any suggestion or tool to prevent all these flaws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Authors admit that the </a:t>
            </a:r>
            <a:r>
              <a:rPr lang="en-US" sz="2800" dirty="0" err="1"/>
              <a:t>Decompiler</a:t>
            </a:r>
            <a:r>
              <a:rPr lang="en-US" sz="2800" dirty="0"/>
              <a:t> used is not useful in many cases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Fortify SCA – the software used by the authors has 6 analyzers (Data, control, structural, semantic, configuration and buffer)</a:t>
            </a:r>
            <a:br>
              <a:rPr lang="en-US" sz="2800" dirty="0"/>
            </a:br>
            <a:r>
              <a:rPr lang="en-US" sz="2800" dirty="0"/>
              <a:t>but the authors used only 4</a:t>
            </a:r>
          </a:p>
        </p:txBody>
      </p:sp>
    </p:spTree>
    <p:extLst>
      <p:ext uri="{BB962C8B-B14F-4D97-AF65-F5344CB8AC3E}">
        <p14:creationId xmlns:p14="http://schemas.microsoft.com/office/powerpoint/2010/main" val="308783787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6600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dirty="0" err="1"/>
              <a:t>Decompiler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Method used in decompiling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after </a:t>
            </a:r>
            <a:r>
              <a:rPr lang="en-US" dirty="0" err="1"/>
              <a:t>decompilation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Limitations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Ways to improve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724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Ways to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830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Find or implement a </a:t>
            </a:r>
            <a:r>
              <a:rPr lang="en-US" sz="2800" dirty="0" err="1"/>
              <a:t>decompiler</a:t>
            </a:r>
            <a:r>
              <a:rPr lang="en-US" sz="2800" dirty="0"/>
              <a:t> that works with the current generation of apps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Use the full potential of the Fortify SCA software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Suggest guidelines on how to get rid of all these security issues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Choose applications based on possible security risk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Apps that use sensitive information should get highest priority ( </a:t>
            </a:r>
            <a:r>
              <a:rPr lang="en-US" sz="2400" dirty="0" err="1"/>
              <a:t>i.e</a:t>
            </a:r>
            <a:r>
              <a:rPr lang="en-US" sz="2400" dirty="0"/>
              <a:t> Banking, Social Media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Find a way around code obfuscation, so that actual source code can be obtained and analyzed.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This might ensue a copyright battle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4289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39A4-B019-4BD7-90DE-C6A2F5FF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67BE-1761-4D0F-B299-CB221CAB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1289430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What is this paper is all about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4400" dirty="0"/>
          </a:p>
          <a:p>
            <a:pPr>
              <a:buFont typeface="Wingdings" panose="05000000000000000000" pitchFamily="2" charset="2"/>
              <a:buChar char="q"/>
            </a:pPr>
            <a:endParaRPr lang="en-US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Why is it necessary ?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459404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Contribution of this paper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/>
              <a:t>Results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894504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709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Android OS designed for smartphones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Provides </a:t>
            </a:r>
            <a:r>
              <a:rPr lang="en-US" sz="2400" dirty="0" err="1"/>
              <a:t>sanboxed</a:t>
            </a:r>
            <a:r>
              <a:rPr lang="en-US" sz="2400" dirty="0"/>
              <a:t> application execution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customized embedded Linux system </a:t>
            </a:r>
            <a:br>
              <a:rPr lang="en-US" sz="2400" dirty="0"/>
            </a:br>
            <a:r>
              <a:rPr lang="en-US" sz="2400" dirty="0"/>
              <a:t>interacts with the phone hardware and</a:t>
            </a:r>
            <a:br>
              <a:rPr lang="en-US" sz="2400" dirty="0"/>
            </a:br>
            <a:r>
              <a:rPr lang="en-US" sz="2400" dirty="0"/>
              <a:t>an off-processor cellular radio.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application’s only interface to the phone</a:t>
            </a:r>
            <a:br>
              <a:rPr lang="en-US" sz="2400" dirty="0"/>
            </a:br>
            <a:r>
              <a:rPr lang="en-US" sz="2400" dirty="0"/>
              <a:t> is through APIs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application is allowed to access a </a:t>
            </a:r>
            <a:br>
              <a:rPr lang="en-US" sz="2400" dirty="0"/>
            </a:br>
            <a:r>
              <a:rPr lang="en-US" sz="2400" dirty="0"/>
              <a:t>resource or interface if permitted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User provides that permission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0FE96-613E-421D-A18F-82D30EB71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3862" r="5644" b="2732"/>
          <a:stretch/>
        </p:blipFill>
        <p:spPr>
          <a:xfrm>
            <a:off x="6539345" y="2565797"/>
            <a:ext cx="5652655" cy="4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323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E5CF-A35D-420B-B104-7A3903B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477F-3951-4798-96ED-01E7FD9A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Dalvik Virtual Machine</a:t>
            </a:r>
          </a:p>
          <a:p>
            <a:pPr lvl="1"/>
            <a:r>
              <a:rPr lang="en-US" sz="2400" dirty="0"/>
              <a:t>Android applications are written in Java, but run in the DVM.</a:t>
            </a:r>
          </a:p>
          <a:p>
            <a:pPr lvl="1"/>
            <a:r>
              <a:rPr lang="en-US" sz="2400" dirty="0"/>
              <a:t>Dalvik application consists of a single .</a:t>
            </a:r>
            <a:r>
              <a:rPr lang="en-US" sz="2400" dirty="0" err="1"/>
              <a:t>dex</a:t>
            </a:r>
            <a:r>
              <a:rPr lang="en-US" sz="2400" dirty="0"/>
              <a:t> file containing all application classes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Creation of .</a:t>
            </a:r>
            <a:r>
              <a:rPr lang="en-US" dirty="0" err="1"/>
              <a:t>dex</a:t>
            </a:r>
            <a:r>
              <a:rPr lang="en-US" dirty="0"/>
              <a:t> file</a:t>
            </a:r>
          </a:p>
          <a:p>
            <a:pPr lvl="1"/>
            <a:r>
              <a:rPr lang="en-US" sz="2400" dirty="0"/>
              <a:t>Java compiler creates JVM bytecode</a:t>
            </a:r>
          </a:p>
          <a:p>
            <a:pPr lvl="1"/>
            <a:r>
              <a:rPr lang="en-US" sz="2400" dirty="0"/>
              <a:t>Dalvik dx compiler consumes the .class files</a:t>
            </a:r>
          </a:p>
          <a:p>
            <a:pPr lvl="1"/>
            <a:r>
              <a:rPr lang="en-US" sz="2400" dirty="0"/>
              <a:t>recompiles them to Dalvik bytecode</a:t>
            </a:r>
          </a:p>
          <a:p>
            <a:pPr lvl="1"/>
            <a:r>
              <a:rPr lang="en-US" sz="2400" dirty="0"/>
              <a:t>and writes the resulting application into a single .</a:t>
            </a:r>
            <a:r>
              <a:rPr lang="en-US" sz="2400" dirty="0" err="1"/>
              <a:t>dex</a:t>
            </a:r>
            <a:r>
              <a:rPr lang="en-US" sz="24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4099682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compilation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68B97-DD8C-4A09-BAEB-EAFD80A5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20" y="1600200"/>
            <a:ext cx="9230676" cy="4667003"/>
          </a:xfrm>
        </p:spPr>
      </p:pic>
    </p:spTree>
    <p:extLst>
      <p:ext uri="{BB962C8B-B14F-4D97-AF65-F5344CB8AC3E}">
        <p14:creationId xmlns:p14="http://schemas.microsoft.com/office/powerpoint/2010/main" val="32011056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E1D4-17C4-46EC-AF35-87D73699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Decompiler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A201-206D-443C-8EA8-DA3CEDA4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functional tool for the Dalvik bytecode existed before this</a:t>
            </a:r>
          </a:p>
          <a:p>
            <a:r>
              <a:rPr lang="en-US" dirty="0"/>
              <a:t>simple modification of existing </a:t>
            </a:r>
            <a:r>
              <a:rPr lang="en-US" dirty="0" err="1"/>
              <a:t>decompilers</a:t>
            </a:r>
            <a:r>
              <a:rPr lang="en-US" dirty="0"/>
              <a:t> was not possible due to huge differences.</a:t>
            </a:r>
          </a:p>
          <a:p>
            <a:r>
              <a:rPr lang="en-US" dirty="0" err="1"/>
              <a:t>ded</a:t>
            </a:r>
            <a:r>
              <a:rPr lang="en-US" dirty="0"/>
              <a:t> extraction occurs in three stages: </a:t>
            </a:r>
          </a:p>
          <a:p>
            <a:pPr lvl="1"/>
            <a:r>
              <a:rPr lang="en-US" dirty="0"/>
              <a:t>a) retargeting,</a:t>
            </a:r>
          </a:p>
          <a:p>
            <a:pPr lvl="1"/>
            <a:r>
              <a:rPr lang="en-US" dirty="0"/>
              <a:t>b) optimization,</a:t>
            </a:r>
          </a:p>
          <a:p>
            <a:pPr lvl="1"/>
            <a:r>
              <a:rPr lang="en-US" dirty="0"/>
              <a:t>c) </a:t>
            </a:r>
            <a:r>
              <a:rPr lang="en-US" dirty="0" err="1"/>
              <a:t>decompilation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66725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C308-473F-440E-9139-EC2194B5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used in decompiling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057-2F2C-47CE-95EA-9107B79D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33207"/>
          </a:xfrm>
        </p:spPr>
        <p:txBody>
          <a:bodyPr/>
          <a:lstStyle/>
          <a:p>
            <a:r>
              <a:rPr lang="en-US" dirty="0"/>
              <a:t>a) Application Retargeting</a:t>
            </a:r>
          </a:p>
          <a:p>
            <a:pPr lvl="1"/>
            <a:r>
              <a:rPr lang="en-US" dirty="0"/>
              <a:t>1. recovering typing information</a:t>
            </a:r>
          </a:p>
          <a:p>
            <a:pPr lvl="2"/>
            <a:r>
              <a:rPr lang="en-US" sz="1600" dirty="0"/>
              <a:t>Dalvik bytecode does not always provide enough information</a:t>
            </a:r>
          </a:p>
          <a:p>
            <a:pPr lvl="2"/>
            <a:r>
              <a:rPr lang="en-US" sz="1600" dirty="0"/>
              <a:t>declaration only specifies the variable size not  other properties</a:t>
            </a:r>
          </a:p>
          <a:p>
            <a:pPr lvl="2"/>
            <a:r>
              <a:rPr lang="en-US" sz="1600" dirty="0"/>
              <a:t>comparison operators do not distinguish between integer and object </a:t>
            </a:r>
          </a:p>
          <a:p>
            <a:pPr marL="857250" lvl="2" indent="0">
              <a:buNone/>
            </a:pPr>
            <a:r>
              <a:rPr lang="en-US" sz="1600" dirty="0"/>
              <a:t>reference comparison</a:t>
            </a:r>
          </a:p>
          <a:p>
            <a:pPr lvl="1"/>
            <a:r>
              <a:rPr lang="en-US" dirty="0"/>
              <a:t>2. translating the constant pool</a:t>
            </a:r>
          </a:p>
          <a:p>
            <a:pPr lvl="2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-- identify which constants needed for a .class file.</a:t>
            </a:r>
          </a:p>
          <a:p>
            <a:pPr lvl="2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– add them to the target .class file.</a:t>
            </a:r>
          </a:p>
          <a:p>
            <a:pPr lvl="1"/>
            <a:r>
              <a:rPr lang="en-US" dirty="0"/>
              <a:t>3. retargeting the bytecode.</a:t>
            </a:r>
          </a:p>
          <a:p>
            <a:pPr lvl="2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-- Preprocess the bytecode</a:t>
            </a:r>
          </a:p>
          <a:p>
            <a:pPr lvl="2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-- Linearly traverse the DVM bytecode and translate to  JVM.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9425C-6DAB-4AD1-BE12-BFE541F5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25" y="1600200"/>
            <a:ext cx="460897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1118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HR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918</Words>
  <Application>Microsoft Office PowerPoint</Application>
  <PresentationFormat>Widescreen</PresentationFormat>
  <Paragraphs>194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HR_PowerPoint_Template</vt:lpstr>
      <vt:lpstr>A Study of Android Application Security</vt:lpstr>
      <vt:lpstr>Contents</vt:lpstr>
      <vt:lpstr>Introduction</vt:lpstr>
      <vt:lpstr>Introduction</vt:lpstr>
      <vt:lpstr>Background</vt:lpstr>
      <vt:lpstr>Background continue</vt:lpstr>
      <vt:lpstr>The compilation process</vt:lpstr>
      <vt:lpstr>The Decompiler</vt:lpstr>
      <vt:lpstr>Method used in decompiling</vt:lpstr>
      <vt:lpstr>Optimization and Decompilation</vt:lpstr>
      <vt:lpstr>Analysis after decompilation</vt:lpstr>
      <vt:lpstr>Analysis Specification</vt:lpstr>
      <vt:lpstr>Results – Phone identifiers</vt:lpstr>
      <vt:lpstr>Results – Data flow</vt:lpstr>
      <vt:lpstr>Results – Location API</vt:lpstr>
      <vt:lpstr>Results - Android-specific Vulnerabilities</vt:lpstr>
      <vt:lpstr>Results – Other vulnerabilities</vt:lpstr>
      <vt:lpstr>Limitations</vt:lpstr>
      <vt:lpstr>Limitations</vt:lpstr>
      <vt:lpstr>Ways to improve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Android Application Security</dc:title>
  <dc:creator>Rajib Dey</dc:creator>
  <cp:lastModifiedBy>Rajib Dey</cp:lastModifiedBy>
  <cp:revision>35</cp:revision>
  <dcterms:created xsi:type="dcterms:W3CDTF">2018-04-04T08:05:48Z</dcterms:created>
  <dcterms:modified xsi:type="dcterms:W3CDTF">2018-04-04T14:26:37Z</dcterms:modified>
</cp:coreProperties>
</file>