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136"/>
  </p:notesMasterIdLst>
  <p:handoutMasterIdLst>
    <p:handoutMasterId r:id="rId137"/>
  </p:handoutMasterIdLst>
  <p:sldIdLst>
    <p:sldId id="256" r:id="rId2"/>
    <p:sldId id="3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87" r:id="rId19"/>
    <p:sldId id="3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33CCFF"/>
    <a:srgbClr val="9999FF"/>
    <a:srgbClr val="FF0066"/>
    <a:srgbClr val="999933"/>
    <a:srgbClr val="669900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86022" autoAdjust="0"/>
  </p:normalViewPr>
  <p:slideViewPr>
    <p:cSldViewPr snapToGrid="0">
      <p:cViewPr varScale="1">
        <p:scale>
          <a:sx n="102" d="100"/>
          <a:sy n="102" d="100"/>
        </p:scale>
        <p:origin x="235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E354A5B3-48CE-4270-859C-8EE7B5107E1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8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fld id="{5DE9C7CB-18A7-4A15-A510-6E3F0E439FE6}" type="datetime1">
              <a:rPr lang="en-US" altLang="en-US" sz="1300" smtClean="0">
                <a:solidFill>
                  <a:schemeClr val="accent1"/>
                </a:solidFill>
              </a:rPr>
              <a:pPr/>
              <a:t>8/22/2017</a:t>
            </a:fld>
            <a:endParaRPr lang="en-US" altLang="en-US" sz="1300" smtClean="0">
              <a:solidFill>
                <a:schemeClr val="accent1"/>
              </a:solidFill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fld id="{FC2661E2-BA69-4111-A993-0977D5D3B3F4}" type="slidenum">
              <a:rPr lang="en-US" altLang="en-US" sz="1300">
                <a:solidFill>
                  <a:schemeClr val="accent1"/>
                </a:solidFill>
              </a:rPr>
              <a:pPr/>
              <a:t>18</a:t>
            </a:fld>
            <a:endParaRPr lang="en-US" altLang="en-US" sz="1300">
              <a:solidFill>
                <a:schemeClr val="accent1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422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fld id="{4CF96F55-7877-4BBE-B4AB-8CD8E093F2AA}" type="datetime1">
              <a:rPr lang="en-US" altLang="en-US" sz="1300" smtClean="0">
                <a:solidFill>
                  <a:schemeClr val="accent1"/>
                </a:solidFill>
              </a:rPr>
              <a:pPr/>
              <a:t>8/22/2017</a:t>
            </a:fld>
            <a:endParaRPr lang="en-US" altLang="en-US" sz="1300" smtClean="0">
              <a:solidFill>
                <a:schemeClr val="accent1"/>
              </a:solidFill>
            </a:endParaRP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fld id="{50549337-79C4-4CC4-B223-4AE67DF7468C}" type="slidenum">
              <a:rPr lang="en-US" altLang="en-US" sz="1300">
                <a:solidFill>
                  <a:schemeClr val="accent1"/>
                </a:solidFill>
              </a:rPr>
              <a:pPr/>
              <a:t>19</a:t>
            </a:fld>
            <a:endParaRPr lang="en-US" altLang="en-US" sz="1300">
              <a:solidFill>
                <a:schemeClr val="accent1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Discuss in each mode: </a:t>
            </a:r>
          </a:p>
          <a:p>
            <a:r>
              <a:rPr lang="en-US" altLang="en-US" smtClean="0"/>
              <a:t>	parallelizing encryption/decryption</a:t>
            </a:r>
          </a:p>
          <a:p>
            <a:r>
              <a:rPr lang="en-US" altLang="en-US" smtClean="0"/>
              <a:t>	what happens if plaintext block is corrupted</a:t>
            </a:r>
          </a:p>
          <a:p>
            <a:r>
              <a:rPr lang="en-US" altLang="en-US" smtClean="0"/>
              <a:t>	what happens if ciphertext block is corrupted</a:t>
            </a:r>
          </a:p>
          <a:p>
            <a:r>
              <a:rPr lang="en-US" altLang="en-US" smtClean="0"/>
              <a:t>	can it be used for message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26131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677E2BC2-B819-4BA1-ACB5-5E9EC533961E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973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0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36E72691-9628-45F2-BD09-1BC22E57A0AA}" type="slidenum">
              <a:rPr lang="en-US" altLang="en-US" sz="1300">
                <a:latin typeface="Times New Roman" panose="02020603050405020304" pitchFamily="18" charset="0"/>
              </a:rPr>
              <a:pPr/>
              <a:t>46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075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022A95F6-78B4-4ED7-9090-69F4004E4758}" type="slidenum">
              <a:rPr lang="en-US" altLang="en-US" sz="1300">
                <a:latin typeface="Times New Roman" panose="02020603050405020304" pitchFamily="18" charset="0"/>
              </a:rPr>
              <a:pPr/>
              <a:t>58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74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E4AAB587-3AA7-48BC-BAAC-A20D6E27CC48}" type="slidenum">
              <a:rPr lang="en-US" altLang="en-US" sz="1300">
                <a:latin typeface="Times New Roman" panose="02020603050405020304" pitchFamily="18" charset="0"/>
              </a:rPr>
              <a:pPr/>
              <a:t>59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604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FA158A64-5351-4E6E-9A82-CF97769EE63A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1131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FD8C8C0D-87BF-4245-A59C-A62B55859878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3579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7CE50F43-579D-47E3-A45B-F48FE0C533AE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809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AB7C902-57E2-4AD5-935A-80D92B9B78EE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6677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6F6C6AF-607E-4248-9D2A-47122557FCC2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0779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D1394F91-ADD8-4F56-B82C-52CD646BC0D1}" type="slidenum">
              <a:rPr lang="en-US" altLang="en-US" sz="1300">
                <a:latin typeface="Times New Roman" panose="02020603050405020304" pitchFamily="18" charset="0"/>
              </a:rPr>
              <a:pPr/>
              <a:t>84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7477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 + 2n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82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80829EAA-0297-4F7C-80F1-29609B846886}" type="slidenum">
              <a:rPr lang="en-US" altLang="en-US" sz="1300">
                <a:latin typeface="Times New Roman" panose="02020603050405020304" pitchFamily="18" charset="0"/>
              </a:rPr>
              <a:pPr/>
              <a:t>107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19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715135CF-6594-4D19-88E3-60D1682672C1}" type="slidenum">
              <a:rPr lang="en-US" altLang="en-US" sz="1300">
                <a:latin typeface="Times New Roman" panose="02020603050405020304" pitchFamily="18" charset="0"/>
              </a:rPr>
              <a:pPr/>
              <a:t>116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43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A27034EE-D889-47FD-8C76-C42F99039859}" type="slidenum">
              <a:rPr lang="en-US" altLang="en-US" sz="1300">
                <a:latin typeface="Times New Roman" panose="02020603050405020304" pitchFamily="18" charset="0"/>
              </a:rPr>
              <a:pPr/>
              <a:t>117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571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95C9D9A-BB74-4E5C-86E9-44CD87D3E40C}" type="slidenum">
              <a:rPr lang="en-US" altLang="en-US" sz="1300">
                <a:latin typeface="Times New Roman" panose="02020603050405020304" pitchFamily="18" charset="0"/>
              </a:rPr>
              <a:pPr/>
              <a:t>118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210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9D00E844-72D9-4610-BD86-BDD3730E9AF4}" type="slidenum">
              <a:rPr lang="en-US" altLang="en-US" sz="1300">
                <a:latin typeface="Times New Roman" panose="02020603050405020304" pitchFamily="18" charset="0"/>
              </a:rPr>
              <a:pPr/>
              <a:t>119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880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72FBB29-DFF7-4EDE-A077-9CEB02757399}" type="slidenum">
              <a:rPr lang="en-US" altLang="en-US" sz="1300">
                <a:latin typeface="Times New Roman" panose="02020603050405020304" pitchFamily="18" charset="0"/>
              </a:rPr>
              <a:pPr/>
              <a:t>120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6222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A2D797BD-9F98-4822-AA16-58758EAD06A3}" type="slidenum">
              <a:rPr lang="en-US" altLang="en-US" sz="1300">
                <a:latin typeface="Times New Roman" panose="02020603050405020304" pitchFamily="18" charset="0"/>
              </a:rPr>
              <a:pPr/>
              <a:t>121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072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25D047B-B0D7-429E-ABCB-AC6A6A430C16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1168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F4252638-2894-4B2B-96B0-8BE1C4950FD1}" type="slidenum">
              <a:rPr lang="en-US" altLang="en-US" sz="1300">
                <a:latin typeface="Times New Roman" panose="02020603050405020304" pitchFamily="18" charset="0"/>
              </a:rPr>
              <a:pPr/>
              <a:t>122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400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85AA730-E5C3-4AB4-A2AD-A6CFEB577B5A}" type="slidenum">
              <a:rPr lang="en-US" altLang="en-US" sz="1300">
                <a:latin typeface="Times New Roman" panose="02020603050405020304" pitchFamily="18" charset="0"/>
              </a:rPr>
              <a:pPr/>
              <a:t>123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4458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0A661C9B-C3BD-485A-9E72-52C69F19827B}" type="slidenum">
              <a:rPr lang="en-US" altLang="en-US" sz="1300">
                <a:latin typeface="Times New Roman" panose="02020603050405020304" pitchFamily="18" charset="0"/>
              </a:rPr>
              <a:pPr/>
              <a:t>124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258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52FF5978-EA88-4F30-A636-99742E503C05}" type="slidenum">
              <a:rPr lang="en-US" altLang="en-US" sz="1300">
                <a:latin typeface="Times New Roman" panose="02020603050405020304" pitchFamily="18" charset="0"/>
              </a:rPr>
              <a:pPr/>
              <a:t>125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4324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3503F19D-1873-444A-8344-AF9D84FD95DA}" type="slidenum">
              <a:rPr lang="en-US" altLang="en-US" sz="1300">
                <a:latin typeface="Times New Roman" panose="02020603050405020304" pitchFamily="18" charset="0"/>
              </a:rPr>
              <a:pPr/>
              <a:t>126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5845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AA0DA18A-6671-4D04-A2BB-C5C17DFA4F59}" type="slidenum">
              <a:rPr lang="en-US" altLang="en-US" sz="1300">
                <a:latin typeface="Times New Roman" panose="02020603050405020304" pitchFamily="18" charset="0"/>
              </a:rPr>
              <a:pPr/>
              <a:t>127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0031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22C5E861-E56C-42B6-9AC7-5C1ACB380CC7}" type="slidenum">
              <a:rPr lang="en-US" altLang="en-US" sz="1300">
                <a:latin typeface="Times New Roman" panose="02020603050405020304" pitchFamily="18" charset="0"/>
              </a:rPr>
              <a:pPr/>
              <a:t>128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5444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C4BF36D-3C65-43C2-916C-19FB4B928B1B}" type="slidenum">
              <a:rPr lang="en-US" altLang="en-US" sz="1300">
                <a:latin typeface="Times New Roman" panose="02020603050405020304" pitchFamily="18" charset="0"/>
              </a:rPr>
              <a:pPr/>
              <a:t>129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856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D591B3B9-6A00-401E-B27A-0116E9159755}" type="slidenum">
              <a:rPr lang="en-US" altLang="en-US" sz="1300">
                <a:latin typeface="Times New Roman" panose="02020603050405020304" pitchFamily="18" charset="0"/>
              </a:rPr>
              <a:pPr/>
              <a:t>130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086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896C9337-6CA0-4DAD-9CE6-4756E56D13C5}" type="slidenum">
              <a:rPr lang="en-US" altLang="en-US" sz="1300">
                <a:latin typeface="Times New Roman" panose="02020603050405020304" pitchFamily="18" charset="0"/>
              </a:rPr>
              <a:pPr/>
              <a:t>131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226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53AB8742-5750-4453-8AD7-AF53CA25ED9E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569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85933295-3B86-4315-8177-97CBD1991BED}" type="slidenum">
              <a:rPr lang="en-US" altLang="en-US" sz="1300">
                <a:latin typeface="Times New Roman" panose="02020603050405020304" pitchFamily="18" charset="0"/>
              </a:rPr>
              <a:pPr/>
              <a:t>132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861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B15030BC-6A5A-4116-8DB9-56C0344F8486}" type="slidenum">
              <a:rPr lang="en-US" altLang="en-US" sz="1300">
                <a:latin typeface="Times New Roman" panose="02020603050405020304" pitchFamily="18" charset="0"/>
              </a:rPr>
              <a:pPr/>
              <a:t>133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9534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DA385456-D605-4227-AAC0-27BEA2F66DC5}" type="slidenum">
              <a:rPr lang="en-US" altLang="en-US" sz="1300">
                <a:latin typeface="Times New Roman" panose="02020603050405020304" pitchFamily="18" charset="0"/>
              </a:rPr>
              <a:pPr/>
              <a:t>134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338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75497899-A414-4D6D-8CE2-90215D320ED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93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69541763-0442-4FFF-9BA0-97428439C29E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557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C930515D-F996-411D-9788-92A8FDC197EF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731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monoalphabetic cipher</a:t>
            </a:r>
            <a:r>
              <a:rPr lang="en-US" altLang="en-US" smtClean="0"/>
              <a:t> uses fixed substitution over the entire message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E01F963E-E7DE-4C5C-BED6-695269CFFAC6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2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fld id="{46923A7F-7F7F-4DE1-B9A7-08E7357F844C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31813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493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52850"/>
            <a:ext cx="6400800" cy="172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0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9014-9536-4FEA-9D48-C3718FAE6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12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662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662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8CD83-B03E-4759-A4A5-69B041A58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17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59214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1225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57600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91566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584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A48A7-6B1E-4566-B98C-A7F42AB960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3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FF356-55D6-4E32-9B69-764999300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DFE1-AE88-4741-8ECE-D5541E9E4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074CB-338F-4D07-83BC-76EE68A86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6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EFCD-D2CF-47DD-A89A-FBA3FC8F3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6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7BE3A-0CB1-4C28-9D3C-1DFDADA82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F29F3-569B-4BD3-986D-22AE6D4AA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CFF8CE9-CF61-40DE-9DA2-831B5EF98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2319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35" name="Text Box 12"/>
          <p:cNvSpPr txBox="1">
            <a:spLocks noChangeArrowheads="1"/>
          </p:cNvSpPr>
          <p:nvPr userDrawn="1"/>
        </p:nvSpPr>
        <p:spPr bwMode="auto">
          <a:xfrm>
            <a:off x="403225" y="6407150"/>
            <a:ext cx="871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200" smtClean="0"/>
              <a:t>CS@UML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wmf"/><Relationship Id="rId4" Type="http://schemas.openxmlformats.org/officeDocument/2006/relationships/image" Target="../media/image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IoT</a:t>
            </a:r>
            <a:r>
              <a:rPr lang="en-US" altLang="en-US" dirty="0" smtClean="0"/>
              <a:t> </a:t>
            </a:r>
            <a:r>
              <a:rPr lang="en-US" altLang="en-US" dirty="0" smtClean="0"/>
              <a:t>Security and Privacy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Introduction to Security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err="1" smtClean="0"/>
              <a:t>Xinwen</a:t>
            </a:r>
            <a:r>
              <a:rPr lang="en-US" altLang="en-US" sz="2600" dirty="0" smtClean="0"/>
              <a:t> Fu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The language of cryptography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m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plaintext message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K</a:t>
            </a:r>
            <a:r>
              <a:rPr lang="en-US" altLang="en-US" sz="2400" baseline="-25000" smtClean="0">
                <a:solidFill>
                  <a:srgbClr val="C00000"/>
                </a:solidFill>
              </a:rPr>
              <a:t>A</a:t>
            </a:r>
            <a:r>
              <a:rPr lang="en-US" altLang="en-US" sz="2400" smtClean="0">
                <a:solidFill>
                  <a:srgbClr val="C00000"/>
                </a:solidFill>
              </a:rPr>
              <a:t>(m) </a:t>
            </a:r>
            <a:r>
              <a:rPr lang="en-US" altLang="en-US" sz="2400" smtClean="0"/>
              <a:t>ciphertext, encrypted with key K</a:t>
            </a:r>
            <a:r>
              <a:rPr lang="en-US" altLang="en-US" sz="2400" baseline="-25000" smtClean="0"/>
              <a:t>A</a:t>
            </a: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m = K</a:t>
            </a:r>
            <a:r>
              <a:rPr lang="en-US" altLang="en-US" sz="2400" baseline="-25000" smtClean="0">
                <a:solidFill>
                  <a:srgbClr val="C00000"/>
                </a:solidFill>
              </a:rPr>
              <a:t>B</a:t>
            </a:r>
            <a:r>
              <a:rPr lang="en-US" altLang="en-US" sz="2400" smtClean="0">
                <a:solidFill>
                  <a:srgbClr val="C00000"/>
                </a:solidFill>
              </a:rPr>
              <a:t>(K</a:t>
            </a:r>
            <a:r>
              <a:rPr lang="en-US" altLang="en-US" sz="2400" baseline="-25000" smtClean="0">
                <a:solidFill>
                  <a:srgbClr val="C00000"/>
                </a:solidFill>
              </a:rPr>
              <a:t>A</a:t>
            </a:r>
            <a:r>
              <a:rPr lang="en-US" altLang="en-US" sz="2400" smtClean="0">
                <a:solidFill>
                  <a:srgbClr val="C00000"/>
                </a:solidFill>
              </a:rPr>
              <a:t>(m))</a:t>
            </a:r>
            <a:endParaRPr lang="en-US" altLang="en-US" sz="2400" baseline="-2500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ciphertext</a:t>
              </a:r>
            </a:p>
          </p:txBody>
        </p:sp>
        <p:grpSp>
          <p:nvGrpSpPr>
            <p:cNvPr id="10250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10272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</a:p>
            </p:txBody>
          </p:sp>
          <p:sp>
            <p:nvSpPr>
              <p:cNvPr id="10273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pic>
          <p:nvPicPr>
            <p:cNvPr id="10251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decryption 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530 w 344"/>
                <a:gd name="T3" fmla="*/ 4 h 789"/>
                <a:gd name="T4" fmla="*/ 559 w 344"/>
                <a:gd name="T5" fmla="*/ 25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530 w 344"/>
                <a:gd name="T3" fmla="*/ 4 h 789"/>
                <a:gd name="T4" fmla="*/ 559 w 344"/>
                <a:gd name="T5" fmla="*/ 25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Alice</a:t>
              </a:r>
              <a:r>
                <a:rPr lang="ja-JP" altLang="en-US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</a:p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encryption</a:t>
              </a:r>
            </a:p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r>
                <a:rPr lang="ja-JP" altLang="en-US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</a:p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decryption</a:t>
              </a:r>
            </a:p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pic>
          <p:nvPicPr>
            <p:cNvPr id="10264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65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10270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</a:p>
            </p:txBody>
          </p:sp>
          <p:sp>
            <p:nvSpPr>
              <p:cNvPr id="10271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68" name="Picture 30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9" name="Picture 31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78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IPsec sequence numbers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for new SA, sender initializes seq. # to 0</a:t>
            </a:r>
          </a:p>
          <a:p>
            <a:r>
              <a:rPr lang="en-US" altLang="en-US" dirty="0" smtClean="0"/>
              <a:t>each time datagram is sent on SA:</a:t>
            </a:r>
          </a:p>
          <a:p>
            <a:pPr lvl="1"/>
            <a:r>
              <a:rPr lang="en-US" altLang="en-US" dirty="0" smtClean="0"/>
              <a:t>sender increments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counter</a:t>
            </a:r>
          </a:p>
          <a:p>
            <a:pPr lvl="1"/>
            <a:r>
              <a:rPr lang="en-US" altLang="en-US" dirty="0" smtClean="0"/>
              <a:t>places value in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field</a:t>
            </a:r>
          </a:p>
          <a:p>
            <a:r>
              <a:rPr lang="en-US" altLang="en-US" dirty="0" smtClean="0"/>
              <a:t>goal:</a:t>
            </a:r>
          </a:p>
          <a:p>
            <a:pPr lvl="1"/>
            <a:r>
              <a:rPr lang="en-US" altLang="en-US" dirty="0" smtClean="0"/>
              <a:t>prevent attacker from sniffing and replaying a packet</a:t>
            </a:r>
          </a:p>
          <a:p>
            <a:pPr lvl="1"/>
            <a:r>
              <a:rPr lang="en-US" altLang="en-US" dirty="0" smtClean="0"/>
              <a:t>receipt of duplicate, authenticated IP packets may disrupt service</a:t>
            </a:r>
          </a:p>
          <a:p>
            <a:r>
              <a:rPr lang="en-US" altLang="en-US" dirty="0" smtClean="0"/>
              <a:t>method: </a:t>
            </a:r>
          </a:p>
          <a:p>
            <a:pPr lvl="1"/>
            <a:r>
              <a:rPr lang="en-US" altLang="en-US" dirty="0" smtClean="0"/>
              <a:t>destination checks for duplicates</a:t>
            </a:r>
          </a:p>
          <a:p>
            <a:pPr lvl="1"/>
            <a:r>
              <a:rPr lang="en-US" altLang="en-US" dirty="0" smtClean="0"/>
              <a:t>doesn’t keep track of </a:t>
            </a:r>
            <a:r>
              <a:rPr lang="en-US" altLang="en-US" i="1" dirty="0" smtClean="0"/>
              <a:t>all </a:t>
            </a:r>
            <a:r>
              <a:rPr lang="en-US" altLang="en-US" dirty="0" smtClean="0"/>
              <a:t>received packets; instead uses a window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82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Security Policy Database (SPD)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policy: For a given datagram, sending entity needs to know if it should use IPsec</a:t>
            </a:r>
          </a:p>
          <a:p>
            <a:r>
              <a:rPr lang="en-US" altLang="en-US" dirty="0" smtClean="0"/>
              <a:t>needs also to know which SA to use</a:t>
            </a:r>
          </a:p>
          <a:p>
            <a:pPr lvl="1"/>
            <a:r>
              <a:rPr lang="en-US" altLang="en-US" dirty="0" smtClean="0"/>
              <a:t>may use: source and destination IP address; protocol number</a:t>
            </a:r>
          </a:p>
          <a:p>
            <a:r>
              <a:rPr lang="en-US" altLang="en-US" dirty="0" smtClean="0"/>
              <a:t>info in SPD indicates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 do with arriving datagram </a:t>
            </a:r>
          </a:p>
          <a:p>
            <a:r>
              <a:rPr lang="en-US" altLang="en-US" dirty="0" smtClean="0"/>
              <a:t>info in SAD indicates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how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 do it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IPsec services</a:t>
            </a:r>
          </a:p>
        </p:txBody>
      </p:sp>
      <p:sp>
        <p:nvSpPr>
          <p:cNvPr id="102405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altLang="en-US" smtClean="0"/>
              <a:t>suppose Trudy sits somewhere between R1 and R2. she doesn</a:t>
            </a:r>
            <a:r>
              <a:rPr lang="ja-JP" altLang="en-US" smtClean="0"/>
              <a:t>’</a:t>
            </a:r>
            <a:r>
              <a:rPr lang="en-US" altLang="ja-JP" smtClean="0"/>
              <a:t>t know the keys. </a:t>
            </a:r>
          </a:p>
          <a:p>
            <a:pPr lvl="1"/>
            <a:r>
              <a:rPr lang="en-US" altLang="en-US" smtClean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altLang="en-US" smtClean="0"/>
              <a:t>flip bits without detection?</a:t>
            </a:r>
          </a:p>
          <a:p>
            <a:pPr lvl="1"/>
            <a:r>
              <a:rPr lang="en-US" altLang="en-US" smtClean="0"/>
              <a:t>masquerade as R1 using R1</a:t>
            </a:r>
            <a:r>
              <a:rPr lang="ja-JP" altLang="en-US" smtClean="0"/>
              <a:t>’</a:t>
            </a:r>
            <a:r>
              <a:rPr lang="en-US" altLang="ja-JP" smtClean="0"/>
              <a:t>s IP address?</a:t>
            </a:r>
          </a:p>
          <a:p>
            <a:pPr lvl="1"/>
            <a:r>
              <a:rPr lang="en-US" altLang="en-US" smtClean="0"/>
              <a:t>replay a datagram?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102406" name="Picture 9" descr="E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9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IKE: Internet Key Exchange 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</a:rPr>
              <a:t>previous examples: </a:t>
            </a:r>
            <a:r>
              <a:rPr lang="en-US" altLang="en-US" sz="2400" dirty="0" smtClean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i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IP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: 200.168.1.100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: 193.68.2.23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instead use 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IPsec IKE (Internet Key Exchange</a:t>
            </a:r>
            <a:r>
              <a:rPr lang="en-US" altLang="en-US" sz="2400" i="1" dirty="0" smtClean="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38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altLang="en-US" smtClean="0"/>
              <a:t>IKE: PSK and PKI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authentication (prove who you are) with either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pre-shared secret (PSK) or 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with PKI (pubic/private keys and certificates).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PSK (pre-shared key): both sides start with secret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PKI: both sides start with public/private key pair, certificate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run IKE to authenticate each other, obtain IPsec SAs (one in each direction).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similar with handshake in SSL.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9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IKE phases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>
                <a:solidFill>
                  <a:srgbClr val="000099"/>
                </a:solidFill>
              </a:rPr>
              <a:t>phase 1: </a:t>
            </a:r>
            <a:r>
              <a:rPr lang="en-US" altLang="en-US" smtClean="0"/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altLang="en-US" sz="2400" smtClean="0">
                <a:latin typeface="Gill Sans MT" panose="020B0502020104020203" pitchFamily="34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altLang="en-US" sz="2400" smtClean="0">
                <a:latin typeface="Gill Sans MT" panose="020B0502020104020203" pitchFamily="34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>
                <a:solidFill>
                  <a:srgbClr val="000099"/>
                </a:solidFill>
              </a:rPr>
              <a:t>phase 2: </a:t>
            </a:r>
            <a:r>
              <a:rPr lang="en-US" altLang="en-US" smtClean="0"/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2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summary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IKE message exchange for algorithms, secret keys, SPI numbers</a:t>
            </a:r>
          </a:p>
          <a:p>
            <a:r>
              <a:rPr lang="en-US" altLang="en-US" smtClean="0"/>
              <a:t>either AH or ESP protocol  (or both)</a:t>
            </a:r>
          </a:p>
          <a:p>
            <a:pPr lvl="1"/>
            <a:r>
              <a:rPr lang="en-US" altLang="en-US" sz="2800" smtClean="0"/>
              <a:t>AH provides integrity, source authentication</a:t>
            </a:r>
          </a:p>
          <a:p>
            <a:pPr lvl="1"/>
            <a:r>
              <a:rPr lang="en-US" altLang="en-US" sz="2800" smtClean="0"/>
              <a:t>ESP protocol (with AH) additionally provides encryption</a:t>
            </a:r>
          </a:p>
          <a:p>
            <a:r>
              <a:rPr lang="en-US" altLang="en-US" smtClean="0"/>
              <a:t>IPsec peers can be two end systems, two routers/firewalls, or a router/firewall and an end system</a:t>
            </a:r>
          </a:p>
        </p:txBody>
      </p:sp>
    </p:spTree>
    <p:extLst>
      <p:ext uri="{BB962C8B-B14F-4D97-AF65-F5344CB8AC3E}">
        <p14:creationId xmlns:p14="http://schemas.microsoft.com/office/powerpoint/2010/main" val="38706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78634"/>
            <a:ext cx="7772400" cy="493802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2D2DB9"/>
                </a:solidFill>
              </a:rPr>
              <a:t>1 </a:t>
            </a:r>
            <a:r>
              <a:rPr lang="en-US" altLang="en-US" dirty="0" smtClean="0"/>
              <a:t>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</a:t>
            </a:r>
            <a:r>
              <a:rPr lang="en-US" altLang="en-US" dirty="0" smtClean="0"/>
              <a:t> 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7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14953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WEP design goals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1450"/>
            <a:ext cx="8053388" cy="4806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symmetric key crypto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confidentiality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end host authorization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data integrity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self-synchronizing: each packet separately encrypted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given encrypted packet and key, can decrypt; can continue to decrypt packets when preceding packet was lost (unlike Cipher Block Chaining (CBC) in block ciphers)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Efficient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implementable in hardware or software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pSp>
        <p:nvGrpSpPr>
          <p:cNvPr id="108550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08554" name="Picture 354" descr="laptop_stylized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5" name="Picture 355" descr="antenna_styliz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551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0855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99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altLang="en-US" dirty="0" smtClean="0"/>
              <a:t>Review: symmetric stream ciphers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CC0000"/>
                </a:solidFill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m(i) = ith unit of message</a:t>
            </a:r>
            <a:endParaRPr lang="en-US" altLang="en-US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/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c(i) = ks(i) </a:t>
            </a:r>
            <a:r>
              <a:rPr lang="en-US" altLang="en-US" smtClean="0">
                <a:sym typeface="Symbol" panose="05050102010706020507" pitchFamily="18" charset="2"/>
              </a:rPr>
              <a:t></a:t>
            </a:r>
            <a:r>
              <a:rPr lang="en-US" altLang="en-US" smtClean="0"/>
              <a:t> m(i)   (</a:t>
            </a:r>
            <a:r>
              <a:rPr lang="en-US" altLang="en-US" smtClean="0">
                <a:sym typeface="Symbol" panose="05050102010706020507" pitchFamily="18" charset="2"/>
              </a:rPr>
              <a:t></a:t>
            </a:r>
            <a:r>
              <a:rPr lang="en-US" altLang="en-US" smtClean="0"/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m(i) = ks(i) </a:t>
            </a:r>
            <a:r>
              <a:rPr lang="en-US" altLang="en-US" smtClean="0">
                <a:sym typeface="Symbol" panose="05050102010706020507" pitchFamily="18" charset="2"/>
              </a:rPr>
              <a:t></a:t>
            </a:r>
            <a:r>
              <a:rPr lang="en-US" altLang="en-US" smtClean="0"/>
              <a:t> c(i)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WEP uses RC4</a:t>
            </a:r>
          </a:p>
        </p:txBody>
      </p:sp>
      <p:grpSp>
        <p:nvGrpSpPr>
          <p:cNvPr id="109574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09575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576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keystream</a:t>
              </a:r>
            </a:p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generator</a:t>
              </a:r>
            </a:p>
          </p:txBody>
        </p:sp>
        <p:sp>
          <p:nvSpPr>
            <p:cNvPr id="109577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9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sp>
          <p:nvSpPr>
            <p:cNvPr id="109580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keystream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2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an encryption scheme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cipher-text only attack: </a:t>
            </a:r>
            <a:r>
              <a:rPr lang="en-US" altLang="en-US" sz="2400" dirty="0" smtClean="0"/>
              <a:t>Trudy has </a:t>
            </a:r>
            <a:r>
              <a:rPr lang="en-US" altLang="en-US" sz="2400" dirty="0" err="1" smtClean="0"/>
              <a:t>ciphertext</a:t>
            </a:r>
            <a:r>
              <a:rPr lang="en-US" altLang="en-US" sz="2400" dirty="0" smtClean="0"/>
              <a:t> she can analyze</a:t>
            </a:r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altLang="en-US" dirty="0" smtClean="0"/>
              <a:t>brute force: search through all keys </a:t>
            </a:r>
          </a:p>
          <a:p>
            <a:pPr lvl="1"/>
            <a:r>
              <a:rPr lang="en-US" altLang="en-US" dirty="0" smtClean="0"/>
              <a:t>statistical analysis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known-plaintext attack: </a:t>
            </a:r>
            <a:r>
              <a:rPr lang="en-US" altLang="en-US" sz="2400" dirty="0" smtClean="0"/>
              <a:t>Trudy has plaintext corresponding to </a:t>
            </a:r>
            <a:r>
              <a:rPr lang="en-US" altLang="en-US" sz="2400" dirty="0" err="1" smtClean="0"/>
              <a:t>ciphertext</a:t>
            </a:r>
            <a:endParaRPr lang="en-US" altLang="en-US" dirty="0" smtClean="0"/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chosen-plaintext attack: </a:t>
            </a:r>
            <a:r>
              <a:rPr lang="en-US" altLang="en-US" sz="2400" dirty="0" smtClean="0"/>
              <a:t>Trudy can get </a:t>
            </a:r>
            <a:r>
              <a:rPr lang="en-US" altLang="en-US" sz="2400" dirty="0" err="1" smtClean="0"/>
              <a:t>ciphertext</a:t>
            </a:r>
            <a:r>
              <a:rPr lang="en-US" altLang="en-US" sz="2400" dirty="0" smtClean="0"/>
              <a:t> for chosen plaintext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76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altLang="en-US" sz="4000" dirty="0" smtClean="0"/>
              <a:t>Stream cipher and packet independence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3988"/>
            <a:ext cx="8105775" cy="3348038"/>
          </a:xfrm>
        </p:spPr>
        <p:txBody>
          <a:bodyPr/>
          <a:lstStyle/>
          <a:p>
            <a:r>
              <a:rPr lang="en-US" altLang="en-US" sz="2400" dirty="0" smtClean="0"/>
              <a:t>recall design goal: each packet separately encrypted</a:t>
            </a:r>
          </a:p>
          <a:p>
            <a:r>
              <a:rPr lang="en-US" altLang="en-US" sz="2400" dirty="0" smtClean="0"/>
              <a:t>if for frame n+1, use keystream from where we left off for frame n, then each frame is not separately encrypted</a:t>
            </a:r>
          </a:p>
          <a:p>
            <a:pPr lvl="1"/>
            <a:r>
              <a:rPr lang="en-US" altLang="en-US" dirty="0" smtClean="0"/>
              <a:t>need to know where we left off for packet n</a:t>
            </a:r>
          </a:p>
          <a:p>
            <a:r>
              <a:rPr lang="en-US" altLang="en-US" sz="2400" dirty="0" smtClean="0"/>
              <a:t>WEP approach: initialize keystream with key + new IV for each packet:</a:t>
            </a: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auto">
          <a:xfrm>
            <a:off x="3881438" y="5187051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3971925" y="5283888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keystream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110600" name="Line 7"/>
          <p:cNvSpPr>
            <a:spLocks noChangeShapeType="1"/>
          </p:cNvSpPr>
          <p:nvPr/>
        </p:nvSpPr>
        <p:spPr bwMode="auto">
          <a:xfrm>
            <a:off x="3001963" y="5622026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1" name="Line 8"/>
          <p:cNvSpPr>
            <a:spLocks noChangeShapeType="1"/>
          </p:cNvSpPr>
          <p:nvPr/>
        </p:nvSpPr>
        <p:spPr bwMode="auto">
          <a:xfrm>
            <a:off x="5324475" y="5622026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1700213" y="5431526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Key+IV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</p:txBody>
      </p: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6196013" y="5456926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keystream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1287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WEP encryption (1)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290638"/>
            <a:ext cx="7772400" cy="37330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sender calculates </a:t>
            </a:r>
            <a:r>
              <a:rPr lang="en-US" altLang="en-US" sz="2000" dirty="0" smtClean="0">
                <a:solidFill>
                  <a:srgbClr val="C00000"/>
                </a:solidFill>
              </a:rPr>
              <a:t>Integrity Check Value (ICV) </a:t>
            </a:r>
            <a:r>
              <a:rPr lang="en-US" altLang="en-US" sz="2000" dirty="0" smtClean="0"/>
              <a:t>over data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 smtClean="0"/>
              <a:t>four-byte hash/CRC for data integrity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each side has 104-bit shared key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sender creates 24-bit initialization vector (IV), appends to key: gives 128-bit key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sender also appends </a:t>
            </a:r>
            <a:r>
              <a:rPr lang="en-US" altLang="en-US" sz="2000" dirty="0" err="1" smtClean="0"/>
              <a:t>keyID</a:t>
            </a:r>
            <a:r>
              <a:rPr lang="en-US" altLang="en-US" sz="2000" dirty="0" smtClean="0"/>
              <a:t> (in 8-bit field)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128-bit key inputted into pseudo random number generator to get keystream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data in frame + ICV is encrypted with RC4: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 smtClean="0"/>
              <a:t>B\bytes of keystream are </a:t>
            </a:r>
            <a:r>
              <a:rPr lang="en-US" altLang="en-US" sz="1800" dirty="0" err="1" smtClean="0"/>
              <a:t>XORed</a:t>
            </a:r>
            <a:r>
              <a:rPr lang="en-US" altLang="en-US" sz="1800" dirty="0" smtClean="0"/>
              <a:t> with bytes of data &amp; ICV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 smtClean="0"/>
              <a:t>IV &amp; </a:t>
            </a:r>
            <a:r>
              <a:rPr lang="en-US" altLang="en-US" sz="1800" dirty="0" err="1" smtClean="0"/>
              <a:t>keyID</a:t>
            </a:r>
            <a:r>
              <a:rPr lang="en-US" altLang="en-US" sz="1800" dirty="0" smtClean="0"/>
              <a:t> are appended to encrypted data to create payload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 smtClean="0"/>
              <a:t>payload inserted into 802.11 frame</a:t>
            </a:r>
          </a:p>
        </p:txBody>
      </p:sp>
      <p:grpSp>
        <p:nvGrpSpPr>
          <p:cNvPr id="111622" name="Group 17"/>
          <p:cNvGrpSpPr>
            <a:grpSpLocks/>
          </p:cNvGrpSpPr>
          <p:nvPr/>
        </p:nvGrpSpPr>
        <p:grpSpPr bwMode="auto">
          <a:xfrm>
            <a:off x="1812925" y="5121275"/>
            <a:ext cx="4572000" cy="1616075"/>
            <a:chOff x="675" y="3222"/>
            <a:chExt cx="2880" cy="1018"/>
          </a:xfrm>
        </p:grpSpPr>
        <p:sp>
          <p:nvSpPr>
            <p:cNvPr id="111623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encrypted</a:t>
              </a:r>
            </a:p>
          </p:txBody>
        </p:sp>
        <p:sp>
          <p:nvSpPr>
            <p:cNvPr id="111624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11625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ICV</a:t>
              </a:r>
            </a:p>
          </p:txBody>
        </p:sp>
        <p:sp>
          <p:nvSpPr>
            <p:cNvPr id="111626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</a:p>
          </p:txBody>
        </p:sp>
        <p:sp>
          <p:nvSpPr>
            <p:cNvPr id="111627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8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MAC payload</a:t>
              </a:r>
            </a:p>
          </p:txBody>
        </p:sp>
        <p:sp>
          <p:nvSpPr>
            <p:cNvPr id="111630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b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5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altLang="en-US" smtClean="0"/>
              <a:t>WEP encryption (2)</a:t>
            </a:r>
          </a:p>
        </p:txBody>
      </p:sp>
      <p:graphicFrame>
        <p:nvGraphicFramePr>
          <p:cNvPr id="11264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i="1">
                <a:solidFill>
                  <a:srgbClr val="FF0000"/>
                </a:solidFill>
                <a:latin typeface="Gill Sans MT" panose="020B0502020104020203" pitchFamily="34" charset="0"/>
              </a:rPr>
              <a:t>new IV for each frame </a:t>
            </a:r>
          </a:p>
        </p:txBody>
      </p:sp>
    </p:spTree>
    <p:extLst>
      <p:ext uri="{BB962C8B-B14F-4D97-AF65-F5344CB8AC3E}">
        <p14:creationId xmlns:p14="http://schemas.microsoft.com/office/powerpoint/2010/main" val="6773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altLang="en-US" smtClean="0"/>
              <a:t>WEP decryption overview 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receiver extracts IV</a:t>
            </a:r>
          </a:p>
          <a:p>
            <a:r>
              <a:rPr lang="en-US" altLang="en-US" sz="2400" dirty="0" smtClean="0"/>
              <a:t>inputs IV, shared secret key into pseudo random generator, gets keystream</a:t>
            </a:r>
          </a:p>
          <a:p>
            <a:r>
              <a:rPr lang="en-US" altLang="en-US" sz="2400" dirty="0" smtClean="0"/>
              <a:t>XORs keystream with encrypted data to decrypt data + ICV</a:t>
            </a:r>
          </a:p>
          <a:p>
            <a:r>
              <a:rPr lang="en-US" altLang="en-US" sz="2400" dirty="0" smtClean="0"/>
              <a:t>verifies integrity of data with ICV</a:t>
            </a:r>
          </a:p>
          <a:p>
            <a:pPr lvl="1"/>
            <a:r>
              <a:rPr lang="en-US" altLang="en-US" dirty="0" smtClean="0"/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13670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13671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encrypted</a:t>
              </a:r>
            </a:p>
          </p:txBody>
        </p:sp>
        <p:sp>
          <p:nvSpPr>
            <p:cNvPr id="113672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13673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ICV</a:t>
              </a:r>
            </a:p>
          </p:txBody>
        </p:sp>
        <p:sp>
          <p:nvSpPr>
            <p:cNvPr id="113674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</a:p>
          </p:txBody>
        </p:sp>
        <p:sp>
          <p:nvSpPr>
            <p:cNvPr id="113675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676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677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MAC payload</a:t>
              </a:r>
            </a:p>
          </p:txBody>
        </p:sp>
        <p:sp>
          <p:nvSpPr>
            <p:cNvPr id="113678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b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1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altLang="en-US" smtClean="0"/>
              <a:t>End-point authentication w/ nonce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Nonce</a:t>
            </a: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800">
                <a:latin typeface="Gill Sans MT" panose="020B0502020104020203" pitchFamily="34" charset="0"/>
              </a:rPr>
              <a:t>number (R) used only </a:t>
            </a:r>
            <a:r>
              <a:rPr lang="en-US" altLang="en-US" sz="2800" i="1">
                <a:latin typeface="Gill Sans MT" panose="020B0502020104020203" pitchFamily="34" charset="0"/>
              </a:rPr>
              <a:t>once –in-a-lifetime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anose="020B0502020104020203" pitchFamily="34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anose="020B0502020104020203" pitchFamily="34" charset="0"/>
              </a:rPr>
              <a:t>:  </a:t>
            </a:r>
            <a:r>
              <a:rPr lang="en-US" altLang="ja-JP" sz="2400">
                <a:latin typeface="Gill Sans MT" panose="020B0502020104020203" pitchFamily="34" charset="0"/>
              </a:rPr>
              <a:t>Bob sends Alice </a:t>
            </a:r>
            <a:r>
              <a:rPr lang="en-US" altLang="ja-JP" sz="2400" i="1">
                <a:solidFill>
                  <a:srgbClr val="CC0000"/>
                </a:solidFill>
                <a:latin typeface="Gill Sans MT" panose="020B0502020104020203" pitchFamily="34" charset="0"/>
              </a:rPr>
              <a:t>nonce</a:t>
            </a:r>
            <a:r>
              <a:rPr lang="en-US" altLang="ja-JP" sz="2400">
                <a:latin typeface="Gill Sans MT" panose="020B0502020104020203" pitchFamily="34" charset="0"/>
              </a:rPr>
              <a:t>, R.  Alice</a:t>
            </a:r>
          </a:p>
          <a:p>
            <a:pPr algn="r"/>
            <a:r>
              <a:rPr lang="en-US" altLang="en-US" sz="2400">
                <a:latin typeface="Gill Sans MT" panose="020B0502020104020203" pitchFamily="34" charset="0"/>
              </a:rPr>
              <a:t>must return R, encrypted with shared secret key</a:t>
            </a:r>
          </a:p>
        </p:txBody>
      </p:sp>
      <p:pic>
        <p:nvPicPr>
          <p:cNvPr id="114695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6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I am Alice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>
                <a:latin typeface="Gill Sans MT" panose="020B0502020104020203" pitchFamily="34" charset="0"/>
              </a:rPr>
              <a:t>R</a:t>
            </a:r>
          </a:p>
        </p:txBody>
      </p:sp>
      <p:grpSp>
        <p:nvGrpSpPr>
          <p:cNvPr id="114702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14704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2400">
                  <a:latin typeface="Gill Sans MT" panose="020B0502020104020203" pitchFamily="34" charset="0"/>
                </a:rPr>
                <a:t>K    (R)</a:t>
              </a:r>
            </a:p>
          </p:txBody>
        </p:sp>
        <p:sp>
          <p:nvSpPr>
            <p:cNvPr id="114705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Gill Sans MT" panose="020B0502020104020203" pitchFamily="34" charset="0"/>
                </a:rPr>
                <a:t>A-B</a:t>
              </a:r>
            </a:p>
          </p:txBody>
        </p:sp>
      </p:grpSp>
      <p:sp>
        <p:nvSpPr>
          <p:cNvPr id="114703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Gill Sans MT" panose="020B0502020104020203" pitchFamily="34" charset="0"/>
              </a:rPr>
              <a:t>Alice is live, and only Alice knows key to encrypt nonce, so it must be Alice!</a:t>
            </a:r>
          </a:p>
        </p:txBody>
      </p:sp>
    </p:spTree>
    <p:extLst>
      <p:ext uri="{BB962C8B-B14F-4D97-AF65-F5344CB8AC3E}">
        <p14:creationId xmlns:p14="http://schemas.microsoft.com/office/powerpoint/2010/main" val="1190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WEP authentication</a:t>
            </a:r>
          </a:p>
        </p:txBody>
      </p:sp>
      <p:sp>
        <p:nvSpPr>
          <p:cNvPr id="115716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7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authentication request</a:t>
            </a:r>
          </a:p>
        </p:txBody>
      </p:sp>
      <p:sp>
        <p:nvSpPr>
          <p:cNvPr id="115718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nonce (128 bytes)</a:t>
            </a:r>
          </a:p>
        </p:txBody>
      </p:sp>
      <p:sp>
        <p:nvSpPr>
          <p:cNvPr id="115722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nonce encrypted shared key</a:t>
            </a:r>
          </a:p>
        </p:txBody>
      </p:sp>
      <p:sp>
        <p:nvSpPr>
          <p:cNvPr id="115723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success if decrypted value equals nonce</a:t>
            </a:r>
          </a:p>
        </p:txBody>
      </p:sp>
      <p:sp>
        <p:nvSpPr>
          <p:cNvPr id="115724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342900" indent="-342900">
              <a:buClr>
                <a:srgbClr val="000099"/>
              </a:buClr>
              <a:buSzPct val="74000"/>
              <a:buFont typeface="Wingdings" charset="2"/>
              <a:buChar char="v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342900" indent="-342900">
              <a:buClr>
                <a:srgbClr val="000099"/>
              </a:buClr>
              <a:buSzPct val="74000"/>
              <a:buFont typeface="Wingdings" charset="2"/>
              <a:buChar char="v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342900" indent="-342900">
              <a:buClr>
                <a:srgbClr val="000099"/>
              </a:buClr>
              <a:buSzPct val="74000"/>
              <a:buFont typeface="Wingdings" charset="2"/>
              <a:buChar char="v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grpSp>
        <p:nvGrpSpPr>
          <p:cNvPr id="115727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15731" name="Picture 354" descr="laptop_stylized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32" name="Picture 355" descr="antenna_stylize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728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15729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30" name="Picture 360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07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altLang="en-US" smtClean="0"/>
              <a:t>Breaking 802.11 WEP encryption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security hole: </a:t>
            </a:r>
          </a:p>
          <a:p>
            <a:r>
              <a:rPr lang="en-US" altLang="en-US" sz="2400" dirty="0" smtClean="0"/>
              <a:t>24-bit IV, one IV per frame, -&gt; IV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eventually reused</a:t>
            </a:r>
          </a:p>
          <a:p>
            <a:r>
              <a:rPr lang="en-US" altLang="en-US" sz="2400" dirty="0" smtClean="0"/>
              <a:t>IV transmitted in plaintext -&gt; IV reuse detected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attack:</a:t>
            </a:r>
          </a:p>
          <a:p>
            <a:pPr lvl="1"/>
            <a:r>
              <a:rPr lang="en-US" altLang="en-US" dirty="0" smtClean="0"/>
              <a:t>Trudy causes Alice to encrypt known plaintext d</a:t>
            </a:r>
            <a:r>
              <a:rPr lang="en-US" altLang="en-US" sz="2800" baseline="-25000" dirty="0" smtClean="0"/>
              <a:t>1</a:t>
            </a:r>
            <a:r>
              <a:rPr lang="en-US" altLang="en-US" dirty="0" smtClean="0"/>
              <a:t> d</a:t>
            </a:r>
            <a:r>
              <a:rPr lang="en-US" altLang="en-US" sz="2800" baseline="-25000" dirty="0" smtClean="0"/>
              <a:t>2</a:t>
            </a:r>
            <a:r>
              <a:rPr lang="en-US" altLang="en-US" dirty="0" smtClean="0"/>
              <a:t> d</a:t>
            </a:r>
            <a:r>
              <a:rPr lang="en-US" altLang="en-US" sz="2800" baseline="-25000" dirty="0" smtClean="0"/>
              <a:t>3</a:t>
            </a:r>
            <a:r>
              <a:rPr lang="en-US" altLang="en-US" dirty="0" smtClean="0"/>
              <a:t> d</a:t>
            </a:r>
            <a:r>
              <a:rPr lang="en-US" altLang="en-US" sz="2800" baseline="-25000" dirty="0" smtClean="0"/>
              <a:t>4</a:t>
            </a:r>
            <a:r>
              <a:rPr lang="en-US" altLang="en-US" dirty="0" smtClean="0"/>
              <a:t> … </a:t>
            </a:r>
          </a:p>
          <a:p>
            <a:pPr lvl="1"/>
            <a:r>
              <a:rPr lang="en-US" altLang="en-US" dirty="0" smtClean="0"/>
              <a:t>Trudy sees: c</a:t>
            </a:r>
            <a:r>
              <a:rPr lang="en-US" altLang="en-US" sz="2800" baseline="-25000" dirty="0" smtClean="0"/>
              <a:t>i</a:t>
            </a:r>
            <a:r>
              <a:rPr lang="en-US" altLang="en-US" i="1" dirty="0" smtClean="0"/>
              <a:t> = </a:t>
            </a:r>
            <a:r>
              <a:rPr lang="en-US" altLang="en-US" dirty="0" smtClean="0"/>
              <a:t>d</a:t>
            </a:r>
            <a:r>
              <a:rPr lang="en-US" altLang="en-US" sz="2800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XOR</a:t>
            </a:r>
            <a:r>
              <a:rPr lang="en-US" altLang="en-US" i="1" dirty="0" smtClean="0"/>
              <a:t>  </a:t>
            </a:r>
            <a:r>
              <a:rPr lang="en-US" altLang="en-US" dirty="0" err="1" smtClean="0"/>
              <a:t>k</a:t>
            </a:r>
            <a:r>
              <a:rPr lang="en-US" altLang="en-US" sz="2800" baseline="-25000" dirty="0" err="1" smtClean="0"/>
              <a:t>i</a:t>
            </a:r>
            <a:r>
              <a:rPr lang="en-US" altLang="en-US" b="1" baseline="44000" dirty="0" err="1" smtClean="0"/>
              <a:t>IV</a:t>
            </a:r>
            <a:endParaRPr lang="en-US" altLang="en-US" b="1" baseline="44000" dirty="0" smtClean="0"/>
          </a:p>
          <a:p>
            <a:pPr lvl="1"/>
            <a:r>
              <a:rPr lang="en-US" altLang="en-US" dirty="0" smtClean="0"/>
              <a:t>Trudy knows c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d</a:t>
            </a:r>
            <a:r>
              <a:rPr lang="en-US" altLang="en-US" sz="2800" baseline="-25000" dirty="0" smtClean="0"/>
              <a:t>i</a:t>
            </a:r>
            <a:r>
              <a:rPr lang="en-US" altLang="en-US" dirty="0" smtClean="0"/>
              <a:t>, so can compute </a:t>
            </a:r>
            <a:r>
              <a:rPr lang="en-US" altLang="en-US" i="1" dirty="0" smtClean="0"/>
              <a:t> </a:t>
            </a:r>
            <a:r>
              <a:rPr lang="en-US" altLang="en-US" dirty="0" err="1" smtClean="0"/>
              <a:t>k</a:t>
            </a:r>
            <a:r>
              <a:rPr lang="en-US" altLang="en-US" sz="2800" baseline="-25000" dirty="0" err="1" smtClean="0"/>
              <a:t>i</a:t>
            </a:r>
            <a:r>
              <a:rPr lang="en-US" altLang="en-US" b="1" baseline="44000" dirty="0" err="1" smtClean="0"/>
              <a:t>IV</a:t>
            </a:r>
            <a:endParaRPr lang="en-US" altLang="en-US" b="1" baseline="44000" dirty="0" smtClean="0"/>
          </a:p>
          <a:p>
            <a:pPr lvl="1"/>
            <a:r>
              <a:rPr lang="en-US" altLang="en-US" dirty="0" smtClean="0"/>
              <a:t>Trudy knows encrypting key sequence k</a:t>
            </a:r>
            <a:r>
              <a:rPr lang="en-US" altLang="en-US" sz="2800" baseline="-25000" dirty="0" smtClean="0"/>
              <a:t>1</a:t>
            </a:r>
            <a:r>
              <a:rPr lang="en-US" altLang="en-US" b="1" baseline="44000" dirty="0" smtClean="0"/>
              <a:t>IV </a:t>
            </a:r>
            <a:r>
              <a:rPr lang="en-US" altLang="en-US" dirty="0" smtClean="0"/>
              <a:t>k</a:t>
            </a:r>
            <a:r>
              <a:rPr lang="en-US" altLang="en-US" sz="2800" baseline="-25000" dirty="0" smtClean="0"/>
              <a:t>2</a:t>
            </a:r>
            <a:r>
              <a:rPr lang="en-US" altLang="en-US" b="1" baseline="44000" dirty="0" smtClean="0"/>
              <a:t>IV </a:t>
            </a:r>
            <a:r>
              <a:rPr lang="en-US" altLang="en-US" dirty="0" smtClean="0"/>
              <a:t>k</a:t>
            </a:r>
            <a:r>
              <a:rPr lang="en-US" altLang="en-US" sz="2800" baseline="-25000" dirty="0" smtClean="0"/>
              <a:t>3</a:t>
            </a:r>
            <a:r>
              <a:rPr lang="en-US" altLang="en-US" b="1" baseline="44000" dirty="0" smtClean="0"/>
              <a:t>IV </a:t>
            </a:r>
            <a:r>
              <a:rPr lang="en-US" altLang="en-US" dirty="0" smtClean="0"/>
              <a:t>…</a:t>
            </a:r>
          </a:p>
          <a:p>
            <a:pPr lvl="1"/>
            <a:r>
              <a:rPr lang="en-US" altLang="en-US" dirty="0" smtClean="0"/>
              <a:t>Next time IV is used, Trudy can decrypt!</a:t>
            </a:r>
          </a:p>
        </p:txBody>
      </p:sp>
    </p:spTree>
    <p:extLst>
      <p:ext uri="{BB962C8B-B14F-4D97-AF65-F5344CB8AC3E}">
        <p14:creationId xmlns:p14="http://schemas.microsoft.com/office/powerpoint/2010/main" val="9659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altLang="en-US" smtClean="0"/>
              <a:t> 802.11i: improved security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numerous (stronger) forms of encryption possible</a:t>
            </a:r>
          </a:p>
          <a:p>
            <a:r>
              <a:rPr lang="en-US" altLang="en-US" smtClean="0"/>
              <a:t>provides key distribution</a:t>
            </a:r>
          </a:p>
          <a:p>
            <a:r>
              <a:rPr lang="en-US" altLang="en-US" smtClean="0"/>
              <a:t>uses authentication server separate from access point</a:t>
            </a:r>
          </a:p>
        </p:txBody>
      </p:sp>
    </p:spTree>
    <p:extLst>
      <p:ext uri="{BB962C8B-B14F-4D97-AF65-F5344CB8AC3E}">
        <p14:creationId xmlns:p14="http://schemas.microsoft.com/office/powerpoint/2010/main" val="9060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9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0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8791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AP: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access point</a:t>
            </a:r>
          </a:p>
        </p:txBody>
      </p:sp>
      <p:sp>
        <p:nvSpPr>
          <p:cNvPr id="118792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18793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wired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18794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STA: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18860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61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1   Discovery of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security capabilities</a:t>
              </a:r>
            </a:p>
          </p:txBody>
        </p:sp>
        <p:sp>
          <p:nvSpPr>
            <p:cNvPr id="118862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18853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54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55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56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STA and AS mutually authenticate, together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generate Master Key (MK)</a:t>
              </a: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altLang="ja-JP" sz="1600" i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en-US" altLang="en-US" sz="1600" i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8857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18858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59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18844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18851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52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18845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18849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50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18846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STA derives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Pairwise Master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Key (PMK)</a:t>
              </a:r>
            </a:p>
          </p:txBody>
        </p:sp>
        <p:sp>
          <p:nvSpPr>
            <p:cNvPr id="118847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48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AS derives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same PMK,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18839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840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18842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43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118841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STA, AP use PMK to derive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Temporal Key (TK) used for message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encryption, integrity </a:t>
              </a:r>
            </a:p>
          </p:txBody>
        </p:sp>
      </p:grpSp>
      <p:sp>
        <p:nvSpPr>
          <p:cNvPr id="118799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altLang="en-US" smtClean="0"/>
              <a:t> 802.11i: four phases of operation</a:t>
            </a:r>
          </a:p>
        </p:txBody>
      </p:sp>
      <p:grpSp>
        <p:nvGrpSpPr>
          <p:cNvPr id="118800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1883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83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8801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1883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83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8802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1880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880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880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881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881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881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81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881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882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2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1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19868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9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12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19866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7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813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9814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EAP TLS</a:t>
            </a:r>
          </a:p>
        </p:txBody>
      </p:sp>
      <p:sp>
        <p:nvSpPr>
          <p:cNvPr id="119815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6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EAP </a:t>
            </a:r>
          </a:p>
        </p:txBody>
      </p:sp>
      <p:sp>
        <p:nvSpPr>
          <p:cNvPr id="119817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EAP over LAN (EAPoL) </a:t>
            </a:r>
          </a:p>
        </p:txBody>
      </p:sp>
      <p:sp>
        <p:nvSpPr>
          <p:cNvPr id="119818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IEEE 802.11 </a:t>
            </a:r>
          </a:p>
        </p:txBody>
      </p:sp>
      <p:sp>
        <p:nvSpPr>
          <p:cNvPr id="119819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</a:p>
        </p:txBody>
      </p:sp>
      <p:sp>
        <p:nvSpPr>
          <p:cNvPr id="119820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UDP/IP</a:t>
            </a:r>
          </a:p>
        </p:txBody>
      </p:sp>
      <p:sp>
        <p:nvSpPr>
          <p:cNvPr id="119821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altLang="en-US" sz="3600" smtClean="0"/>
              <a:t>EAP: extensible authentication protocol</a:t>
            </a:r>
          </a:p>
        </p:txBody>
      </p:sp>
      <p:sp>
        <p:nvSpPr>
          <p:cNvPr id="119822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28225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EAP (</a:t>
            </a:r>
            <a:r>
              <a:rPr lang="en-US" dirty="0"/>
              <a:t>Extensible Authentication Protocol )</a:t>
            </a:r>
            <a:r>
              <a:rPr lang="en-US" altLang="en-US" dirty="0" smtClean="0"/>
              <a:t>: end-end client (mobile) to authentication server protocol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EAP sent over separate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links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mobile-to-AP (EAP over LAN)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AP to authentication server (RADIUS over UDP)</a:t>
            </a:r>
          </a:p>
          <a:p>
            <a:pPr>
              <a:lnSpc>
                <a:spcPct val="120000"/>
              </a:lnSpc>
            </a:pPr>
            <a:r>
              <a:rPr lang="en-US" dirty="0"/>
              <a:t>While 802.11i does not mandate a particular </a:t>
            </a:r>
            <a:r>
              <a:rPr lang="en-US" dirty="0" smtClean="0"/>
              <a:t>authentication method</a:t>
            </a:r>
            <a:r>
              <a:rPr lang="en-US" dirty="0"/>
              <a:t>, the EAP-TLS authentication scheme [RFC 5216] is often used</a:t>
            </a:r>
            <a:endParaRPr lang="en-US" altLang="en-US" dirty="0" smtClean="0"/>
          </a:p>
        </p:txBody>
      </p:sp>
      <p:sp>
        <p:nvSpPr>
          <p:cNvPr id="119824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5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9826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wired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grpSp>
        <p:nvGrpSpPr>
          <p:cNvPr id="119827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1986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6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828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1986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6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829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1983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983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983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983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11984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1984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984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984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4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984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7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Symmetric key cryptography</a:t>
            </a:r>
            <a:endParaRPr lang="en-US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symmetric key crypto</a:t>
            </a:r>
            <a:r>
              <a:rPr lang="en-US" altLang="en-US" sz="2400" smtClean="0"/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u="sng" smtClean="0">
                <a:solidFill>
                  <a:srgbClr val="C00000"/>
                </a:solidFill>
              </a:rPr>
              <a:t>Q:</a:t>
            </a:r>
            <a:r>
              <a:rPr lang="en-US" altLang="en-US" sz="2400" i="1" smtClean="0">
                <a:solidFill>
                  <a:srgbClr val="C00000"/>
                </a:solidFill>
              </a:rPr>
              <a:t> </a:t>
            </a:r>
            <a:r>
              <a:rPr lang="en-US" altLang="en-US" sz="2400" smtClean="0"/>
              <a:t>how do Bob and Alice agree on key value?</a:t>
            </a:r>
            <a:endParaRPr lang="en-US" altLang="en-US" sz="2400" i="1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12318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2319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pic>
        <p:nvPicPr>
          <p:cNvPr id="12296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3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6" name="Picture 19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grpSp>
        <p:nvGrpSpPr>
          <p:cNvPr id="12308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12316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2317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12309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10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message, m</a:t>
            </a: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   (m)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2314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K</a:t>
            </a:r>
            <a:r>
              <a:rPr lang="en-US" altLang="en-US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</a:t>
            </a:r>
            <a:r>
              <a:rPr lang="en-US" altLang="en-US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37041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3411"/>
            <a:ext cx="7772400" cy="500325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 </a:t>
            </a:r>
            <a:r>
              <a:rPr lang="en-US" altLang="en-US" dirty="0" smtClean="0"/>
              <a:t>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8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10511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altLang="en-US" smtClean="0"/>
              <a:t>Firewalls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latin typeface="Gill Sans MT" panose="020B0502020104020203" pitchFamily="34" charset="0"/>
              </a:rPr>
              <a:t>isolates organization</a:t>
            </a:r>
            <a:r>
              <a:rPr lang="ja-JP" altLang="en-US" sz="2800">
                <a:latin typeface="Gill Sans MT" panose="020B0502020104020203" pitchFamily="34" charset="0"/>
              </a:rPr>
              <a:t>’</a:t>
            </a:r>
            <a:r>
              <a:rPr lang="en-US" altLang="ja-JP" sz="2800">
                <a:latin typeface="Gill Sans MT" panose="020B0502020104020203" pitchFamily="34" charset="0"/>
              </a:rPr>
              <a:t>s internal net from larger Internet, allowing some packets to pass, blocking others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grpSp>
        <p:nvGrpSpPr>
          <p:cNvPr id="121863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22101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102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FF0000"/>
                  </a:solidFill>
                  <a:latin typeface="Gill Sans MT" panose="020B0502020104020203" pitchFamily="34" charset="0"/>
                </a:rPr>
                <a:t>firewall</a:t>
              </a:r>
            </a:p>
          </p:txBody>
        </p:sp>
      </p:grpSp>
      <p:sp>
        <p:nvSpPr>
          <p:cNvPr id="121864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5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67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68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69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870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21990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1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2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3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4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5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6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7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8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999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0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1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2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3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4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5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6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7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8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09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0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1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2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3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4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5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6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7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8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19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0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1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2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3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4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5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6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7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8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29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0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1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2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3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4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5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6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7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8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9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0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1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2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3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4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5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6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7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8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9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0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1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2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3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4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5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6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7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8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9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0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1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2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3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4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5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6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7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8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9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0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1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2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3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4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5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6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7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8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9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0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1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2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3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4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5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6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7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8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89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0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1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2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3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4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5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6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7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098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9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0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71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72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3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4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5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76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77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1878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79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1880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81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82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83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84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administered</a:t>
            </a:r>
          </a:p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21885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en-US" sz="1800"/>
              <a:t>net</a:t>
            </a:r>
          </a:p>
        </p:txBody>
      </p:sp>
      <p:sp>
        <p:nvSpPr>
          <p:cNvPr id="121886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grpSp>
        <p:nvGrpSpPr>
          <p:cNvPr id="121888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2198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198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198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198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198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8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1889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21950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52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3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1955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1957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1960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1961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962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64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5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967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1890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1896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219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1897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219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1902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219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1903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219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21906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219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9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1907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2190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91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1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191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6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191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191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191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92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92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92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21891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trusted “good guys” </a:t>
            </a:r>
          </a:p>
        </p:txBody>
      </p:sp>
      <p:sp>
        <p:nvSpPr>
          <p:cNvPr id="121892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untrusted “bad guys” </a:t>
            </a:r>
          </a:p>
        </p:txBody>
      </p:sp>
    </p:spTree>
    <p:extLst>
      <p:ext uri="{BB962C8B-B14F-4D97-AF65-F5344CB8AC3E}">
        <p14:creationId xmlns:p14="http://schemas.microsoft.com/office/powerpoint/2010/main" val="1170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altLang="en-US" smtClean="0"/>
              <a:t>Firewalls: why</a:t>
            </a:r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prevent denial of service attacks: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SYN flooding: attacker establishes many bogus TCP connections, no resources left for </a:t>
            </a:r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real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r>
              <a:rPr lang="en-US" altLang="ja-JP" sz="2400">
                <a:latin typeface="Gill Sans MT" panose="020B0502020104020203" pitchFamily="34" charset="0"/>
              </a:rPr>
              <a:t> connections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prevent illegal modification/access of internal data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e.g., attacker replaces CIA</a:t>
            </a:r>
            <a:r>
              <a:rPr lang="ja-JP" altLang="en-US" sz="2400"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s homepage with something else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allow only authorized access to inside network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set of authenticated users/hosts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three types of firewalls: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stateless packet filters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stateful packet filters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19635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7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23908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9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0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11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24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4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3912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2398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98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399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399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3995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399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9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99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0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3913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31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2398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8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932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2398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8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3937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239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938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239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23941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2397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7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942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23943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30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945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6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3948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6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3950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3953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3954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955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31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957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8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960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6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6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23916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altLang="en-US" smtClean="0"/>
              <a:t>Stateless packet filtering</a:t>
            </a:r>
          </a:p>
        </p:txBody>
      </p:sp>
      <p:sp>
        <p:nvSpPr>
          <p:cNvPr id="123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internal network connected to Internet via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router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 filters packet-by-packet, </a:t>
            </a:r>
            <a:r>
              <a:rPr lang="en-US" altLang="en-US" sz="2400" dirty="0" smtClean="0"/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TCP SYN and ACK bits</a:t>
            </a:r>
          </a:p>
        </p:txBody>
      </p:sp>
      <p:sp>
        <p:nvSpPr>
          <p:cNvPr id="123919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20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22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3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3924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3925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23926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27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Should arriving packet be allowed in? Departing packet let out?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3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altLang="en-US" smtClean="0"/>
              <a:t>Stateless packet filtering: example</a:t>
            </a:r>
          </a:p>
        </p:txBody>
      </p:sp>
      <p:sp>
        <p:nvSpPr>
          <p:cNvPr id="1249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4048" y="1371600"/>
            <a:ext cx="8174736" cy="4956047"/>
          </a:xfrm>
        </p:spPr>
        <p:txBody>
          <a:bodyPr>
            <a:normAutofit fontScale="92500"/>
          </a:bodyPr>
          <a:lstStyle/>
          <a:p>
            <a:r>
              <a:rPr lang="en-US" altLang="en-US" sz="2400" i="1" dirty="0" smtClean="0">
                <a:solidFill>
                  <a:srgbClr val="CC0000"/>
                </a:solidFill>
              </a:rPr>
              <a:t>example 1: </a:t>
            </a:r>
            <a:r>
              <a:rPr lang="en-US" altLang="en-US" sz="2400" dirty="0" smtClean="0"/>
              <a:t>block incoming and outgoing datagrams with IP protocol field = 17 and with either source or </a:t>
            </a:r>
            <a:r>
              <a:rPr lang="en-US" altLang="en-US" sz="2400" dirty="0" err="1" smtClean="0"/>
              <a:t>dest</a:t>
            </a:r>
            <a:r>
              <a:rPr lang="en-US" altLang="en-US" sz="2400" dirty="0" smtClean="0"/>
              <a:t> port = 23</a:t>
            </a:r>
          </a:p>
          <a:p>
            <a:pPr lvl="1"/>
            <a:r>
              <a:rPr lang="en-US" altLang="en-US" i="1" dirty="0" smtClean="0">
                <a:solidFill>
                  <a:srgbClr val="000099"/>
                </a:solidFill>
              </a:rPr>
              <a:t>result: </a:t>
            </a:r>
            <a:r>
              <a:rPr lang="en-US" altLang="en-US" dirty="0" smtClean="0"/>
              <a:t>all incoming, outgoing UDP flows and telnet connections are blocked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example 2: </a:t>
            </a:r>
            <a:r>
              <a:rPr lang="en-US" altLang="en-US" sz="2400" dirty="0" smtClean="0"/>
              <a:t>block inbound TCP segments with ACK=0.</a:t>
            </a:r>
          </a:p>
          <a:p>
            <a:pPr lvl="1"/>
            <a:r>
              <a:rPr lang="en-US" dirty="0"/>
              <a:t>Recall from Section 3.5 that the first segment in every TCP connection has the </a:t>
            </a:r>
            <a:r>
              <a:rPr lang="en-US" dirty="0" smtClean="0"/>
              <a:t>ACK bit </a:t>
            </a:r>
            <a:r>
              <a:rPr lang="en-US" dirty="0"/>
              <a:t>set to 0, whereas all the other segments in the connection have the ACK bit set </a:t>
            </a:r>
            <a:r>
              <a:rPr lang="en-US" dirty="0" smtClean="0"/>
              <a:t>to 1</a:t>
            </a:r>
            <a:endParaRPr lang="en-US" altLang="en-US" i="1" dirty="0" smtClean="0">
              <a:solidFill>
                <a:srgbClr val="000099"/>
              </a:solidFill>
            </a:endParaRPr>
          </a:p>
          <a:p>
            <a:pPr lvl="1"/>
            <a:r>
              <a:rPr lang="en-US" altLang="en-US" i="1" dirty="0" smtClean="0">
                <a:solidFill>
                  <a:srgbClr val="000099"/>
                </a:solidFill>
              </a:rPr>
              <a:t>result: </a:t>
            </a:r>
            <a:r>
              <a:rPr lang="en-US" altLang="en-US" dirty="0" smtClean="0"/>
              <a:t>prevents external clients from making TCP connections with internal clients, but allows internal clients to connect to outside.</a:t>
            </a:r>
          </a:p>
        </p:txBody>
      </p:sp>
    </p:spTree>
    <p:extLst>
      <p:ext uri="{BB962C8B-B14F-4D97-AF65-F5344CB8AC3E}">
        <p14:creationId xmlns:p14="http://schemas.microsoft.com/office/powerpoint/2010/main" val="5899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96" name="Group 28"/>
          <p:cNvGraphicFramePr>
            <a:graphicFrameLocks noGrp="1"/>
          </p:cNvGraphicFramePr>
          <p:nvPr/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No outside Web access.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’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 public Web server only.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“</a:t>
                      </a: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”</a:t>
                      </a: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79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altLang="en-US" sz="4000" smtClean="0"/>
              <a:t>Stateless packet filtering</a:t>
            </a:r>
            <a:r>
              <a:rPr lang="en-US" altLang="en-US" sz="3600" smtClean="0"/>
              <a:t>: more examples</a:t>
            </a:r>
          </a:p>
        </p:txBody>
      </p:sp>
    </p:spTree>
    <p:extLst>
      <p:ext uri="{BB962C8B-B14F-4D97-AF65-F5344CB8AC3E}">
        <p14:creationId xmlns:p14="http://schemas.microsoft.com/office/powerpoint/2010/main" val="25686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/>
        </p:nvGraphicFramePr>
        <p:xfrm>
          <a:off x="433388" y="2420938"/>
          <a:ext cx="8418512" cy="3903846"/>
        </p:xfrm>
        <a:graphic>
          <a:graphicData uri="http://schemas.openxmlformats.org/drawingml/2006/table">
            <a:tbl>
              <a:tblPr/>
              <a:tblGrid>
                <a:gridCol w="12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action</a:t>
                      </a: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protocol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bit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TCP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80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4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TCP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80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ACK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UDP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53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---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UDP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53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----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deny</a:t>
                      </a:r>
                    </a:p>
                  </a:txBody>
                  <a:tcPr marT="44799" marB="44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799" marB="44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37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Access Control Lists</a:t>
            </a:r>
          </a:p>
        </p:txBody>
      </p:sp>
      <p:sp>
        <p:nvSpPr>
          <p:cNvPr id="127038" name="Rectangle 61"/>
          <p:cNvSpPr>
            <a:spLocks noChangeArrowheads="1"/>
          </p:cNvSpPr>
          <p:nvPr/>
        </p:nvSpPr>
        <p:spPr bwMode="auto">
          <a:xfrm>
            <a:off x="522288" y="1284288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3200" i="1">
                <a:solidFill>
                  <a:srgbClr val="CC0000"/>
                </a:solidFill>
                <a:latin typeface="Gill Sans MT" panose="020B0502020104020203" pitchFamily="34" charset="0"/>
              </a:rPr>
              <a:t>ACL:</a:t>
            </a: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table of rules, applied top to bottom to incoming packets: (action, condition) pairs</a:t>
            </a:r>
          </a:p>
        </p:txBody>
      </p:sp>
    </p:spTree>
    <p:extLst>
      <p:ext uri="{BB962C8B-B14F-4D97-AF65-F5344CB8AC3E}">
        <p14:creationId xmlns:p14="http://schemas.microsoft.com/office/powerpoint/2010/main" val="1585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altLang="en-US" smtClean="0"/>
              <a:t>Stateful packet filtering</a:t>
            </a:r>
          </a:p>
        </p:txBody>
      </p:sp>
      <p:sp>
        <p:nvSpPr>
          <p:cNvPr id="12800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r>
              <a:rPr lang="en-US" altLang="en-US" sz="2400" i="1" dirty="0" smtClean="0">
                <a:solidFill>
                  <a:srgbClr val="CC0000"/>
                </a:solidFill>
              </a:rPr>
              <a:t>stateless packet filter: </a:t>
            </a:r>
            <a:r>
              <a:rPr lang="en-US" altLang="en-US" sz="2400" dirty="0" smtClean="0"/>
              <a:t>heavy handed tool</a:t>
            </a:r>
          </a:p>
          <a:p>
            <a:pPr lvl="1"/>
            <a:r>
              <a:rPr lang="en-US" altLang="en-US" sz="2200" dirty="0" smtClean="0"/>
              <a:t>admits packets that </a:t>
            </a:r>
            <a:r>
              <a:rPr lang="ja-JP" altLang="en-US" sz="2200" dirty="0" smtClean="0"/>
              <a:t>“</a:t>
            </a:r>
            <a:r>
              <a:rPr lang="en-US" altLang="ja-JP" sz="2200" dirty="0" smtClean="0"/>
              <a:t>make no sense,</a:t>
            </a:r>
            <a:r>
              <a:rPr lang="ja-JP" altLang="en-US" sz="2200" dirty="0" smtClean="0"/>
              <a:t>”</a:t>
            </a:r>
            <a:r>
              <a:rPr lang="en-US" altLang="ja-JP" sz="2200" dirty="0" smtClean="0"/>
              <a:t> e.g., </a:t>
            </a:r>
            <a:r>
              <a:rPr lang="en-US" altLang="ja-JP" sz="2200" dirty="0" err="1" smtClean="0"/>
              <a:t>dest</a:t>
            </a:r>
            <a:r>
              <a:rPr lang="en-US" altLang="ja-JP" sz="2200" dirty="0" smtClean="0"/>
              <a:t> port = 80, ACK bit set, even though no TCP connection established:</a:t>
            </a:r>
            <a:endParaRPr lang="en-US" altLang="en-US" sz="2200" dirty="0" smtClean="0"/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7438"/>
              </p:ext>
            </p:extLst>
          </p:nvPr>
        </p:nvGraphicFramePr>
        <p:xfrm>
          <a:off x="641350" y="2928937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action</a:t>
                      </a:r>
                    </a:p>
                  </a:txBody>
                  <a:tcPr marT="45249" marB="452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protocol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bit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249" marB="452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TCP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80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ACK</a:t>
                      </a:r>
                    </a:p>
                  </a:txBody>
                  <a:tcPr marT="45249" marB="45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32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stateful packet filter:</a:t>
            </a: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track status of every TCP connection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track connection setup (SYN), teardown (FIN): determine whether incoming, outgoing packets </a:t>
            </a:r>
            <a:r>
              <a:rPr lang="ja-JP" altLang="en-US" sz="2400">
                <a:latin typeface="Gill Sans MT" panose="020B0502020104020203" pitchFamily="34" charset="0"/>
              </a:rPr>
              <a:t>“</a:t>
            </a:r>
            <a:r>
              <a:rPr lang="en-US" altLang="ja-JP" sz="2400">
                <a:latin typeface="Gill Sans MT" panose="020B0502020104020203" pitchFamily="34" charset="0"/>
              </a:rPr>
              <a:t>makes sense</a:t>
            </a:r>
            <a:r>
              <a:rPr lang="ja-JP" altLang="en-US" sz="2400">
                <a:latin typeface="Gill Sans MT" panose="020B0502020104020203" pitchFamily="34" charset="0"/>
              </a:rPr>
              <a:t>”</a:t>
            </a:r>
            <a:endParaRPr lang="en-US" altLang="ja-JP" sz="2400">
              <a:latin typeface="Gill Sans MT" panose="020B0502020104020203" pitchFamily="34" charset="0"/>
            </a:endParaRP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timeout inactive connections at firewall: no longer admit packets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9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312" name="Group 72"/>
          <p:cNvGraphicFramePr>
            <a:graphicFrameLocks noGrp="1"/>
          </p:cNvGraphicFramePr>
          <p:nvPr/>
        </p:nvGraphicFramePr>
        <p:xfrm>
          <a:off x="531813" y="2543175"/>
          <a:ext cx="8380412" cy="3736976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93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9094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95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Stateful packet filtering</a:t>
            </a:r>
          </a:p>
        </p:txBody>
      </p:sp>
      <p:sp>
        <p:nvSpPr>
          <p:cNvPr id="129096" name="Rectangle 71"/>
          <p:cNvSpPr>
            <a:spLocks noChangeArrowheads="1"/>
          </p:cNvSpPr>
          <p:nvPr/>
        </p:nvSpPr>
        <p:spPr bwMode="auto">
          <a:xfrm>
            <a:off x="488950" y="1476375"/>
            <a:ext cx="7512050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21678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gateways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390724"/>
            <a:ext cx="4138612" cy="2236787"/>
          </a:xfrm>
        </p:spPr>
        <p:txBody>
          <a:bodyPr/>
          <a:lstStyle/>
          <a:p>
            <a:r>
              <a:rPr lang="en-US" altLang="en-US" sz="2400" smtClean="0"/>
              <a:t>filters packets on application data as well as on IP/TCP/UDP fields.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example: </a:t>
            </a:r>
            <a:r>
              <a:rPr lang="en-US" altLang="en-US" sz="2400" dirty="0" smtClean="0"/>
              <a:t>allow select internal users to telnet outside.</a:t>
            </a:r>
            <a:endParaRPr lang="en-US" altLang="en-US" sz="2000" dirty="0" smtClean="0"/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55" name="Object 2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6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57" name="Object 3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8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60" name="Object 4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8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5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9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7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69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130152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3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4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5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6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9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070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130144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45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46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47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48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49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51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0071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3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75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130131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32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33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34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35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136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141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42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43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137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0138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9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40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0076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130118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19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20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21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22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123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128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124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0125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6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7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0077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130105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06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7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09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110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115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6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7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111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0112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4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0078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130092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93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4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5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96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097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102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03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04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098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0099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00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01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0079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80" name="Object 6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0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1" name="Object 7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1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2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83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84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85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86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87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479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host-to-gateway</a:t>
            </a:r>
          </a:p>
          <a:p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telnet session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88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681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gateway-to-remote </a:t>
            </a:r>
          </a:p>
          <a:p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telnet session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89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90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223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router and filter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91" name="Rectangle 110"/>
          <p:cNvSpPr>
            <a:spLocks noChangeArrowheads="1"/>
          </p:cNvSpPr>
          <p:nvPr/>
        </p:nvSpPr>
        <p:spPr bwMode="auto">
          <a:xfrm>
            <a:off x="798513" y="4084638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1.</a:t>
            </a:r>
            <a:r>
              <a:rPr lang="en-US" altLang="en-US" sz="2400">
                <a:latin typeface="Gill Sans MT" panose="020B0502020104020203" pitchFamily="34" charset="0"/>
              </a:rPr>
              <a:t> require all telnet users to telnet through gateway.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400">
                <a:latin typeface="Gill Sans MT" panose="020B0502020104020203" pitchFamily="34" charset="0"/>
              </a:rPr>
              <a:t> for authorized users, gateway sets up telnet connection to dest host. Gateway relays data between 2 connections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3.</a:t>
            </a:r>
            <a:r>
              <a:rPr lang="en-US" altLang="en-US" sz="2400">
                <a:latin typeface="Gill Sans MT" panose="020B0502020104020203" pitchFamily="34" charset="0"/>
              </a:rPr>
              <a:t> router filter blocks all telnet connections not originating from gateway.</a:t>
            </a:r>
          </a:p>
        </p:txBody>
      </p:sp>
    </p:spTree>
    <p:extLst>
      <p:ext uri="{BB962C8B-B14F-4D97-AF65-F5344CB8AC3E}">
        <p14:creationId xmlns:p14="http://schemas.microsoft.com/office/powerpoint/2010/main" val="1957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altLang="en-US" smtClean="0"/>
              <a:t>Simple encryption scheme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substitution cipher: </a:t>
            </a:r>
            <a:r>
              <a:rPr lang="en-US" altLang="en-US" sz="2400" dirty="0" smtClean="0"/>
              <a:t>substituting one thing for another</a:t>
            </a:r>
          </a:p>
          <a:p>
            <a:pPr lvl="1"/>
            <a:r>
              <a:rPr lang="en-US" altLang="en-US" sz="2000" dirty="0" err="1" smtClean="0"/>
              <a:t>monoalphabetic</a:t>
            </a:r>
            <a:r>
              <a:rPr lang="en-US" altLang="en-US" sz="2000" dirty="0" smtClean="0"/>
              <a:t> cipher: substitute one letter for another</a:t>
            </a:r>
            <a:endParaRPr lang="en-US" altLang="en-US" dirty="0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174750" y="2516188"/>
            <a:ext cx="712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plaintext:  abcdefghijklmnopqrstuvwxyz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011238" y="3295650"/>
            <a:ext cx="7304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ciphertext:  mnbvcxzasdfghjklpoiuytrewq</a:t>
            </a: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120900" y="4067175"/>
            <a:ext cx="620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Plaintext: bob. i love you. alice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5325" y="4492625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ciphertext: nkn. s gktc wky. mgsbc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Encryption key: </a:t>
            </a:r>
            <a:r>
              <a:rPr lang="en-US" altLang="en-US" sz="2800">
                <a:latin typeface="Gill Sans MT" panose="020B0502020104020203" pitchFamily="34" charset="0"/>
              </a:rPr>
              <a:t>mapping from set of 26 letters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                  to set of 26 letters</a:t>
            </a:r>
          </a:p>
        </p:txBody>
      </p:sp>
      <p:pic>
        <p:nvPicPr>
          <p:cNvPr id="13326" name="Picture 25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0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gateways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altLang="en-US" sz="2400" smtClean="0"/>
              <a:t>filter packets on application data as well as on IP/TCP/UDP fields.</a:t>
            </a:r>
          </a:p>
          <a:p>
            <a:r>
              <a:rPr lang="en-US" altLang="en-US" sz="2400" i="1" smtClean="0">
                <a:solidFill>
                  <a:srgbClr val="CC0000"/>
                </a:solidFill>
              </a:rPr>
              <a:t>example: </a:t>
            </a:r>
            <a:r>
              <a:rPr lang="en-US" altLang="en-US" sz="2400" smtClean="0"/>
              <a:t>allow select internal users to telnet outside</a:t>
            </a:r>
            <a:endParaRPr lang="en-US" altLang="en-US" sz="2000" smtClean="0"/>
          </a:p>
        </p:txBody>
      </p:sp>
      <p:sp>
        <p:nvSpPr>
          <p:cNvPr id="131078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1.</a:t>
            </a:r>
            <a:r>
              <a:rPr lang="en-US" altLang="en-US" sz="2400">
                <a:latin typeface="Gill Sans MT" panose="020B0502020104020203" pitchFamily="34" charset="0"/>
              </a:rPr>
              <a:t> require all telnet users to telnet through gateway.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400">
                <a:latin typeface="Gill Sans MT" panose="020B0502020104020203" pitchFamily="34" charset="0"/>
              </a:rPr>
              <a:t> for authorized users, gateway sets up telnet connection to dest host. Gateway relays data between 2 connections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3.</a:t>
            </a:r>
            <a:r>
              <a:rPr lang="en-US" altLang="en-US" sz="2400">
                <a:latin typeface="Gill Sans MT" panose="020B0502020104020203" pitchFamily="34" charset="0"/>
              </a:rPr>
              <a:t> router filter blocks all telnet connections not originating from gateway.</a:t>
            </a:r>
          </a:p>
        </p:txBody>
      </p:sp>
      <p:grpSp>
        <p:nvGrpSpPr>
          <p:cNvPr id="131079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31080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081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>
                <a:gd name="T0" fmla="*/ 61372274 w 10000"/>
                <a:gd name="T1" fmla="*/ 1013137 h 10000"/>
                <a:gd name="T2" fmla="*/ 101177924 w 10000"/>
                <a:gd name="T3" fmla="*/ 326865 h 10000"/>
                <a:gd name="T4" fmla="*/ 148838090 w 10000"/>
                <a:gd name="T5" fmla="*/ 5687051 h 10000"/>
                <a:gd name="T6" fmla="*/ 223789295 w 10000"/>
                <a:gd name="T7" fmla="*/ 18074471 h 10000"/>
                <a:gd name="T8" fmla="*/ 302601534 w 10000"/>
                <a:gd name="T9" fmla="*/ 30102303 h 10000"/>
                <a:gd name="T10" fmla="*/ 359048089 w 10000"/>
                <a:gd name="T11" fmla="*/ 34776218 h 10000"/>
                <a:gd name="T12" fmla="*/ 412432670 w 10000"/>
                <a:gd name="T13" fmla="*/ 34776218 h 10000"/>
                <a:gd name="T14" fmla="*/ 510415445 w 10000"/>
                <a:gd name="T15" fmla="*/ 30102303 h 10000"/>
                <a:gd name="T16" fmla="*/ 616252734 w 10000"/>
                <a:gd name="T17" fmla="*/ 25428389 h 10000"/>
                <a:gd name="T18" fmla="*/ 679222766 w 10000"/>
                <a:gd name="T19" fmla="*/ 25428389 h 10000"/>
                <a:gd name="T20" fmla="*/ 750047313 w 10000"/>
                <a:gd name="T21" fmla="*/ 29448574 h 10000"/>
                <a:gd name="T22" fmla="*/ 832853398 w 10000"/>
                <a:gd name="T23" fmla="*/ 35462490 h 10000"/>
                <a:gd name="T24" fmla="*/ 947477077 w 10000"/>
                <a:gd name="T25" fmla="*/ 44842861 h 10000"/>
                <a:gd name="T26" fmla="*/ 1083667744 w 10000"/>
                <a:gd name="T27" fmla="*/ 60204607 h 10000"/>
                <a:gd name="T28" fmla="*/ 1171266736 w 10000"/>
                <a:gd name="T29" fmla="*/ 73605163 h 10000"/>
                <a:gd name="T30" fmla="*/ 1228511987 w 10000"/>
                <a:gd name="T31" fmla="*/ 86319267 h 10000"/>
                <a:gd name="T32" fmla="*/ 1257267607 w 10000"/>
                <a:gd name="T33" fmla="*/ 95013367 h 10000"/>
                <a:gd name="T34" fmla="*/ 1286689111 w 10000"/>
                <a:gd name="T35" fmla="*/ 109067653 h 10000"/>
                <a:gd name="T36" fmla="*/ 1314513223 w 10000"/>
                <a:gd name="T37" fmla="*/ 134822906 h 10000"/>
                <a:gd name="T38" fmla="*/ 1328890850 w 10000"/>
                <a:gd name="T39" fmla="*/ 164925210 h 10000"/>
                <a:gd name="T40" fmla="*/ 1330488608 w 10000"/>
                <a:gd name="T41" fmla="*/ 196694379 h 10000"/>
                <a:gd name="T42" fmla="*/ 1321701854 w 10000"/>
                <a:gd name="T43" fmla="*/ 227482954 h 10000"/>
                <a:gd name="T44" fmla="*/ 1303463557 w 10000"/>
                <a:gd name="T45" fmla="*/ 254905074 h 10000"/>
                <a:gd name="T46" fmla="*/ 1279500115 w 10000"/>
                <a:gd name="T47" fmla="*/ 275986594 h 10000"/>
                <a:gd name="T48" fmla="*/ 1245286068 w 10000"/>
                <a:gd name="T49" fmla="*/ 290040880 h 10000"/>
                <a:gd name="T50" fmla="*/ 1199090483 w 10000"/>
                <a:gd name="T51" fmla="*/ 299421251 h 10000"/>
                <a:gd name="T52" fmla="*/ 1143442625 w 10000"/>
                <a:gd name="T53" fmla="*/ 305108302 h 10000"/>
                <a:gd name="T54" fmla="*/ 1029484466 w 10000"/>
                <a:gd name="T55" fmla="*/ 311122219 h 10000"/>
                <a:gd name="T56" fmla="*/ 912464334 w 10000"/>
                <a:gd name="T57" fmla="*/ 316482405 h 10000"/>
                <a:gd name="T58" fmla="*/ 843237544 w 10000"/>
                <a:gd name="T59" fmla="*/ 319816318 h 10000"/>
                <a:gd name="T60" fmla="*/ 722223201 w 10000"/>
                <a:gd name="T61" fmla="*/ 324163187 h 10000"/>
                <a:gd name="T62" fmla="*/ 600410526 w 10000"/>
                <a:gd name="T63" fmla="*/ 325830235 h 10000"/>
                <a:gd name="T64" fmla="*/ 531849256 w 10000"/>
                <a:gd name="T65" fmla="*/ 326843371 h 10000"/>
                <a:gd name="T66" fmla="*/ 472207552 w 10000"/>
                <a:gd name="T67" fmla="*/ 326843371 h 10000"/>
                <a:gd name="T68" fmla="*/ 423615513 w 10000"/>
                <a:gd name="T69" fmla="*/ 325830235 h 10000"/>
                <a:gd name="T70" fmla="*/ 384608924 w 10000"/>
                <a:gd name="T71" fmla="*/ 324849640 h 10000"/>
                <a:gd name="T72" fmla="*/ 332023039 w 10000"/>
                <a:gd name="T73" fmla="*/ 321156320 h 10000"/>
                <a:gd name="T74" fmla="*/ 259601099 w 10000"/>
                <a:gd name="T75" fmla="*/ 313475537 h 10000"/>
                <a:gd name="T76" fmla="*/ 187844679 w 10000"/>
                <a:gd name="T77" fmla="*/ 305762032 h 10000"/>
                <a:gd name="T78" fmla="*/ 113026286 w 10000"/>
                <a:gd name="T79" fmla="*/ 296414203 h 10000"/>
                <a:gd name="T80" fmla="*/ 62170970 w 10000"/>
                <a:gd name="T81" fmla="*/ 285040100 h 10000"/>
                <a:gd name="T82" fmla="*/ 37409197 w 10000"/>
                <a:gd name="T83" fmla="*/ 275005999 h 10000"/>
                <a:gd name="T84" fmla="*/ 20767927 w 10000"/>
                <a:gd name="T85" fmla="*/ 262945444 h 10000"/>
                <a:gd name="T86" fmla="*/ 5591239 w 10000"/>
                <a:gd name="T87" fmla="*/ 239543509 h 10000"/>
                <a:gd name="T88" fmla="*/ 0 w 10000"/>
                <a:gd name="T89" fmla="*/ 204407884 h 10000"/>
                <a:gd name="T90" fmla="*/ 1597393 w 10000"/>
                <a:gd name="T91" fmla="*/ 164271480 h 10000"/>
                <a:gd name="T92" fmla="*/ 798696 w 10000"/>
                <a:gd name="T93" fmla="*/ 139823505 h 10000"/>
                <a:gd name="T94" fmla="*/ 0 w 10000"/>
                <a:gd name="T95" fmla="*/ 111388249 h 10000"/>
                <a:gd name="T96" fmla="*/ 1597393 w 10000"/>
                <a:gd name="T97" fmla="*/ 63211474 h 10000"/>
                <a:gd name="T98" fmla="*/ 9585450 w 10000"/>
                <a:gd name="T99" fmla="*/ 36802491 h 10000"/>
                <a:gd name="T100" fmla="*/ 23031204 w 10000"/>
                <a:gd name="T101" fmla="*/ 16048017 h 10000"/>
                <a:gd name="T102" fmla="*/ 37409197 w 10000"/>
                <a:gd name="T103" fmla="*/ 7353918 h 100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2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31083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84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3118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8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8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1184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1187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188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1085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31149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51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52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54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56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42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56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59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160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1161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63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64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66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1089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3114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14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1090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3114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14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1095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3114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14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1096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3114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14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31099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3113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14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1100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31107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09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10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12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14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38" y="2568"/>
                  <a:ext cx="70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38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1117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118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1119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48" y="2567"/>
                  <a:ext cx="68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48" y="2582"/>
                  <a:ext cx="67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21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2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124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101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host-to-gateway</a:t>
              </a:r>
            </a:p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telnet session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02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3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537454919 h 9369"/>
                <a:gd name="T2" fmla="*/ 2147483647 w 9169"/>
                <a:gd name="T3" fmla="*/ 2147483647 h 9369"/>
                <a:gd name="T4" fmla="*/ 2147483647 w 9169"/>
                <a:gd name="T5" fmla="*/ 2147483647 h 9369"/>
                <a:gd name="T6" fmla="*/ 2147483647 w 9169"/>
                <a:gd name="T7" fmla="*/ 2147483647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4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router and filter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05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gateway-to-remote </a:t>
              </a:r>
            </a:p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host telnet session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06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altLang="en-US" smtClean="0"/>
              <a:t>Limitations of firewalls, gateways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i="1" dirty="0" smtClean="0">
                <a:solidFill>
                  <a:srgbClr val="CC0000"/>
                </a:solidFill>
              </a:rPr>
              <a:t>IP spoofing: </a:t>
            </a:r>
            <a:r>
              <a:rPr lang="en-US" altLang="en-US" sz="2400" dirty="0" smtClean="0"/>
              <a:t>router can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know if data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really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comes from claimed source</a:t>
            </a:r>
          </a:p>
          <a:p>
            <a:r>
              <a:rPr lang="en-US" altLang="en-US" sz="2400" dirty="0" smtClean="0"/>
              <a:t>if multiple app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s. need special treatment, each has own app. gateway</a:t>
            </a:r>
          </a:p>
          <a:p>
            <a:r>
              <a:rPr lang="en-US" altLang="en-US" sz="2400" dirty="0" smtClean="0"/>
              <a:t>client software must know how to contact gateway.</a:t>
            </a:r>
          </a:p>
          <a:p>
            <a:pPr lvl="1"/>
            <a:r>
              <a:rPr lang="en-US" altLang="en-US" dirty="0" smtClean="0"/>
              <a:t>e.g., must set IP address of proxy in Web browser</a:t>
            </a:r>
          </a:p>
        </p:txBody>
      </p:sp>
      <p:sp>
        <p:nvSpPr>
          <p:cNvPr id="1321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altLang="en-US" sz="2400" dirty="0" smtClean="0"/>
              <a:t>filters often use all or nothing policy for UDP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tradeoff:  </a:t>
            </a:r>
            <a:r>
              <a:rPr lang="en-US" altLang="en-US" sz="2400" dirty="0" smtClean="0">
                <a:solidFill>
                  <a:srgbClr val="CC0000"/>
                </a:solidFill>
              </a:rPr>
              <a:t>degree of communication with outside world, level of security</a:t>
            </a:r>
          </a:p>
          <a:p>
            <a:r>
              <a:rPr lang="en-US" altLang="en-US" sz="2400" dirty="0" smtClean="0"/>
              <a:t>many highly protected sites still suffer from attacks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Intrusion detection systems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packet filtering: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operates on TCP/IP headers only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no correlation check among sessions </a:t>
            </a:r>
          </a:p>
          <a:p>
            <a:pPr>
              <a:lnSpc>
                <a:spcPct val="110000"/>
              </a:lnSpc>
            </a:pPr>
            <a:r>
              <a:rPr lang="en-US" altLang="en-US" i="1" dirty="0" smtClean="0">
                <a:solidFill>
                  <a:srgbClr val="CC0000"/>
                </a:solidFill>
              </a:rPr>
              <a:t>IDS: intrusion detection system</a:t>
            </a:r>
          </a:p>
          <a:p>
            <a:pPr lvl="1">
              <a:lnSpc>
                <a:spcPct val="110000"/>
              </a:lnSpc>
            </a:pPr>
            <a:r>
              <a:rPr lang="en-US" altLang="en-US" i="1" dirty="0" smtClean="0">
                <a:solidFill>
                  <a:srgbClr val="000099"/>
                </a:solidFill>
              </a:rPr>
              <a:t>deep packet inspection:</a:t>
            </a:r>
            <a:r>
              <a:rPr lang="en-US" altLang="en-US" dirty="0" smtClean="0"/>
              <a:t> look at packet contents (e.g., check character strings in packet against database of known virus, attack strings)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examine correlation</a:t>
            </a:r>
            <a:r>
              <a:rPr lang="en-US" altLang="en-US" dirty="0" smtClean="0"/>
              <a:t> among multiple packets</a:t>
            </a:r>
          </a:p>
          <a:p>
            <a:pPr lvl="2">
              <a:lnSpc>
                <a:spcPct val="110000"/>
              </a:lnSpc>
            </a:pPr>
            <a:r>
              <a:rPr lang="en-US" altLang="en-US" sz="2400" dirty="0" smtClean="0">
                <a:latin typeface="Gill Sans MT" panose="020B0502020104020203" pitchFamily="34" charset="0"/>
              </a:rPr>
              <a:t>port scanning</a:t>
            </a:r>
          </a:p>
          <a:p>
            <a:pPr lvl="2">
              <a:lnSpc>
                <a:spcPct val="110000"/>
              </a:lnSpc>
            </a:pPr>
            <a:r>
              <a:rPr lang="en-US" altLang="en-US" sz="2400" dirty="0" smtClean="0">
                <a:latin typeface="Gill Sans MT" panose="020B0502020104020203" pitchFamily="34" charset="0"/>
              </a:rPr>
              <a:t>network mapping</a:t>
            </a:r>
          </a:p>
          <a:p>
            <a:pPr lvl="2">
              <a:lnSpc>
                <a:spcPct val="110000"/>
              </a:lnSpc>
            </a:pPr>
            <a:r>
              <a:rPr lang="en-US" altLang="en-US" sz="2400" dirty="0" err="1" smtClean="0">
                <a:latin typeface="Gill Sans MT" panose="020B0502020104020203" pitchFamily="34" charset="0"/>
              </a:rPr>
              <a:t>DoS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426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9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2147483647 w 10000"/>
              <a:gd name="T1" fmla="*/ 0 h 9947"/>
              <a:gd name="T2" fmla="*/ 2147483647 w 10000"/>
              <a:gd name="T3" fmla="*/ 2147483647 h 9947"/>
              <a:gd name="T4" fmla="*/ 2147483647 w 10000"/>
              <a:gd name="T5" fmla="*/ 2147483647 h 9947"/>
              <a:gd name="T6" fmla="*/ 2147483647 w 10000"/>
              <a:gd name="T7" fmla="*/ 2147483647 h 9947"/>
              <a:gd name="T8" fmla="*/ 2147483647 w 10000"/>
              <a:gd name="T9" fmla="*/ 2147483647 h 9947"/>
              <a:gd name="T10" fmla="*/ 2147483647 w 10000"/>
              <a:gd name="T11" fmla="*/ 2147483647 h 9947"/>
              <a:gd name="T12" fmla="*/ 2147483647 w 10000"/>
              <a:gd name="T13" fmla="*/ 2147483647 h 9947"/>
              <a:gd name="T14" fmla="*/ 2147483647 w 10000"/>
              <a:gd name="T15" fmla="*/ 2147483647 h 9947"/>
              <a:gd name="T16" fmla="*/ 2147483647 w 10000"/>
              <a:gd name="T17" fmla="*/ 2147483647 h 9947"/>
              <a:gd name="T18" fmla="*/ 2147483647 w 10000"/>
              <a:gd name="T19" fmla="*/ 2147483647 h 9947"/>
              <a:gd name="T20" fmla="*/ 2147483647 w 10000"/>
              <a:gd name="T21" fmla="*/ 2147483647 h 9947"/>
              <a:gd name="T22" fmla="*/ 2147483647 w 10000"/>
              <a:gd name="T23" fmla="*/ 2147483647 h 9947"/>
              <a:gd name="T24" fmla="*/ 2147483647 w 10000"/>
              <a:gd name="T25" fmla="*/ 2147483647 h 9947"/>
              <a:gd name="T26" fmla="*/ 2147483647 w 10000"/>
              <a:gd name="T27" fmla="*/ 2147483647 h 9947"/>
              <a:gd name="T28" fmla="*/ 2147483647 w 10000"/>
              <a:gd name="T29" fmla="*/ 2147483647 h 9947"/>
              <a:gd name="T30" fmla="*/ 2147483647 w 10000"/>
              <a:gd name="T31" fmla="*/ 2147483647 h 9947"/>
              <a:gd name="T32" fmla="*/ 2147483647 w 10000"/>
              <a:gd name="T33" fmla="*/ 2147483647 h 9947"/>
              <a:gd name="T34" fmla="*/ 2147483647 w 10000"/>
              <a:gd name="T35" fmla="*/ 2147483647 h 9947"/>
              <a:gd name="T36" fmla="*/ 2147483647 w 10000"/>
              <a:gd name="T37" fmla="*/ 2147483647 h 9947"/>
              <a:gd name="T38" fmla="*/ 2147483647 w 10000"/>
              <a:gd name="T39" fmla="*/ 2147483647 h 9947"/>
              <a:gd name="T40" fmla="*/ 2147483647 w 10000"/>
              <a:gd name="T41" fmla="*/ 2147483647 h 9947"/>
              <a:gd name="T42" fmla="*/ 2147483647 w 10000"/>
              <a:gd name="T43" fmla="*/ 2147483647 h 9947"/>
              <a:gd name="T44" fmla="*/ 2147483647 w 10000"/>
              <a:gd name="T45" fmla="*/ 2147483647 h 9947"/>
              <a:gd name="T46" fmla="*/ 2147483647 w 10000"/>
              <a:gd name="T47" fmla="*/ 2147483647 h 9947"/>
              <a:gd name="T48" fmla="*/ 2147483647 w 10000"/>
              <a:gd name="T49" fmla="*/ 2147483647 h 9947"/>
              <a:gd name="T50" fmla="*/ 2147483647 w 10000"/>
              <a:gd name="T51" fmla="*/ 2147483647 h 9947"/>
              <a:gd name="T52" fmla="*/ 2147483647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150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34349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50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1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52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3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4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5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6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7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8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59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0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1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2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3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4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5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6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7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8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69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0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1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2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3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4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5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6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7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8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79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0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1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2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3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4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5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6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387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88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89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0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1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2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3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4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5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6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7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8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9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0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1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2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3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4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5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6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7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8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9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0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1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2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3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4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5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6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7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8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9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0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1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2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3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4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5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6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7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8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9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0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1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2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3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4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5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6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7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8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9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0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1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2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3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4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5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6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7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8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9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0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1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2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3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4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5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456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7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8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51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2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3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4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5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6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34157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34158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grpSp>
        <p:nvGrpSpPr>
          <p:cNvPr id="134159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34334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34336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4337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38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39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4340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34341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34346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47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48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342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34343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44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45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335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60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1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34162" name="Text Box 379"/>
          <p:cNvSpPr txBox="1">
            <a:spLocks noChangeArrowheads="1"/>
          </p:cNvSpPr>
          <p:nvPr/>
        </p:nvSpPr>
        <p:spPr bwMode="auto">
          <a:xfrm>
            <a:off x="4960938" y="5661025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demilitarized 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134163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34164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4165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</a:t>
            </a:r>
          </a:p>
          <a:p>
            <a:pPr algn="ctr"/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134166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7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Intrusion detection systems</a:t>
            </a:r>
          </a:p>
        </p:txBody>
      </p:sp>
      <p:sp>
        <p:nvSpPr>
          <p:cNvPr id="134168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477838" y="1335088"/>
            <a:ext cx="7772400" cy="1130300"/>
          </a:xfrm>
        </p:spPr>
        <p:txBody>
          <a:bodyPr/>
          <a:lstStyle/>
          <a:p>
            <a:r>
              <a:rPr lang="en-US" altLang="en-US" smtClean="0"/>
              <a:t>multiple IDSs: different types of checking at different locations</a:t>
            </a:r>
          </a:p>
        </p:txBody>
      </p:sp>
      <p:sp>
        <p:nvSpPr>
          <p:cNvPr id="134169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>
              <a:gd name="T0" fmla="*/ 61405215 w 10000"/>
              <a:gd name="T1" fmla="*/ 1013475 h 10000"/>
              <a:gd name="T2" fmla="*/ 101232162 w 10000"/>
              <a:gd name="T3" fmla="*/ 326916 h 10000"/>
              <a:gd name="T4" fmla="*/ 148917929 w 10000"/>
              <a:gd name="T5" fmla="*/ 5688842 h 10000"/>
              <a:gd name="T6" fmla="*/ 223909745 w 10000"/>
              <a:gd name="T7" fmla="*/ 18080003 h 10000"/>
              <a:gd name="T8" fmla="*/ 302764364 w 10000"/>
              <a:gd name="T9" fmla="*/ 30111700 h 10000"/>
              <a:gd name="T10" fmla="*/ 359241439 w 10000"/>
              <a:gd name="T11" fmla="*/ 34787067 h 10000"/>
              <a:gd name="T12" fmla="*/ 412654987 w 10000"/>
              <a:gd name="T13" fmla="*/ 34787067 h 10000"/>
              <a:gd name="T14" fmla="*/ 510690409 w 10000"/>
              <a:gd name="T15" fmla="*/ 30111700 h 10000"/>
              <a:gd name="T16" fmla="*/ 616584651 w 10000"/>
              <a:gd name="T17" fmla="*/ 25436333 h 10000"/>
              <a:gd name="T18" fmla="*/ 679588419 w 10000"/>
              <a:gd name="T19" fmla="*/ 25436333 h 10000"/>
              <a:gd name="T20" fmla="*/ 750451005 w 10000"/>
              <a:gd name="T21" fmla="*/ 29457688 h 10000"/>
              <a:gd name="T22" fmla="*/ 833301640 w 10000"/>
              <a:gd name="T23" fmla="*/ 35473627 h 10000"/>
              <a:gd name="T24" fmla="*/ 947987190 w 10000"/>
              <a:gd name="T25" fmla="*/ 44856908 h 10000"/>
              <a:gd name="T26" fmla="*/ 1084251373 w 10000"/>
              <a:gd name="T27" fmla="*/ 60223400 h 10000"/>
              <a:gd name="T28" fmla="*/ 1171897300 w 10000"/>
              <a:gd name="T29" fmla="*/ 73628036 h 10000"/>
              <a:gd name="T30" fmla="*/ 1229173286 w 10000"/>
              <a:gd name="T31" fmla="*/ 86346293 h 10000"/>
              <a:gd name="T32" fmla="*/ 1257944675 w 10000"/>
              <a:gd name="T33" fmla="*/ 95043014 h 10000"/>
              <a:gd name="T34" fmla="*/ 1287381762 w 10000"/>
              <a:gd name="T35" fmla="*/ 109101662 h 10000"/>
              <a:gd name="T36" fmla="*/ 1315220661 w 10000"/>
              <a:gd name="T37" fmla="*/ 134864911 h 10000"/>
              <a:gd name="T38" fmla="*/ 1329606538 w 10000"/>
              <a:gd name="T39" fmla="*/ 164976611 h 10000"/>
              <a:gd name="T40" fmla="*/ 1331204725 w 10000"/>
              <a:gd name="T41" fmla="*/ 196755618 h 10000"/>
              <a:gd name="T42" fmla="*/ 1322413417 w 10000"/>
              <a:gd name="T43" fmla="*/ 227553878 h 10000"/>
              <a:gd name="T44" fmla="*/ 1304165102 w 10000"/>
              <a:gd name="T45" fmla="*/ 254984615 h 10000"/>
              <a:gd name="T46" fmla="*/ 1280189006 w 10000"/>
              <a:gd name="T47" fmla="*/ 276072677 h 10000"/>
              <a:gd name="T48" fmla="*/ 1245956627 w 10000"/>
              <a:gd name="T49" fmla="*/ 290131326 h 10000"/>
              <a:gd name="T50" fmla="*/ 1199735835 w 10000"/>
              <a:gd name="T51" fmla="*/ 299514607 h 10000"/>
              <a:gd name="T52" fmla="*/ 1144058401 w 10000"/>
              <a:gd name="T53" fmla="*/ 305203449 h 10000"/>
              <a:gd name="T54" fmla="*/ 1030038549 w 10000"/>
              <a:gd name="T55" fmla="*/ 311219207 h 10000"/>
              <a:gd name="T56" fmla="*/ 912955535 w 10000"/>
              <a:gd name="T57" fmla="*/ 316581134 h 10000"/>
              <a:gd name="T58" fmla="*/ 843691501 w 10000"/>
              <a:gd name="T59" fmla="*/ 319915929 h 10000"/>
              <a:gd name="T60" fmla="*/ 722612106 w 10000"/>
              <a:gd name="T61" fmla="*/ 324264380 h 10000"/>
              <a:gd name="T62" fmla="*/ 600733800 w 10000"/>
              <a:gd name="T63" fmla="*/ 325931868 h 10000"/>
              <a:gd name="T64" fmla="*/ 532135464 w 10000"/>
              <a:gd name="T65" fmla="*/ 326945343 h 10000"/>
              <a:gd name="T66" fmla="*/ 472461649 w 10000"/>
              <a:gd name="T67" fmla="*/ 326945343 h 10000"/>
              <a:gd name="T68" fmla="*/ 423843758 w 10000"/>
              <a:gd name="T69" fmla="*/ 325931868 h 10000"/>
              <a:gd name="T70" fmla="*/ 384816087 w 10000"/>
              <a:gd name="T71" fmla="*/ 324950940 h 10000"/>
              <a:gd name="T72" fmla="*/ 332201815 w 10000"/>
              <a:gd name="T73" fmla="*/ 321256501 h 10000"/>
              <a:gd name="T74" fmla="*/ 259740676 w 10000"/>
              <a:gd name="T75" fmla="*/ 313573255 h 10000"/>
              <a:gd name="T76" fmla="*/ 187945601 w 10000"/>
              <a:gd name="T77" fmla="*/ 305857281 h 10000"/>
              <a:gd name="T78" fmla="*/ 113086998 w 10000"/>
              <a:gd name="T79" fmla="*/ 296506728 h 10000"/>
              <a:gd name="T80" fmla="*/ 62204491 w 10000"/>
              <a:gd name="T81" fmla="*/ 285129043 h 10000"/>
              <a:gd name="T82" fmla="*/ 37429484 w 10000"/>
              <a:gd name="T83" fmla="*/ 275091749 h 10000"/>
              <a:gd name="T84" fmla="*/ 20779356 w 10000"/>
              <a:gd name="T85" fmla="*/ 263027505 h 10000"/>
              <a:gd name="T86" fmla="*/ 5594568 w 10000"/>
              <a:gd name="T87" fmla="*/ 239618303 h 10000"/>
              <a:gd name="T88" fmla="*/ 0 w 10000"/>
              <a:gd name="T89" fmla="*/ 204471592 h 10000"/>
              <a:gd name="T90" fmla="*/ 1598552 w 10000"/>
              <a:gd name="T91" fmla="*/ 164322780 h 10000"/>
              <a:gd name="T92" fmla="*/ 799276 w 10000"/>
              <a:gd name="T93" fmla="*/ 139867194 h 10000"/>
              <a:gd name="T94" fmla="*/ 0 w 10000"/>
              <a:gd name="T95" fmla="*/ 111422982 h 10000"/>
              <a:gd name="T96" fmla="*/ 1598552 w 10000"/>
              <a:gd name="T97" fmla="*/ 63231279 h 10000"/>
              <a:gd name="T98" fmla="*/ 9590584 w 10000"/>
              <a:gd name="T99" fmla="*/ 36814018 h 10000"/>
              <a:gd name="T100" fmla="*/ 23043607 w 10000"/>
              <a:gd name="T101" fmla="*/ 16053052 h 10000"/>
              <a:gd name="T102" fmla="*/ 37429484 w 10000"/>
              <a:gd name="T103" fmla="*/ 7356330 h 100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0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34171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34175" name="Group 44"/>
          <p:cNvGrpSpPr>
            <a:grpSpLocks/>
          </p:cNvGrpSpPr>
          <p:nvPr/>
        </p:nvGrpSpPr>
        <p:grpSpPr bwMode="auto">
          <a:xfrm>
            <a:off x="193675" y="3201988"/>
            <a:ext cx="568325" cy="481012"/>
            <a:chOff x="-44" y="1473"/>
            <a:chExt cx="981" cy="1105"/>
          </a:xfrm>
        </p:grpSpPr>
        <p:pic>
          <p:nvPicPr>
            <p:cNvPr id="1343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3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176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343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3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34181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343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3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182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343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3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34185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343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3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186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3429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9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9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9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9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302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30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30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30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0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30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4187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grpSp>
        <p:nvGrpSpPr>
          <p:cNvPr id="134188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34260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62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63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65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67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70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271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272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74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75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77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34190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3422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3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3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33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35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38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23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240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4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4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4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4191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3419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9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9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0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0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20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20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20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1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1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1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4192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4193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4194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95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(summary)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basic techniques…...</a:t>
            </a:r>
          </a:p>
          <a:p>
            <a:pPr lvl="1"/>
            <a:r>
              <a:rPr lang="en-US" altLang="en-US" smtClean="0"/>
              <a:t>cryptography (symmetric and public)</a:t>
            </a:r>
          </a:p>
          <a:p>
            <a:pPr lvl="1"/>
            <a:r>
              <a:rPr lang="en-US" altLang="en-US" smtClean="0"/>
              <a:t>message integrity</a:t>
            </a:r>
          </a:p>
          <a:p>
            <a:pPr lvl="1"/>
            <a:r>
              <a:rPr lang="en-US" altLang="en-US" smtClean="0"/>
              <a:t>end-point 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/>
            <a:r>
              <a:rPr lang="en-US" altLang="en-US" smtClean="0"/>
              <a:t>secure email</a:t>
            </a:r>
          </a:p>
          <a:p>
            <a:pPr lvl="1"/>
            <a:r>
              <a:rPr lang="en-US" altLang="en-US" smtClean="0"/>
              <a:t>secure transport (SSL)</a:t>
            </a:r>
          </a:p>
          <a:p>
            <a:pPr lvl="1"/>
            <a:r>
              <a:rPr lang="en-US" altLang="en-US" smtClean="0"/>
              <a:t>IP sec</a:t>
            </a:r>
          </a:p>
          <a:p>
            <a:pPr lvl="1"/>
            <a:r>
              <a:rPr lang="en-US" altLang="en-US" smtClean="0"/>
              <a:t>802.11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58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altLang="en-US" sz="3200" smtClean="0"/>
              <a:t>A more sophisticated encryption approach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n substitution ciphers,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,…,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n</a:t>
            </a:r>
            <a:endParaRPr lang="en-US" altLang="en-US" baseline="-25000" dirty="0" smtClean="0"/>
          </a:p>
          <a:p>
            <a:r>
              <a:rPr lang="en-US" altLang="en-US" dirty="0" smtClean="0"/>
              <a:t>cycling pattern:</a:t>
            </a:r>
          </a:p>
          <a:p>
            <a:pPr lvl="1"/>
            <a:r>
              <a:rPr lang="en-US" altLang="en-US" dirty="0" smtClean="0">
                <a:solidFill>
                  <a:srgbClr val="008000"/>
                </a:solidFill>
              </a:rPr>
              <a:t>e.g., n=4: 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altLang="en-US" dirty="0" smtClean="0">
                <a:solidFill>
                  <a:srgbClr val="008000"/>
                </a:solidFill>
              </a:rPr>
              <a:t>;   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4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altLang="en-US" dirty="0" smtClean="0">
                <a:solidFill>
                  <a:srgbClr val="008000"/>
                </a:solidFill>
              </a:rPr>
              <a:t>,M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altLang="en-US" dirty="0" smtClean="0">
                <a:solidFill>
                  <a:srgbClr val="008000"/>
                </a:solidFill>
              </a:rPr>
              <a:t>;</a:t>
            </a:r>
            <a:r>
              <a:rPr lang="en-US" altLang="en-US" dirty="0" smtClean="0"/>
              <a:t> ..</a:t>
            </a:r>
          </a:p>
          <a:p>
            <a:r>
              <a:rPr lang="en-US" altLang="en-US" dirty="0" smtClean="0"/>
              <a:t>for each new plaintext symbol, use subsequent substitution pattern in cyclic pattern</a:t>
            </a:r>
          </a:p>
          <a:p>
            <a:pPr lvl="1"/>
            <a:r>
              <a:rPr lang="en-US" altLang="en-US" dirty="0" smtClean="0">
                <a:solidFill>
                  <a:srgbClr val="008000"/>
                </a:solidFill>
              </a:rPr>
              <a:t>dog: d from 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, o from 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3</a:t>
            </a:r>
            <a:r>
              <a:rPr lang="en-US" altLang="en-US" dirty="0" smtClean="0">
                <a:solidFill>
                  <a:srgbClr val="008000"/>
                </a:solidFill>
              </a:rPr>
              <a:t>, g from M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4</a:t>
            </a:r>
          </a:p>
          <a:p>
            <a:pPr lvl="1"/>
            <a:endParaRPr lang="en-US" altLang="en-US" baseline="-25000" dirty="0" smtClean="0">
              <a:solidFill>
                <a:srgbClr val="008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C00000"/>
                </a:solidFill>
              </a:rPr>
              <a:t>    Encryption key: </a:t>
            </a:r>
            <a:r>
              <a:rPr lang="en-US" altLang="en-US" sz="2800" dirty="0" smtClean="0"/>
              <a:t>n substitution ciphers, and cyclic pattern</a:t>
            </a:r>
          </a:p>
          <a:p>
            <a:pPr lvl="1"/>
            <a:r>
              <a:rPr lang="en-US" altLang="en-US" dirty="0" smtClean="0"/>
              <a:t>key need not be just n-bit pattern</a:t>
            </a:r>
          </a:p>
        </p:txBody>
      </p:sp>
      <p:pic>
        <p:nvPicPr>
          <p:cNvPr id="14342" name="Picture 25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4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Symmetric key crypto: DES</a:t>
            </a:r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DES: Data Encryption Standard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r>
              <a:rPr lang="en-US" altLang="en-US" sz="2400" smtClean="0"/>
              <a:t>US encryption standard [NIST 1993]</a:t>
            </a:r>
          </a:p>
          <a:p>
            <a:r>
              <a:rPr lang="en-US" altLang="en-US" sz="2400" smtClean="0"/>
              <a:t>56-bit symmetric key, 64-bit plaintext input</a:t>
            </a:r>
          </a:p>
          <a:p>
            <a:r>
              <a:rPr lang="en-US" altLang="en-US" sz="2400" smtClean="0"/>
              <a:t>block cipher with cipher block chaining</a:t>
            </a:r>
          </a:p>
          <a:p>
            <a:r>
              <a:rPr lang="en-US" altLang="en-US" sz="2400" smtClean="0"/>
              <a:t>how secure is DES?</a:t>
            </a:r>
          </a:p>
          <a:p>
            <a:pPr lvl="1"/>
            <a:r>
              <a:rPr lang="en-US" altLang="en-US" smtClean="0"/>
              <a:t>DES Challenge: 56-bit-key-encrypted phrase  decrypted (brute force) in less than a day</a:t>
            </a:r>
          </a:p>
          <a:p>
            <a:pPr lvl="1"/>
            <a:r>
              <a:rPr lang="en-US" altLang="en-US" smtClean="0"/>
              <a:t>no known good analytic attack</a:t>
            </a:r>
          </a:p>
          <a:p>
            <a:r>
              <a:rPr lang="en-US" altLang="en-US" sz="2400" smtClean="0"/>
              <a:t>making DES more secure:</a:t>
            </a:r>
          </a:p>
          <a:p>
            <a:pPr lvl="1"/>
            <a:r>
              <a:rPr lang="en-US" altLang="en-US" smtClean="0"/>
              <a:t>3DES: encrypt 3 times with 3 different keys</a:t>
            </a:r>
          </a:p>
        </p:txBody>
      </p:sp>
    </p:spTree>
    <p:extLst>
      <p:ext uri="{BB962C8B-B14F-4D97-AF65-F5344CB8AC3E}">
        <p14:creationId xmlns:p14="http://schemas.microsoft.com/office/powerpoint/2010/main" val="32301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en-US" sz="3600" smtClean="0"/>
              <a:t>Symmetric key </a:t>
            </a:r>
            <a:br>
              <a:rPr lang="en-US" altLang="en-US" sz="3600" smtClean="0"/>
            </a:br>
            <a:r>
              <a:rPr lang="en-US" altLang="en-US" sz="3600" smtClean="0"/>
              <a:t>crypto: DES</a:t>
            </a:r>
            <a:endParaRPr lang="en-US" altLang="en-US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initial permutation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16 identical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rounds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of function application, each using different 48 bits of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final permutation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rgbClr val="C00000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DES operation</a:t>
              </a:r>
            </a:p>
          </p:txBody>
        </p:sp>
      </p:grpSp>
      <p:pic>
        <p:nvPicPr>
          <p:cNvPr id="16391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altLang="en-US" sz="3600" smtClean="0"/>
              <a:t>AES: Advanced Encryption Standard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symmetric-key NIST standard, </a:t>
            </a:r>
            <a:r>
              <a:rPr lang="en-US" altLang="en-US" dirty="0" err="1" smtClean="0"/>
              <a:t>replacied</a:t>
            </a:r>
            <a:r>
              <a:rPr lang="en-US" altLang="en-US" dirty="0" smtClean="0"/>
              <a:t> DES (Nov 2001)</a:t>
            </a:r>
          </a:p>
          <a:p>
            <a:r>
              <a:rPr lang="en-US" altLang="en-US" dirty="0" smtClean="0"/>
              <a:t>processes data in 128 bit blocks</a:t>
            </a:r>
          </a:p>
          <a:p>
            <a:r>
              <a:rPr lang="en-US" altLang="en-US" dirty="0" smtClean="0"/>
              <a:t>128, 192, or 256 bit keys</a:t>
            </a:r>
          </a:p>
          <a:p>
            <a:r>
              <a:rPr lang="en-US" altLang="en-US" dirty="0" smtClean="0"/>
              <a:t>brute force decryption (try each key) taking 1 sec on DES, takes </a:t>
            </a:r>
            <a:r>
              <a:rPr lang="en-US" altLang="en-US" dirty="0" smtClean="0">
                <a:solidFill>
                  <a:srgbClr val="FF0000"/>
                </a:solidFill>
              </a:rPr>
              <a:t>149 trillion years </a:t>
            </a:r>
            <a:r>
              <a:rPr lang="en-US" altLang="en-US" dirty="0" smtClean="0"/>
              <a:t>for AES</a:t>
            </a:r>
          </a:p>
          <a:p>
            <a:endParaRPr lang="en-US" altLang="en-US" dirty="0"/>
          </a:p>
          <a:p>
            <a:r>
              <a:rPr lang="en-US" altLang="en-US" dirty="0" smtClean="0"/>
              <a:t>Question: How to encrypt a </a:t>
            </a:r>
            <a:r>
              <a:rPr lang="en-US" altLang="en-US" smtClean="0"/>
              <a:t>long text?</a:t>
            </a:r>
          </a:p>
        </p:txBody>
      </p:sp>
    </p:spTree>
    <p:extLst>
      <p:ext uri="{BB962C8B-B14F-4D97-AF65-F5344CB8AC3E}">
        <p14:creationId xmlns:p14="http://schemas.microsoft.com/office/powerpoint/2010/main" val="7465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2.3 - Private Key Cryptography III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marL="685800" indent="-685800"/>
            <a:r>
              <a:rPr lang="en-US" altLang="en-US" dirty="0" smtClean="0"/>
              <a:t>Cipher Block Chain (CBC) Mode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10245" name="Picture 4" descr="F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8660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DDC144-A59E-49A5-8E01-3B3C1463DC26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D83A62-E65E-4E76-BC23-DC706A43369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8" name="TextBox 3"/>
          <p:cNvSpPr txBox="1">
            <a:spLocks noChangeArrowheads="1"/>
          </p:cNvSpPr>
          <p:nvPr/>
        </p:nvSpPr>
        <p:spPr bwMode="auto">
          <a:xfrm>
            <a:off x="0" y="19050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encryption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25400" y="4114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41890997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2.3 - Private Key Cryptography III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CBC Traits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346"/>
            <a:ext cx="8229600" cy="4648200"/>
          </a:xfrm>
        </p:spPr>
        <p:txBody>
          <a:bodyPr/>
          <a:lstStyle/>
          <a:p>
            <a:r>
              <a:rPr lang="en-US" altLang="en-US" smtClean="0"/>
              <a:t>Randomized encryption </a:t>
            </a:r>
          </a:p>
          <a:p>
            <a:r>
              <a:rPr lang="en-US" altLang="en-US" dirty="0" smtClean="0"/>
              <a:t>IV – Initialization vector serves as the randomness for first block computation; the </a:t>
            </a:r>
            <a:r>
              <a:rPr lang="en-US" altLang="en-US" dirty="0" err="1" smtClean="0"/>
              <a:t>ciphertext</a:t>
            </a:r>
            <a:r>
              <a:rPr lang="en-US" altLang="en-US" dirty="0" smtClean="0"/>
              <a:t> of the previous block serves as the randomness for the current block computation</a:t>
            </a:r>
          </a:p>
          <a:p>
            <a:r>
              <a:rPr lang="en-US" altLang="en-US" dirty="0" smtClean="0"/>
              <a:t>IV is a random value</a:t>
            </a:r>
          </a:p>
          <a:p>
            <a:r>
              <a:rPr lang="en-US" altLang="en-US" dirty="0" smtClean="0"/>
              <a:t>IV is no secret; it is sent along with the </a:t>
            </a:r>
            <a:r>
              <a:rPr lang="en-US" altLang="en-US" dirty="0" err="1" smtClean="0"/>
              <a:t>ciphertext</a:t>
            </a:r>
            <a:r>
              <a:rPr lang="en-US" altLang="en-US" dirty="0" smtClean="0"/>
              <a:t> blocks (it is part of the </a:t>
            </a:r>
            <a:r>
              <a:rPr lang="en-US" altLang="en-US" dirty="0" err="1" smtClean="0"/>
              <a:t>ciphertext</a:t>
            </a:r>
            <a:r>
              <a:rPr lang="en-US" alt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DB68AF-4555-4A4E-83E9-2787ACE33E01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01E1B6-9933-48AA-BC43-D43B50EE1E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Networking A Top-Down Approach 6th </a:t>
            </a:r>
            <a:r>
              <a:rPr lang="en-US" dirty="0" smtClean="0"/>
              <a:t>Edition </a:t>
            </a:r>
            <a:r>
              <a:rPr lang="mr-IN" dirty="0" smtClean="0"/>
              <a:t>–</a:t>
            </a:r>
            <a:r>
              <a:rPr lang="en-US" dirty="0" smtClean="0"/>
              <a:t> Chapter 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Xinwen Fu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9AB6-C013-5D4F-A355-250C950848B2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25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Public Key Cryptography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symmetric key crypto</a:t>
            </a:r>
          </a:p>
          <a:p>
            <a:r>
              <a:rPr lang="en-US" altLang="en-US" sz="2400" dirty="0" smtClean="0"/>
              <a:t>requires sender, receiver know shared secret key</a:t>
            </a:r>
          </a:p>
          <a:p>
            <a:r>
              <a:rPr lang="en-US" altLang="en-US" sz="2400" dirty="0" smtClean="0"/>
              <a:t>Q: how to agree on key in first place (particularly if never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met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)?</a:t>
            </a:r>
          </a:p>
          <a:p>
            <a:endParaRPr lang="en-US" altLang="en-US" sz="2400" dirty="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18439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8440" name="Picture 6" descr="j0078625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800" i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public key crypto</a:t>
              </a:r>
            </a:p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400" dirty="0">
                  <a:latin typeface="Gill Sans MT" panose="020B0502020104020203" pitchFamily="34" charset="0"/>
                </a:rPr>
                <a:t>radically different approach [Diffie-Hellman76, RSA78]</a:t>
              </a:r>
            </a:p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400" dirty="0">
                  <a:latin typeface="Gill Sans MT" panose="020B0502020104020203" pitchFamily="34" charset="0"/>
                </a:rPr>
                <a:t>sender, receiver do </a:t>
              </a:r>
              <a:r>
                <a:rPr lang="en-US" altLang="en-US" sz="2400" i="1" dirty="0">
                  <a:solidFill>
                    <a:srgbClr val="000099"/>
                  </a:solidFill>
                  <a:latin typeface="Gill Sans MT" panose="020B0502020104020203" pitchFamily="34" charset="0"/>
                </a:rPr>
                <a:t>not</a:t>
              </a:r>
              <a:r>
                <a:rPr lang="en-US" altLang="en-US" sz="2400" dirty="0">
                  <a:latin typeface="Gill Sans MT" panose="020B0502020104020203" pitchFamily="34" charset="0"/>
                </a:rPr>
                <a:t> share secret key</a:t>
              </a:r>
            </a:p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400" i="1" dirty="0">
                  <a:solidFill>
                    <a:srgbClr val="000099"/>
                  </a:solidFill>
                  <a:latin typeface="Gill Sans MT" panose="020B0502020104020203" pitchFamily="34" charset="0"/>
                </a:rPr>
                <a:t>public</a:t>
              </a:r>
              <a:r>
                <a:rPr lang="en-US" altLang="en-US" sz="2400" i="1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dirty="0">
                  <a:latin typeface="Gill Sans MT" panose="020B0502020104020203" pitchFamily="34" charset="0"/>
                </a:rPr>
                <a:t>encryption key </a:t>
              </a:r>
              <a:r>
                <a:rPr lang="en-US" altLang="en-US" sz="2400" i="1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dirty="0">
                  <a:latin typeface="Gill Sans MT" panose="020B0502020104020203" pitchFamily="34" charset="0"/>
                </a:rPr>
                <a:t>known to</a:t>
              </a:r>
              <a:r>
                <a:rPr lang="en-US" altLang="en-US" sz="2400" i="1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rgbClr val="000099"/>
                  </a:solidFill>
                  <a:latin typeface="Gill Sans MT" panose="020B0502020104020203" pitchFamily="34" charset="0"/>
                </a:rPr>
                <a:t>all</a:t>
              </a:r>
            </a:p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400" i="1" dirty="0">
                  <a:solidFill>
                    <a:srgbClr val="000099"/>
                  </a:solidFill>
                  <a:latin typeface="Gill Sans MT" panose="020B0502020104020203" pitchFamily="34" charset="0"/>
                </a:rPr>
                <a:t>private</a:t>
              </a:r>
              <a:r>
                <a:rPr lang="en-US" altLang="en-US" sz="2400" dirty="0">
                  <a:latin typeface="Gill Sans MT" panose="020B0502020104020203" pitchFamily="34" charset="0"/>
                </a:rPr>
                <a:t> decryption key known only to receiver</a:t>
              </a:r>
              <a:endParaRPr lang="en-US" altLang="en-US" sz="2800" dirty="0">
                <a:latin typeface="Gill Sans MT" panose="020B0502020104020203" pitchFamily="34" charset="0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endParaRPr lang="en-US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altLang="en-US" smtClean="0"/>
              <a:t>Public key cryptography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message, m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</a:p>
        </p:txBody>
      </p:sp>
      <p:pic>
        <p:nvPicPr>
          <p:cNvPr id="19462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ja-JP" sz="1800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</a:p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19469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2" name="Picture 1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19474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19492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 (m)</a:t>
              </a:r>
            </a:p>
          </p:txBody>
        </p:sp>
        <p:sp>
          <p:nvSpPr>
            <p:cNvPr id="19493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9494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ja-JP" sz="1800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19479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19483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19487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 = K  </a:t>
              </a:r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 (m)</a:t>
              </a:r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9488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9489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9490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9491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19484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altLang="en-US" smtClean="0"/>
              <a:t>Public key encryption algorithms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K  ( ) and K  ( ) such that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given public key K  , it should be impossible to compute private key K  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latin typeface="Gill Sans MT" panose="020B0502020104020203" pitchFamily="34" charset="0"/>
                <a:cs typeface="Arial" panose="020B0604020202020204" pitchFamily="34" charset="0"/>
              </a:rPr>
              <a:t>requirements:</a:t>
            </a:r>
            <a:endParaRPr lang="en-US" altLang="en-US" sz="24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2050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>
                <a:solidFill>
                  <a:srgbClr val="C00000"/>
                </a:solidFill>
                <a:latin typeface="Gill Sans MT" panose="020B0502020104020203" pitchFamily="34" charset="0"/>
              </a:rPr>
              <a:t>RSA: </a:t>
            </a:r>
            <a:r>
              <a:rPr lang="en-US" altLang="en-US" sz="2800">
                <a:latin typeface="Gill Sans MT" panose="020B0502020104020203" pitchFamily="34" charset="0"/>
              </a:rPr>
              <a:t>Rivest, Shamir, Adelson algorithm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20497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0498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0499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20503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20506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(K  (m))  =  m </a:t>
                </a:r>
              </a:p>
            </p:txBody>
          </p:sp>
          <p:sp>
            <p:nvSpPr>
              <p:cNvPr id="20507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08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504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505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20500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0501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848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altLang="en-US" smtClean="0"/>
              <a:t>Prerequisite: modular arithmetic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356717"/>
          </a:xfrm>
        </p:spPr>
        <p:txBody>
          <a:bodyPr>
            <a:normAutofit fontScale="85000" lnSpcReduction="1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en-US" dirty="0" smtClean="0"/>
              <a:t>x mod n = remainder of x when divide by n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en-US" dirty="0" smtClean="0"/>
              <a:t>facts: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[(a mod n) + (b mod n)] mod n = (</a:t>
            </a:r>
            <a:r>
              <a:rPr lang="en-US" altLang="en-US" dirty="0" err="1" smtClean="0">
                <a:solidFill>
                  <a:srgbClr val="000099"/>
                </a:solidFill>
              </a:rPr>
              <a:t>a+b</a:t>
            </a:r>
            <a:r>
              <a:rPr lang="en-US" altLang="en-US" dirty="0" smtClean="0">
                <a:solidFill>
                  <a:srgbClr val="000099"/>
                </a:solidFill>
              </a:rPr>
              <a:t>) mod n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en-US" dirty="0" smtClean="0"/>
              <a:t>thus</a:t>
            </a: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rgbClr val="000099"/>
                </a:solidFill>
              </a:rPr>
              <a:t>(a mod n)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d</a:t>
            </a:r>
            <a:r>
              <a:rPr lang="en-US" altLang="en-US" dirty="0" smtClean="0">
                <a:solidFill>
                  <a:srgbClr val="000099"/>
                </a:solidFill>
              </a:rPr>
              <a:t> mod n = a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d</a:t>
            </a:r>
            <a:r>
              <a:rPr lang="en-US" altLang="en-US" dirty="0" smtClean="0">
                <a:solidFill>
                  <a:srgbClr val="000099"/>
                </a:solidFill>
              </a:rPr>
              <a:t> mod n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en-US" dirty="0" smtClean="0"/>
              <a:t>example: x=14, n=10, d=2:</a:t>
            </a:r>
            <a:br>
              <a:rPr lang="en-US" altLang="en-US" dirty="0" smtClean="0"/>
            </a:br>
            <a:r>
              <a:rPr lang="en-US" altLang="en-US" dirty="0" smtClean="0"/>
              <a:t>(x mod n)</a:t>
            </a:r>
            <a:r>
              <a:rPr lang="en-US" altLang="en-US" baseline="30000" dirty="0" smtClean="0"/>
              <a:t>d</a:t>
            </a:r>
            <a:r>
              <a:rPr lang="en-US" altLang="en-US" dirty="0" smtClean="0"/>
              <a:t> mod n = 4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mod 10 = 6</a:t>
            </a:r>
            <a:br>
              <a:rPr lang="en-US" altLang="en-US" dirty="0" smtClean="0"/>
            </a:b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d</a:t>
            </a:r>
            <a:r>
              <a:rPr lang="en-US" altLang="en-US" dirty="0" smtClean="0"/>
              <a:t> = 14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196   </a:t>
            </a: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d</a:t>
            </a:r>
            <a:r>
              <a:rPr lang="en-US" altLang="en-US" dirty="0" smtClean="0"/>
              <a:t> mod 10  = 6 </a:t>
            </a:r>
          </a:p>
        </p:txBody>
      </p:sp>
      <p:pic>
        <p:nvPicPr>
          <p:cNvPr id="21509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0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RSA: getting ready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message: just a bit pattern</a:t>
            </a:r>
          </a:p>
          <a:p>
            <a:r>
              <a:rPr lang="en-US" altLang="en-US" sz="2400" smtClean="0"/>
              <a:t>bit pattern can be uniquely represented by an integer number </a:t>
            </a:r>
          </a:p>
          <a:p>
            <a:r>
              <a:rPr lang="en-US" altLang="en-US" sz="2400" smtClean="0"/>
              <a:t>thus, encrypting a message is equivalent to encrypting a number.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example:</a:t>
            </a:r>
          </a:p>
          <a:p>
            <a:r>
              <a:rPr lang="en-US" altLang="en-US" sz="2400" smtClean="0"/>
              <a:t>m= 10010001 . This message is uniquely represented by the decimal number 145. </a:t>
            </a:r>
          </a:p>
          <a:p>
            <a:r>
              <a:rPr lang="en-US" altLang="en-US" sz="2400" smtClean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34657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RSA: Creating public/private key pair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1.</a:t>
            </a:r>
            <a:r>
              <a:rPr lang="en-US" altLang="en-US" sz="2800">
                <a:latin typeface="Gill Sans MT" panose="020B0502020104020203" pitchFamily="34" charset="0"/>
              </a:rPr>
              <a:t> choose two large prime numbers </a:t>
            </a:r>
            <a:r>
              <a:rPr lang="en-US" altLang="en-US" sz="2800" i="1">
                <a:latin typeface="Gill Sans MT" panose="020B0502020104020203" pitchFamily="34" charset="0"/>
              </a:rPr>
              <a:t>p, q.</a:t>
            </a:r>
            <a:r>
              <a:rPr lang="en-US" altLang="en-US" sz="2800"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(e.g., 1024 bits each)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800">
                <a:latin typeface="Gill Sans MT" panose="020B0502020104020203" pitchFamily="34" charset="0"/>
              </a:rPr>
              <a:t> compute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 </a:t>
            </a:r>
            <a:r>
              <a:rPr lang="en-US" altLang="en-US" sz="2800" i="1">
                <a:latin typeface="Gill Sans MT" panose="020B0502020104020203" pitchFamily="34" charset="0"/>
              </a:rPr>
              <a:t>= pq,  z = (p-1)(q-1</a:t>
            </a:r>
            <a:r>
              <a:rPr lang="en-US" altLang="en-US" sz="280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3.</a:t>
            </a:r>
            <a:r>
              <a:rPr lang="en-US" altLang="en-US" sz="2800">
                <a:latin typeface="Gill Sans MT" panose="020B0502020104020203" pitchFamily="34" charset="0"/>
              </a:rPr>
              <a:t> choose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e</a:t>
            </a:r>
            <a:r>
              <a:rPr lang="en-US" altLang="en-US" sz="2800" i="1">
                <a:latin typeface="Gill Sans MT" panose="020B0502020104020203" pitchFamily="34" charset="0"/>
              </a:rPr>
              <a:t> (</a:t>
            </a:r>
            <a:r>
              <a:rPr lang="en-US" altLang="en-US" sz="2800">
                <a:latin typeface="Gill Sans MT" panose="020B0502020104020203" pitchFamily="34" charset="0"/>
              </a:rPr>
              <a:t>with</a:t>
            </a:r>
            <a:r>
              <a:rPr lang="en-US" altLang="en-US" sz="2800" i="1">
                <a:latin typeface="Gill Sans MT" panose="020B0502020104020203" pitchFamily="34" charset="0"/>
              </a:rPr>
              <a:t> e&lt;n)</a:t>
            </a:r>
            <a:r>
              <a:rPr lang="en-US" altLang="en-US" sz="2800">
                <a:latin typeface="Gill Sans MT" panose="020B0502020104020203" pitchFamily="34" charset="0"/>
              </a:rPr>
              <a:t> that has no common factors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 with z (</a:t>
            </a:r>
            <a:r>
              <a:rPr lang="en-US" altLang="en-US" sz="2800" i="1">
                <a:latin typeface="Gill Sans MT" panose="020B0502020104020203" pitchFamily="34" charset="0"/>
              </a:rPr>
              <a:t>e, z</a:t>
            </a:r>
            <a:r>
              <a:rPr lang="en-US" altLang="en-US" sz="2800">
                <a:latin typeface="Gill Sans MT" panose="020B0502020104020203" pitchFamily="34" charset="0"/>
              </a:rPr>
              <a:t> are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relatively prime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).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4.</a:t>
            </a:r>
            <a:r>
              <a:rPr lang="en-US" altLang="en-US" sz="2800">
                <a:latin typeface="Gill Sans MT" panose="020B0502020104020203" pitchFamily="34" charset="0"/>
              </a:rPr>
              <a:t> choose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>
                <a:latin typeface="Gill Sans MT" panose="020B0502020104020203" pitchFamily="34" charset="0"/>
              </a:rPr>
              <a:t> such that </a:t>
            </a:r>
            <a:r>
              <a:rPr lang="en-US" altLang="en-US" sz="2800" i="1">
                <a:latin typeface="Gill Sans MT" panose="020B0502020104020203" pitchFamily="34" charset="0"/>
              </a:rPr>
              <a:t>ed-1</a:t>
            </a:r>
            <a:r>
              <a:rPr lang="en-US" altLang="en-US" sz="2800">
                <a:latin typeface="Gill Sans MT" panose="020B0502020104020203" pitchFamily="34" charset="0"/>
              </a:rPr>
              <a:t> is  exactly divisible by </a:t>
            </a:r>
            <a:r>
              <a:rPr lang="en-US" altLang="en-US" sz="2800" i="1">
                <a:latin typeface="Gill Sans MT" panose="020B0502020104020203" pitchFamily="34" charset="0"/>
              </a:rPr>
              <a:t>z</a:t>
            </a:r>
            <a:r>
              <a:rPr lang="en-US" altLang="en-US" sz="2800">
                <a:latin typeface="Gill Sans MT" panose="020B0502020104020203" pitchFamily="34" charset="0"/>
              </a:rPr>
              <a:t>.</a:t>
            </a:r>
          </a:p>
          <a:p>
            <a:r>
              <a:rPr lang="en-US" altLang="en-US" sz="2800">
                <a:latin typeface="Gill Sans MT" panose="020B0502020104020203" pitchFamily="34" charset="0"/>
              </a:rPr>
              <a:t>    (in other words: </a:t>
            </a:r>
            <a:r>
              <a:rPr lang="en-US" altLang="en-US" sz="2800" i="1">
                <a:latin typeface="Gill Sans MT" panose="020B0502020104020203" pitchFamily="34" charset="0"/>
              </a:rPr>
              <a:t>ed</a:t>
            </a:r>
            <a:r>
              <a:rPr lang="en-US" altLang="en-US" sz="2800">
                <a:latin typeface="Gill Sans MT" panose="020B0502020104020203" pitchFamily="34" charset="0"/>
              </a:rPr>
              <a:t> mod </a:t>
            </a:r>
            <a:r>
              <a:rPr lang="en-US" altLang="en-US" sz="2800" i="1">
                <a:latin typeface="Gill Sans MT" panose="020B0502020104020203" pitchFamily="34" charset="0"/>
              </a:rPr>
              <a:t>z  = 1 </a:t>
            </a:r>
            <a:r>
              <a:rPr lang="en-US" altLang="en-US" sz="2800">
                <a:latin typeface="Gill Sans MT" panose="020B0502020104020203" pitchFamily="34" charset="0"/>
              </a:rPr>
              <a:t>).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4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5.</a:t>
            </a:r>
            <a:r>
              <a:rPr lang="en-US" altLang="en-US" sz="2800">
                <a:latin typeface="Gill Sans MT" panose="020B0502020104020203" pitchFamily="34" charset="0"/>
              </a:rPr>
              <a:t> </a:t>
            </a:r>
            <a:r>
              <a:rPr lang="en-US" altLang="en-US" sz="2800" i="1">
                <a:latin typeface="Gill Sans MT" panose="020B0502020104020203" pitchFamily="34" charset="0"/>
              </a:rPr>
              <a:t>public</a:t>
            </a:r>
            <a:r>
              <a:rPr lang="en-US" altLang="en-US" sz="2800">
                <a:latin typeface="Gill Sans MT" panose="020B0502020104020203" pitchFamily="34" charset="0"/>
              </a:rPr>
              <a:t> key is </a:t>
            </a:r>
            <a:r>
              <a:rPr lang="en-US" altLang="en-US" sz="2800" i="1">
                <a:latin typeface="Gill Sans MT" panose="020B0502020104020203" pitchFamily="34" charset="0"/>
              </a:rPr>
              <a:t>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n,e</a:t>
            </a:r>
            <a:r>
              <a:rPr lang="en-US" altLang="en-US" sz="2800" i="1">
                <a:latin typeface="Gill Sans MT" panose="020B0502020104020203" pitchFamily="34" charset="0"/>
              </a:rPr>
              <a:t>).</a:t>
            </a:r>
            <a:r>
              <a:rPr lang="en-US" altLang="en-US" sz="2800">
                <a:latin typeface="Gill Sans MT" panose="020B0502020104020203" pitchFamily="34" charset="0"/>
              </a:rPr>
              <a:t>  </a:t>
            </a:r>
            <a:r>
              <a:rPr lang="en-US" altLang="en-US" sz="2800" i="1">
                <a:latin typeface="Gill Sans MT" panose="020B0502020104020203" pitchFamily="34" charset="0"/>
              </a:rPr>
              <a:t>private</a:t>
            </a:r>
            <a:r>
              <a:rPr lang="en-US" altLang="en-US" sz="2800">
                <a:latin typeface="Gill Sans MT" panose="020B0502020104020203" pitchFamily="34" charset="0"/>
              </a:rPr>
              <a:t> key is </a:t>
            </a:r>
            <a:r>
              <a:rPr lang="en-US" altLang="en-US" sz="2800" i="1">
                <a:latin typeface="Gill Sans MT" panose="020B0502020104020203" pitchFamily="34" charset="0"/>
              </a:rPr>
              <a:t>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n,d</a:t>
            </a:r>
            <a:r>
              <a:rPr lang="en-US" altLang="en-US" sz="2800" i="1">
                <a:latin typeface="Gill Sans MT" panose="020B0502020104020203" pitchFamily="34" charset="0"/>
              </a:rPr>
              <a:t>).</a:t>
            </a:r>
          </a:p>
        </p:txBody>
      </p:sp>
      <p:grpSp>
        <p:nvGrpSpPr>
          <p:cNvPr id="23561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3570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3571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23563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3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RSA: encryption, decryption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0.</a:t>
            </a:r>
            <a:r>
              <a:rPr lang="en-US" altLang="en-US" sz="2800">
                <a:latin typeface="Gill Sans MT" panose="020B0502020104020203" pitchFamily="34" charset="0"/>
              </a:rPr>
              <a:t>  given 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n,e</a:t>
            </a:r>
            <a:r>
              <a:rPr lang="en-US" altLang="en-US" sz="2800">
                <a:latin typeface="Gill Sans MT" panose="020B0502020104020203" pitchFamily="34" charset="0"/>
              </a:rPr>
              <a:t>) and (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n,d</a:t>
            </a:r>
            <a:r>
              <a:rPr lang="en-US" altLang="en-US" sz="2800">
                <a:latin typeface="Gill Sans MT" panose="020B0502020104020203" pitchFamily="34" charset="0"/>
              </a:rPr>
              <a:t>) as computed above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24594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99"/>
                  </a:solidFill>
                  <a:latin typeface="Gill Sans MT" panose="020B0502020104020203" pitchFamily="34" charset="0"/>
                </a:rPr>
                <a:t>1.</a:t>
              </a:r>
              <a:r>
                <a:rPr lang="en-US" altLang="en-US" sz="2800">
                  <a:latin typeface="Gill Sans MT" panose="020B0502020104020203" pitchFamily="34" charset="0"/>
                </a:rPr>
                <a:t> to encrypt message </a:t>
              </a:r>
              <a:r>
                <a:rPr lang="en-US" altLang="en-US" sz="2800" i="1">
                  <a:latin typeface="Gill Sans MT" panose="020B0502020104020203" pitchFamily="34" charset="0"/>
                </a:rPr>
                <a:t>m (&lt;n)</a:t>
              </a:r>
              <a:r>
                <a:rPr lang="en-US" altLang="en-US" sz="2800">
                  <a:latin typeface="Gill Sans MT" panose="020B0502020104020203" pitchFamily="34" charset="0"/>
                </a:rPr>
                <a:t>, compute</a:t>
              </a:r>
            </a:p>
          </p:txBody>
        </p:sp>
        <p:grpSp>
          <p:nvGrpSpPr>
            <p:cNvPr id="24595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24599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 i="1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c = m   </a:t>
                </a:r>
                <a:r>
                  <a:rPr lang="en-US" altLang="en-US" sz="280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mod</a:t>
                </a:r>
                <a:r>
                  <a:rPr lang="en-US" altLang="en-US" sz="2800" i="1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  n</a:t>
                </a:r>
              </a:p>
            </p:txBody>
          </p:sp>
          <p:sp>
            <p:nvSpPr>
              <p:cNvPr id="24600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 i="1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e</a:t>
                </a:r>
              </a:p>
            </p:txBody>
          </p:sp>
        </p:grpSp>
        <p:grpSp>
          <p:nvGrpSpPr>
            <p:cNvPr id="24596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24597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800">
                  <a:latin typeface="Gill Sans MT" panose="020B0502020104020203" pitchFamily="34" charset="0"/>
                </a:endParaRPr>
              </a:p>
            </p:txBody>
          </p:sp>
          <p:sp>
            <p:nvSpPr>
              <p:cNvPr id="24598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800" i="1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669925" y="3260725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99"/>
                </a:solidFill>
                <a:latin typeface="Gill Sans MT" panose="020B0502020104020203" pitchFamily="34" charset="0"/>
              </a:rPr>
              <a:t>2.</a:t>
            </a:r>
            <a:r>
              <a:rPr lang="en-US" altLang="en-US" sz="2800">
                <a:latin typeface="Gill Sans MT" panose="020B0502020104020203" pitchFamily="34" charset="0"/>
              </a:rPr>
              <a:t> to decrypt received bit pattern, </a:t>
            </a:r>
            <a:r>
              <a:rPr lang="en-US" altLang="en-US" sz="2800" i="1">
                <a:latin typeface="Gill Sans MT" panose="020B0502020104020203" pitchFamily="34" charset="0"/>
              </a:rPr>
              <a:t>c</a:t>
            </a:r>
            <a:r>
              <a:rPr lang="en-US" altLang="en-US" sz="2800">
                <a:latin typeface="Gill Sans MT" panose="020B0502020104020203" pitchFamily="34" charset="0"/>
              </a:rPr>
              <a:t>, compute</a:t>
            </a: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917575" y="3768725"/>
            <a:ext cx="740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m = c</a:t>
            </a:r>
            <a:r>
              <a:rPr lang="en-US" altLang="en-US" sz="2800" i="1" baseline="30000">
                <a:solidFill>
                  <a:srgbClr val="C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800">
                <a:solidFill>
                  <a:srgbClr val="C00000"/>
                </a:solidFill>
                <a:latin typeface="Gill Sans MT" panose="020B0502020104020203" pitchFamily="34" charset="0"/>
              </a:rPr>
              <a:t>mod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  n</a:t>
            </a:r>
          </a:p>
        </p:txBody>
      </p:sp>
      <p:grpSp>
        <p:nvGrpSpPr>
          <p:cNvPr id="24584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m  =  (m   </a:t>
              </a: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mod</a:t>
              </a:r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 n)</a:t>
              </a:r>
            </a:p>
          </p:txBody>
        </p:sp>
        <p:sp>
          <p:nvSpPr>
            <p:cNvPr id="24591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mod</a:t>
              </a:r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  n</a:t>
              </a: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4585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magic</a:t>
            </a:r>
          </a:p>
          <a:p>
            <a:pPr algn="r"/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happens!</a:t>
            </a:r>
          </a:p>
        </p:txBody>
      </p:sp>
      <p:sp>
        <p:nvSpPr>
          <p:cNvPr id="24586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7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4589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RSA example: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Bob chooses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p=5, q=7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.  Then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n=35, z=24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e=5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(so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e, z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relatively prime).</a:t>
            </a: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d=29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ed-1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exactly divisible by z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bit pattern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610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25638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c = m  mod  n</a:t>
              </a:r>
            </a:p>
          </p:txBody>
        </p:sp>
        <p:sp>
          <p:nvSpPr>
            <p:cNvPr id="25639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0000l000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24832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</a:rPr>
              <a:t>17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5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encrypt:</a:t>
            </a:r>
          </a:p>
        </p:txBody>
      </p:sp>
      <p:sp>
        <p:nvSpPr>
          <p:cNvPr id="25616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encrypting 8-bit messages.</a:t>
            </a:r>
          </a:p>
        </p:txBody>
      </p:sp>
      <p:sp>
        <p:nvSpPr>
          <p:cNvPr id="25618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9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0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1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25624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25625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25636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m = c  mod  n</a:t>
                </a:r>
              </a:p>
            </p:txBody>
          </p:sp>
          <p:sp>
            <p:nvSpPr>
              <p:cNvPr id="25637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25626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</a:p>
          </p:txBody>
        </p:sp>
        <p:sp>
          <p:nvSpPr>
            <p:cNvPr id="25627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481968572106750915091411825223071697</a:t>
              </a:r>
            </a:p>
          </p:txBody>
        </p:sp>
        <p:sp>
          <p:nvSpPr>
            <p:cNvPr id="25628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grpSp>
          <p:nvGrpSpPr>
            <p:cNvPr id="25629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25634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5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decrypt:</a:t>
              </a:r>
            </a:p>
          </p:txBody>
        </p:sp>
        <p:sp>
          <p:nvSpPr>
            <p:cNvPr id="25631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2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3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3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altLang="en-US" smtClean="0"/>
              <a:t>Why does RSA work?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must show that c</a:t>
            </a:r>
            <a:r>
              <a:rPr lang="en-US" altLang="en-US" sz="2400" baseline="30000" smtClean="0"/>
              <a:t>d</a:t>
            </a:r>
            <a:r>
              <a:rPr lang="en-US" altLang="en-US" sz="2400" smtClean="0"/>
              <a:t> mod n = m </a:t>
            </a:r>
            <a:br>
              <a:rPr lang="en-US" altLang="en-US" sz="2400" smtClean="0"/>
            </a:br>
            <a:r>
              <a:rPr lang="en-US" altLang="en-US" sz="2400" smtClean="0"/>
              <a:t>where c = m</a:t>
            </a:r>
            <a:r>
              <a:rPr lang="en-US" altLang="en-US" sz="2400" baseline="30000" smtClean="0"/>
              <a:t>e</a:t>
            </a:r>
            <a:r>
              <a:rPr lang="en-US" altLang="en-US" sz="2400" smtClean="0"/>
              <a:t> mod n</a:t>
            </a:r>
          </a:p>
          <a:p>
            <a:r>
              <a:rPr lang="en-US" altLang="en-US" sz="2400" smtClean="0"/>
              <a:t>fact: for any x and y: x</a:t>
            </a:r>
            <a:r>
              <a:rPr lang="en-US" altLang="en-US" sz="2400" baseline="30000" smtClean="0"/>
              <a:t>y</a:t>
            </a:r>
            <a:r>
              <a:rPr lang="en-US" altLang="en-US" sz="2400" smtClean="0"/>
              <a:t> mod n = x</a:t>
            </a:r>
            <a:r>
              <a:rPr lang="en-US" altLang="en-US" sz="2400" baseline="30000" smtClean="0"/>
              <a:t>(y mod z)</a:t>
            </a:r>
            <a:r>
              <a:rPr lang="en-US" altLang="en-US" sz="2400" smtClean="0"/>
              <a:t> mod n</a:t>
            </a:r>
          </a:p>
          <a:p>
            <a:pPr lvl="1"/>
            <a:r>
              <a:rPr lang="en-US" altLang="en-US" sz="2000" smtClean="0"/>
              <a:t>where n= pq and z = (p-1)(q-1)</a:t>
            </a:r>
          </a:p>
          <a:p>
            <a:r>
              <a:rPr lang="en-US" altLang="en-US" sz="2400" smtClean="0"/>
              <a:t>thus, </a:t>
            </a:r>
            <a:br>
              <a:rPr lang="en-US" altLang="en-US" sz="2400" smtClean="0"/>
            </a:br>
            <a:r>
              <a:rPr lang="en-US" altLang="en-US" sz="2400" smtClean="0"/>
              <a:t> c</a:t>
            </a:r>
            <a:r>
              <a:rPr lang="en-US" altLang="en-US" sz="2400" baseline="30000" smtClean="0"/>
              <a:t>d</a:t>
            </a:r>
            <a:r>
              <a:rPr lang="en-US" altLang="en-US" sz="2400" smtClean="0"/>
              <a:t> mod n = (m</a:t>
            </a:r>
            <a:r>
              <a:rPr lang="en-US" altLang="en-US" sz="2400" baseline="30000" smtClean="0"/>
              <a:t>e</a:t>
            </a:r>
            <a:r>
              <a:rPr lang="en-US" altLang="en-US" sz="2400" smtClean="0"/>
              <a:t> mod n)</a:t>
            </a:r>
            <a:r>
              <a:rPr lang="en-US" altLang="en-US" sz="2400" baseline="30000" smtClean="0"/>
              <a:t>d</a:t>
            </a:r>
            <a:r>
              <a:rPr lang="en-US" altLang="en-US" sz="2400" smtClean="0"/>
              <a:t> mod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= m</a:t>
            </a:r>
            <a:r>
              <a:rPr lang="en-US" altLang="en-US" sz="2400" baseline="30000" smtClean="0"/>
              <a:t>ed</a:t>
            </a:r>
            <a:r>
              <a:rPr lang="en-US" altLang="en-US" sz="2400" smtClean="0"/>
              <a:t> mod 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= m</a:t>
            </a:r>
            <a:r>
              <a:rPr lang="en-US" altLang="en-US" sz="2400" baseline="30000" smtClean="0"/>
              <a:t>(ed mod z)</a:t>
            </a:r>
            <a:r>
              <a:rPr lang="en-US" altLang="en-US" sz="2400" smtClean="0"/>
              <a:t> mod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= m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mod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05250" y="2289175"/>
            <a:ext cx="3905250" cy="2066925"/>
            <a:chOff x="2460" y="1442"/>
            <a:chExt cx="2460" cy="1302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2" name="Freeform 7"/>
            <p:cNvSpPr>
              <a:spLocks/>
            </p:cNvSpPr>
            <p:nvPr/>
          </p:nvSpPr>
          <p:spPr bwMode="auto">
            <a:xfrm>
              <a:off x="2460" y="1897"/>
              <a:ext cx="1260" cy="847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30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4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RSA: another important property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latin typeface="Gill Sans MT" panose="020B0502020104020203" pitchFamily="34" charset="0"/>
              </a:rPr>
              <a:t>The following property will be </a:t>
            </a: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very</a:t>
            </a:r>
            <a:r>
              <a:rPr lang="en-US" altLang="en-US" sz="280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>
                <a:latin typeface="Gill Sans MT" panose="020B0502020104020203" pitchFamily="34" charset="0"/>
              </a:rPr>
              <a:t>useful later: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27660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27667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2767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28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 </a:t>
                  </a:r>
                  <a:r>
                    <a:rPr lang="en-US" altLang="en-US" sz="32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en-US" sz="28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 (m)</a:t>
                  </a:r>
                  <a:r>
                    <a:rPr lang="en-US" altLang="en-US" sz="32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r>
                    <a:rPr lang="en-US" altLang="en-US" sz="28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=  m </a:t>
                  </a:r>
                </a:p>
              </p:txBody>
            </p:sp>
            <p:sp>
              <p:nvSpPr>
                <p:cNvPr id="276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68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7669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 </a:t>
              </a:r>
              <a:r>
                <a:rPr lang="en-US" altLang="en-US" sz="32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 (m)</a:t>
              </a:r>
              <a:r>
                <a:rPr lang="en-US" altLang="en-US" sz="32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7654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latin typeface="Gill Sans MT" panose="020B0502020104020203" pitchFamily="34" charset="0"/>
              </a:rPr>
              <a:t>use public key first, followed by private key 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latin typeface="Gill Sans MT" panose="020B0502020104020203" pitchFamily="34" charset="0"/>
              </a:rPr>
              <a:t>use private key first, followed by public key 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27656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C0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7657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C0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7658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>
                <a:solidFill>
                  <a:srgbClr val="C00000"/>
                </a:solidFill>
                <a:latin typeface="Gill Sans MT" panose="020B0502020104020203" pitchFamily="34" charset="0"/>
              </a:rPr>
              <a:t>result is the same!</a:t>
            </a:r>
            <a:r>
              <a:rPr lang="en-US" altLang="en-US" sz="320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2765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Goals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r>
              <a:rPr lang="en-US" altLang="en-US" dirty="0" smtClean="0"/>
              <a:t>understand principles of network security: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dirty="0" smtClean="0"/>
              <a:t>cryptography and its </a:t>
            </a:r>
            <a:r>
              <a:rPr lang="en-US" altLang="en-US" i="1" dirty="0" smtClean="0"/>
              <a:t>many</a:t>
            </a:r>
            <a:r>
              <a:rPr lang="en-US" altLang="en-US" dirty="0" smtClean="0"/>
              <a:t> uses beyond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confidentiality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authentication</a:t>
            </a:r>
          </a:p>
          <a:p>
            <a:pPr lvl="1"/>
            <a:r>
              <a:rPr lang="en-US" altLang="en-US" dirty="0" smtClean="0"/>
              <a:t>message integrity</a:t>
            </a:r>
          </a:p>
          <a:p>
            <a:r>
              <a:rPr lang="en-US" altLang="en-US" dirty="0" smtClean="0"/>
              <a:t>security in practice:</a:t>
            </a:r>
          </a:p>
          <a:p>
            <a:pPr lvl="1"/>
            <a:r>
              <a:rPr lang="en-US" altLang="en-US" dirty="0" smtClean="0"/>
              <a:t>firewalls and intrusion detection systems</a:t>
            </a:r>
          </a:p>
          <a:p>
            <a:pPr lvl="1"/>
            <a:r>
              <a:rPr lang="en-US" altLang="en-US" dirty="0" smtClean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14690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follows directly from modular arithmetic: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(m</a:t>
            </a:r>
            <a:r>
              <a:rPr lang="en-US" altLang="en-US" baseline="30000" smtClean="0"/>
              <a:t>e</a:t>
            </a:r>
            <a:r>
              <a:rPr lang="en-US" altLang="en-US" smtClean="0"/>
              <a:t> mod n)</a:t>
            </a:r>
            <a:r>
              <a:rPr lang="en-US" altLang="en-US" baseline="30000" smtClean="0"/>
              <a:t>d</a:t>
            </a:r>
            <a:r>
              <a:rPr lang="en-US" altLang="en-US" smtClean="0"/>
              <a:t> mod n = m</a:t>
            </a:r>
            <a:r>
              <a:rPr lang="en-US" altLang="en-US" baseline="30000" smtClean="0"/>
              <a:t>ed</a:t>
            </a:r>
            <a:r>
              <a:rPr lang="en-US" altLang="en-US" smtClean="0"/>
              <a:t> mod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                         = m</a:t>
            </a:r>
            <a:r>
              <a:rPr lang="en-US" altLang="en-US" baseline="30000" smtClean="0"/>
              <a:t>de</a:t>
            </a:r>
            <a:r>
              <a:rPr lang="en-US" altLang="en-US" smtClean="0"/>
              <a:t> mod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                         = (m</a:t>
            </a:r>
            <a:r>
              <a:rPr lang="en-US" altLang="en-US" baseline="30000" smtClean="0"/>
              <a:t>d</a:t>
            </a:r>
            <a:r>
              <a:rPr lang="en-US" altLang="en-US" smtClean="0"/>
              <a:t> mod n)</a:t>
            </a:r>
            <a:r>
              <a:rPr lang="en-US" altLang="en-US" baseline="30000" smtClean="0"/>
              <a:t>e</a:t>
            </a:r>
            <a:r>
              <a:rPr lang="en-US" altLang="en-US" smtClean="0"/>
              <a:t> mod n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28681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28688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2869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28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  </a:t>
                    </a:r>
                    <a:r>
                      <a:rPr lang="en-US" altLang="en-US" sz="32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en-US" altLang="en-US" sz="28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  (m)</a:t>
                    </a:r>
                    <a:r>
                      <a:rPr lang="en-US" altLang="en-US" sz="32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  <a:r>
                      <a:rPr lang="en-US" altLang="en-US" sz="28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=  m </a:t>
                    </a:r>
                  </a:p>
                </p:txBody>
              </p:sp>
              <p:sp>
                <p:nvSpPr>
                  <p:cNvPr id="2869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US" altLang="en-US" sz="28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9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US" altLang="en-US" sz="28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6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286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sp>
            <p:nvSpPr>
              <p:cNvPr id="28682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</a:t>
                </a:r>
                <a:r>
                  <a:rPr lang="en-US" altLang="en-US" sz="32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(m)</a:t>
                </a:r>
                <a:r>
                  <a:rPr lang="en-US" altLang="en-US" sz="32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8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28683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84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28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85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686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8687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</a:p>
            </p:txBody>
          </p:sp>
        </p:grpSp>
        <p:sp>
          <p:nvSpPr>
            <p:cNvPr id="28679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4400">
                  <a:solidFill>
                    <a:srgbClr val="000099"/>
                  </a:solidFill>
                  <a:latin typeface="Gill Sans MT" panose="020B0502020104020203" pitchFamily="34" charset="0"/>
                </a:rPr>
                <a:t>Why</a:t>
              </a:r>
            </a:p>
          </p:txBody>
        </p:sp>
        <p:sp>
          <p:nvSpPr>
            <p:cNvPr id="28680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32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pic>
        <p:nvPicPr>
          <p:cNvPr id="28677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7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is RSA secure?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altLang="en-US" smtClean="0"/>
              <a:t>suppose you know Bob</a:t>
            </a:r>
            <a:r>
              <a:rPr lang="ja-JP" altLang="en-US" smtClean="0"/>
              <a:t>’</a:t>
            </a:r>
            <a:r>
              <a:rPr lang="en-US" altLang="ja-JP" smtClean="0"/>
              <a:t>s public key (n,e). How hard is it to determine d?</a:t>
            </a:r>
          </a:p>
          <a:p>
            <a:r>
              <a:rPr lang="en-US" altLang="en-US" smtClean="0"/>
              <a:t>essentially need to find factors of n without knowing the two factors p and q </a:t>
            </a:r>
          </a:p>
          <a:p>
            <a:pPr lvl="1"/>
            <a:r>
              <a:rPr lang="en-US" altLang="en-US" sz="2800" smtClean="0"/>
              <a:t>fact: factoring a big number is hard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9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RSA in practice: session keys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exponentiation in RSA is computationally intensive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DES is at least 100 times faster than RSA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use public key </a:t>
            </a:r>
            <a:r>
              <a:rPr lang="en-US" altLang="en-US" dirty="0" err="1" smtClean="0"/>
              <a:t>cryto</a:t>
            </a:r>
            <a:r>
              <a:rPr lang="en-US" altLang="en-US" dirty="0" smtClean="0"/>
              <a:t> to establish secure connection, then establish second key – symmetric session key – for encrypting data</a:t>
            </a:r>
          </a:p>
          <a:p>
            <a:pPr>
              <a:lnSpc>
                <a:spcPct val="12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session key, K</a:t>
            </a:r>
            <a:r>
              <a:rPr lang="en-US" altLang="en-US" i="1" baseline="-25000" dirty="0" smtClean="0">
                <a:solidFill>
                  <a:srgbClr val="C00000"/>
                </a:solidFill>
              </a:rPr>
              <a:t>S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Bob and Alice use RSA to exchange a symmetric key K</a:t>
            </a:r>
            <a:r>
              <a:rPr lang="en-US" altLang="en-US" sz="2400" baseline="-25000" dirty="0" smtClean="0"/>
              <a:t>S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once both have K</a:t>
            </a:r>
            <a:r>
              <a:rPr lang="en-US" altLang="en-US" sz="2400" baseline="-25000" dirty="0" smtClean="0"/>
              <a:t>S</a:t>
            </a:r>
            <a:r>
              <a:rPr lang="en-US" altLang="en-US" sz="2400" dirty="0" smtClean="0"/>
              <a:t>, they use symmetric key cryptography</a:t>
            </a:r>
          </a:p>
          <a:p>
            <a:pPr>
              <a:lnSpc>
                <a:spcPct val="12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5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Roadmap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/>
              <a:t> 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3 </a:t>
            </a:r>
            <a:r>
              <a:rPr lang="en-US" altLang="en-US" dirty="0" smtClean="0"/>
              <a:t>Message integrity</a:t>
            </a:r>
            <a:r>
              <a:rPr lang="en-US" altLang="en-US" i="1" dirty="0" smtClean="0">
                <a:solidFill>
                  <a:srgbClr val="C00000"/>
                </a:solidFill>
              </a:rPr>
              <a:t>, 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28677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923925"/>
          </a:xfrm>
        </p:spPr>
        <p:txBody>
          <a:bodyPr/>
          <a:lstStyle/>
          <a:p>
            <a:r>
              <a:rPr lang="en-US" altLang="en-US" dirty="0" smtClean="0"/>
              <a:t>Authentication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11" y="1411288"/>
            <a:ext cx="7978775" cy="966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Goal: </a:t>
            </a:r>
            <a:r>
              <a:rPr lang="en-US" altLang="en-US" dirty="0" smtClean="0"/>
              <a:t>Bob wants Alice to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prove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her identity to him</a:t>
            </a:r>
            <a:endParaRPr lang="en-US" altLang="en-US" dirty="0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800" i="1" u="sng" smtClean="0">
                <a:solidFill>
                  <a:srgbClr val="C00000"/>
                </a:solidFill>
                <a:latin typeface="Gill Sans MT" pitchFamily="34" charset="0"/>
              </a:rPr>
              <a:t>Protocol ap1.0:</a:t>
            </a: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endParaRPr lang="en-US" sz="2800" smtClean="0">
              <a:latin typeface="Gill Sans MT" pitchFamily="34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32775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in a network,</a:t>
            </a:r>
          </a:p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Bob can not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see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herself to be Alice</a:t>
            </a:r>
          </a:p>
        </p:txBody>
      </p:sp>
      <p:pic>
        <p:nvPicPr>
          <p:cNvPr id="33796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altLang="en-US" smtClean="0"/>
              <a:t>Authentication</a:t>
            </a:r>
          </a:p>
        </p:txBody>
      </p:sp>
      <p:sp>
        <p:nvSpPr>
          <p:cNvPr id="33803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00000"/>
                </a:solidFill>
                <a:latin typeface="Gill Sans MT" panose="020B0502020104020203" pitchFamily="34" charset="0"/>
              </a:rPr>
              <a:t>Goal:  </a:t>
            </a:r>
            <a:r>
              <a:rPr lang="en-US" altLang="en-US" sz="2800">
                <a:latin typeface="Gill Sans MT" panose="020B0502020104020203" pitchFamily="34" charset="0"/>
              </a:rPr>
              <a:t>Bob wants Alice to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prove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 her identity to him</a:t>
            </a:r>
            <a:endParaRPr lang="en-US" altLang="en-US" sz="2800">
              <a:latin typeface="Gill Sans MT" panose="020B0502020104020203" pitchFamily="34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800" i="1" u="sng" smtClean="0">
                <a:solidFill>
                  <a:srgbClr val="C00000"/>
                </a:solidFill>
                <a:latin typeface="Gill Sans MT" pitchFamily="34" charset="0"/>
              </a:rPr>
              <a:t>Protocol ap1.0:</a:t>
            </a: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endParaRPr lang="en-US" sz="2800" smtClean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altLang="en-US" smtClean="0"/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Protocol ap2.0: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Alice says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 in an IP packet</a:t>
            </a:r>
          </a:p>
          <a:p>
            <a:pPr algn="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34822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4826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mtClean="0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800" smtClean="0">
                  <a:latin typeface="Arial" pitchFamily="34" charset="0"/>
                  <a:cs typeface="Arial" pitchFamily="34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1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Trudy can create</a:t>
            </a:r>
          </a:p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a packet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spoofing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endParaRPr lang="en-US" altLang="ja-JP" sz="240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s address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4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5848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mtClean="0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800" smtClean="0">
                  <a:latin typeface="Arial" pitchFamily="34" charset="0"/>
                  <a:cs typeface="Arial" pitchFamily="34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5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altLang="en-US" smtClean="0"/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Protocol ap2.0: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Alice says 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 in an IP packet</a:t>
            </a:r>
          </a:p>
          <a:p>
            <a:pPr algn="r"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containing her source IP address </a:t>
            </a:r>
          </a:p>
        </p:txBody>
      </p:sp>
    </p:spTree>
    <p:extLst>
      <p:ext uri="{BB962C8B-B14F-4D97-AF65-F5344CB8AC3E}">
        <p14:creationId xmlns:p14="http://schemas.microsoft.com/office/powerpoint/2010/main" val="27310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Protocol ap3.0: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and sends her</a:t>
            </a:r>
          </a:p>
          <a:p>
            <a:pPr algn="r">
              <a:defRPr/>
            </a:pPr>
            <a:r>
              <a:rPr lang="en-US" sz="2800" smtClean="0">
                <a:latin typeface="Gill Sans MT" pitchFamily="34" charset="0"/>
              </a:rPr>
              <a:t> secret password to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prove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it.</a:t>
            </a:r>
            <a:endParaRPr lang="en-US" sz="2800" smtClean="0">
              <a:latin typeface="Gill Sans MT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368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z="18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7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altLang="en-US" smtClean="0"/>
              <a:t>Authentication: another try</a:t>
            </a:r>
          </a:p>
        </p:txBody>
      </p:sp>
    </p:spTree>
    <p:extLst>
      <p:ext uri="{BB962C8B-B14F-4D97-AF65-F5344CB8AC3E}">
        <p14:creationId xmlns:p14="http://schemas.microsoft.com/office/powerpoint/2010/main" val="820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playback attack: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Trudy records Alice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s packet</a:t>
            </a:r>
          </a:p>
          <a:p>
            <a:pPr algn="ctr"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and later</a:t>
            </a:r>
          </a:p>
          <a:p>
            <a:pPr algn="ctr"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plays it back to Bob </a:t>
            </a:r>
          </a:p>
        </p:txBody>
      </p:sp>
      <p:pic>
        <p:nvPicPr>
          <p:cNvPr id="37892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180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7902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7904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7907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z="18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Protocol ap3.0: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and sends her</a:t>
            </a:r>
          </a:p>
          <a:p>
            <a:pPr algn="r">
              <a:defRPr/>
            </a:pPr>
            <a:r>
              <a:rPr lang="en-US" sz="2800" smtClean="0">
                <a:latin typeface="Gill Sans MT" pitchFamily="34" charset="0"/>
              </a:rPr>
              <a:t> secret password to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prove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it.</a:t>
            </a:r>
            <a:endParaRPr lang="en-US" sz="2800" smtClean="0">
              <a:latin typeface="Gill Sans MT" pitchFamily="34" charset="0"/>
            </a:endParaRPr>
          </a:p>
        </p:txBody>
      </p:sp>
      <p:sp>
        <p:nvSpPr>
          <p:cNvPr id="379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altLang="en-US" smtClean="0"/>
              <a:t>Authentication: another try</a:t>
            </a:r>
          </a:p>
        </p:txBody>
      </p:sp>
    </p:spTree>
    <p:extLst>
      <p:ext uri="{BB962C8B-B14F-4D97-AF65-F5344CB8AC3E}">
        <p14:creationId xmlns:p14="http://schemas.microsoft.com/office/powerpoint/2010/main" val="12967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</a:t>
            </a:r>
            <a:r>
              <a:rPr lang="en-US" altLang="en-US" smtClean="0"/>
              <a:t>oadmap</a:t>
            </a:r>
            <a:endParaRPr lang="en-US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76039"/>
            <a:ext cx="7772400" cy="494062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1 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integrity, 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32766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Protocol ap3.1: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and sends her</a:t>
            </a:r>
          </a:p>
          <a:p>
            <a:pPr algn="r">
              <a:defRPr/>
            </a:pPr>
            <a:r>
              <a:rPr lang="en-US" sz="2800" i="1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encrypted</a:t>
            </a:r>
            <a:r>
              <a:rPr lang="en-US" sz="280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800" smtClean="0">
                <a:latin typeface="Gill Sans MT" pitchFamily="34" charset="0"/>
              </a:rPr>
              <a:t>secret password to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prove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it.</a:t>
            </a:r>
            <a:endParaRPr lang="en-US" sz="2800" smtClean="0">
              <a:latin typeface="Gill Sans MT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38918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z="18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8923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39940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180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9950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9952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9955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smtClean="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z="18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 smtClean="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>
                <a:defRPr/>
              </a:pPr>
              <a:r>
                <a:rPr lang="en-US" sz="1600" smtClean="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Protocol ap3.1:  </a:t>
            </a:r>
            <a:r>
              <a:rPr lang="en-US" sz="2800" smtClean="0">
                <a:latin typeface="Gill Sans MT" pitchFamily="34" charset="0"/>
              </a:rPr>
              <a:t>Alice says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I am Alice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and sends her</a:t>
            </a:r>
          </a:p>
          <a:p>
            <a:pPr algn="r">
              <a:defRPr/>
            </a:pPr>
            <a:r>
              <a:rPr lang="en-US" sz="2800" i="1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encrypted</a:t>
            </a:r>
            <a:r>
              <a:rPr lang="en-US" sz="280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800" smtClean="0">
                <a:latin typeface="Gill Sans MT" pitchFamily="34" charset="0"/>
              </a:rPr>
              <a:t>secret password to </a:t>
            </a:r>
            <a:r>
              <a:rPr lang="ja-JP" altLang="en-US" sz="2800" smtClean="0">
                <a:latin typeface="Gill Sans MT" pitchFamily="34" charset="0"/>
              </a:rPr>
              <a:t>“</a:t>
            </a:r>
            <a:r>
              <a:rPr lang="en-US" altLang="ja-JP" sz="2800" smtClean="0">
                <a:latin typeface="Gill Sans MT" pitchFamily="34" charset="0"/>
              </a:rPr>
              <a:t>prove</a:t>
            </a:r>
            <a:r>
              <a:rPr lang="ja-JP" altLang="en-US" sz="2800" smtClean="0">
                <a:latin typeface="Gill Sans MT" pitchFamily="34" charset="0"/>
              </a:rPr>
              <a:t>”</a:t>
            </a:r>
            <a:r>
              <a:rPr lang="en-US" altLang="ja-JP" sz="2800" smtClean="0">
                <a:latin typeface="Gill Sans MT" pitchFamily="34" charset="0"/>
              </a:rPr>
              <a:t> it.</a:t>
            </a:r>
            <a:endParaRPr lang="en-US" sz="2800" smtClean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sz="2400" smtClean="0">
                <a:latin typeface="Gill Sans MT" charset="0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nonce: </a:t>
            </a:r>
            <a:r>
              <a:rPr lang="en-US" sz="2400" dirty="0" smtClean="0">
                <a:latin typeface="Gill Sans MT" charset="0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800" i="1" smtClean="0">
                <a:solidFill>
                  <a:srgbClr val="C00000"/>
                </a:solidFill>
                <a:latin typeface="Gill Sans MT" pitchFamily="34" charset="0"/>
              </a:rPr>
              <a:t>ap4.0: </a:t>
            </a:r>
            <a:r>
              <a:rPr lang="en-US" sz="2400" smtClean="0">
                <a:latin typeface="Gill Sans MT" pitchFamily="34" charset="0"/>
              </a:rPr>
              <a:t>to prove Alice </a:t>
            </a:r>
            <a:r>
              <a:rPr lang="ja-JP" altLang="en-US" sz="2400" smtClean="0">
                <a:latin typeface="Gill Sans MT" pitchFamily="34" charset="0"/>
              </a:rPr>
              <a:t>“</a:t>
            </a:r>
            <a:r>
              <a:rPr lang="en-US" altLang="ja-JP" sz="2400" smtClean="0">
                <a:latin typeface="Gill Sans MT" pitchFamily="34" charset="0"/>
              </a:rPr>
              <a:t>live</a:t>
            </a:r>
            <a:r>
              <a:rPr lang="ja-JP" altLang="en-US" sz="2400" smtClean="0">
                <a:latin typeface="Gill Sans MT" pitchFamily="34" charset="0"/>
              </a:rPr>
              <a:t>”</a:t>
            </a:r>
            <a:r>
              <a:rPr lang="en-US" altLang="ja-JP" sz="2400" smtClean="0">
                <a:latin typeface="Gill Sans MT" pitchFamily="34" charset="0"/>
              </a:rPr>
              <a:t>, Bob sends Alice </a:t>
            </a:r>
            <a:r>
              <a:rPr lang="en-US" altLang="ja-JP" sz="2400" i="1" smtClean="0">
                <a:solidFill>
                  <a:srgbClr val="C00000"/>
                </a:solidFill>
                <a:latin typeface="Gill Sans MT" pitchFamily="34" charset="0"/>
              </a:rPr>
              <a:t>nonce</a:t>
            </a:r>
            <a:r>
              <a:rPr lang="en-US" altLang="ja-JP" sz="2400" smtClean="0">
                <a:latin typeface="Gill Sans MT" pitchFamily="34" charset="0"/>
              </a:rPr>
              <a:t>, R.  Alice</a:t>
            </a:r>
          </a:p>
          <a:p>
            <a:pPr algn="r">
              <a:defRPr/>
            </a:pPr>
            <a:r>
              <a:rPr lang="en-US" sz="2400" smtClean="0">
                <a:latin typeface="Gill Sans MT" pitchFamily="34" charset="0"/>
              </a:rPr>
              <a:t>must return R, encrypted with shared secret key</a:t>
            </a:r>
          </a:p>
        </p:txBody>
      </p:sp>
      <p:pic>
        <p:nvPicPr>
          <p:cNvPr id="40967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2400" smtClean="0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 sz="2400" smtClean="0">
                  <a:latin typeface="Arial" pitchFamily="34" charset="0"/>
                  <a:cs typeface="Arial" pitchFamily="34" charset="0"/>
                </a:rPr>
                <a:t>”</a:t>
              </a:r>
              <a:endParaRPr lang="en-US" sz="240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0975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40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altLang="en-US" smtClean="0"/>
              <a:t>Authentication: yet another try</a:t>
            </a:r>
          </a:p>
        </p:txBody>
      </p:sp>
    </p:spTree>
    <p:extLst>
      <p:ext uri="{BB962C8B-B14F-4D97-AF65-F5344CB8AC3E}">
        <p14:creationId xmlns:p14="http://schemas.microsoft.com/office/powerpoint/2010/main" val="31915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Authentication: ap5.0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altLang="en-US" dirty="0" smtClean="0"/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ap5.0: </a:t>
            </a:r>
            <a:r>
              <a:rPr lang="en-US" altLang="en-US" dirty="0" smtClean="0"/>
              <a:t>use nonce, public key cryptography</a:t>
            </a:r>
          </a:p>
        </p:txBody>
      </p:sp>
      <p:pic>
        <p:nvPicPr>
          <p:cNvPr id="41990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 smtClean="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 smtClean="0">
                <a:latin typeface="Arial" pitchFamily="34" charset="0"/>
                <a:cs typeface="Arial" pitchFamily="34" charset="0"/>
              </a:rPr>
              <a:t>”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Bob computes</a:t>
            </a:r>
          </a:p>
          <a:p>
            <a:pPr algn="ctr">
              <a:defRPr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998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smtClean="0">
                <a:latin typeface="Arial" pitchFamily="34" charset="0"/>
                <a:cs typeface="Arial" pitchFamily="34" charset="0"/>
              </a:rPr>
              <a:t>send me your public key</a:t>
            </a: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”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2002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42003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42015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42005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3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altLang="en-US" smtClean="0"/>
              <a:t>ap5.0: security hole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C00000"/>
                </a:solidFill>
              </a:rPr>
              <a:t>man (or woman) in the middle attack: </a:t>
            </a:r>
            <a:r>
              <a:rPr lang="en-US" altLang="en-US" sz="2400" smtClean="0"/>
              <a:t>Trudy poses as Alice (to Bob) and as Bob (to Alice)</a:t>
            </a:r>
          </a:p>
        </p:txBody>
      </p:sp>
      <p:pic>
        <p:nvPicPr>
          <p:cNvPr id="43013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4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23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43074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27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43069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30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43066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34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43061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36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43037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sends m to Alice encrypted with Alice</a:t>
            </a: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latin typeface="Arial" pitchFamily="34" charset="0"/>
                <a:cs typeface="Arial" pitchFamily="34" charset="0"/>
              </a:rPr>
              <a:t>s public key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3041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43042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41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6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7" name="Picture 5" descr="E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44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altLang="en-US" smtClean="0"/>
              <a:t>ap5.0: security hole</a:t>
            </a:r>
          </a:p>
        </p:txBody>
      </p:sp>
      <p:sp>
        <p:nvSpPr>
          <p:cNvPr id="44042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00000"/>
                </a:solidFill>
                <a:latin typeface="Gill Sans MT" panose="020B0502020104020203" pitchFamily="34" charset="0"/>
              </a:rPr>
              <a:t>man (or woman) in the middle attack: </a:t>
            </a:r>
            <a:r>
              <a:rPr lang="en-US" altLang="en-US" sz="2400">
                <a:latin typeface="Gill Sans MT" panose="020B0502020104020203" pitchFamily="34" charset="0"/>
              </a:rPr>
              <a:t>Trudy poses as Alice (to Bob) and as Bob (to Alice)</a:t>
            </a:r>
          </a:p>
        </p:txBody>
      </p:sp>
    </p:spTree>
    <p:extLst>
      <p:ext uri="{BB962C8B-B14F-4D97-AF65-F5344CB8AC3E}">
        <p14:creationId xmlns:p14="http://schemas.microsoft.com/office/powerpoint/2010/main" val="6299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/>
              <a:t> 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3 Message integrity, </a:t>
            </a:r>
            <a:r>
              <a:rPr lang="en-US" altLang="en-US" dirty="0" smtClean="0"/>
              <a:t>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  <p:pic>
        <p:nvPicPr>
          <p:cNvPr id="45061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altLang="en-US" smtClean="0"/>
              <a:t>Digital signatures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altLang="en-US" sz="2600" dirty="0" smtClean="0"/>
              <a:t>sender (Bob) digitally signs document,  establishing he is document owner/creator. </a:t>
            </a:r>
          </a:p>
          <a:p>
            <a:r>
              <a:rPr lang="en-US" altLang="en-US" sz="2600" i="1" dirty="0" smtClean="0">
                <a:solidFill>
                  <a:srgbClr val="000099"/>
                </a:solidFill>
              </a:rPr>
              <a:t>verifiable, </a:t>
            </a:r>
            <a:r>
              <a:rPr lang="en-US" altLang="en-US" sz="2600" i="1" dirty="0" err="1" smtClean="0">
                <a:solidFill>
                  <a:srgbClr val="000099"/>
                </a:solidFill>
              </a:rPr>
              <a:t>nonforgeable</a:t>
            </a:r>
            <a:r>
              <a:rPr lang="en-US" altLang="en-US" sz="2600" i="1" dirty="0" smtClean="0">
                <a:solidFill>
                  <a:srgbClr val="000099"/>
                </a:solidFill>
              </a:rPr>
              <a:t>:</a:t>
            </a:r>
            <a:r>
              <a:rPr lang="en-US" altLang="en-US" sz="2600" i="1" dirty="0" smtClean="0"/>
              <a:t> </a:t>
            </a:r>
            <a:r>
              <a:rPr lang="en-US" altLang="en-US" sz="2600" dirty="0" smtClean="0"/>
              <a:t>recipient (Alice) can prove to someone that Bob, and no one else (including Alice), must have signed document </a:t>
            </a:r>
          </a:p>
        </p:txBody>
      </p:sp>
    </p:spTree>
    <p:extLst>
      <p:ext uri="{BB962C8B-B14F-4D97-AF65-F5344CB8AC3E}">
        <p14:creationId xmlns:p14="http://schemas.microsoft.com/office/powerpoint/2010/main" val="19996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simple digital signature for message m:</a:t>
            </a:r>
          </a:p>
          <a:p>
            <a:r>
              <a:rPr lang="en-US" altLang="en-US" sz="2400" smtClean="0"/>
              <a:t>Bob signs m by encrypting with his private key K</a:t>
            </a:r>
            <a:r>
              <a:rPr lang="en-US" altLang="en-US" sz="2400" baseline="-25000" smtClean="0"/>
              <a:t>B</a:t>
            </a:r>
            <a:r>
              <a:rPr lang="en-US" altLang="en-US" sz="2400" smtClean="0"/>
              <a:t>, creating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signed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message, K</a:t>
            </a:r>
            <a:r>
              <a:rPr lang="en-US" altLang="ja-JP" sz="2400" baseline="-25000" smtClean="0"/>
              <a:t>B</a:t>
            </a:r>
            <a:r>
              <a:rPr lang="en-US" altLang="ja-JP" sz="2400" smtClean="0"/>
              <a:t>(m)</a:t>
            </a:r>
            <a:endParaRPr lang="en-US" altLang="en-US" smtClean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mtClean="0"/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mtClean="0"/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pitchFamily="34" charset="0"/>
                <a:ea typeface="Arial Unicode MS" pitchFamily="34" charset="-128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smtClean="0">
                <a:latin typeface="Arial" pitchFamily="34" charset="0"/>
                <a:ea typeface="Arial Unicode MS" pitchFamily="34" charset="-128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Arial" pitchFamily="34" charset="0"/>
                <a:ea typeface="Arial Unicode MS" pitchFamily="34" charset="-128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 message, m</a:t>
            </a:r>
            <a:endParaRPr lang="en-US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latin typeface="Arial" pitchFamily="34" charset="0"/>
                <a:cs typeface="Arial" pitchFamily="34" charset="0"/>
              </a:rPr>
              <a:t>s private</a:t>
            </a:r>
          </a:p>
          <a:p>
            <a:pPr>
              <a:defRPr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47118" name="Picture 14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47129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smtClean="0">
                <a:latin typeface="Arial" pitchFamily="34" charset="0"/>
                <a:ea typeface="Arial Unicode MS" pitchFamily="34" charset="-128"/>
              </a:rPr>
              <a:t>Bob</a:t>
            </a:r>
            <a:r>
              <a:rPr lang="ja-JP" altLang="en-US" sz="1800" smtClean="0">
                <a:latin typeface="Arial" pitchFamily="34" charset="0"/>
                <a:ea typeface="Arial Unicode MS" pitchFamily="34" charset="-128"/>
              </a:rPr>
              <a:t>’</a:t>
            </a:r>
            <a:r>
              <a:rPr lang="en-US" altLang="ja-JP" sz="180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 message, m, signed (encrypted) with his private key</a:t>
            </a:r>
            <a:endParaRPr lang="en-US" sz="180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59588" y="3375025"/>
            <a:ext cx="71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471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altLang="en-US" smtClean="0"/>
              <a:t>Digital signatures </a:t>
            </a:r>
          </a:p>
        </p:txBody>
      </p:sp>
    </p:spTree>
    <p:extLst>
      <p:ext uri="{BB962C8B-B14F-4D97-AF65-F5344CB8AC3E}">
        <p14:creationId xmlns:p14="http://schemas.microsoft.com/office/powerpoint/2010/main" val="42943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48132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Alice thus verifies that: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en-US" smtClean="0"/>
              <a:t>Bob signed m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en-US" smtClean="0"/>
              <a:t>no one else signed m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 altLang="en-US" smtClean="0"/>
              <a:t>Bob signed m and not m</a:t>
            </a:r>
            <a:r>
              <a:rPr lang="ja-JP" altLang="en-US" smtClean="0"/>
              <a:t>‘</a:t>
            </a:r>
            <a:endParaRPr lang="en-US" altLang="ja-JP" smtClean="0"/>
          </a:p>
          <a:p>
            <a:pPr marL="381000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mtClean="0"/>
              <a:t>Alice can take m, and signature K</a:t>
            </a:r>
            <a:r>
              <a:rPr lang="en-US" altLang="en-US" baseline="-25000" smtClean="0"/>
              <a:t>B</a:t>
            </a:r>
            <a:r>
              <a:rPr lang="en-US" altLang="en-US" smtClean="0"/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panose="05000000000000000000" pitchFamily="2" charset="2"/>
              <a:buChar char="ü"/>
            </a:pPr>
            <a:endParaRPr lang="en-US" altLang="en-US" sz="2400" smtClean="0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altLang="en-US" smtClean="0"/>
              <a:t>Digital signatures </a:t>
            </a:r>
          </a:p>
        </p:txBody>
      </p:sp>
      <p:sp>
        <p:nvSpPr>
          <p:cNvPr id="48136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suppose Alice receives msg m, with signature: m, K</a:t>
            </a:r>
            <a:r>
              <a:rPr lang="en-US" altLang="en-US" sz="2400" baseline="-25000">
                <a:latin typeface="Gill Sans MT" panose="020B0502020104020203" pitchFamily="34" charset="0"/>
              </a:rPr>
              <a:t>B</a:t>
            </a:r>
            <a:r>
              <a:rPr lang="en-US" altLang="en-US" sz="2400">
                <a:latin typeface="Gill Sans MT" panose="020B0502020104020203" pitchFamily="34" charset="0"/>
              </a:rPr>
              <a:t>(m)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Alice verifies m signed by Bob by applying Bob</a:t>
            </a:r>
            <a:r>
              <a:rPr lang="ja-JP" altLang="en-US" sz="2400"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s public key K</a:t>
            </a:r>
            <a:r>
              <a:rPr lang="en-US" altLang="ja-JP" sz="2400" baseline="-25000">
                <a:latin typeface="Gill Sans MT" panose="020B0502020104020203" pitchFamily="34" charset="0"/>
              </a:rPr>
              <a:t>B</a:t>
            </a:r>
            <a:r>
              <a:rPr lang="en-US" altLang="ja-JP" sz="2400">
                <a:latin typeface="Gill Sans MT" panose="020B0502020104020203" pitchFamily="34" charset="0"/>
              </a:rPr>
              <a:t> to K</a:t>
            </a:r>
            <a:r>
              <a:rPr lang="en-US" altLang="ja-JP" sz="2400" baseline="-25000">
                <a:latin typeface="Gill Sans MT" panose="020B0502020104020203" pitchFamily="34" charset="0"/>
              </a:rPr>
              <a:t>B</a:t>
            </a:r>
            <a:r>
              <a:rPr lang="en-US" altLang="ja-JP" sz="2400">
                <a:latin typeface="Gill Sans MT" panose="020B0502020104020203" pitchFamily="34" charset="0"/>
              </a:rPr>
              <a:t>(m) then checks K</a:t>
            </a:r>
            <a:r>
              <a:rPr lang="en-US" altLang="ja-JP" sz="2400" baseline="-25000">
                <a:latin typeface="Gill Sans MT" panose="020B0502020104020203" pitchFamily="34" charset="0"/>
              </a:rPr>
              <a:t>B</a:t>
            </a:r>
            <a:r>
              <a:rPr lang="en-US" altLang="ja-JP" sz="2400">
                <a:latin typeface="Gill Sans MT" panose="020B0502020104020203" pitchFamily="34" charset="0"/>
              </a:rPr>
              <a:t>(K</a:t>
            </a:r>
            <a:r>
              <a:rPr lang="en-US" altLang="ja-JP" sz="2400" baseline="-25000">
                <a:latin typeface="Gill Sans MT" panose="020B0502020104020203" pitchFamily="34" charset="0"/>
              </a:rPr>
              <a:t>B</a:t>
            </a:r>
            <a:r>
              <a:rPr lang="en-US" altLang="ja-JP" sz="2400">
                <a:latin typeface="Gill Sans MT" panose="020B0502020104020203" pitchFamily="34" charset="0"/>
              </a:rPr>
              <a:t>(m) ) = m.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If K</a:t>
            </a:r>
            <a:r>
              <a:rPr lang="en-US" altLang="en-US" sz="2400" baseline="-25000">
                <a:latin typeface="Gill Sans MT" panose="020B0502020104020203" pitchFamily="34" charset="0"/>
              </a:rPr>
              <a:t>B</a:t>
            </a:r>
            <a:r>
              <a:rPr lang="en-US" altLang="en-US" sz="2400">
                <a:latin typeface="Gill Sans MT" panose="020B0502020104020203" pitchFamily="34" charset="0"/>
              </a:rPr>
              <a:t>(K</a:t>
            </a:r>
            <a:r>
              <a:rPr lang="en-US" altLang="en-US" sz="2400" baseline="-25000">
                <a:latin typeface="Gill Sans MT" panose="020B0502020104020203" pitchFamily="34" charset="0"/>
              </a:rPr>
              <a:t>B</a:t>
            </a:r>
            <a:r>
              <a:rPr lang="en-US" altLang="en-US" sz="2400">
                <a:latin typeface="Gill Sans MT" panose="020B0502020104020203" pitchFamily="34" charset="0"/>
              </a:rPr>
              <a:t>(m) ) = m, whoever signed m must have used Bob</a:t>
            </a:r>
            <a:r>
              <a:rPr lang="ja-JP" altLang="en-US" sz="2400"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endParaRPr lang="en-US" altLang="en-US" sz="2400">
              <a:latin typeface="Gill Sans MT" panose="020B0502020104020203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733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network security?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confidentiality</a:t>
            </a:r>
            <a:r>
              <a:rPr lang="en-US" altLang="en-US" smtClean="0">
                <a:solidFill>
                  <a:srgbClr val="C00000"/>
                </a:solidFill>
              </a:rPr>
              <a:t>: </a:t>
            </a:r>
            <a:r>
              <a:rPr lang="en-US" altLang="en-US" sz="2400" smtClean="0"/>
              <a:t>only sender, intended receiver should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understand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message contents</a:t>
            </a:r>
          </a:p>
          <a:p>
            <a:pPr lvl="1"/>
            <a:r>
              <a:rPr lang="en-US" altLang="en-US" smtClean="0"/>
              <a:t>sender encrypts message</a:t>
            </a:r>
          </a:p>
          <a:p>
            <a:pPr lvl="1"/>
            <a:r>
              <a:rPr lang="en-US" altLang="en-US" smtClean="0"/>
              <a:t>receiver decrypts message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authentication: </a:t>
            </a:r>
            <a:r>
              <a:rPr lang="en-US" altLang="en-US" sz="2400" smtClean="0"/>
              <a:t>sender, receiver want to confirm identity of each other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message integrity: </a:t>
            </a:r>
            <a:r>
              <a:rPr lang="en-US" altLang="en-US" sz="2400" smtClean="0"/>
              <a:t>sender, receiver want to ensure message not altered (in transit, or afterwards) without detection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access and availability</a:t>
            </a:r>
            <a:r>
              <a:rPr lang="en-US" altLang="en-US" sz="2400" smtClean="0">
                <a:solidFill>
                  <a:srgbClr val="FF0000"/>
                </a:solidFill>
              </a:rPr>
              <a:t>:</a:t>
            </a:r>
            <a:r>
              <a:rPr lang="en-US" altLang="en-US" sz="2400" smtClean="0"/>
              <a:t> 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378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Message digests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computationally expensive to public-key-encrypt long messages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goal: </a:t>
            </a:r>
            <a:r>
              <a:rPr lang="en-US" altLang="en-US" sz="2400" dirty="0" smtClean="0"/>
              <a:t>fixed-length, easy- to-compute digital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fingerprint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apply hash function H to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, get fixed size message digest, </a:t>
            </a:r>
            <a:r>
              <a:rPr lang="en-US" altLang="en-US" sz="2400" i="1" dirty="0" smtClean="0"/>
              <a:t>H(m).</a:t>
            </a:r>
            <a:endParaRPr lang="en-US" altLang="en-US" sz="2000" dirty="0" smtClean="0"/>
          </a:p>
          <a:p>
            <a:pPr>
              <a:lnSpc>
                <a:spcPct val="120000"/>
              </a:lnSpc>
            </a:pPr>
            <a:endParaRPr lang="en-US" altLang="en-US" sz="2000" dirty="0" smtClean="0"/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Hash function properties:</a:t>
            </a:r>
          </a:p>
          <a:p>
            <a:r>
              <a:rPr lang="en-US" altLang="en-US" sz="2400" dirty="0" smtClean="0"/>
              <a:t>many-to-1</a:t>
            </a:r>
          </a:p>
          <a:p>
            <a:r>
              <a:rPr lang="en-US" altLang="en-US" sz="2400" dirty="0" smtClean="0"/>
              <a:t>produces fixed-size </a:t>
            </a:r>
            <a:r>
              <a:rPr lang="en-US" altLang="en-US" sz="2400" dirty="0" err="1" smtClean="0"/>
              <a:t>msg</a:t>
            </a:r>
            <a:r>
              <a:rPr lang="en-US" altLang="en-US" sz="2400" dirty="0" smtClean="0"/>
              <a:t> digest (fingerprint)</a:t>
            </a:r>
          </a:p>
          <a:p>
            <a:r>
              <a:rPr lang="en-US" altLang="en-US" sz="2400" dirty="0" smtClean="0"/>
              <a:t>given message digest x, computationally infeasible to find m such that x = H(m)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altLang="en-US" sz="3200" smtClean="0"/>
              <a:t>Internet checksum: poor crypto hash function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9"/>
            <a:ext cx="8424863" cy="14986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Internet checksum has some properties of hash function:</a:t>
            </a:r>
          </a:p>
          <a:p>
            <a:pPr>
              <a:buFont typeface="ZapfDingbats" pitchFamily="82" charset="2"/>
              <a:buChar char="ü"/>
            </a:pPr>
            <a:r>
              <a:rPr lang="en-US" altLang="en-US" sz="2400" dirty="0" smtClean="0"/>
              <a:t>produces fixed length digest (16-bit sum) of message</a:t>
            </a:r>
          </a:p>
          <a:p>
            <a:pPr>
              <a:buFont typeface="ZapfDingbats" pitchFamily="82" charset="2"/>
              <a:buChar char="ü"/>
            </a:pPr>
            <a:r>
              <a:rPr lang="en-US" altLang="en-US" sz="2400" dirty="0" smtClean="0"/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I O U </a:t>
            </a:r>
            <a:r>
              <a:rPr lang="en-US" b="1" u="sng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0 0 . </a:t>
            </a:r>
            <a:r>
              <a:rPr lang="en-US" b="1" u="sng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49 4F 55 </a:t>
            </a:r>
            <a:r>
              <a:rPr lang="en-US" b="1" u="sng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30 30 2E </a:t>
            </a:r>
            <a:r>
              <a:rPr lang="en-US" b="1" u="sng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  <a:cs typeface="Arial" pitchFamily="34" charset="0"/>
              </a:rPr>
              <a:t>s </a:t>
            </a:r>
          </a:p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private</a:t>
            </a:r>
          </a:p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51212" name="Picture 1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3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51268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1216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51219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Alice verifies signature, integrity of digitally signed message:</a:t>
            </a:r>
          </a:p>
        </p:txBody>
      </p:sp>
      <p:grpSp>
        <p:nvGrpSpPr>
          <p:cNvPr id="51222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51261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51256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 smtClean="0">
                <a:latin typeface="Arial" pitchFamily="34" charset="0"/>
                <a:cs typeface="Arial" pitchFamily="34" charset="0"/>
              </a:rPr>
              <a:t>s </a:t>
            </a:r>
          </a:p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public</a:t>
            </a:r>
          </a:p>
          <a:p>
            <a:pPr algn="r">
              <a:defRPr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51246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Digital signature = signed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5708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Hash function algorithms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altLang="en-US" dirty="0" smtClean="0"/>
              <a:t>computes 128-bit message digest in 4-step process. </a:t>
            </a:r>
          </a:p>
          <a:p>
            <a:pPr lvl="1"/>
            <a:r>
              <a:rPr lang="en-US" altLang="en-US" dirty="0" smtClean="0"/>
              <a:t>arbitrary 128-bit string x, appears difficult to construct </a:t>
            </a:r>
            <a:r>
              <a:rPr lang="en-US" altLang="en-US" dirty="0" err="1" smtClean="0"/>
              <a:t>msg</a:t>
            </a:r>
            <a:r>
              <a:rPr lang="en-US" altLang="en-US" dirty="0" smtClean="0"/>
              <a:t> m whose MD5 hash is equal to x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altLang="en-US" dirty="0" smtClean="0"/>
              <a:t>US standard [</a:t>
            </a:r>
            <a:r>
              <a:rPr lang="en-US" altLang="en-US" sz="2000" dirty="0" smtClean="0"/>
              <a:t>NIST, FIPS PUB 180-1]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998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altLang="en-US" dirty="0" smtClean="0"/>
              <a:t>Recall: ap5.0 security hole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smtClean="0">
                <a:solidFill>
                  <a:srgbClr val="C00000"/>
                </a:solidFill>
              </a:rPr>
              <a:t>man (or woman) in the middle attack: </a:t>
            </a:r>
            <a:r>
              <a:rPr lang="en-US" altLang="en-US" sz="2400" smtClean="0"/>
              <a:t>Trudy poses as Alice (to Bob) and as Bob (to Alice)</a:t>
            </a:r>
          </a:p>
        </p:txBody>
      </p:sp>
      <p:pic>
        <p:nvPicPr>
          <p:cNvPr id="53254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5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64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5331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68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5331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71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5330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75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5330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77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3278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sends m to Alice encrypted with Alice</a:t>
            </a:r>
            <a:r>
              <a:rPr lang="ja-JP" altLang="en-US" sz="180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 smtClean="0">
                <a:latin typeface="Arial" pitchFamily="34" charset="0"/>
                <a:cs typeface="Arial" pitchFamily="34" charset="0"/>
              </a:rPr>
              <a:t>s public key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3282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3283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latin typeface="Arial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518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Public-key certification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3712"/>
            <a:ext cx="7772400" cy="507895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motivation: Trudy plays pizza prank on Bob</a:t>
            </a:r>
          </a:p>
          <a:p>
            <a:pPr lvl="1"/>
            <a:r>
              <a:rPr lang="en-US" altLang="en-US" dirty="0" smtClean="0"/>
              <a:t>Trudy creates e-mail order: </a:t>
            </a:r>
            <a:br>
              <a:rPr lang="en-US" altLang="en-US" dirty="0" smtClean="0"/>
            </a:br>
            <a:r>
              <a:rPr lang="en-US" altLang="en-US" i="1" dirty="0" smtClean="0"/>
              <a:t>Dear Pizza Store, Please deliver to me four pepperoni pizzas. Thank you, Bob</a:t>
            </a:r>
          </a:p>
          <a:p>
            <a:pPr lvl="1"/>
            <a:r>
              <a:rPr lang="en-US" altLang="en-US" dirty="0" smtClean="0"/>
              <a:t>Trudy signs order with her private key</a:t>
            </a:r>
          </a:p>
          <a:p>
            <a:pPr lvl="1"/>
            <a:r>
              <a:rPr lang="en-US" altLang="en-US" dirty="0" smtClean="0"/>
              <a:t>Trudy sends order to Pizza Store</a:t>
            </a:r>
          </a:p>
          <a:p>
            <a:pPr lvl="1"/>
            <a:r>
              <a:rPr lang="en-US" altLang="en-US" dirty="0" smtClean="0"/>
              <a:t>Trudy sends to Pizza Store her public key, but says it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Bob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public key</a:t>
            </a:r>
          </a:p>
          <a:p>
            <a:pPr lvl="1"/>
            <a:r>
              <a:rPr lang="en-US" altLang="en-US" dirty="0" smtClean="0"/>
              <a:t>Pizza Store verifies signature; then delivers four pepperoni pizzas to Bob</a:t>
            </a:r>
          </a:p>
          <a:p>
            <a:pPr lvl="1"/>
            <a:r>
              <a:rPr lang="en-US" altLang="en-US" dirty="0" smtClean="0"/>
              <a:t>Bob </a:t>
            </a:r>
            <a:r>
              <a:rPr lang="en-US" altLang="en-US" dirty="0" err="1" smtClean="0"/>
              <a:t>doesn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even like pepperoni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altLang="en-US" smtClean="0"/>
              <a:t>Certification authorities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233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i="1" dirty="0" smtClean="0">
                <a:solidFill>
                  <a:srgbClr val="C00000"/>
                </a:solidFill>
              </a:rPr>
              <a:t>certification authority (CA): </a:t>
            </a:r>
            <a:r>
              <a:rPr lang="en-US" altLang="en-US" sz="2400" dirty="0" smtClean="0"/>
              <a:t>binds public key to particular entity, E.</a:t>
            </a:r>
          </a:p>
          <a:p>
            <a:r>
              <a:rPr lang="en-US" altLang="en-US" sz="2400" dirty="0" smtClean="0"/>
              <a:t>E (person, router) registers its public key with CA.</a:t>
            </a:r>
          </a:p>
          <a:p>
            <a:pPr lvl="1"/>
            <a:r>
              <a:rPr lang="en-US" altLang="en-US" sz="2000" dirty="0" smtClean="0"/>
              <a:t>E provides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proof of identity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to CA. </a:t>
            </a:r>
          </a:p>
          <a:p>
            <a:pPr lvl="1"/>
            <a:r>
              <a:rPr lang="en-US" altLang="en-US" sz="2000" dirty="0" smtClean="0"/>
              <a:t>CA creates certificate binding E to its public key.</a:t>
            </a:r>
          </a:p>
          <a:p>
            <a:pPr lvl="1"/>
            <a:r>
              <a:rPr lang="en-US" altLang="en-US" sz="2000" dirty="0" smtClean="0"/>
              <a:t>certificate containing 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public key digitally signed by CA – CA says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this is 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public key</a:t>
            </a:r>
            <a:r>
              <a:rPr lang="ja-JP" altLang="en-US" sz="2000" dirty="0" smtClean="0"/>
              <a:t>”</a:t>
            </a:r>
            <a:endParaRPr lang="en-US" altLang="en-US" sz="2000" dirty="0" smtClean="0"/>
          </a:p>
        </p:txBody>
      </p:sp>
      <p:pic>
        <p:nvPicPr>
          <p:cNvPr id="55301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55302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6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55304" name="Picture 7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5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5533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5533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</a:p>
            </p:txBody>
          </p:sp>
          <p:sp>
            <p:nvSpPr>
              <p:cNvPr id="5533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5533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55306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6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identifying information </a:t>
            </a:r>
          </a:p>
        </p:txBody>
      </p:sp>
      <p:sp>
        <p:nvSpPr>
          <p:cNvPr id="55308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5310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55311" name="Picture 20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12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5532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</a:t>
              </a:r>
            </a:p>
          </p:txBody>
        </p:sp>
        <p:sp>
          <p:nvSpPr>
            <p:cNvPr id="5532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</a:p>
          </p:txBody>
        </p:sp>
      </p:grpSp>
      <p:sp>
        <p:nvSpPr>
          <p:cNvPr id="55313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5314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17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55321" name="Picture 29" descr="SO00109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532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5532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5532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5532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5532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pic>
          <p:nvPicPr>
            <p:cNvPr id="55323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18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certificate for Bob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s public key, signed by CA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altLang="en-US" sz="2400" dirty="0" smtClean="0"/>
              <a:t>when Alice wants Bob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public key:</a:t>
            </a:r>
          </a:p>
          <a:p>
            <a:pPr lvl="1"/>
            <a:r>
              <a:rPr lang="en-US" altLang="en-US" dirty="0" smtClean="0"/>
              <a:t>gets Bob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certificate (Bob or elsewhere).</a:t>
            </a:r>
          </a:p>
          <a:p>
            <a:pPr lvl="1"/>
            <a:r>
              <a:rPr lang="en-US" altLang="en-US" dirty="0" smtClean="0"/>
              <a:t>apply CA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public key to Bob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certificate, get Bob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public key</a:t>
            </a:r>
            <a:endParaRPr lang="en-US" altLang="en-US" dirty="0" smtClean="0"/>
          </a:p>
        </p:txBody>
      </p:sp>
      <p:pic>
        <p:nvPicPr>
          <p:cNvPr id="56324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6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56326" name="Picture 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56348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56350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</a:p>
            </p:txBody>
          </p:sp>
          <p:sp>
            <p:nvSpPr>
              <p:cNvPr id="56351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56349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56329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</a:p>
        </p:txBody>
      </p:sp>
      <p:pic>
        <p:nvPicPr>
          <p:cNvPr id="56330" name="Picture 1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31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56346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</a:t>
              </a:r>
            </a:p>
          </p:txBody>
        </p:sp>
        <p:sp>
          <p:nvSpPr>
            <p:cNvPr id="56347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</a:p>
          </p:txBody>
        </p:sp>
      </p:grpSp>
      <p:sp>
        <p:nvSpPr>
          <p:cNvPr id="56332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36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56339" name="Picture 25" descr="SO00109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40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56342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563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 </a:t>
                  </a:r>
                </a:p>
              </p:txBody>
            </p:sp>
            <p:sp>
              <p:nvSpPr>
                <p:cNvPr id="563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56343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pic>
          <p:nvPicPr>
            <p:cNvPr id="56341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altLang="en-US" smtClean="0"/>
              <a:t>Certification authorities</a:t>
            </a:r>
          </a:p>
        </p:txBody>
      </p:sp>
    </p:spTree>
    <p:extLst>
      <p:ext uri="{BB962C8B-B14F-4D97-AF65-F5344CB8AC3E}">
        <p14:creationId xmlns:p14="http://schemas.microsoft.com/office/powerpoint/2010/main" val="31921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/>
              <a:t> 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integrity, 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4 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19902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Secure e-mail - confidential e-mail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528638" y="4592638"/>
            <a:ext cx="57880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Alice: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latin typeface="Gill Sans MT" panose="020B0502020104020203" pitchFamily="34" charset="0"/>
              </a:rPr>
              <a:t>generates random </a:t>
            </a:r>
            <a:r>
              <a:rPr lang="en-US" altLang="en-US" sz="2400" i="1" dirty="0">
                <a:latin typeface="Gill Sans MT" panose="020B0502020104020203" pitchFamily="34" charset="0"/>
              </a:rPr>
              <a:t>symmetric</a:t>
            </a:r>
            <a:r>
              <a:rPr lang="en-US" altLang="en-US" sz="2400" dirty="0">
                <a:latin typeface="Gill Sans MT" panose="020B0502020104020203" pitchFamily="34" charset="0"/>
              </a:rPr>
              <a:t> private key, 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S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 encrypts message with 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S  </a:t>
            </a:r>
            <a:r>
              <a:rPr lang="en-US" altLang="en-US" sz="2400" dirty="0">
                <a:latin typeface="Gill Sans MT" panose="020B0502020104020203" pitchFamily="34" charset="0"/>
              </a:rPr>
              <a:t>(for efficiency)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 also encrypts 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S</a:t>
            </a:r>
            <a:r>
              <a:rPr lang="en-US" altLang="en-US" sz="2400" dirty="0">
                <a:latin typeface="Gill Sans MT" panose="020B0502020104020203" pitchFamily="34" charset="0"/>
              </a:rPr>
              <a:t> with Bob</a:t>
            </a:r>
            <a:r>
              <a:rPr lang="ja-JP" altLang="en-US" sz="2400" dirty="0">
                <a:latin typeface="Gill Sans MT" panose="020B0502020104020203" pitchFamily="34" charset="0"/>
              </a:rPr>
              <a:t>’</a:t>
            </a:r>
            <a:r>
              <a:rPr lang="en-US" altLang="ja-JP" sz="2400" dirty="0">
                <a:latin typeface="Gill Sans MT" panose="020B0502020104020203" pitchFamily="34" charset="0"/>
              </a:rPr>
              <a:t>s public key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 sends both 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S</a:t>
            </a:r>
            <a:r>
              <a:rPr lang="en-US" altLang="en-US" sz="2400" dirty="0">
                <a:latin typeface="Gill Sans MT" panose="020B0502020104020203" pitchFamily="34" charset="0"/>
              </a:rPr>
              <a:t>(m) and 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B</a:t>
            </a:r>
            <a:r>
              <a:rPr lang="en-US" altLang="en-US" sz="2400" dirty="0">
                <a:latin typeface="Gill Sans MT" panose="020B0502020104020203" pitchFamily="34" charset="0"/>
              </a:rPr>
              <a:t>(K</a:t>
            </a:r>
            <a:r>
              <a:rPr lang="en-US" altLang="en-US" sz="2400" baseline="-25000" dirty="0">
                <a:latin typeface="Gill Sans MT" panose="020B0502020104020203" pitchFamily="34" charset="0"/>
              </a:rPr>
              <a:t>S</a:t>
            </a:r>
            <a:r>
              <a:rPr lang="en-US" altLang="en-US" sz="2400" dirty="0">
                <a:latin typeface="Gill Sans MT" panose="020B0502020104020203" pitchFamily="34" charset="0"/>
              </a:rPr>
              <a:t>) to Bob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 Alice wants to send </a:t>
            </a: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confidential</a:t>
            </a:r>
            <a:r>
              <a:rPr lang="en-US" altLang="en-US" sz="2400" dirty="0">
                <a:latin typeface="Gill Sans MT" panose="020B0502020104020203" pitchFamily="34" charset="0"/>
              </a:rPr>
              <a:t> e-mail, m, to Bob.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58377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379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0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81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58440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41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8442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grpSp>
          <p:nvGrpSpPr>
            <p:cNvPr id="58382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58436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37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8438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8439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58383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58434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35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58384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58432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33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8385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(m )</a:t>
              </a:r>
            </a:p>
          </p:txBody>
        </p:sp>
        <p:grpSp>
          <p:nvGrpSpPr>
            <p:cNvPr id="58387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58430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  <p:sp>
            <p:nvSpPr>
              <p:cNvPr id="58431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58388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58391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8392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8393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394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58428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29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58395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396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7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98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400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01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8402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03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58425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26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8427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58404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05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58421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22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8423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8424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8406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407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408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58419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20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8409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8410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1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8412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pic>
          <p:nvPicPr>
            <p:cNvPr id="58414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5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(m )</a:t>
              </a:r>
            </a:p>
          </p:txBody>
        </p:sp>
        <p:grpSp>
          <p:nvGrpSpPr>
            <p:cNvPr id="58416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58417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  <p:sp>
            <p:nvSpPr>
              <p:cNvPr id="58418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altLang="en-US" sz="4000" smtClean="0"/>
              <a:t>Friends and enemies: Alice, Bob, Trudy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well-known in network security world</a:t>
            </a:r>
          </a:p>
          <a:p>
            <a:r>
              <a:rPr lang="en-US" altLang="en-US" sz="2400" dirty="0" smtClean="0"/>
              <a:t>Bob, Alice (lovers!) want to communicate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securely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r>
              <a:rPr lang="en-US" altLang="en-US" sz="2400" dirty="0" smtClean="0"/>
              <a:t>Trudy (intruder) may intercept, delete, add messages</a:t>
            </a:r>
          </a:p>
        </p:txBody>
      </p:sp>
      <p:pic>
        <p:nvPicPr>
          <p:cNvPr id="6149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sp>
        <p:nvSpPr>
          <p:cNvPr id="6156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data, control messages</a:t>
            </a:r>
          </a:p>
        </p:txBody>
      </p:sp>
      <p:sp>
        <p:nvSpPr>
          <p:cNvPr id="6161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166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168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6169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6170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31821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Secure </a:t>
            </a:r>
            <a:r>
              <a:rPr lang="en-US" altLang="en-US"/>
              <a:t>e-mail- confidential </a:t>
            </a:r>
            <a:r>
              <a:rPr lang="en-US" altLang="en-US" smtClean="0"/>
              <a:t>e-mail (Cont’d)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C00000"/>
                </a:solidFill>
                <a:latin typeface="Gill Sans MT" panose="020B0502020104020203" pitchFamily="34" charset="0"/>
              </a:rPr>
              <a:t>Bob: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 uses his private key to decrypt and recover K</a:t>
            </a:r>
            <a:r>
              <a:rPr lang="en-US" altLang="en-US" sz="2400" baseline="-25000">
                <a:latin typeface="Gill Sans MT" panose="020B0502020104020203" pitchFamily="34" charset="0"/>
              </a:rPr>
              <a:t>S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 uses K</a:t>
            </a:r>
            <a:r>
              <a:rPr lang="en-US" altLang="en-US" sz="2400" baseline="-25000">
                <a:latin typeface="Gill Sans MT" panose="020B0502020104020203" pitchFamily="34" charset="0"/>
              </a:rPr>
              <a:t>S</a:t>
            </a:r>
            <a:r>
              <a:rPr lang="en-US" altLang="en-US" sz="2400">
                <a:latin typeface="Gill Sans MT" panose="020B0502020104020203" pitchFamily="34" charset="0"/>
              </a:rPr>
              <a:t> to decrypt K</a:t>
            </a:r>
            <a:r>
              <a:rPr lang="en-US" altLang="en-US" sz="2400" baseline="-25000">
                <a:latin typeface="Gill Sans MT" panose="020B0502020104020203" pitchFamily="34" charset="0"/>
              </a:rPr>
              <a:t>S</a:t>
            </a:r>
            <a:r>
              <a:rPr lang="en-US" altLang="en-US" sz="2400">
                <a:latin typeface="Gill Sans MT" panose="020B0502020104020203" pitchFamily="34" charset="0"/>
              </a:rPr>
              <a:t>(m) to recover m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Alice wants to send confidential e-mail, m, to Bob</a:t>
            </a:r>
            <a:r>
              <a:rPr lang="en-US" altLang="en-US"/>
              <a:t>.</a:t>
            </a:r>
          </a:p>
        </p:txBody>
      </p:sp>
      <p:grpSp>
        <p:nvGrpSpPr>
          <p:cNvPr id="59398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59400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02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3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404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59463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64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9465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grpSp>
          <p:nvGrpSpPr>
            <p:cNvPr id="59405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59459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60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9461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9462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59406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59457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58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59407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59455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56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9408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(m )</a:t>
              </a:r>
            </a:p>
          </p:txBody>
        </p:sp>
        <p:grpSp>
          <p:nvGrpSpPr>
            <p:cNvPr id="59410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59453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  <p:sp>
            <p:nvSpPr>
              <p:cNvPr id="59454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59411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59414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9415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9416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17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59451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52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59418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19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20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21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23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24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9425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26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59448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49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9450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59427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28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59444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45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59446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9447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9429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30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431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59442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43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9432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33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4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9435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6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pic>
          <p:nvPicPr>
            <p:cNvPr id="59437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38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(m )</a:t>
              </a:r>
            </a:p>
          </p:txBody>
        </p:sp>
        <p:grpSp>
          <p:nvGrpSpPr>
            <p:cNvPr id="59439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59440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  <p:sp>
            <p:nvSpPr>
              <p:cNvPr id="59441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1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Secure e-mail – Sender authentication and message integrity 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ill Sans MT" panose="020B0502020104020203" pitchFamily="34" charset="0"/>
              </a:rPr>
              <a:t> Alice wants to provide </a:t>
            </a: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sender authentication message integrity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 Alice digitally signs message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 sends both message (in the clear) and digital signature</a:t>
            </a:r>
          </a:p>
        </p:txBody>
      </p:sp>
      <p:grpSp>
        <p:nvGrpSpPr>
          <p:cNvPr id="60422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60425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5365 w 476"/>
                <a:gd name="T3" fmla="*/ 0 h 247"/>
                <a:gd name="T4" fmla="*/ 5365 w 476"/>
                <a:gd name="T5" fmla="*/ 341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28" name="Picture 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9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60483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84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H( )</a:t>
                </a:r>
              </a:p>
            </p:txBody>
          </p:sp>
          <p:sp>
            <p:nvSpPr>
              <p:cNvPr id="60485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grpSp>
          <p:nvGrpSpPr>
            <p:cNvPr id="60430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60479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80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60481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0482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60431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60477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8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60432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60475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6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0433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H(m )</a:t>
              </a:r>
            </a:p>
          </p:txBody>
        </p:sp>
        <p:grpSp>
          <p:nvGrpSpPr>
            <p:cNvPr id="60434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60473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(H(m))</a:t>
                </a:r>
              </a:p>
            </p:txBody>
          </p:sp>
          <p:sp>
            <p:nvSpPr>
              <p:cNvPr id="60474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0435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517443 w 476"/>
                <a:gd name="T3" fmla="*/ 0 h 247"/>
                <a:gd name="T4" fmla="*/ 2517443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60436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grpSp>
          <p:nvGrpSpPr>
            <p:cNvPr id="60437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60471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2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0438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39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0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41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43" name="Picture 3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44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60445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pic>
          <p:nvPicPr>
            <p:cNvPr id="60447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48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grpSp>
          <p:nvGrpSpPr>
            <p:cNvPr id="60449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60467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8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60469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0470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60450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51" name="Picture 51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52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60465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6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60453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60463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(H(m))</a:t>
                </a:r>
              </a:p>
            </p:txBody>
          </p:sp>
          <p:sp>
            <p:nvSpPr>
              <p:cNvPr id="60464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0454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grpSp>
          <p:nvGrpSpPr>
            <p:cNvPr id="60455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60460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1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H( )</a:t>
                </a:r>
              </a:p>
            </p:txBody>
          </p:sp>
          <p:sp>
            <p:nvSpPr>
              <p:cNvPr id="60462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sp>
          <p:nvSpPr>
            <p:cNvPr id="60456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60457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8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H(m )</a:t>
              </a:r>
            </a:p>
          </p:txBody>
        </p:sp>
        <p:sp>
          <p:nvSpPr>
            <p:cNvPr id="60459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Secure e-mail </a:t>
            </a:r>
            <a:r>
              <a:rPr lang="en-US" altLang="en-US" dirty="0"/>
              <a:t>– </a:t>
            </a:r>
            <a:r>
              <a:rPr lang="en-US" altLang="en-US" dirty="0" smtClean="0"/>
              <a:t>Secrecy, sender </a:t>
            </a:r>
            <a:r>
              <a:rPr lang="en-US" altLang="en-US" dirty="0"/>
              <a:t>authentication and message integrity </a:t>
            </a:r>
            <a:endParaRPr lang="en-US" altLang="en-US" dirty="0" smtClean="0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527050" y="1314450"/>
            <a:ext cx="7204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Alice wants to provide secrecy, sender authentication, </a:t>
            </a:r>
            <a:br>
              <a:rPr lang="en-US" altLang="en-US" sz="2400">
                <a:latin typeface="Gill Sans MT" panose="020B0502020104020203" pitchFamily="34" charset="0"/>
              </a:rPr>
            </a:br>
            <a:r>
              <a:rPr lang="en-US" altLang="en-US" sz="2400">
                <a:latin typeface="Gill Sans MT" panose="020B0502020104020203" pitchFamily="34" charset="0"/>
              </a:rPr>
              <a:t>   message integrity.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C00000"/>
                </a:solidFill>
                <a:latin typeface="Gill Sans MT" panose="020B0502020104020203" pitchFamily="34" charset="0"/>
              </a:rPr>
              <a:t>Alice uses three keys: </a:t>
            </a:r>
            <a:r>
              <a:rPr lang="en-US" altLang="en-US" sz="2400">
                <a:latin typeface="Gill Sans MT" panose="020B0502020104020203" pitchFamily="34" charset="0"/>
              </a:rPr>
              <a:t>her private key, Bob</a:t>
            </a:r>
            <a:r>
              <a:rPr lang="ja-JP" altLang="en-US" sz="2400">
                <a:latin typeface="Gill Sans MT" panose="020B0502020104020203" pitchFamily="34" charset="0"/>
              </a:rPr>
              <a:t>’</a:t>
            </a:r>
            <a:r>
              <a:rPr lang="en-US" altLang="ja-JP" sz="2400">
                <a:latin typeface="Gill Sans MT" panose="020B0502020104020203" pitchFamily="34" charset="0"/>
              </a:rPr>
              <a:t>s public key, newly created symmetric key</a:t>
            </a:r>
            <a:endParaRPr lang="en-US" altLang="en-US" sz="2400">
              <a:latin typeface="Gill Sans MT" panose="020B0502020104020203" pitchFamily="34" charset="0"/>
            </a:endParaRPr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61448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5365 w 476"/>
                <a:gd name="T3" fmla="*/ 0 h 247"/>
                <a:gd name="T4" fmla="*/ 5365 w 476"/>
                <a:gd name="T5" fmla="*/ 341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50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61503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504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H( )</a:t>
                </a:r>
              </a:p>
            </p:txBody>
          </p:sp>
          <p:sp>
            <p:nvSpPr>
              <p:cNvPr id="61505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grpSp>
          <p:nvGrpSpPr>
            <p:cNvPr id="61451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61499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500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61501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1502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61452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61497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98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61453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61495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(H(m))</a:t>
                </a:r>
              </a:p>
            </p:txBody>
          </p:sp>
          <p:sp>
            <p:nvSpPr>
              <p:cNvPr id="61496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1454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517443 w 476"/>
                <a:gd name="T3" fmla="*/ 0 h 247"/>
                <a:gd name="T4" fmla="*/ 2517443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grpSp>
          <p:nvGrpSpPr>
            <p:cNvPr id="61456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61493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94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1457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1458" name="Picture 29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9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0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61461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1463" name="Picture 34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4" name="Picture 35" descr="BS00592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465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61490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91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61492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  <p:grpSp>
          <p:nvGrpSpPr>
            <p:cNvPr id="61466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61486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87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 )</a:t>
                </a:r>
              </a:p>
            </p:txBody>
          </p:sp>
          <p:sp>
            <p:nvSpPr>
              <p:cNvPr id="61488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400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61489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61467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61484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85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61468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9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61482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(K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  <p:sp>
            <p:nvSpPr>
              <p:cNvPr id="61483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61470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61473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74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61480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81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61475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1476" name="Picture 6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77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61479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9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76039"/>
            <a:ext cx="7772400" cy="494062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>
                <a:solidFill>
                  <a:srgbClr val="2D2DB9"/>
                </a:solidFill>
              </a:rPr>
              <a:t> </a:t>
            </a:r>
            <a:r>
              <a:rPr lang="en-US" altLang="en-US" dirty="0" smtClean="0"/>
              <a:t>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5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6614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altLang="en-US" smtClean="0"/>
              <a:t>SSL: Secure Sockets Layer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5107404"/>
          </a:xfrm>
        </p:spPr>
        <p:txBody>
          <a:bodyPr>
            <a:normAutofit fontScale="85000" lnSpcReduction="10000"/>
          </a:bodyPr>
          <a:lstStyle/>
          <a:p>
            <a:pPr marL="225425" indent="-225425">
              <a:lnSpc>
                <a:spcPct val="120000"/>
              </a:lnSpc>
            </a:pPr>
            <a:r>
              <a:rPr lang="en-US" altLang="en-US" sz="2400" dirty="0" smtClean="0"/>
              <a:t>widely deployed security protocol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sz="2000" dirty="0" smtClean="0"/>
              <a:t>supported by almost all browsers, web servers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sz="2000" dirty="0" smtClean="0"/>
              <a:t>https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sz="2000" dirty="0" smtClean="0"/>
              <a:t>billions $/year over SSL</a:t>
            </a:r>
          </a:p>
          <a:p>
            <a:pPr marL="225425" indent="-225425">
              <a:lnSpc>
                <a:spcPct val="120000"/>
              </a:lnSpc>
            </a:pPr>
            <a:r>
              <a:rPr lang="en-US" altLang="en-US" sz="2400" dirty="0" smtClean="0"/>
              <a:t>mechanisms: [Woo 1994], implementation: Netscape</a:t>
            </a:r>
          </a:p>
          <a:p>
            <a:pPr marL="225425" indent="-225425">
              <a:lnSpc>
                <a:spcPct val="120000"/>
              </a:lnSpc>
            </a:pPr>
            <a:r>
              <a:rPr lang="en-US" altLang="en-US" sz="2400" dirty="0" smtClean="0"/>
              <a:t>variation -TLS: transport layer security, RFC 2246</a:t>
            </a:r>
          </a:p>
          <a:p>
            <a:pPr marL="225425" indent="-225425">
              <a:lnSpc>
                <a:spcPct val="120000"/>
              </a:lnSpc>
            </a:pPr>
            <a:r>
              <a:rPr lang="en-US" altLang="en-US" sz="2400" dirty="0" smtClean="0"/>
              <a:t>provides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confidentiality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integrity</a:t>
            </a:r>
          </a:p>
          <a:p>
            <a:pPr marL="569913" lvl="1" indent="-225425">
              <a:lnSpc>
                <a:spcPct val="12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authentication</a:t>
            </a: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>
            <a:normAutofit fontScale="85000" lnSpcReduction="10000"/>
          </a:bodyPr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altLang="en-US" sz="2400" dirty="0" smtClean="0"/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altLang="en-US" sz="2400" dirty="0" smtClean="0"/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altLang="en-US" dirty="0" smtClean="0"/>
              <a:t>secure socket interface</a:t>
            </a:r>
          </a:p>
        </p:txBody>
      </p:sp>
    </p:spTree>
    <p:extLst>
      <p:ext uri="{BB962C8B-B14F-4D97-AF65-F5344CB8AC3E}">
        <p14:creationId xmlns:p14="http://schemas.microsoft.com/office/powerpoint/2010/main" val="1568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SSL and TCP/IP</a:t>
            </a: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64529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0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64531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2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TCP</a:t>
              </a:r>
            </a:p>
          </p:txBody>
        </p:sp>
        <p:sp>
          <p:nvSpPr>
            <p:cNvPr id="64533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4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sp>
          <p:nvSpPr>
            <p:cNvPr id="64535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application</a:t>
              </a:r>
            </a:p>
          </p:txBody>
        </p:sp>
      </p:grpSp>
      <p:grpSp>
        <p:nvGrpSpPr>
          <p:cNvPr id="64517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64520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21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64522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23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24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25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SSL</a:t>
              </a:r>
            </a:p>
          </p:txBody>
        </p:sp>
        <p:sp>
          <p:nvSpPr>
            <p:cNvPr id="64526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TCP</a:t>
              </a:r>
            </a:p>
          </p:txBody>
        </p:sp>
        <p:sp>
          <p:nvSpPr>
            <p:cNvPr id="64527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sp>
          <p:nvSpPr>
            <p:cNvPr id="64528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 with SSL</a:t>
              </a:r>
            </a:p>
          </p:txBody>
        </p:sp>
      </p:grp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4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 SSL provides application programming interface (API) to applications</a:t>
            </a:r>
          </a:p>
          <a:p>
            <a:pPr>
              <a:buClr>
                <a:srgbClr val="000099"/>
              </a:buClr>
              <a:buSzPct val="74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 C and Java SSL libraries/classes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3271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Could do something like PGP: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565150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but want to send byte streams &amp; interactive data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want set of secret keys for entire connection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 want certificate exchange as part of protocol: handshake phase</a:t>
            </a:r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65541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43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65598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99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H( )</a:t>
              </a:r>
            </a:p>
          </p:txBody>
        </p:sp>
        <p:sp>
          <p:nvSpPr>
            <p:cNvPr id="65600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4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5544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65594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95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65596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4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5597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65545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65592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93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65546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65590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(H(m))</a:t>
              </a:r>
            </a:p>
          </p:txBody>
        </p:sp>
        <p:sp>
          <p:nvSpPr>
            <p:cNvPr id="65591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65547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65549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65588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89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65550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551" name="Picture 2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2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3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65554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556" name="Picture 3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7" name="Picture 33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58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65585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4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5559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65581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82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  <p:sp>
          <p:nvSpPr>
            <p:cNvPr id="65583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4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5584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65560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65579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80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65561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62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65577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 )</a:t>
              </a:r>
            </a:p>
          </p:txBody>
        </p:sp>
        <p:sp>
          <p:nvSpPr>
            <p:cNvPr id="65578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65563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4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5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5566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67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65575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76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65568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5569" name="Picture 5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70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65572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pic>
        <p:nvPicPr>
          <p:cNvPr id="65573" name="Picture 6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2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Toy SSL: a simple secure channel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rgbClr val="C00000"/>
                </a:solidFill>
              </a:rPr>
              <a:t>handshake: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Alice and Bob use their certificates, private keys to authenticate each other and exchange shared secret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key derivation</a:t>
            </a:r>
            <a:r>
              <a:rPr lang="en-US" altLang="en-US" i="1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Alice and Bob use shared secret to derive set of keys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data transfer: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data to be transferred is broken up into series of records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connection closure</a:t>
            </a:r>
            <a:r>
              <a:rPr lang="en-US" altLang="en-US" i="1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special messages to securely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842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Toy: a simple handshake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MS: </a:t>
            </a:r>
            <a:r>
              <a:rPr lang="en-US" altLang="en-US" smtClean="0"/>
              <a:t>master secret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EMS: </a:t>
            </a:r>
            <a:r>
              <a:rPr lang="en-US" altLang="en-US" smtClean="0"/>
              <a:t>encrypted master secret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</p:txBody>
      </p:sp>
      <p:pic>
        <p:nvPicPr>
          <p:cNvPr id="6759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4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public key certificate</a:t>
            </a:r>
          </a:p>
        </p:txBody>
      </p:sp>
      <p:sp>
        <p:nvSpPr>
          <p:cNvPr id="67596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(MS) = EMS</a:t>
            </a:r>
          </a:p>
        </p:txBody>
      </p:sp>
    </p:spTree>
    <p:extLst>
      <p:ext uri="{BB962C8B-B14F-4D97-AF65-F5344CB8AC3E}">
        <p14:creationId xmlns:p14="http://schemas.microsoft.com/office/powerpoint/2010/main" val="8650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Toy: key derivation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992" y="1339805"/>
            <a:ext cx="7772400" cy="45727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considered bad to use same key for more than one cryptographic operation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use different keys for message authentication code (MAC) and encryption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four keys: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K</a:t>
            </a:r>
            <a:r>
              <a:rPr lang="en-US" altLang="en-US" baseline="-25000" dirty="0" smtClean="0"/>
              <a:t>c</a:t>
            </a:r>
            <a:r>
              <a:rPr lang="en-US" altLang="en-US" dirty="0" smtClean="0"/>
              <a:t> = encryption key for data sent from </a:t>
            </a:r>
            <a:r>
              <a:rPr lang="en-US" altLang="en-US" dirty="0" smtClean="0">
                <a:solidFill>
                  <a:srgbClr val="C00000"/>
                </a:solidFill>
              </a:rPr>
              <a:t>client to server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M</a:t>
            </a:r>
            <a:r>
              <a:rPr lang="en-US" altLang="en-US" baseline="-25000" dirty="0" smtClean="0"/>
              <a:t>c</a:t>
            </a:r>
            <a:r>
              <a:rPr lang="en-US" altLang="en-US" dirty="0" smtClean="0"/>
              <a:t> = MAC key for data sent from client to server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K</a:t>
            </a:r>
            <a:r>
              <a:rPr lang="en-US" altLang="en-US" baseline="-25000" dirty="0" smtClean="0"/>
              <a:t>s</a:t>
            </a:r>
            <a:r>
              <a:rPr lang="en-US" altLang="en-US" dirty="0" smtClean="0"/>
              <a:t> = encryption key for data sent from </a:t>
            </a:r>
            <a:r>
              <a:rPr lang="en-US" altLang="en-US" dirty="0" smtClean="0">
                <a:solidFill>
                  <a:srgbClr val="C00000"/>
                </a:solidFill>
              </a:rPr>
              <a:t>server to client</a:t>
            </a:r>
          </a:p>
          <a:p>
            <a:pPr lvl="1">
              <a:lnSpc>
                <a:spcPct val="120000"/>
              </a:lnSpc>
            </a:pP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s</a:t>
            </a:r>
            <a:r>
              <a:rPr lang="en-US" altLang="en-US" dirty="0" smtClean="0"/>
              <a:t> = MAC key for data sent from server to client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keys derived from key derivation function (KDF)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takes master secret and (possibly) </a:t>
            </a:r>
            <a:r>
              <a:rPr lang="en-US" altLang="en-US" sz="2000" dirty="0" smtClean="0">
                <a:solidFill>
                  <a:srgbClr val="FF0000"/>
                </a:solidFill>
              </a:rPr>
              <a:t>some additional random data </a:t>
            </a:r>
            <a:r>
              <a:rPr lang="en-US" altLang="en-US" sz="2000" dirty="0" smtClean="0"/>
              <a:t>and creates the keys</a:t>
            </a:r>
          </a:p>
        </p:txBody>
      </p:sp>
    </p:spTree>
    <p:extLst>
      <p:ext uri="{BB962C8B-B14F-4D97-AF65-F5344CB8AC3E}">
        <p14:creationId xmlns:p14="http://schemas.microsoft.com/office/powerpoint/2010/main" val="12139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Who might Bob, Alice be?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… well, </a:t>
            </a:r>
            <a:r>
              <a:rPr lang="en-US" altLang="en-US" i="1" smtClean="0"/>
              <a:t>real-life</a:t>
            </a:r>
            <a:r>
              <a:rPr lang="en-US" altLang="en-US" smtClean="0"/>
              <a:t> Bobs and Alices!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DNS servers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0016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Toy: data records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8282"/>
            <a:ext cx="7772400" cy="3780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why not encrypt data in constant stream as we write it to TCP?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where would we put the MAC? If at end, no message integrity until all data processed.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e.g., with instant messaging, how can we do integrity check over all bytes sent before displaying?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instead, break stream in series of records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each record carries a MAC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receiver can act on each record as it arrives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issue: in record, receiver needs to distinguish MAC from data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want to use variable-length records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928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Toy: sequence numbers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rgbClr val="C00000"/>
                </a:solidFill>
              </a:rPr>
              <a:t>problem: </a:t>
            </a:r>
            <a:r>
              <a:rPr lang="en-US" altLang="en-US" dirty="0" smtClean="0"/>
              <a:t>attacker can capture and replay record or re-order records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solution: </a:t>
            </a:r>
            <a:r>
              <a:rPr lang="en-US" altLang="en-US" dirty="0" smtClean="0"/>
              <a:t>put sequence number into MAC:</a:t>
            </a:r>
          </a:p>
          <a:p>
            <a:pPr lvl="1"/>
            <a:r>
              <a:rPr lang="en-US" altLang="en-US" dirty="0" smtClean="0"/>
              <a:t>MAC = MAC(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x</a:t>
            </a:r>
            <a:r>
              <a:rPr lang="en-US" altLang="en-US" dirty="0" smtClean="0"/>
              <a:t>, sequence||data)</a:t>
            </a:r>
          </a:p>
          <a:p>
            <a:pPr lvl="1"/>
            <a:r>
              <a:rPr lang="en-US" altLang="en-US" dirty="0" smtClean="0"/>
              <a:t>note: no sequence number field. Sender and receiver maintains it</a:t>
            </a:r>
          </a:p>
          <a:p>
            <a:endParaRPr lang="en-US" altLang="en-US" i="1" dirty="0" smtClean="0">
              <a:solidFill>
                <a:srgbClr val="C00000"/>
              </a:solidFill>
            </a:endParaRP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problem: </a:t>
            </a:r>
            <a:r>
              <a:rPr lang="en-US" altLang="en-US" dirty="0" smtClean="0"/>
              <a:t>attacker could replay all records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solution: </a:t>
            </a:r>
            <a:r>
              <a:rPr lang="en-US" altLang="en-US" dirty="0" smtClean="0"/>
              <a:t>use nonce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Toy: control information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7772400" cy="41560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problem: </a:t>
            </a:r>
            <a:r>
              <a:rPr lang="en-US" altLang="en-US" dirty="0" smtClean="0"/>
              <a:t>truncation attack: 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attacker forges TCP connection close segment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one or both sides thinks there is less data than there actually is. </a:t>
            </a:r>
          </a:p>
          <a:p>
            <a:pPr>
              <a:lnSpc>
                <a:spcPct val="110000"/>
              </a:lnSpc>
            </a:pPr>
            <a:r>
              <a:rPr lang="en-US" altLang="en-US" i="1" dirty="0" smtClean="0">
                <a:solidFill>
                  <a:srgbClr val="C00000"/>
                </a:solidFill>
              </a:rPr>
              <a:t>solution: </a:t>
            </a:r>
            <a:r>
              <a:rPr lang="en-US" altLang="en-US" dirty="0" smtClean="0"/>
              <a:t>record types, with one type for closure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type 0 for data; type 1 for closure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MAC = MAC(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x</a:t>
            </a:r>
            <a:r>
              <a:rPr lang="en-US" altLang="en-US" dirty="0" smtClean="0"/>
              <a:t>, sequence||type||data)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8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9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71691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1692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41668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Toy SSL: summary</a:t>
            </a:r>
          </a:p>
        </p:txBody>
      </p:sp>
      <p:grpSp>
        <p:nvGrpSpPr>
          <p:cNvPr id="72709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72715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72725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6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7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8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9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0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1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2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3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16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hello</a:t>
              </a:r>
            </a:p>
          </p:txBody>
        </p:sp>
        <p:sp>
          <p:nvSpPr>
            <p:cNvPr id="72717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certificate, nonce</a:t>
              </a:r>
            </a:p>
          </p:txBody>
        </p:sp>
        <p:sp>
          <p:nvSpPr>
            <p:cNvPr id="72718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(MS) = EMS</a:t>
              </a:r>
            </a:p>
          </p:txBody>
        </p:sp>
        <p:sp>
          <p:nvSpPr>
            <p:cNvPr id="72719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0, seq 1, data</a:t>
              </a:r>
            </a:p>
          </p:txBody>
        </p:sp>
        <p:sp>
          <p:nvSpPr>
            <p:cNvPr id="72720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0, seq 2, data</a:t>
              </a:r>
            </a:p>
          </p:txBody>
        </p:sp>
        <p:sp>
          <p:nvSpPr>
            <p:cNvPr id="72721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0, seq 1, data</a:t>
              </a:r>
            </a:p>
          </p:txBody>
        </p:sp>
        <p:sp>
          <p:nvSpPr>
            <p:cNvPr id="72722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0, seq 3, data</a:t>
              </a:r>
            </a:p>
          </p:txBody>
        </p:sp>
        <p:sp>
          <p:nvSpPr>
            <p:cNvPr id="72723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1, seq 4, close</a:t>
              </a:r>
            </a:p>
          </p:txBody>
        </p:sp>
        <p:sp>
          <p:nvSpPr>
            <p:cNvPr id="72724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type 1, seq 2, close</a:t>
              </a:r>
            </a:p>
          </p:txBody>
        </p:sp>
      </p:grpSp>
      <p:sp>
        <p:nvSpPr>
          <p:cNvPr id="72710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1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</a:p>
        </p:txBody>
      </p:sp>
      <p:pic>
        <p:nvPicPr>
          <p:cNvPr id="72712" name="Picture 2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2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bob.com</a:t>
            </a:r>
          </a:p>
        </p:txBody>
      </p:sp>
    </p:spTree>
    <p:extLst>
      <p:ext uri="{BB962C8B-B14F-4D97-AF65-F5344CB8AC3E}">
        <p14:creationId xmlns:p14="http://schemas.microsoft.com/office/powerpoint/2010/main" val="23588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Toy SSL isn</a:t>
            </a:r>
            <a:r>
              <a:rPr lang="ja-JP" altLang="en-US" smtClean="0"/>
              <a:t>’</a:t>
            </a:r>
            <a:r>
              <a:rPr lang="en-US" altLang="ja-JP" smtClean="0"/>
              <a:t>t complete</a:t>
            </a:r>
            <a:endParaRPr lang="en-US" altLang="en-US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3287"/>
            <a:ext cx="7589838" cy="4885113"/>
          </a:xfrm>
        </p:spPr>
        <p:txBody>
          <a:bodyPr/>
          <a:lstStyle/>
          <a:p>
            <a:r>
              <a:rPr lang="en-US" altLang="en-US" smtClean="0"/>
              <a:t>how long are fields?</a:t>
            </a:r>
          </a:p>
          <a:p>
            <a:r>
              <a:rPr lang="en-US" altLang="en-US" dirty="0" smtClean="0"/>
              <a:t>which encryption protocols?</a:t>
            </a:r>
          </a:p>
          <a:p>
            <a:r>
              <a:rPr lang="en-US" altLang="en-US" dirty="0" smtClean="0"/>
              <a:t>want negotiation?</a:t>
            </a:r>
          </a:p>
          <a:p>
            <a:pPr lvl="1"/>
            <a:r>
              <a:rPr lang="en-US" altLang="en-US" dirty="0" smtClean="0"/>
              <a:t>allow client and server to support different encryption algorithms</a:t>
            </a:r>
          </a:p>
          <a:p>
            <a:pPr lvl="1"/>
            <a:r>
              <a:rPr lang="en-US" altLang="en-US" dirty="0" smtClean="0"/>
              <a:t>allow client and server to choose together specific algorithm before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3871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altLang="en-US" smtClean="0"/>
              <a:t>SSL cipher suite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cipher suite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public-key algorithm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symmetric encryption algorithm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MAC  algorithm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SSL supports several cipher suites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negotiation: client, server agree on cipher suite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client offers choice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server picks one</a:t>
            </a:r>
          </a:p>
        </p:txBody>
      </p:sp>
      <p:sp>
        <p:nvSpPr>
          <p:cNvPr id="74758" name="Rectangle 3"/>
          <p:cNvSpPr>
            <a:spLocks noChangeArrowheads="1"/>
          </p:cNvSpPr>
          <p:nvPr/>
        </p:nvSpPr>
        <p:spPr bwMode="auto">
          <a:xfrm>
            <a:off x="4879975" y="1462088"/>
            <a:ext cx="395287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19063" indent="-119063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461963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common SSL symmetric ciphers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DES – Data Encryption Standard: block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3DES – Triple strength: block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RC2 – Rivest Cipher 2: block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RC4 – Rivest Cipher 4: stream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SSL Public key encryption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Real SSL: handshake (1)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Purpose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en-US" smtClean="0"/>
              <a:t>server authentication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en-US" smtClean="0"/>
              <a:t>negotiation: agree on crypto algorithms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en-US" smtClean="0"/>
              <a:t>establish keys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en-US" smtClean="0"/>
              <a:t>client authentication (optional)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3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SSL: handshake (2)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client sends list of algorithms it supports, along with </a:t>
            </a:r>
            <a:r>
              <a:rPr lang="en-US" altLang="en-US" sz="2600" dirty="0" smtClean="0">
                <a:solidFill>
                  <a:srgbClr val="FF0000"/>
                </a:solidFill>
              </a:rPr>
              <a:t>client nonce</a:t>
            </a:r>
          </a:p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server chooses algorithms from list; sends back: choice + certificate + </a:t>
            </a:r>
            <a:r>
              <a:rPr lang="en-US" altLang="en-US" sz="2600" dirty="0" smtClean="0">
                <a:solidFill>
                  <a:srgbClr val="FF0000"/>
                </a:solidFill>
              </a:rPr>
              <a:t>server nonce</a:t>
            </a:r>
          </a:p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client verifies certificate, extracts server</a:t>
            </a:r>
            <a:r>
              <a:rPr lang="ja-JP" altLang="en-US" sz="2600" dirty="0" smtClean="0"/>
              <a:t>’</a:t>
            </a:r>
            <a:r>
              <a:rPr lang="en-US" altLang="ja-JP" sz="2600" dirty="0" smtClean="0"/>
              <a:t>s public key, generates </a:t>
            </a:r>
            <a:r>
              <a:rPr lang="en-US" altLang="ja-JP" sz="2600" dirty="0" err="1" smtClean="0">
                <a:solidFill>
                  <a:srgbClr val="FF0000"/>
                </a:solidFill>
              </a:rPr>
              <a:t>pre_master_secret</a:t>
            </a:r>
            <a:r>
              <a:rPr lang="en-US" altLang="ja-JP" sz="2600" dirty="0" smtClean="0"/>
              <a:t>, encrypts with server</a:t>
            </a:r>
            <a:r>
              <a:rPr lang="ja-JP" altLang="en-US" sz="2600" dirty="0" smtClean="0"/>
              <a:t>’</a:t>
            </a:r>
            <a:r>
              <a:rPr lang="en-US" altLang="ja-JP" sz="2600" dirty="0" smtClean="0"/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client and server independently compute encryption and MAC keys from </a:t>
            </a:r>
            <a:r>
              <a:rPr lang="en-US" altLang="en-US" sz="2600" dirty="0" err="1" smtClean="0">
                <a:solidFill>
                  <a:srgbClr val="FF0000"/>
                </a:solidFill>
              </a:rPr>
              <a:t>pre_master_secret</a:t>
            </a:r>
            <a:r>
              <a:rPr lang="en-US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en-US" sz="2600" dirty="0" smtClean="0"/>
              <a:t>and </a:t>
            </a:r>
            <a:r>
              <a:rPr lang="en-US" altLang="en-US" sz="2600" dirty="0" err="1" smtClean="0"/>
              <a:t>nonces</a:t>
            </a:r>
            <a:endParaRPr lang="en-US" altLang="en-US" sz="2600" dirty="0" smtClean="0"/>
          </a:p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pitchFamily="82" charset="2"/>
              <a:buAutoNum type="arabicPeriod"/>
            </a:pPr>
            <a:r>
              <a:rPr lang="en-US" altLang="en-US" sz="2600" dirty="0" smtClean="0"/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pitchFamily="82" charset="2"/>
              <a:buAutoNum type="arabicPeriod"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59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Real SSL: handshaking (3)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last 2 steps protect handshake from tampering</a:t>
            </a:r>
          </a:p>
          <a:p>
            <a:r>
              <a:rPr lang="en-US" altLang="en-US" smtClean="0"/>
              <a:t>client typically offers range of algorithms, some strong, some weak</a:t>
            </a:r>
          </a:p>
          <a:p>
            <a:r>
              <a:rPr lang="en-US" altLang="en-US" smtClean="0"/>
              <a:t>man-in-the middle could delete stronger algorithms from list</a:t>
            </a:r>
          </a:p>
          <a:p>
            <a:r>
              <a:rPr lang="en-US" altLang="en-US" smtClean="0"/>
              <a:t>last 2 steps prevent this</a:t>
            </a:r>
          </a:p>
          <a:p>
            <a:pPr lvl="1"/>
            <a:r>
              <a:rPr lang="en-US" altLang="en-US" smtClean="0"/>
              <a:t>last two messages are encrypted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88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SSL: handshaking (4)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0528"/>
            <a:ext cx="7772400" cy="51840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why two random </a:t>
            </a:r>
            <a:r>
              <a:rPr lang="en-US" altLang="en-US" dirty="0" err="1" smtClean="0"/>
              <a:t>nonces</a:t>
            </a:r>
            <a:r>
              <a:rPr lang="en-US" altLang="en-US" dirty="0" smtClean="0"/>
              <a:t>?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solution: </a:t>
            </a:r>
            <a:r>
              <a:rPr lang="en-US" altLang="en-US" dirty="0" smtClean="0">
                <a:solidFill>
                  <a:srgbClr val="C00000"/>
                </a:solidFill>
              </a:rPr>
              <a:t>Bob sends different random nonce </a:t>
            </a:r>
            <a:r>
              <a:rPr lang="en-US" altLang="en-US" dirty="0" smtClean="0"/>
              <a:t>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Trudy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messages will fail Bob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integrity check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9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altLang="en-US" sz="4000" smtClean="0"/>
              <a:t>There are bad guys (and girls) out there!</a:t>
            </a:r>
          </a:p>
        </p:txBody>
      </p:sp>
      <p:sp>
        <p:nvSpPr>
          <p:cNvPr id="819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9" y="1262063"/>
            <a:ext cx="4799012" cy="4648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i="1" u="sng" dirty="0" smtClean="0">
                <a:solidFill>
                  <a:srgbClr val="C00000"/>
                </a:solidFill>
              </a:rPr>
              <a:t>Q:</a:t>
            </a:r>
            <a:r>
              <a:rPr lang="en-US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What can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bad guy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do?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i="1" u="sng" dirty="0" smtClean="0">
                <a:solidFill>
                  <a:srgbClr val="C00000"/>
                </a:solidFill>
              </a:rPr>
              <a:t>A:</a:t>
            </a:r>
            <a:r>
              <a:rPr lang="en-US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A lot! See section 1.6</a:t>
            </a:r>
          </a:p>
          <a:p>
            <a:pPr lvl="1">
              <a:lnSpc>
                <a:spcPct val="12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</a:rPr>
              <a:t>eavesdrop: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/>
              <a:t>intercept messages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 smtClean="0"/>
              <a:t>actively </a:t>
            </a:r>
            <a:r>
              <a:rPr lang="en-US" altLang="en-US" sz="2800" i="1" dirty="0" smtClean="0">
                <a:solidFill>
                  <a:srgbClr val="C00000"/>
                </a:solidFill>
              </a:rPr>
              <a:t>insert</a:t>
            </a:r>
            <a:r>
              <a:rPr lang="en-US" altLang="en-US" sz="2800" dirty="0" smtClean="0"/>
              <a:t> messages into connection</a:t>
            </a:r>
          </a:p>
          <a:p>
            <a:pPr lvl="1">
              <a:lnSpc>
                <a:spcPct val="12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</a:rPr>
              <a:t>impersonation: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/>
              <a:t>can fake (spoof) source address in packet (or any field in packet)</a:t>
            </a:r>
          </a:p>
          <a:p>
            <a:pPr lvl="1">
              <a:lnSpc>
                <a:spcPct val="12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</a:rPr>
              <a:t>hijacking: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ja-JP" altLang="en-US" sz="2800" dirty="0" smtClean="0"/>
              <a:t>“</a:t>
            </a:r>
            <a:r>
              <a:rPr lang="en-US" altLang="ja-JP" sz="2800" dirty="0" smtClean="0"/>
              <a:t>take over</a:t>
            </a:r>
            <a:r>
              <a:rPr lang="ja-JP" altLang="en-US" sz="2800" dirty="0" smtClean="0"/>
              <a:t>”</a:t>
            </a:r>
            <a:r>
              <a:rPr lang="en-US" altLang="ja-JP" sz="2800" dirty="0" smtClean="0"/>
              <a:t> ongoing connection by removing sender or receiver, inserting himself in place</a:t>
            </a:r>
          </a:p>
          <a:p>
            <a:pPr lvl="1">
              <a:lnSpc>
                <a:spcPct val="12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</a:rPr>
              <a:t>denial of service</a:t>
            </a:r>
            <a:r>
              <a:rPr lang="en-US" altLang="en-US" sz="2800" dirty="0" smtClean="0">
                <a:solidFill>
                  <a:srgbClr val="C00000"/>
                </a:solidFill>
              </a:rPr>
              <a:t>: </a:t>
            </a:r>
            <a:r>
              <a:rPr lang="en-US" altLang="en-US" sz="2800" dirty="0" smtClean="0"/>
              <a:t>prevent service from being used by others (e.g.,  by overloading resources)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8197" name="Picture 7" descr="http://killmydaynow.com/wp-content/uploads/2010/11/Kristina-Svechinskaya-The-Sexiest-Hacker-in-Russia_1-6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342" y="1606333"/>
            <a:ext cx="3628421" cy="27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1"/>
          <p:cNvSpPr>
            <a:spLocks noChangeArrowheads="1"/>
          </p:cNvSpPr>
          <p:nvPr/>
        </p:nvSpPr>
        <p:spPr bwMode="auto">
          <a:xfrm>
            <a:off x="5416551" y="4480048"/>
            <a:ext cx="2449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sv-SE" altLang="en-US" sz="1600" dirty="0"/>
              <a:t>Kristina Svechinskaya –Prettiest Hacker in Russia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SSL record protocol</a:t>
            </a:r>
          </a:p>
        </p:txBody>
      </p:sp>
      <p:grpSp>
        <p:nvGrpSpPr>
          <p:cNvPr id="79877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79881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79882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fragment</a:t>
              </a:r>
            </a:p>
          </p:txBody>
        </p:sp>
        <p:sp>
          <p:nvSpPr>
            <p:cNvPr id="79883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fragment</a:t>
              </a:r>
            </a:p>
          </p:txBody>
        </p:sp>
        <p:sp>
          <p:nvSpPr>
            <p:cNvPr id="79884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79885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79886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encrypted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 and MAC</a:t>
              </a:r>
            </a:p>
          </p:txBody>
        </p:sp>
        <p:sp>
          <p:nvSpPr>
            <p:cNvPr id="79887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encrypted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data and MAC</a:t>
              </a:r>
            </a:p>
          </p:txBody>
        </p:sp>
        <p:sp>
          <p:nvSpPr>
            <p:cNvPr id="79888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</a:p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header</a:t>
              </a:r>
            </a:p>
          </p:txBody>
        </p:sp>
        <p:sp>
          <p:nvSpPr>
            <p:cNvPr id="79889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</a:p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header</a:t>
              </a:r>
            </a:p>
          </p:txBody>
        </p:sp>
        <p:sp>
          <p:nvSpPr>
            <p:cNvPr id="79890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8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record header:  </a:t>
            </a:r>
            <a:r>
              <a:rPr lang="en-US" altLang="en-US" sz="2400" dirty="0">
                <a:latin typeface="Gill Sans MT" panose="020B0502020104020203" pitchFamily="34" charset="0"/>
              </a:rPr>
              <a:t>content type; version; length </a:t>
            </a:r>
          </a:p>
        </p:txBody>
      </p:sp>
      <p:sp>
        <p:nvSpPr>
          <p:cNvPr id="79879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MAC:  </a:t>
            </a:r>
            <a:r>
              <a:rPr lang="en-US" altLang="en-US" sz="2400" dirty="0">
                <a:latin typeface="Gill Sans MT" panose="020B0502020104020203" pitchFamily="34" charset="0"/>
              </a:rPr>
              <a:t>includes sequence number, MAC key </a:t>
            </a:r>
            <a:r>
              <a:rPr lang="en-US" altLang="en-US" sz="2400" dirty="0" err="1">
                <a:latin typeface="Gill Sans MT" panose="020B0502020104020203" pitchFamily="34" charset="0"/>
              </a:rPr>
              <a:t>M</a:t>
            </a:r>
            <a:r>
              <a:rPr lang="en-US" altLang="en-US" sz="2400" baseline="-25000" dirty="0" err="1">
                <a:latin typeface="Gill Sans MT" panose="020B0502020104020203" pitchFamily="34" charset="0"/>
              </a:rPr>
              <a:t>x</a:t>
            </a:r>
            <a:endParaRPr lang="en-US" altLang="en-US" sz="2400" baseline="-25000" dirty="0">
              <a:latin typeface="Gill Sans MT" panose="020B0502020104020203" pitchFamily="34" charset="0"/>
            </a:endParaRPr>
          </a:p>
        </p:txBody>
      </p:sp>
      <p:sp>
        <p:nvSpPr>
          <p:cNvPr id="79880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 i="1">
                <a:solidFill>
                  <a:srgbClr val="C00000"/>
                </a:solidFill>
                <a:latin typeface="Gill Sans MT" panose="020B0502020104020203" pitchFamily="34" charset="0"/>
              </a:rPr>
              <a:t>fragment:  </a:t>
            </a:r>
            <a:r>
              <a:rPr lang="en-US" altLang="en-US" sz="2400">
                <a:latin typeface="Gill Sans MT" panose="020B0502020104020203" pitchFamily="34" charset="0"/>
              </a:rPr>
              <a:t>each SSL fragment 2</a:t>
            </a:r>
            <a:r>
              <a:rPr lang="en-US" altLang="en-US" sz="2400" baseline="30000">
                <a:latin typeface="Gill Sans MT" panose="020B0502020104020203" pitchFamily="34" charset="0"/>
              </a:rPr>
              <a:t>14</a:t>
            </a:r>
            <a:r>
              <a:rPr lang="en-US" altLang="en-US" sz="2400">
                <a:latin typeface="Gill Sans MT" panose="020B0502020104020203" pitchFamily="34" charset="0"/>
              </a:rPr>
              <a:t> bytes (~16 Kbytes)</a:t>
            </a:r>
          </a:p>
        </p:txBody>
      </p:sp>
    </p:spTree>
    <p:extLst>
      <p:ext uri="{BB962C8B-B14F-4D97-AF65-F5344CB8AC3E}">
        <p14:creationId xmlns:p14="http://schemas.microsoft.com/office/powerpoint/2010/main" val="259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SSL record format</a:t>
            </a:r>
          </a:p>
        </p:txBody>
      </p:sp>
      <p:grpSp>
        <p:nvGrpSpPr>
          <p:cNvPr id="80900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80903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80907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08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09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10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11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12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80913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SSL version</a:t>
                </a:r>
              </a:p>
            </p:txBody>
          </p:sp>
          <p:sp>
            <p:nvSpPr>
              <p:cNvPr id="80914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80915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MAC</a:t>
                </a:r>
              </a:p>
            </p:txBody>
          </p:sp>
          <p:sp>
            <p:nvSpPr>
              <p:cNvPr id="80916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80904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1 byte</a:t>
              </a:r>
            </a:p>
          </p:txBody>
        </p:sp>
        <p:sp>
          <p:nvSpPr>
            <p:cNvPr id="80905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 bytes</a:t>
              </a:r>
            </a:p>
          </p:txBody>
        </p:sp>
        <p:sp>
          <p:nvSpPr>
            <p:cNvPr id="80906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3 bytes</a:t>
              </a:r>
            </a:p>
          </p:txBody>
        </p:sp>
      </p:grpSp>
      <p:sp>
        <p:nvSpPr>
          <p:cNvPr id="80901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2400">
                <a:latin typeface="Gill Sans MT" panose="020B0502020104020203" pitchFamily="34" charset="0"/>
              </a:rPr>
              <a:t>data and MAC encrypted (symmetric algorithm)</a:t>
            </a:r>
          </a:p>
        </p:txBody>
      </p:sp>
      <p:pic>
        <p:nvPicPr>
          <p:cNvPr id="80902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3" name="Group 2"/>
          <p:cNvGrpSpPr>
            <a:grpSpLocks/>
          </p:cNvGrpSpPr>
          <p:nvPr/>
        </p:nvGrpSpPr>
        <p:grpSpPr bwMode="auto">
          <a:xfrm>
            <a:off x="3484563" y="293688"/>
            <a:ext cx="3979863" cy="5954712"/>
            <a:chOff x="1141" y="233"/>
            <a:chExt cx="2507" cy="3751"/>
          </a:xfrm>
        </p:grpSpPr>
        <p:sp>
          <p:nvSpPr>
            <p:cNvPr id="81932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handshake: </a:t>
              </a:r>
              <a:r>
                <a:rPr lang="en-US" alt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ClientHello</a:t>
              </a:r>
              <a:endParaRPr lang="en-US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45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handshake: </a:t>
              </a:r>
              <a:r>
                <a:rPr lang="en-US" alt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ServerHello</a:t>
              </a:r>
              <a:endParaRPr lang="en-US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46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handshake: Certificate</a:t>
              </a:r>
            </a:p>
          </p:txBody>
        </p:sp>
        <p:sp>
          <p:nvSpPr>
            <p:cNvPr id="81947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handshake: ServerHelloDone</a:t>
              </a:r>
            </a:p>
          </p:txBody>
        </p:sp>
        <p:sp>
          <p:nvSpPr>
            <p:cNvPr id="81948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handshake: </a:t>
              </a:r>
              <a:r>
                <a:rPr lang="en-US" alt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ClientKeyExchange</a:t>
              </a:r>
              <a:endParaRPr lang="en-US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49" name="Text Box 20"/>
            <p:cNvSpPr txBox="1">
              <a:spLocks noChangeArrowheads="1"/>
            </p:cNvSpPr>
            <p:nvPr/>
          </p:nvSpPr>
          <p:spPr bwMode="auto">
            <a:xfrm rot="258961">
              <a:off x="1285" y="1655"/>
              <a:ext cx="18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ChangeCipherSpec</a:t>
              </a:r>
              <a:r>
                <a:rPr lang="en-US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(proposal</a:t>
              </a:r>
              <a:r>
                <a:rPr lang="en-US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50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handshake: Finished</a:t>
              </a:r>
            </a:p>
          </p:txBody>
        </p:sp>
        <p:sp>
          <p:nvSpPr>
            <p:cNvPr id="81951" name="Text Box 22"/>
            <p:cNvSpPr txBox="1">
              <a:spLocks noChangeArrowheads="1"/>
            </p:cNvSpPr>
            <p:nvPr/>
          </p:nvSpPr>
          <p:spPr bwMode="auto">
            <a:xfrm rot="21339113">
              <a:off x="1141" y="2341"/>
              <a:ext cx="22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ChangeCipherSpec</a:t>
              </a:r>
              <a:r>
                <a:rPr lang="en-US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(negotiated suite)</a:t>
              </a:r>
              <a:endParaRPr lang="en-US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52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handshake: Finished</a:t>
              </a:r>
            </a:p>
          </p:txBody>
        </p:sp>
        <p:sp>
          <p:nvSpPr>
            <p:cNvPr id="81953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application_data</a:t>
              </a:r>
            </a:p>
          </p:txBody>
        </p:sp>
        <p:sp>
          <p:nvSpPr>
            <p:cNvPr id="81954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application_data</a:t>
              </a:r>
            </a:p>
          </p:txBody>
        </p:sp>
        <p:sp>
          <p:nvSpPr>
            <p:cNvPr id="81955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Alert: warning, close_notify</a:t>
              </a:r>
            </a:p>
          </p:txBody>
        </p:sp>
      </p:grpSp>
      <p:sp>
        <p:nvSpPr>
          <p:cNvPr id="81924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altLang="en-US" smtClean="0"/>
              <a:t>Real SSL</a:t>
            </a:r>
            <a:br>
              <a:rPr lang="en-US" altLang="en-US" smtClean="0"/>
            </a:br>
            <a:r>
              <a:rPr lang="en-US" altLang="en-US" smtClean="0"/>
              <a:t>connection</a:t>
            </a:r>
          </a:p>
        </p:txBody>
      </p:sp>
      <p:sp>
        <p:nvSpPr>
          <p:cNvPr id="81925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Gill Sans MT" panose="020B0502020104020203" pitchFamily="34" charset="0"/>
              </a:rPr>
              <a:t>TCP FIN follows</a:t>
            </a:r>
          </a:p>
        </p:txBody>
      </p:sp>
      <p:pic>
        <p:nvPicPr>
          <p:cNvPr id="81926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</a:p>
          <a:p>
            <a:pPr algn="r"/>
            <a:r>
              <a:rPr lang="en-US" alt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henceforth</a:t>
            </a:r>
          </a:p>
          <a:p>
            <a:pPr algn="r"/>
            <a:r>
              <a:rPr lang="en-US" alt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encrypted</a:t>
            </a:r>
          </a:p>
        </p:txBody>
      </p:sp>
      <p:sp>
        <p:nvSpPr>
          <p:cNvPr id="81930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31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3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derivation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183"/>
            <a:ext cx="7772400" cy="472131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master secret and new </a:t>
            </a:r>
            <a:r>
              <a:rPr lang="en-US" altLang="en-US" sz="2400" dirty="0" err="1" smtClean="0"/>
              <a:t>nonces</a:t>
            </a:r>
            <a:r>
              <a:rPr lang="en-US" altLang="en-US" sz="2400" dirty="0" smtClean="0"/>
              <a:t> input into another random-number generator: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key block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server initialization vector (IV)</a:t>
            </a:r>
          </a:p>
        </p:txBody>
      </p:sp>
    </p:spTree>
    <p:extLst>
      <p:ext uri="{BB962C8B-B14F-4D97-AF65-F5344CB8AC3E}">
        <p14:creationId xmlns:p14="http://schemas.microsoft.com/office/powerpoint/2010/main" val="19978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oadmap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58283"/>
            <a:ext cx="7772400" cy="495838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>
                <a:solidFill>
                  <a:srgbClr val="2D2DB9"/>
                </a:solidFill>
              </a:rPr>
              <a:t> </a:t>
            </a:r>
            <a:r>
              <a:rPr lang="en-US" altLang="en-US" dirty="0" smtClean="0"/>
              <a:t>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2</a:t>
            </a:r>
            <a:r>
              <a:rPr lang="en-US" altLang="en-US" dirty="0" smtClean="0"/>
              <a:t>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6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11641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altLang="en-US" sz="4000" smtClean="0"/>
              <a:t>What is network-layer confidentiality ?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between two network entities:</a:t>
            </a:r>
          </a:p>
          <a:p>
            <a:r>
              <a:rPr lang="en-US" altLang="en-US" smtClean="0"/>
              <a:t>sending entity encrypts datagram payload, payload could be:</a:t>
            </a:r>
          </a:p>
          <a:p>
            <a:pPr lvl="1"/>
            <a:r>
              <a:rPr lang="en-US" altLang="en-US" smtClean="0"/>
              <a:t>TCP or UDP segment, ICMP message, OSPF message ….</a:t>
            </a:r>
          </a:p>
          <a:p>
            <a:r>
              <a:rPr lang="en-US" altLang="en-US" smtClean="0"/>
              <a:t>all data sent from one entity to other would be hidden:</a:t>
            </a:r>
          </a:p>
          <a:p>
            <a:pPr lvl="1"/>
            <a:r>
              <a:rPr lang="en-US" altLang="en-US" smtClean="0"/>
              <a:t>web pages, e-mail, P2P file transfers, TCP SYN packets …</a:t>
            </a:r>
          </a:p>
          <a:p>
            <a:r>
              <a:rPr lang="ja-JP" altLang="en-US" smtClean="0">
                <a:solidFill>
                  <a:srgbClr val="C00000"/>
                </a:solidFill>
              </a:rPr>
              <a:t>“</a:t>
            </a:r>
            <a:r>
              <a:rPr lang="en-US" altLang="ja-JP" smtClean="0">
                <a:solidFill>
                  <a:srgbClr val="C00000"/>
                </a:solidFill>
              </a:rPr>
              <a:t>blanket coverage</a:t>
            </a:r>
            <a:r>
              <a:rPr lang="ja-JP" altLang="en-US" smtClean="0">
                <a:solidFill>
                  <a:srgbClr val="C00000"/>
                </a:solidFill>
              </a:rPr>
              <a:t>”</a:t>
            </a:r>
            <a:endParaRPr lang="en-US" altLang="en-US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Virtual Private Networks (VPNs)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motivation:</a:t>
            </a:r>
          </a:p>
          <a:p>
            <a:pPr marL="0" indent="0">
              <a:lnSpc>
                <a:spcPct val="90000"/>
              </a:lnSpc>
            </a:pPr>
            <a:r>
              <a:rPr lang="en-US" altLang="en-US" dirty="0" smtClean="0"/>
              <a:t>institutions often want private networks for security.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costly: separate routers, links, DNS infrastructure.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VPN: institution’s inter-office traffic is sent over public Internet instead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encrypted before entering public Internet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logically separate from other traffic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8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4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5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051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87172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73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74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87052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87169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70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71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87053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87166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67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68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87054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87164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65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87055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87162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87163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sp>
        <p:nvSpPr>
          <p:cNvPr id="87056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</a:p>
        </p:txBody>
      </p:sp>
      <p:sp>
        <p:nvSpPr>
          <p:cNvPr id="87057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64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branch office</a:t>
            </a:r>
          </a:p>
        </p:txBody>
      </p:sp>
      <p:sp>
        <p:nvSpPr>
          <p:cNvPr id="87058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salesperson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 hotel</a:t>
            </a:r>
          </a:p>
        </p:txBody>
      </p:sp>
      <p:sp>
        <p:nvSpPr>
          <p:cNvPr id="87059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w/ IPsec</a:t>
            </a:r>
          </a:p>
        </p:txBody>
      </p:sp>
      <p:sp>
        <p:nvSpPr>
          <p:cNvPr id="87060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87061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8716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6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062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8715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5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063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8715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5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064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8712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2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12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13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5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13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13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13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3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4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7065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8709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09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09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710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10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10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53" y="2583"/>
                <a:ext cx="66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7066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8708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8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8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087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7090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1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7067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8707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7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7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079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7082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3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7068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87069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870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70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b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87072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4000">
                <a:solidFill>
                  <a:srgbClr val="000099"/>
                </a:solidFill>
                <a:latin typeface="Gill Sans MT" panose="020B0502020104020203" pitchFamily="34" charset="0"/>
              </a:rPr>
              <a:t>Virtual Private Networks (VPNs)</a:t>
            </a:r>
          </a:p>
        </p:txBody>
      </p:sp>
    </p:spTree>
    <p:extLst>
      <p:ext uri="{BB962C8B-B14F-4D97-AF65-F5344CB8AC3E}">
        <p14:creationId xmlns:p14="http://schemas.microsoft.com/office/powerpoint/2010/main" val="9901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services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data integrity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origin authentication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replay attack prevention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confidentiality </a:t>
            </a:r>
          </a:p>
          <a:p>
            <a:pPr>
              <a:lnSpc>
                <a:spcPct val="120000"/>
              </a:lnSpc>
            </a:pPr>
            <a:endParaRPr lang="en-US" altLang="en-US" sz="900" dirty="0" smtClean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two protocols providing different service models: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AH – </a:t>
            </a:r>
            <a:r>
              <a:rPr lang="en-US" dirty="0" smtClean="0"/>
              <a:t>Authentication header. </a:t>
            </a:r>
            <a:br>
              <a:rPr lang="en-US" dirty="0" smtClean="0"/>
            </a:br>
            <a:r>
              <a:rPr lang="en-US" dirty="0" smtClean="0"/>
              <a:t>Provides </a:t>
            </a:r>
            <a:r>
              <a:rPr lang="en-US" dirty="0"/>
              <a:t>source authentication and data integrity but </a:t>
            </a:r>
            <a:r>
              <a:rPr lang="en-US" i="1" dirty="0"/>
              <a:t>does not </a:t>
            </a:r>
            <a:r>
              <a:rPr lang="en-US" dirty="0"/>
              <a:t>provide confidentiality</a:t>
            </a:r>
            <a:endParaRPr lang="en-US" altLang="en-US" dirty="0" smtClean="0"/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ESP - </a:t>
            </a:r>
            <a:r>
              <a:rPr lang="en-US" dirty="0"/>
              <a:t>Encapsulation Security </a:t>
            </a:r>
            <a:r>
              <a:rPr lang="en-US" dirty="0" smtClean="0"/>
              <a:t>Payload. </a:t>
            </a:r>
            <a:br>
              <a:rPr lang="en-US" dirty="0" smtClean="0"/>
            </a:br>
            <a:r>
              <a:rPr lang="en-US" dirty="0" smtClean="0"/>
              <a:t>Provides </a:t>
            </a:r>
            <a:r>
              <a:rPr lang="en-US" dirty="0"/>
              <a:t>source authentication, data integrity, </a:t>
            </a:r>
            <a:r>
              <a:rPr lang="en-US" i="1" dirty="0"/>
              <a:t>and </a:t>
            </a:r>
            <a:r>
              <a:rPr lang="en-US" dirty="0"/>
              <a:t>confidentiality</a:t>
            </a:r>
            <a:endParaRPr lang="en-US" altLang="en-US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IPsec transport mode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694605"/>
            <a:ext cx="8169275" cy="26358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Transport mode </a:t>
            </a:r>
            <a:r>
              <a:rPr lang="en-US" dirty="0" smtClean="0"/>
              <a:t>provides the protection of IP Payload, that </a:t>
            </a:r>
            <a:r>
              <a:rPr lang="en-US" dirty="0"/>
              <a:t>consists of TCP/UDP header + Data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tunnel mode, being more appropriate for VPNs, is more widely deployed than the transport </a:t>
            </a:r>
            <a:r>
              <a:rPr lang="en-US" dirty="0" smtClean="0"/>
              <a:t>mode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Different packet form from transport mode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IPsec datagram emitted and received by end-system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protects upper level protocols</a:t>
            </a:r>
          </a:p>
        </p:txBody>
      </p:sp>
      <p:sp>
        <p:nvSpPr>
          <p:cNvPr id="89094" name="Freeform 7"/>
          <p:cNvSpPr>
            <a:spLocks/>
          </p:cNvSpPr>
          <p:nvPr/>
        </p:nvSpPr>
        <p:spPr bwMode="auto">
          <a:xfrm>
            <a:off x="2617788" y="1369957"/>
            <a:ext cx="3348037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45"/>
          <p:cNvSpPr>
            <a:spLocks noChangeShapeType="1"/>
          </p:cNvSpPr>
          <p:nvPr/>
        </p:nvSpPr>
        <p:spPr bwMode="auto">
          <a:xfrm flipH="1">
            <a:off x="6245225" y="2382782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Line 46"/>
          <p:cNvSpPr>
            <a:spLocks noChangeShapeType="1"/>
          </p:cNvSpPr>
          <p:nvPr/>
        </p:nvSpPr>
        <p:spPr bwMode="auto">
          <a:xfrm flipV="1">
            <a:off x="1419225" y="2730444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Line 47"/>
          <p:cNvSpPr>
            <a:spLocks noChangeShapeType="1"/>
          </p:cNvSpPr>
          <p:nvPr/>
        </p:nvSpPr>
        <p:spPr bwMode="auto">
          <a:xfrm flipV="1">
            <a:off x="7353300" y="2763782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Text Box 48"/>
          <p:cNvSpPr txBox="1">
            <a:spLocks noChangeArrowheads="1"/>
          </p:cNvSpPr>
          <p:nvPr/>
        </p:nvSpPr>
        <p:spPr bwMode="auto">
          <a:xfrm>
            <a:off x="1022350" y="3163832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89099" name="Text Box 49"/>
          <p:cNvSpPr txBox="1">
            <a:spLocks noChangeArrowheads="1"/>
          </p:cNvSpPr>
          <p:nvPr/>
        </p:nvSpPr>
        <p:spPr bwMode="auto">
          <a:xfrm>
            <a:off x="6929438" y="3240032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grpSp>
        <p:nvGrpSpPr>
          <p:cNvPr id="89100" name="Group 542"/>
          <p:cNvGrpSpPr>
            <a:grpSpLocks/>
          </p:cNvGrpSpPr>
          <p:nvPr/>
        </p:nvGrpSpPr>
        <p:grpSpPr bwMode="auto">
          <a:xfrm flipH="1">
            <a:off x="6918325" y="1923994"/>
            <a:ext cx="933450" cy="919163"/>
            <a:chOff x="-44" y="1473"/>
            <a:chExt cx="981" cy="1105"/>
          </a:xfrm>
        </p:grpSpPr>
        <p:pic>
          <p:nvPicPr>
            <p:cNvPr id="891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1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101" name="Group 2"/>
          <p:cNvGrpSpPr>
            <a:grpSpLocks/>
          </p:cNvGrpSpPr>
          <p:nvPr/>
        </p:nvGrpSpPr>
        <p:grpSpPr bwMode="auto">
          <a:xfrm>
            <a:off x="871538" y="1933519"/>
            <a:ext cx="2259012" cy="919163"/>
            <a:chOff x="871369" y="2216074"/>
            <a:chExt cx="2259107" cy="919069"/>
          </a:xfrm>
        </p:grpSpPr>
        <p:grpSp>
          <p:nvGrpSpPr>
            <p:cNvPr id="89111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8912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112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89113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114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89115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16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17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9118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9121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22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89102" name="Group 332"/>
          <p:cNvGrpSpPr>
            <a:grpSpLocks/>
          </p:cNvGrpSpPr>
          <p:nvPr/>
        </p:nvGrpSpPr>
        <p:grpSpPr bwMode="auto">
          <a:xfrm>
            <a:off x="5424488" y="2203394"/>
            <a:ext cx="849312" cy="381000"/>
            <a:chOff x="2356" y="1300"/>
            <a:chExt cx="555" cy="194"/>
          </a:xfrm>
        </p:grpSpPr>
        <p:sp>
          <p:nvSpPr>
            <p:cNvPr id="8910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910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910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910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910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Roadmap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1</a:t>
            </a:r>
            <a:r>
              <a:rPr lang="en-US" altLang="en-US" dirty="0" smtClean="0"/>
              <a:t> What is network security?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2 Principles of cryptography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3</a:t>
            </a:r>
            <a:r>
              <a:rPr lang="en-US" altLang="en-US" dirty="0" smtClean="0"/>
              <a:t> Message integrity, authentication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4 </a:t>
            </a:r>
            <a:r>
              <a:rPr lang="en-US" altLang="en-US" dirty="0" smtClean="0"/>
              <a:t>Securing e-mail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5</a:t>
            </a:r>
            <a:r>
              <a:rPr lang="en-US" altLang="en-US" dirty="0" smtClean="0"/>
              <a:t> Securing TCP connections: SSL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/>
              <a:t> Network layer security: IPsec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7</a:t>
            </a:r>
            <a:r>
              <a:rPr lang="en-US" altLang="en-US" dirty="0" smtClean="0"/>
              <a:t> Securing wireless LANs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8</a:t>
            </a:r>
            <a:r>
              <a:rPr lang="en-US" altLang="en-US" dirty="0" smtClean="0"/>
              <a:t> Operational security: firewalls and IDS</a:t>
            </a:r>
          </a:p>
        </p:txBody>
      </p:sp>
    </p:spTree>
    <p:extLst>
      <p:ext uri="{BB962C8B-B14F-4D97-AF65-F5344CB8AC3E}">
        <p14:creationId xmlns:p14="http://schemas.microsoft.com/office/powerpoint/2010/main" val="37801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– tunneling mode 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altLang="en-US" smtClean="0"/>
              <a:t>edge routers IPsec-aware </a:t>
            </a:r>
          </a:p>
        </p:txBody>
      </p:sp>
      <p:sp>
        <p:nvSpPr>
          <p:cNvPr id="90118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90122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90123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90127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</a:p>
        </p:txBody>
      </p:sp>
      <p:sp>
        <p:nvSpPr>
          <p:cNvPr id="90128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hosts IPsec-aware </a:t>
            </a:r>
          </a:p>
        </p:txBody>
      </p:sp>
      <p:grpSp>
        <p:nvGrpSpPr>
          <p:cNvPr id="90129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90175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90179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80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90181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82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83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0184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87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88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90176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9017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7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0130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90161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90165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66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90167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68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69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0170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73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74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90162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9016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0131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90147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90151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52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90153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54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55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0156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59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60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90148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90149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50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0132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90133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90137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38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90139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40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41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itchFamily="34" charset="-128"/>
                    </a:defRPr>
                  </a:lvl9pPr>
                </a:lstStyle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0142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45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46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90134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9013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3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IPsec protocols</a:t>
            </a:r>
          </a:p>
        </p:txBody>
      </p:sp>
      <p:sp>
        <p:nvSpPr>
          <p:cNvPr id="911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Authentication Header (AH) protocol</a:t>
            </a:r>
          </a:p>
          <a:p>
            <a:pPr lvl="1"/>
            <a:r>
              <a:rPr lang="en-US" altLang="en-US" smtClean="0"/>
              <a:t>provides source authentication &amp; data integrity but </a:t>
            </a:r>
            <a:r>
              <a:rPr lang="en-US" altLang="en-US" i="1" smtClean="0"/>
              <a:t>not </a:t>
            </a:r>
            <a:r>
              <a:rPr lang="en-US" altLang="en-US" smtClean="0"/>
              <a:t>confidentiality</a:t>
            </a:r>
            <a:endParaRPr lang="en-US" altLang="en-US" i="1" smtClean="0"/>
          </a:p>
          <a:p>
            <a:r>
              <a:rPr lang="en-US" altLang="en-US" smtClean="0"/>
              <a:t>Encapsulation Security Protocol (ESP)</a:t>
            </a:r>
          </a:p>
          <a:p>
            <a:pPr lvl="1"/>
            <a:r>
              <a:rPr lang="en-US" altLang="en-US" smtClean="0"/>
              <a:t>provides source authentication, data integrity, </a:t>
            </a:r>
            <a:r>
              <a:rPr lang="en-US" altLang="en-US" i="1" smtClean="0"/>
              <a:t>and confidentiality</a:t>
            </a:r>
          </a:p>
          <a:p>
            <a:pPr lvl="1"/>
            <a:r>
              <a:rPr lang="en-US" altLang="en-US" smtClean="0"/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26736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57435"/>
              </p:ext>
            </p:extLst>
          </p:nvPr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Transport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Transport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176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and</a:t>
            </a:r>
            <a:b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2218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altLang="en-US" smtClean="0"/>
              <a:t>Security associations (SAs) 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before sending data, </a:t>
            </a:r>
            <a:r>
              <a:rPr lang="ja-JP" altLang="en-US" dirty="0" smtClean="0">
                <a:solidFill>
                  <a:srgbClr val="C00000"/>
                </a:solidFill>
              </a:rPr>
              <a:t>“</a:t>
            </a:r>
            <a:r>
              <a:rPr lang="en-US" altLang="ja-JP" dirty="0" smtClean="0">
                <a:solidFill>
                  <a:srgbClr val="C00000"/>
                </a:solidFill>
              </a:rPr>
              <a:t>security association (SA)</a:t>
            </a:r>
            <a:r>
              <a:rPr lang="ja-JP" altLang="en-US" dirty="0" smtClean="0">
                <a:solidFill>
                  <a:srgbClr val="C00000"/>
                </a:solidFill>
              </a:rPr>
              <a:t>”</a:t>
            </a:r>
            <a:r>
              <a:rPr lang="en-US" altLang="ja-JP" dirty="0" smtClean="0">
                <a:solidFill>
                  <a:srgbClr val="C00000"/>
                </a:solidFill>
              </a:rPr>
              <a:t>  </a:t>
            </a:r>
            <a:r>
              <a:rPr lang="en-US" altLang="ja-JP" dirty="0" smtClean="0"/>
              <a:t>established from sending to receiving entity </a:t>
            </a:r>
          </a:p>
          <a:p>
            <a:pPr lvl="1"/>
            <a:r>
              <a:rPr lang="en-US" altLang="en-US" dirty="0" smtClean="0"/>
              <a:t>SAs are simplex: for only one direction</a:t>
            </a:r>
          </a:p>
          <a:p>
            <a:r>
              <a:rPr lang="en-US" altLang="en-US" dirty="0" smtClean="0"/>
              <a:t>ending, receiving entitles maintain </a:t>
            </a:r>
            <a:r>
              <a:rPr lang="en-US" altLang="en-US" i="1" dirty="0" smtClean="0"/>
              <a:t>state information</a:t>
            </a:r>
            <a:r>
              <a:rPr lang="en-US" altLang="en-US" dirty="0" smtClean="0"/>
              <a:t> about SA</a:t>
            </a:r>
          </a:p>
          <a:p>
            <a:pPr lvl="1"/>
            <a:r>
              <a:rPr lang="en-US" altLang="en-US" dirty="0" smtClean="0"/>
              <a:t>recall: TCP endpoints also maintain state info</a:t>
            </a:r>
          </a:p>
          <a:p>
            <a:pPr lvl="1"/>
            <a:r>
              <a:rPr lang="en-US" altLang="en-US" dirty="0" smtClean="0"/>
              <a:t>IP is connectionless; </a:t>
            </a:r>
            <a:r>
              <a:rPr lang="en-US" altLang="en-US" dirty="0" smtClean="0">
                <a:solidFill>
                  <a:srgbClr val="C00000"/>
                </a:solidFill>
              </a:rPr>
              <a:t>IPsec is connection-oriented</a:t>
            </a:r>
            <a:r>
              <a:rPr lang="en-US" altLang="en-US" dirty="0" smtClean="0"/>
              <a:t>!</a:t>
            </a:r>
          </a:p>
          <a:p>
            <a:r>
              <a:rPr lang="en-US" altLang="en-US" dirty="0" smtClean="0"/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1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altLang="en-US" smtClean="0"/>
              <a:t>Example SA from R1 to R2</a:t>
            </a:r>
          </a:p>
        </p:txBody>
      </p:sp>
      <p:sp>
        <p:nvSpPr>
          <p:cNvPr id="94212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</a:rPr>
              <a:t>R1 </a:t>
            </a:r>
            <a:r>
              <a:rPr lang="en-US" altLang="en-US" i="1" dirty="0" smtClean="0">
                <a:solidFill>
                  <a:srgbClr val="CC0000"/>
                </a:solidFill>
              </a:rPr>
              <a:t>stores </a:t>
            </a:r>
            <a:r>
              <a:rPr lang="en-US" altLang="en-US" i="1" dirty="0" smtClean="0">
                <a:solidFill>
                  <a:srgbClr val="C00000"/>
                </a:solidFill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32-bit SA identifier: 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encryption key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authentication key</a:t>
            </a:r>
          </a:p>
        </p:txBody>
      </p:sp>
      <p:grpSp>
        <p:nvGrpSpPr>
          <p:cNvPr id="94214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94215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193.68.2.23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23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200.168.1.100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24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172.16.1/24</a:t>
              </a:r>
            </a:p>
          </p:txBody>
        </p:sp>
        <p:sp>
          <p:nvSpPr>
            <p:cNvPr id="94225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172.16.2/24</a:t>
              </a:r>
            </a:p>
          </p:txBody>
        </p:sp>
        <p:sp>
          <p:nvSpPr>
            <p:cNvPr id="94226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association </a:t>
              </a:r>
            </a:p>
          </p:txBody>
        </p:sp>
        <p:sp>
          <p:nvSpPr>
            <p:cNvPr id="94227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94228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229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headquarters</a:t>
              </a:r>
            </a:p>
          </p:txBody>
        </p:sp>
        <p:sp>
          <p:nvSpPr>
            <p:cNvPr id="94230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branch office</a:t>
              </a:r>
            </a:p>
          </p:txBody>
        </p:sp>
        <p:sp>
          <p:nvSpPr>
            <p:cNvPr id="94231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94232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R2</a:t>
              </a:r>
            </a:p>
          </p:txBody>
        </p:sp>
        <p:grpSp>
          <p:nvGrpSpPr>
            <p:cNvPr id="94233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9425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5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234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9425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5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235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9424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4249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52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53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94236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9423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3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4241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44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45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3"/>
                <a:ext cx="0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4237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2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Gill Sans MT" panose="020B0502020104020203" pitchFamily="34" charset="0"/>
              </a:rPr>
              <a:t>Security Association Database (SAD)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49263" y="1335024"/>
            <a:ext cx="7772400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endpoint</a:t>
            </a:r>
            <a:r>
              <a:rPr lang="en-US" altLang="en-US" sz="2800" dirty="0">
                <a:latin typeface="Gill Sans MT" panose="020B0502020104020203" pitchFamily="34" charset="0"/>
              </a:rPr>
              <a:t> holds SA state in </a:t>
            </a: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security association database (SAD)</a:t>
            </a:r>
            <a:r>
              <a:rPr lang="en-US" altLang="en-US" sz="2800" dirty="0">
                <a:latin typeface="Gill Sans MT" panose="020B0502020104020203" pitchFamily="34" charset="0"/>
              </a:rPr>
              <a:t>, where it can locate them during processing.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Gill Sans MT" panose="020B0502020104020203" pitchFamily="34" charset="0"/>
              </a:rPr>
              <a:t>with n salespersons, 2 + 2n SAs in R1</a:t>
            </a:r>
            <a:r>
              <a:rPr lang="ja-JP" altLang="en-US" sz="2800" dirty="0">
                <a:latin typeface="Gill Sans MT" panose="020B0502020104020203" pitchFamily="34" charset="0"/>
              </a:rPr>
              <a:t>’</a:t>
            </a:r>
            <a:r>
              <a:rPr lang="en-US" altLang="ja-JP" sz="2800" dirty="0">
                <a:latin typeface="Gill Sans MT" panose="020B0502020104020203" pitchFamily="34" charset="0"/>
              </a:rPr>
              <a:t>s SAD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Gill Sans MT" panose="020B0502020104020203" pitchFamily="34" charset="0"/>
              </a:rPr>
              <a:t>when sending IPsec datagram, R1 accesses SAD to determine how to process datagram.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Gill Sans MT" panose="020B0502020104020203" pitchFamily="34" charset="0"/>
              </a:rPr>
              <a:t>when IPsec datagram arrives to R2, R2 examines SPI in IPsec datagram, indexes SAD with SPI, and processes datagram accordingly.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0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IPsec datagram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focus for now on tunnel mode with ESP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96263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96264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96265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96266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96267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96268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96269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96282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96283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4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5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 dirty="0">
                    <a:latin typeface="Arial" panose="020B0604020202020204" pitchFamily="34" charset="0"/>
                  </a:rPr>
                  <a:t>“</a:t>
                </a:r>
                <a:r>
                  <a:rPr lang="en-US" altLang="ja-JP" sz="1800" dirty="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 dirty="0">
                    <a:latin typeface="Arial" panose="020B0604020202020204" pitchFamily="34" charset="0"/>
                  </a:rPr>
                  <a:t>”</a:t>
                </a:r>
                <a:r>
                  <a:rPr lang="en-US" altLang="ja-JP" sz="1800" dirty="0">
                    <a:latin typeface="Arial" panose="020B0604020202020204" pitchFamily="34" charset="0"/>
                  </a:rPr>
                  <a:t> authenticated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286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7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270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96279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96280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96281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96271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2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273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96277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96278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96274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5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76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2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What happens?</a:t>
            </a:r>
          </a:p>
        </p:txBody>
      </p:sp>
      <p:grpSp>
        <p:nvGrpSpPr>
          <p:cNvPr id="97284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97330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97331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97332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97333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97334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97335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97336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97349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97350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1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2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panose="020B0604020202020204" pitchFamily="34" charset="0"/>
                  </a:rPr>
                  <a:t>“</a:t>
                </a:r>
                <a:r>
                  <a:rPr lang="en-US" altLang="ja-JP" sz="180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>
                    <a:latin typeface="Arial" panose="020B0604020202020204" pitchFamily="34" charset="0"/>
                  </a:rPr>
                  <a:t>”</a:t>
                </a:r>
                <a:r>
                  <a:rPr lang="en-US" altLang="ja-JP" sz="1800">
                    <a:latin typeface="Arial" panose="020B0604020202020204" pitchFamily="34" charset="0"/>
                  </a:rPr>
                  <a:t> authenticated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7353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4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337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97346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97347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97348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97338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39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40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97344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97345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97341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42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43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6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97287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1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2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3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294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193.68.2.23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295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200.168.1.100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296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172.16.1/24</a:t>
              </a:r>
            </a:p>
          </p:txBody>
        </p:sp>
        <p:sp>
          <p:nvSpPr>
            <p:cNvPr id="97297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172.16.2/24</a:t>
              </a:r>
            </a:p>
          </p:txBody>
        </p:sp>
        <p:sp>
          <p:nvSpPr>
            <p:cNvPr id="97298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association </a:t>
              </a:r>
            </a:p>
          </p:txBody>
        </p:sp>
        <p:sp>
          <p:nvSpPr>
            <p:cNvPr id="97299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97300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301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headquarters</a:t>
              </a:r>
            </a:p>
          </p:txBody>
        </p:sp>
        <p:sp>
          <p:nvSpPr>
            <p:cNvPr id="97302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branch office</a:t>
              </a:r>
            </a:p>
          </p:txBody>
        </p:sp>
        <p:sp>
          <p:nvSpPr>
            <p:cNvPr id="97303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97304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R2</a:t>
              </a:r>
            </a:p>
          </p:txBody>
        </p:sp>
        <p:grpSp>
          <p:nvGrpSpPr>
            <p:cNvPr id="97305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9732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32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7306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9732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32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7307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9731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2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7321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7324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25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97308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9731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731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731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1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3"/>
                <a:ext cx="0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7309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0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altLang="en-US" sz="3600" smtClean="0"/>
              <a:t>R1: </a:t>
            </a:r>
            <a:r>
              <a:rPr lang="en-US" altLang="en-US" sz="3200" smtClean="0"/>
              <a:t>convert original datagram to IPsec datagram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5024"/>
            <a:ext cx="8328025" cy="4913376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appends to back of original datagram (which includes original header fields!) an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ESP trailer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field. </a:t>
            </a:r>
          </a:p>
          <a:p>
            <a:r>
              <a:rPr lang="en-US" altLang="en-US" sz="2400" dirty="0" smtClean="0"/>
              <a:t>encrypts result using algorithm &amp; key specified by SA.</a:t>
            </a:r>
          </a:p>
          <a:p>
            <a:r>
              <a:rPr lang="en-US" altLang="en-US" sz="2400" dirty="0" smtClean="0"/>
              <a:t>appends to front of this encrypted quantity the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ESP header, creating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enchilada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. </a:t>
            </a:r>
          </a:p>
          <a:p>
            <a:r>
              <a:rPr lang="en-US" altLang="en-US" sz="2400" dirty="0" smtClean="0"/>
              <a:t>creates authentication MAC over the </a:t>
            </a:r>
            <a:r>
              <a:rPr lang="en-US" altLang="en-US" sz="2400" i="1" dirty="0" smtClean="0"/>
              <a:t>whole enchilada</a:t>
            </a:r>
            <a:r>
              <a:rPr lang="en-US" altLang="en-US" sz="2400" dirty="0" smtClean="0"/>
              <a:t>, using algorithm and key specified in SA; </a:t>
            </a:r>
          </a:p>
          <a:p>
            <a:r>
              <a:rPr lang="en-US" altLang="en-US" sz="2400" dirty="0" smtClean="0"/>
              <a:t>appends MAC to back of enchilada, forming </a:t>
            </a:r>
            <a:r>
              <a:rPr lang="en-US" altLang="en-US" sz="2400" i="1" dirty="0" smtClean="0"/>
              <a:t>payload</a:t>
            </a:r>
            <a:r>
              <a:rPr lang="en-US" altLang="en-US" sz="2400" dirty="0" smtClean="0"/>
              <a:t>;</a:t>
            </a:r>
          </a:p>
          <a:p>
            <a:r>
              <a:rPr lang="en-US" altLang="en-US" sz="2400" dirty="0" smtClean="0"/>
              <a:t>creates brand new IP header, with all the classic IPv4 header fields, which it appends before payload. 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73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Inside the enchilada: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MAC in ESP auth field is created with shared secret key</a:t>
            </a:r>
          </a:p>
        </p:txBody>
      </p:sp>
      <p:grpSp>
        <p:nvGrpSpPr>
          <p:cNvPr id="99333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99335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new IP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99336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hdr</a:t>
              </a:r>
            </a:p>
          </p:txBody>
        </p:sp>
        <p:sp>
          <p:nvSpPr>
            <p:cNvPr id="99337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IP hdr</a:t>
              </a:r>
            </a:p>
          </p:txBody>
        </p:sp>
        <p:sp>
          <p:nvSpPr>
            <p:cNvPr id="99338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Original IP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datagram payload</a:t>
              </a:r>
            </a:p>
          </p:txBody>
        </p:sp>
        <p:sp>
          <p:nvSpPr>
            <p:cNvPr id="99339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trl</a:t>
              </a:r>
            </a:p>
          </p:txBody>
        </p:sp>
        <p:sp>
          <p:nvSpPr>
            <p:cNvPr id="99340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ESP</a:t>
              </a:r>
            </a:p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auth</a:t>
              </a:r>
            </a:p>
          </p:txBody>
        </p:sp>
        <p:grpSp>
          <p:nvGrpSpPr>
            <p:cNvPr id="99341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99354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encrypted</a:t>
                </a:r>
              </a:p>
            </p:txBody>
          </p:sp>
          <p:sp>
            <p:nvSpPr>
              <p:cNvPr id="99355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6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panose="020B0604020202020204" pitchFamily="34" charset="0"/>
                  </a:rPr>
                  <a:t>“</a:t>
                </a:r>
                <a:r>
                  <a:rPr lang="en-US" altLang="ja-JP" sz="1800">
                    <a:latin typeface="Arial" panose="020B0604020202020204" pitchFamily="34" charset="0"/>
                  </a:rPr>
                  <a:t>enchilada</a:t>
                </a:r>
                <a:r>
                  <a:rPr lang="ja-JP" altLang="en-US" sz="1800">
                    <a:latin typeface="Arial" panose="020B0604020202020204" pitchFamily="34" charset="0"/>
                  </a:rPr>
                  <a:t>”</a:t>
                </a:r>
                <a:r>
                  <a:rPr lang="en-US" altLang="ja-JP" sz="1800">
                    <a:latin typeface="Arial" panose="020B0604020202020204" pitchFamily="34" charset="0"/>
                  </a:rPr>
                  <a:t> authenticated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358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9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2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99351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padding</a:t>
                </a:r>
              </a:p>
            </p:txBody>
          </p:sp>
          <p:sp>
            <p:nvSpPr>
              <p:cNvPr id="99352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pad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length</a:t>
                </a:r>
              </a:p>
            </p:txBody>
          </p:sp>
          <p:sp>
            <p:nvSpPr>
              <p:cNvPr id="99353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next</a:t>
                </a:r>
                <a:br>
                  <a:rPr lang="en-US" altLang="en-US" sz="1600">
                    <a:latin typeface="Arial" panose="020B0604020202020204" pitchFamily="34" charset="0"/>
                  </a:rPr>
                </a:br>
                <a:r>
                  <a:rPr lang="en-US" altLang="en-US" sz="1600">
                    <a:latin typeface="Arial" panose="020B0604020202020204" pitchFamily="34" charset="0"/>
                  </a:rPr>
                  <a:t>header</a:t>
                </a:r>
              </a:p>
            </p:txBody>
          </p:sp>
        </p:grpSp>
        <p:sp>
          <p:nvSpPr>
            <p:cNvPr id="99343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5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99349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SPI</a:t>
                </a:r>
              </a:p>
            </p:txBody>
          </p:sp>
          <p:sp>
            <p:nvSpPr>
              <p:cNvPr id="99350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Seq</a:t>
                </a:r>
              </a:p>
              <a:p>
                <a:pPr algn="ctr" eaLnBrk="1" hangingPunct="1"/>
                <a:r>
                  <a:rPr lang="en-US" altLang="en-US" sz="1600">
                    <a:latin typeface="Arial" panose="020B0604020202020204" pitchFamily="34" charset="0"/>
                  </a:rPr>
                  <a:t>#</a:t>
                </a:r>
              </a:p>
            </p:txBody>
          </p:sp>
        </p:grpSp>
        <p:sp>
          <p:nvSpPr>
            <p:cNvPr id="99346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7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0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NSA</Template>
  <TotalTime>8180</TotalTime>
  <Words>8244</Words>
  <Application>Microsoft Office PowerPoint</Application>
  <PresentationFormat>On-screen Show (4:3)</PresentationFormat>
  <Paragraphs>1899</Paragraphs>
  <Slides>134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134</vt:i4>
      </vt:variant>
    </vt:vector>
  </HeadingPairs>
  <TitlesOfParts>
    <vt:vector size="152" baseType="lpstr">
      <vt:lpstr>MS PGothic</vt:lpstr>
      <vt:lpstr>MS PGothic</vt:lpstr>
      <vt:lpstr>SimSun</vt:lpstr>
      <vt:lpstr>Arial</vt:lpstr>
      <vt:lpstr>Arial Unicode MS</vt:lpstr>
      <vt:lpstr>Comic Sans MS</vt:lpstr>
      <vt:lpstr>Courier New</vt:lpstr>
      <vt:lpstr>Garamond</vt:lpstr>
      <vt:lpstr>Gill Sans MT</vt:lpstr>
      <vt:lpstr>Symbol</vt:lpstr>
      <vt:lpstr>Tahoma</vt:lpstr>
      <vt:lpstr>Times New Roman</vt:lpstr>
      <vt:lpstr>Verdana</vt:lpstr>
      <vt:lpstr>Wingdings</vt:lpstr>
      <vt:lpstr>ZapfDingbats</vt:lpstr>
      <vt:lpstr>Level</vt:lpstr>
      <vt:lpstr>Picture</vt:lpstr>
      <vt:lpstr>Clip</vt:lpstr>
      <vt:lpstr>IoT Security and Privacy</vt:lpstr>
      <vt:lpstr>References</vt:lpstr>
      <vt:lpstr>Goals</vt:lpstr>
      <vt:lpstr>Roadmap</vt:lpstr>
      <vt:lpstr>What is network security?</vt:lpstr>
      <vt:lpstr>Friends and enemies: Alice, Bob, Trudy</vt:lpstr>
      <vt:lpstr>Who might Bob, Alice be?</vt:lpstr>
      <vt:lpstr>There are bad guys (and girls) out there!</vt:lpstr>
      <vt:lpstr>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Cipher Block Chain (CBC) Mode </vt:lpstr>
      <vt:lpstr>CBC Traits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Roadmap</vt:lpstr>
      <vt:lpstr>Secure e-mail - confidential e-mail</vt:lpstr>
      <vt:lpstr>Secure e-mail- confidential e-mail (Cont’d) </vt:lpstr>
      <vt:lpstr>Secure e-mail – Sender authentication and message integrity </vt:lpstr>
      <vt:lpstr>Secure e-mail – Secrecy, sender authentication and message integrity </vt:lpstr>
      <vt:lpstr>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Xinwen Fu</cp:lastModifiedBy>
  <cp:revision>914</cp:revision>
  <dcterms:created xsi:type="dcterms:W3CDTF">1995-06-02T21:27:28Z</dcterms:created>
  <dcterms:modified xsi:type="dcterms:W3CDTF">2017-08-22T17:55:28Z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