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70" r:id="rId12"/>
    <p:sldId id="274" r:id="rId13"/>
    <p:sldId id="276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571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yra\Desktop\Nov%2021%20-2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yra\Desktop\Nov%2021-1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yra\Desktop\Nov%2025-26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Frequency versus RSSI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'[Nov 21 -2.xls]Sheet1'!$B$1</c:f>
              <c:strCache>
                <c:ptCount val="1"/>
                <c:pt idx="0">
                  <c:v>RSSI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'[Nov 21 -2.xls]Sheet1'!$E$2:$E$120</c:f>
              <c:numCache>
                <c:formatCode>General</c:formatCode>
                <c:ptCount val="119"/>
                <c:pt idx="0">
                  <c:v>55000000</c:v>
                </c:pt>
                <c:pt idx="1">
                  <c:v>56000000</c:v>
                </c:pt>
                <c:pt idx="2">
                  <c:v>57000000</c:v>
                </c:pt>
                <c:pt idx="3">
                  <c:v>58000000</c:v>
                </c:pt>
                <c:pt idx="4">
                  <c:v>59000000</c:v>
                </c:pt>
                <c:pt idx="5">
                  <c:v>60000000</c:v>
                </c:pt>
                <c:pt idx="6">
                  <c:v>61000000</c:v>
                </c:pt>
                <c:pt idx="7">
                  <c:v>62000000</c:v>
                </c:pt>
                <c:pt idx="8">
                  <c:v>63000000</c:v>
                </c:pt>
                <c:pt idx="9">
                  <c:v>64000000</c:v>
                </c:pt>
                <c:pt idx="10">
                  <c:v>55000000</c:v>
                </c:pt>
                <c:pt idx="11">
                  <c:v>56000000</c:v>
                </c:pt>
                <c:pt idx="12">
                  <c:v>57000000</c:v>
                </c:pt>
                <c:pt idx="13">
                  <c:v>58000000</c:v>
                </c:pt>
                <c:pt idx="14">
                  <c:v>59000000</c:v>
                </c:pt>
                <c:pt idx="15">
                  <c:v>60000000</c:v>
                </c:pt>
                <c:pt idx="16">
                  <c:v>61000000</c:v>
                </c:pt>
                <c:pt idx="17">
                  <c:v>62000000</c:v>
                </c:pt>
                <c:pt idx="18">
                  <c:v>63000000</c:v>
                </c:pt>
                <c:pt idx="19">
                  <c:v>64000000</c:v>
                </c:pt>
                <c:pt idx="20">
                  <c:v>55000000</c:v>
                </c:pt>
                <c:pt idx="21">
                  <c:v>56000000</c:v>
                </c:pt>
                <c:pt idx="22">
                  <c:v>57000000</c:v>
                </c:pt>
                <c:pt idx="23">
                  <c:v>58000000</c:v>
                </c:pt>
                <c:pt idx="24">
                  <c:v>59000000</c:v>
                </c:pt>
                <c:pt idx="25">
                  <c:v>60000000</c:v>
                </c:pt>
                <c:pt idx="26">
                  <c:v>61000000</c:v>
                </c:pt>
                <c:pt idx="27">
                  <c:v>62000000</c:v>
                </c:pt>
                <c:pt idx="28">
                  <c:v>63000000</c:v>
                </c:pt>
                <c:pt idx="29">
                  <c:v>64000000</c:v>
                </c:pt>
                <c:pt idx="30">
                  <c:v>55000000</c:v>
                </c:pt>
                <c:pt idx="31">
                  <c:v>56000000</c:v>
                </c:pt>
                <c:pt idx="32">
                  <c:v>57000000</c:v>
                </c:pt>
                <c:pt idx="33">
                  <c:v>58000000</c:v>
                </c:pt>
                <c:pt idx="34">
                  <c:v>59000000</c:v>
                </c:pt>
                <c:pt idx="35">
                  <c:v>60000000</c:v>
                </c:pt>
                <c:pt idx="36">
                  <c:v>61000000</c:v>
                </c:pt>
                <c:pt idx="37">
                  <c:v>62000000</c:v>
                </c:pt>
                <c:pt idx="38">
                  <c:v>63000000</c:v>
                </c:pt>
                <c:pt idx="39">
                  <c:v>64000000</c:v>
                </c:pt>
                <c:pt idx="40">
                  <c:v>55000000</c:v>
                </c:pt>
                <c:pt idx="41">
                  <c:v>56000000</c:v>
                </c:pt>
                <c:pt idx="42">
                  <c:v>57000000</c:v>
                </c:pt>
                <c:pt idx="43">
                  <c:v>58000000</c:v>
                </c:pt>
                <c:pt idx="44">
                  <c:v>59000000</c:v>
                </c:pt>
                <c:pt idx="45">
                  <c:v>60000000</c:v>
                </c:pt>
                <c:pt idx="46">
                  <c:v>61000000</c:v>
                </c:pt>
                <c:pt idx="47">
                  <c:v>62000000</c:v>
                </c:pt>
                <c:pt idx="48">
                  <c:v>63000000</c:v>
                </c:pt>
                <c:pt idx="49">
                  <c:v>64000000</c:v>
                </c:pt>
                <c:pt idx="50">
                  <c:v>55000000</c:v>
                </c:pt>
                <c:pt idx="51">
                  <c:v>56000000</c:v>
                </c:pt>
                <c:pt idx="52">
                  <c:v>57000000</c:v>
                </c:pt>
                <c:pt idx="53">
                  <c:v>58000000</c:v>
                </c:pt>
                <c:pt idx="54">
                  <c:v>59000000</c:v>
                </c:pt>
                <c:pt idx="55">
                  <c:v>60000000</c:v>
                </c:pt>
                <c:pt idx="56">
                  <c:v>61000000</c:v>
                </c:pt>
                <c:pt idx="57">
                  <c:v>62000000</c:v>
                </c:pt>
                <c:pt idx="58">
                  <c:v>63000000</c:v>
                </c:pt>
                <c:pt idx="59">
                  <c:v>64000000</c:v>
                </c:pt>
                <c:pt idx="60">
                  <c:v>55000000</c:v>
                </c:pt>
                <c:pt idx="61">
                  <c:v>56000000</c:v>
                </c:pt>
                <c:pt idx="62">
                  <c:v>57000000</c:v>
                </c:pt>
                <c:pt idx="63">
                  <c:v>58000000</c:v>
                </c:pt>
                <c:pt idx="64">
                  <c:v>59000000</c:v>
                </c:pt>
                <c:pt idx="65">
                  <c:v>60000000</c:v>
                </c:pt>
                <c:pt idx="66">
                  <c:v>61000000</c:v>
                </c:pt>
                <c:pt idx="67">
                  <c:v>62000000</c:v>
                </c:pt>
                <c:pt idx="68">
                  <c:v>63000000</c:v>
                </c:pt>
                <c:pt idx="69">
                  <c:v>64000000</c:v>
                </c:pt>
                <c:pt idx="70">
                  <c:v>55000000</c:v>
                </c:pt>
                <c:pt idx="71">
                  <c:v>56000000</c:v>
                </c:pt>
                <c:pt idx="72">
                  <c:v>57000000</c:v>
                </c:pt>
                <c:pt idx="73">
                  <c:v>58000000</c:v>
                </c:pt>
                <c:pt idx="74">
                  <c:v>59000000</c:v>
                </c:pt>
                <c:pt idx="75">
                  <c:v>60000000</c:v>
                </c:pt>
                <c:pt idx="76">
                  <c:v>61000000</c:v>
                </c:pt>
                <c:pt idx="77">
                  <c:v>62000000</c:v>
                </c:pt>
                <c:pt idx="78">
                  <c:v>63000000</c:v>
                </c:pt>
                <c:pt idx="79">
                  <c:v>64000000</c:v>
                </c:pt>
                <c:pt idx="80">
                  <c:v>55000000</c:v>
                </c:pt>
                <c:pt idx="81">
                  <c:v>56000000</c:v>
                </c:pt>
                <c:pt idx="82">
                  <c:v>57000000</c:v>
                </c:pt>
                <c:pt idx="83">
                  <c:v>58000000</c:v>
                </c:pt>
                <c:pt idx="84">
                  <c:v>59000000</c:v>
                </c:pt>
                <c:pt idx="85">
                  <c:v>60000000</c:v>
                </c:pt>
                <c:pt idx="86">
                  <c:v>61000000</c:v>
                </c:pt>
                <c:pt idx="87">
                  <c:v>62000000</c:v>
                </c:pt>
                <c:pt idx="88">
                  <c:v>63000000</c:v>
                </c:pt>
                <c:pt idx="89">
                  <c:v>64000000</c:v>
                </c:pt>
                <c:pt idx="90">
                  <c:v>55000000</c:v>
                </c:pt>
                <c:pt idx="91">
                  <c:v>56000000</c:v>
                </c:pt>
                <c:pt idx="92">
                  <c:v>57000000</c:v>
                </c:pt>
                <c:pt idx="93">
                  <c:v>58000000</c:v>
                </c:pt>
                <c:pt idx="94">
                  <c:v>59000000</c:v>
                </c:pt>
                <c:pt idx="95">
                  <c:v>60000000</c:v>
                </c:pt>
                <c:pt idx="96">
                  <c:v>61000000</c:v>
                </c:pt>
                <c:pt idx="97">
                  <c:v>62000000</c:v>
                </c:pt>
                <c:pt idx="98">
                  <c:v>63000000</c:v>
                </c:pt>
                <c:pt idx="99">
                  <c:v>64000000</c:v>
                </c:pt>
                <c:pt idx="100">
                  <c:v>55000000</c:v>
                </c:pt>
                <c:pt idx="101">
                  <c:v>56000000</c:v>
                </c:pt>
                <c:pt idx="102">
                  <c:v>57000000</c:v>
                </c:pt>
                <c:pt idx="103">
                  <c:v>58000000</c:v>
                </c:pt>
                <c:pt idx="104">
                  <c:v>59000000</c:v>
                </c:pt>
                <c:pt idx="105">
                  <c:v>60000000</c:v>
                </c:pt>
                <c:pt idx="106">
                  <c:v>61000000</c:v>
                </c:pt>
                <c:pt idx="107">
                  <c:v>62000000</c:v>
                </c:pt>
                <c:pt idx="108">
                  <c:v>63000000</c:v>
                </c:pt>
                <c:pt idx="109">
                  <c:v>64000000</c:v>
                </c:pt>
                <c:pt idx="110">
                  <c:v>55000000</c:v>
                </c:pt>
                <c:pt idx="111">
                  <c:v>56000000</c:v>
                </c:pt>
                <c:pt idx="112">
                  <c:v>57000000</c:v>
                </c:pt>
                <c:pt idx="113">
                  <c:v>58000000</c:v>
                </c:pt>
                <c:pt idx="114">
                  <c:v>59000000</c:v>
                </c:pt>
                <c:pt idx="115">
                  <c:v>60000000</c:v>
                </c:pt>
                <c:pt idx="116">
                  <c:v>61000000</c:v>
                </c:pt>
                <c:pt idx="117">
                  <c:v>62000000</c:v>
                </c:pt>
                <c:pt idx="118">
                  <c:v>63000000</c:v>
                </c:pt>
              </c:numCache>
            </c:numRef>
          </c:cat>
          <c:val>
            <c:numRef>
              <c:f>'[Nov 21 -2.xls]Sheet1'!$B$2:$B$120</c:f>
              <c:numCache>
                <c:formatCode>General</c:formatCode>
                <c:ptCount val="119"/>
                <c:pt idx="0">
                  <c:v>-93.251307260718463</c:v>
                </c:pt>
                <c:pt idx="1">
                  <c:v>-64.819641260184511</c:v>
                </c:pt>
                <c:pt idx="2">
                  <c:v>-64.86996574163075</c:v>
                </c:pt>
                <c:pt idx="3">
                  <c:v>-55.39553922588405</c:v>
                </c:pt>
                <c:pt idx="4">
                  <c:v>-56.388193054933609</c:v>
                </c:pt>
                <c:pt idx="5">
                  <c:v>-64.479068824844205</c:v>
                </c:pt>
                <c:pt idx="6">
                  <c:v>-64.815936587864556</c:v>
                </c:pt>
                <c:pt idx="7">
                  <c:v>-64.693974950221488</c:v>
                </c:pt>
                <c:pt idx="8">
                  <c:v>-65.024260472211893</c:v>
                </c:pt>
                <c:pt idx="9">
                  <c:v>-65.313115125273541</c:v>
                </c:pt>
                <c:pt idx="10">
                  <c:v>-64.574558335912528</c:v>
                </c:pt>
                <c:pt idx="11">
                  <c:v>-64.525052620109832</c:v>
                </c:pt>
                <c:pt idx="12">
                  <c:v>-64.924315292370181</c:v>
                </c:pt>
                <c:pt idx="13">
                  <c:v>-55.044464277620968</c:v>
                </c:pt>
                <c:pt idx="14">
                  <c:v>-56.140819827201739</c:v>
                </c:pt>
                <c:pt idx="15">
                  <c:v>-65.056414751783791</c:v>
                </c:pt>
                <c:pt idx="16">
                  <c:v>-65.510608042623787</c:v>
                </c:pt>
                <c:pt idx="17">
                  <c:v>-64.825122509220449</c:v>
                </c:pt>
                <c:pt idx="18">
                  <c:v>-64.873112971431453</c:v>
                </c:pt>
                <c:pt idx="19">
                  <c:v>-64.700481424169524</c:v>
                </c:pt>
                <c:pt idx="20">
                  <c:v>-65.040742980668597</c:v>
                </c:pt>
                <c:pt idx="21">
                  <c:v>-64.504097013741173</c:v>
                </c:pt>
                <c:pt idx="22">
                  <c:v>-64.585148036171461</c:v>
                </c:pt>
                <c:pt idx="23">
                  <c:v>-55.601013520583152</c:v>
                </c:pt>
                <c:pt idx="24">
                  <c:v>-56.015204351680119</c:v>
                </c:pt>
                <c:pt idx="25">
                  <c:v>-64.312182408710626</c:v>
                </c:pt>
                <c:pt idx="26">
                  <c:v>-65.056802586597684</c:v>
                </c:pt>
                <c:pt idx="27">
                  <c:v>-65.131153017726305</c:v>
                </c:pt>
                <c:pt idx="28">
                  <c:v>-65.769683313682748</c:v>
                </c:pt>
                <c:pt idx="29">
                  <c:v>-65.236307757365552</c:v>
                </c:pt>
                <c:pt idx="30">
                  <c:v>-65.360888838015384</c:v>
                </c:pt>
                <c:pt idx="31">
                  <c:v>-64.469435203799819</c:v>
                </c:pt>
                <c:pt idx="32">
                  <c:v>-65.078979135386192</c:v>
                </c:pt>
                <c:pt idx="33">
                  <c:v>-55.18170225730816</c:v>
                </c:pt>
                <c:pt idx="34">
                  <c:v>-56.203892147649761</c:v>
                </c:pt>
                <c:pt idx="35">
                  <c:v>-64.402418884000568</c:v>
                </c:pt>
                <c:pt idx="36">
                  <c:v>-65.128490269159499</c:v>
                </c:pt>
                <c:pt idx="37">
                  <c:v>-64.721895393645795</c:v>
                </c:pt>
                <c:pt idx="38">
                  <c:v>-65.642667489673585</c:v>
                </c:pt>
                <c:pt idx="39">
                  <c:v>-65.64429982869386</c:v>
                </c:pt>
                <c:pt idx="40">
                  <c:v>-64.641765437731294</c:v>
                </c:pt>
                <c:pt idx="41">
                  <c:v>-63.982312939580893</c:v>
                </c:pt>
                <c:pt idx="42">
                  <c:v>-64.665667100329557</c:v>
                </c:pt>
                <c:pt idx="43">
                  <c:v>-55.029320806300753</c:v>
                </c:pt>
                <c:pt idx="44">
                  <c:v>-56.270820798216768</c:v>
                </c:pt>
                <c:pt idx="45">
                  <c:v>-65.291115998521093</c:v>
                </c:pt>
                <c:pt idx="46">
                  <c:v>-64.984772249987259</c:v>
                </c:pt>
                <c:pt idx="47">
                  <c:v>-64.801223465560824</c:v>
                </c:pt>
                <c:pt idx="48">
                  <c:v>-65.18143756566856</c:v>
                </c:pt>
                <c:pt idx="49">
                  <c:v>-65.741174102002603</c:v>
                </c:pt>
                <c:pt idx="50">
                  <c:v>-65.132491136078258</c:v>
                </c:pt>
                <c:pt idx="51">
                  <c:v>-64.057149734416967</c:v>
                </c:pt>
                <c:pt idx="52">
                  <c:v>-64.704274984515195</c:v>
                </c:pt>
                <c:pt idx="53">
                  <c:v>-55.479353061877532</c:v>
                </c:pt>
                <c:pt idx="54">
                  <c:v>-56.554008923541502</c:v>
                </c:pt>
                <c:pt idx="55">
                  <c:v>-64.651685535296195</c:v>
                </c:pt>
                <c:pt idx="56">
                  <c:v>-64.782406182628932</c:v>
                </c:pt>
                <c:pt idx="57">
                  <c:v>-65.051296208449912</c:v>
                </c:pt>
                <c:pt idx="58">
                  <c:v>-65.310484337962322</c:v>
                </c:pt>
                <c:pt idx="59">
                  <c:v>-65.49411307688402</c:v>
                </c:pt>
                <c:pt idx="60">
                  <c:v>-64.471699768578517</c:v>
                </c:pt>
                <c:pt idx="61">
                  <c:v>-64.533657268288152</c:v>
                </c:pt>
                <c:pt idx="62">
                  <c:v>-64.782425981232407</c:v>
                </c:pt>
                <c:pt idx="63">
                  <c:v>-54.947122342612637</c:v>
                </c:pt>
                <c:pt idx="64">
                  <c:v>-56.301159640365597</c:v>
                </c:pt>
                <c:pt idx="65">
                  <c:v>-64.906841562940784</c:v>
                </c:pt>
                <c:pt idx="66">
                  <c:v>-65.137412081621079</c:v>
                </c:pt>
                <c:pt idx="67">
                  <c:v>-65.079896390544135</c:v>
                </c:pt>
                <c:pt idx="68">
                  <c:v>-65.408614966149031</c:v>
                </c:pt>
                <c:pt idx="69">
                  <c:v>-65.200773404833086</c:v>
                </c:pt>
                <c:pt idx="70">
                  <c:v>-65.114922275411203</c:v>
                </c:pt>
                <c:pt idx="71">
                  <c:v>-64.562634366213743</c:v>
                </c:pt>
                <c:pt idx="72">
                  <c:v>-64.163884832490126</c:v>
                </c:pt>
                <c:pt idx="73">
                  <c:v>-55.294773198460582</c:v>
                </c:pt>
                <c:pt idx="74">
                  <c:v>-56.319884752665892</c:v>
                </c:pt>
                <c:pt idx="75">
                  <c:v>-65.131228005207447</c:v>
                </c:pt>
                <c:pt idx="76">
                  <c:v>-65.150893607123436</c:v>
                </c:pt>
                <c:pt idx="77">
                  <c:v>-65.029158424051928</c:v>
                </c:pt>
                <c:pt idx="78">
                  <c:v>-64.537454837516094</c:v>
                </c:pt>
                <c:pt idx="79">
                  <c:v>-65.791949935018664</c:v>
                </c:pt>
                <c:pt idx="80">
                  <c:v>-64.606673751378239</c:v>
                </c:pt>
                <c:pt idx="81">
                  <c:v>-64.534447575945336</c:v>
                </c:pt>
                <c:pt idx="82">
                  <c:v>-64.554009381897387</c:v>
                </c:pt>
                <c:pt idx="83">
                  <c:v>-55.166369125215823</c:v>
                </c:pt>
                <c:pt idx="84">
                  <c:v>-56.068445316048788</c:v>
                </c:pt>
                <c:pt idx="85">
                  <c:v>-65.296158349417283</c:v>
                </c:pt>
                <c:pt idx="86">
                  <c:v>-64.743433226359059</c:v>
                </c:pt>
                <c:pt idx="87">
                  <c:v>-64.980561303564315</c:v>
                </c:pt>
                <c:pt idx="88">
                  <c:v>-65.388597099198094</c:v>
                </c:pt>
                <c:pt idx="89">
                  <c:v>-65.213972687794822</c:v>
                </c:pt>
                <c:pt idx="90">
                  <c:v>-65.088517712560673</c:v>
                </c:pt>
                <c:pt idx="91">
                  <c:v>-64.849766377914307</c:v>
                </c:pt>
                <c:pt idx="92">
                  <c:v>-64.594935891559089</c:v>
                </c:pt>
                <c:pt idx="93">
                  <c:v>-55.080456368792213</c:v>
                </c:pt>
                <c:pt idx="94">
                  <c:v>-55.953686957017403</c:v>
                </c:pt>
                <c:pt idx="95">
                  <c:v>-64.831653541963121</c:v>
                </c:pt>
                <c:pt idx="96">
                  <c:v>-65.158948697040913</c:v>
                </c:pt>
                <c:pt idx="97">
                  <c:v>-65.008119329739088</c:v>
                </c:pt>
                <c:pt idx="98">
                  <c:v>-65.114948534938321</c:v>
                </c:pt>
                <c:pt idx="99">
                  <c:v>-65.129772621226792</c:v>
                </c:pt>
                <c:pt idx="100">
                  <c:v>-65.109668882582156</c:v>
                </c:pt>
                <c:pt idx="101">
                  <c:v>-64.5934569186647</c:v>
                </c:pt>
                <c:pt idx="102">
                  <c:v>-64.970629656752706</c:v>
                </c:pt>
                <c:pt idx="103">
                  <c:v>-55.090280911530883</c:v>
                </c:pt>
                <c:pt idx="104">
                  <c:v>-56.120550115578332</c:v>
                </c:pt>
                <c:pt idx="105">
                  <c:v>-64.596142590814466</c:v>
                </c:pt>
                <c:pt idx="106">
                  <c:v>-64.146212716198136</c:v>
                </c:pt>
                <c:pt idx="107">
                  <c:v>-65.472555478756249</c:v>
                </c:pt>
                <c:pt idx="108">
                  <c:v>-65.267707038458013</c:v>
                </c:pt>
                <c:pt idx="109">
                  <c:v>-64.757921349826717</c:v>
                </c:pt>
                <c:pt idx="110">
                  <c:v>-64.582822651634245</c:v>
                </c:pt>
                <c:pt idx="111">
                  <c:v>-64.837587278842008</c:v>
                </c:pt>
                <c:pt idx="112">
                  <c:v>-64.663313072434775</c:v>
                </c:pt>
                <c:pt idx="113">
                  <c:v>-55.420658899000273</c:v>
                </c:pt>
                <c:pt idx="114">
                  <c:v>-56.108361742697603</c:v>
                </c:pt>
                <c:pt idx="115">
                  <c:v>-65.065614015282932</c:v>
                </c:pt>
                <c:pt idx="116">
                  <c:v>-64.864150179228119</c:v>
                </c:pt>
                <c:pt idx="117">
                  <c:v>-65.185234297351982</c:v>
                </c:pt>
                <c:pt idx="118">
                  <c:v>-65.321278979110616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2E-4863-9858-E44E2BECC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10001"/>
        <c:axId val="50010002"/>
      </c:lineChart>
      <c:catAx>
        <c:axId val="5001000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Center Frequency 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100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Frequency versus RSSI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RSSI</c:v>
                </c:pt>
              </c:strCache>
            </c:strRef>
          </c:tx>
          <c:marker>
            <c:symbol val="none"/>
          </c:marker>
          <c:cat>
            <c:numRef>
              <c:f>Sheet1!$E$2:$E$120</c:f>
              <c:numCache>
                <c:formatCode>General</c:formatCode>
                <c:ptCount val="119"/>
                <c:pt idx="0">
                  <c:v>55000000</c:v>
                </c:pt>
                <c:pt idx="1">
                  <c:v>56000000</c:v>
                </c:pt>
                <c:pt idx="2">
                  <c:v>57000000</c:v>
                </c:pt>
                <c:pt idx="3">
                  <c:v>58000000</c:v>
                </c:pt>
                <c:pt idx="4">
                  <c:v>59000000</c:v>
                </c:pt>
                <c:pt idx="5">
                  <c:v>60000000</c:v>
                </c:pt>
                <c:pt idx="6">
                  <c:v>61000000</c:v>
                </c:pt>
                <c:pt idx="7">
                  <c:v>62000000</c:v>
                </c:pt>
                <c:pt idx="8">
                  <c:v>63000000</c:v>
                </c:pt>
                <c:pt idx="9">
                  <c:v>64000000</c:v>
                </c:pt>
                <c:pt idx="10">
                  <c:v>55000000</c:v>
                </c:pt>
                <c:pt idx="11">
                  <c:v>56000000</c:v>
                </c:pt>
                <c:pt idx="12">
                  <c:v>57000000</c:v>
                </c:pt>
                <c:pt idx="13">
                  <c:v>58000000</c:v>
                </c:pt>
                <c:pt idx="14">
                  <c:v>59000000</c:v>
                </c:pt>
                <c:pt idx="15">
                  <c:v>60000000</c:v>
                </c:pt>
                <c:pt idx="16">
                  <c:v>61000000</c:v>
                </c:pt>
                <c:pt idx="17">
                  <c:v>62000000</c:v>
                </c:pt>
                <c:pt idx="18">
                  <c:v>63000000</c:v>
                </c:pt>
                <c:pt idx="19">
                  <c:v>64000000</c:v>
                </c:pt>
                <c:pt idx="20">
                  <c:v>55000000</c:v>
                </c:pt>
                <c:pt idx="21">
                  <c:v>56000000</c:v>
                </c:pt>
                <c:pt idx="22">
                  <c:v>57000000</c:v>
                </c:pt>
                <c:pt idx="23">
                  <c:v>58000000</c:v>
                </c:pt>
                <c:pt idx="24">
                  <c:v>59000000</c:v>
                </c:pt>
                <c:pt idx="25">
                  <c:v>60000000</c:v>
                </c:pt>
                <c:pt idx="26">
                  <c:v>61000000</c:v>
                </c:pt>
                <c:pt idx="27">
                  <c:v>62000000</c:v>
                </c:pt>
                <c:pt idx="28">
                  <c:v>63000000</c:v>
                </c:pt>
                <c:pt idx="29">
                  <c:v>64000000</c:v>
                </c:pt>
                <c:pt idx="30">
                  <c:v>55000000</c:v>
                </c:pt>
                <c:pt idx="31">
                  <c:v>56000000</c:v>
                </c:pt>
                <c:pt idx="32">
                  <c:v>57000000</c:v>
                </c:pt>
                <c:pt idx="33">
                  <c:v>58000000</c:v>
                </c:pt>
                <c:pt idx="34">
                  <c:v>59000000</c:v>
                </c:pt>
                <c:pt idx="35">
                  <c:v>60000000</c:v>
                </c:pt>
                <c:pt idx="36">
                  <c:v>61000000</c:v>
                </c:pt>
                <c:pt idx="37">
                  <c:v>62000000</c:v>
                </c:pt>
                <c:pt idx="38">
                  <c:v>63000000</c:v>
                </c:pt>
                <c:pt idx="39">
                  <c:v>64000000</c:v>
                </c:pt>
                <c:pt idx="40">
                  <c:v>55000000</c:v>
                </c:pt>
                <c:pt idx="41">
                  <c:v>56000000</c:v>
                </c:pt>
                <c:pt idx="42">
                  <c:v>57000000</c:v>
                </c:pt>
                <c:pt idx="43">
                  <c:v>58000000</c:v>
                </c:pt>
                <c:pt idx="44">
                  <c:v>59000000</c:v>
                </c:pt>
                <c:pt idx="45">
                  <c:v>60000000</c:v>
                </c:pt>
                <c:pt idx="46">
                  <c:v>61000000</c:v>
                </c:pt>
                <c:pt idx="47">
                  <c:v>62000000</c:v>
                </c:pt>
                <c:pt idx="48">
                  <c:v>63000000</c:v>
                </c:pt>
                <c:pt idx="49">
                  <c:v>64000000</c:v>
                </c:pt>
                <c:pt idx="50">
                  <c:v>55000000</c:v>
                </c:pt>
                <c:pt idx="51">
                  <c:v>56000000</c:v>
                </c:pt>
                <c:pt idx="52">
                  <c:v>57000000</c:v>
                </c:pt>
                <c:pt idx="53">
                  <c:v>58000000</c:v>
                </c:pt>
                <c:pt idx="54">
                  <c:v>59000000</c:v>
                </c:pt>
                <c:pt idx="55">
                  <c:v>60000000</c:v>
                </c:pt>
                <c:pt idx="56">
                  <c:v>61000000</c:v>
                </c:pt>
                <c:pt idx="57">
                  <c:v>62000000</c:v>
                </c:pt>
                <c:pt idx="58">
                  <c:v>63000000</c:v>
                </c:pt>
                <c:pt idx="59">
                  <c:v>64000000</c:v>
                </c:pt>
                <c:pt idx="60">
                  <c:v>55000000</c:v>
                </c:pt>
                <c:pt idx="61">
                  <c:v>56000000</c:v>
                </c:pt>
                <c:pt idx="62">
                  <c:v>57000000</c:v>
                </c:pt>
                <c:pt idx="63">
                  <c:v>58000000</c:v>
                </c:pt>
                <c:pt idx="64">
                  <c:v>59000000</c:v>
                </c:pt>
                <c:pt idx="65">
                  <c:v>60000000</c:v>
                </c:pt>
                <c:pt idx="66">
                  <c:v>61000000</c:v>
                </c:pt>
                <c:pt idx="67">
                  <c:v>62000000</c:v>
                </c:pt>
                <c:pt idx="68">
                  <c:v>63000000</c:v>
                </c:pt>
                <c:pt idx="69">
                  <c:v>64000000</c:v>
                </c:pt>
                <c:pt idx="70">
                  <c:v>55000000</c:v>
                </c:pt>
                <c:pt idx="71">
                  <c:v>56000000</c:v>
                </c:pt>
                <c:pt idx="72">
                  <c:v>57000000</c:v>
                </c:pt>
                <c:pt idx="73">
                  <c:v>58000000</c:v>
                </c:pt>
                <c:pt idx="74">
                  <c:v>59000000</c:v>
                </c:pt>
                <c:pt idx="75">
                  <c:v>60000000</c:v>
                </c:pt>
                <c:pt idx="76">
                  <c:v>61000000</c:v>
                </c:pt>
                <c:pt idx="77">
                  <c:v>62000000</c:v>
                </c:pt>
                <c:pt idx="78">
                  <c:v>63000000</c:v>
                </c:pt>
                <c:pt idx="79">
                  <c:v>64000000</c:v>
                </c:pt>
                <c:pt idx="80">
                  <c:v>55000000</c:v>
                </c:pt>
                <c:pt idx="81">
                  <c:v>56000000</c:v>
                </c:pt>
                <c:pt idx="82">
                  <c:v>57000000</c:v>
                </c:pt>
                <c:pt idx="83">
                  <c:v>58000000</c:v>
                </c:pt>
                <c:pt idx="84">
                  <c:v>59000000</c:v>
                </c:pt>
                <c:pt idx="85">
                  <c:v>60000000</c:v>
                </c:pt>
                <c:pt idx="86">
                  <c:v>61000000</c:v>
                </c:pt>
                <c:pt idx="87">
                  <c:v>62000000</c:v>
                </c:pt>
                <c:pt idx="88">
                  <c:v>63000000</c:v>
                </c:pt>
                <c:pt idx="89">
                  <c:v>64000000</c:v>
                </c:pt>
                <c:pt idx="90">
                  <c:v>55000000</c:v>
                </c:pt>
                <c:pt idx="91">
                  <c:v>56000000</c:v>
                </c:pt>
                <c:pt idx="92">
                  <c:v>57000000</c:v>
                </c:pt>
                <c:pt idx="93">
                  <c:v>58000000</c:v>
                </c:pt>
                <c:pt idx="94">
                  <c:v>59000000</c:v>
                </c:pt>
                <c:pt idx="95">
                  <c:v>60000000</c:v>
                </c:pt>
                <c:pt idx="96">
                  <c:v>61000000</c:v>
                </c:pt>
                <c:pt idx="97">
                  <c:v>62000000</c:v>
                </c:pt>
                <c:pt idx="98">
                  <c:v>63000000</c:v>
                </c:pt>
                <c:pt idx="99">
                  <c:v>64000000</c:v>
                </c:pt>
              </c:numCache>
            </c:numRef>
          </c:cat>
          <c:val>
            <c:numRef>
              <c:f>Sheet1!$B$2:$B$120</c:f>
              <c:numCache>
                <c:formatCode>General</c:formatCode>
                <c:ptCount val="119"/>
                <c:pt idx="0">
                  <c:v>-93.251307260718463</c:v>
                </c:pt>
                <c:pt idx="1">
                  <c:v>-64.861571076174997</c:v>
                </c:pt>
                <c:pt idx="2">
                  <c:v>-64.899758922625111</c:v>
                </c:pt>
                <c:pt idx="3">
                  <c:v>-54.866018954392423</c:v>
                </c:pt>
                <c:pt idx="4">
                  <c:v>-55.975233052826042</c:v>
                </c:pt>
                <c:pt idx="5">
                  <c:v>-64.953725233294762</c:v>
                </c:pt>
                <c:pt idx="6">
                  <c:v>-65.001748411512068</c:v>
                </c:pt>
                <c:pt idx="7">
                  <c:v>-65.077798477286308</c:v>
                </c:pt>
                <c:pt idx="8">
                  <c:v>-65.122410838535885</c:v>
                </c:pt>
                <c:pt idx="9">
                  <c:v>-65.448411528989851</c:v>
                </c:pt>
                <c:pt idx="10">
                  <c:v>-64.611229583457686</c:v>
                </c:pt>
                <c:pt idx="11">
                  <c:v>-64.212940596354542</c:v>
                </c:pt>
                <c:pt idx="12">
                  <c:v>-64.859725327416513</c:v>
                </c:pt>
                <c:pt idx="13">
                  <c:v>-55.273885889507312</c:v>
                </c:pt>
                <c:pt idx="14">
                  <c:v>-56.150566298412222</c:v>
                </c:pt>
                <c:pt idx="15">
                  <c:v>-65.653921474091604</c:v>
                </c:pt>
                <c:pt idx="16">
                  <c:v>-64.998343902996538</c:v>
                </c:pt>
                <c:pt idx="17">
                  <c:v>-65.506101072611969</c:v>
                </c:pt>
                <c:pt idx="18">
                  <c:v>-65.453880293338074</c:v>
                </c:pt>
                <c:pt idx="19">
                  <c:v>-65.326399877798281</c:v>
                </c:pt>
                <c:pt idx="20">
                  <c:v>-65.077152067212822</c:v>
                </c:pt>
                <c:pt idx="21">
                  <c:v>-64.619309059824502</c:v>
                </c:pt>
                <c:pt idx="22">
                  <c:v>-64.588824824058094</c:v>
                </c:pt>
                <c:pt idx="23">
                  <c:v>-54.902831185009468</c:v>
                </c:pt>
                <c:pt idx="24">
                  <c:v>-56.108773297301227</c:v>
                </c:pt>
                <c:pt idx="25">
                  <c:v>-64.521473440951112</c:v>
                </c:pt>
                <c:pt idx="26">
                  <c:v>-65.068392138892065</c:v>
                </c:pt>
                <c:pt idx="27">
                  <c:v>-65.638652248299877</c:v>
                </c:pt>
                <c:pt idx="28">
                  <c:v>-65.034038328900024</c:v>
                </c:pt>
                <c:pt idx="29">
                  <c:v>-65.716250452679191</c:v>
                </c:pt>
                <c:pt idx="30">
                  <c:v>-65.545366749395441</c:v>
                </c:pt>
                <c:pt idx="31">
                  <c:v>-64.597482978095258</c:v>
                </c:pt>
                <c:pt idx="32">
                  <c:v>-64.74091938855284</c:v>
                </c:pt>
                <c:pt idx="33">
                  <c:v>-54.855516311541109</c:v>
                </c:pt>
                <c:pt idx="34">
                  <c:v>-55.840971990695458</c:v>
                </c:pt>
                <c:pt idx="35">
                  <c:v>-65.108456884566138</c:v>
                </c:pt>
                <c:pt idx="36">
                  <c:v>-64.791671224486308</c:v>
                </c:pt>
                <c:pt idx="37">
                  <c:v>-65.148473097889394</c:v>
                </c:pt>
                <c:pt idx="38">
                  <c:v>-65.0591263038242</c:v>
                </c:pt>
                <c:pt idx="39">
                  <c:v>-65.043652415057437</c:v>
                </c:pt>
                <c:pt idx="40">
                  <c:v>-64.715206579284924</c:v>
                </c:pt>
                <c:pt idx="41">
                  <c:v>-64.902575588968233</c:v>
                </c:pt>
                <c:pt idx="42">
                  <c:v>-64.795977120166285</c:v>
                </c:pt>
                <c:pt idx="43">
                  <c:v>-55.593676012617912</c:v>
                </c:pt>
                <c:pt idx="44">
                  <c:v>-56.026757391064727</c:v>
                </c:pt>
                <c:pt idx="45">
                  <c:v>-64.682375514232419</c:v>
                </c:pt>
                <c:pt idx="46">
                  <c:v>-65.243827377665795</c:v>
                </c:pt>
                <c:pt idx="47">
                  <c:v>-64.848018671294554</c:v>
                </c:pt>
                <c:pt idx="48">
                  <c:v>-65.067171470325121</c:v>
                </c:pt>
                <c:pt idx="49">
                  <c:v>-65.394036164389348</c:v>
                </c:pt>
                <c:pt idx="50">
                  <c:v>-64.971653706750743</c:v>
                </c:pt>
                <c:pt idx="51">
                  <c:v>-64.465855620593572</c:v>
                </c:pt>
                <c:pt idx="52">
                  <c:v>-64.901219834206387</c:v>
                </c:pt>
                <c:pt idx="53">
                  <c:v>-55.558143663993022</c:v>
                </c:pt>
                <c:pt idx="54">
                  <c:v>-56.022072658972533</c:v>
                </c:pt>
                <c:pt idx="55">
                  <c:v>-65.216827588489139</c:v>
                </c:pt>
                <c:pt idx="56">
                  <c:v>-64.986192681761111</c:v>
                </c:pt>
                <c:pt idx="57">
                  <c:v>-65.499743822977536</c:v>
                </c:pt>
                <c:pt idx="58">
                  <c:v>-65.76657721509963</c:v>
                </c:pt>
                <c:pt idx="59">
                  <c:v>-65.472391032530112</c:v>
                </c:pt>
                <c:pt idx="60">
                  <c:v>-64.650307831153313</c:v>
                </c:pt>
                <c:pt idx="61">
                  <c:v>-64.303717553429948</c:v>
                </c:pt>
                <c:pt idx="62">
                  <c:v>-64.506425204950588</c:v>
                </c:pt>
                <c:pt idx="63">
                  <c:v>-54.93432747941894</c:v>
                </c:pt>
                <c:pt idx="64">
                  <c:v>-56.300023272716587</c:v>
                </c:pt>
                <c:pt idx="65">
                  <c:v>-64.300193467596955</c:v>
                </c:pt>
                <c:pt idx="66">
                  <c:v>-64.907257795370853</c:v>
                </c:pt>
                <c:pt idx="67">
                  <c:v>-65.326054521224961</c:v>
                </c:pt>
                <c:pt idx="68">
                  <c:v>-65.162863296916939</c:v>
                </c:pt>
                <c:pt idx="69">
                  <c:v>-65.417719984139367</c:v>
                </c:pt>
                <c:pt idx="70">
                  <c:v>-64.76111748525112</c:v>
                </c:pt>
                <c:pt idx="71">
                  <c:v>-64.602679329390554</c:v>
                </c:pt>
                <c:pt idx="72">
                  <c:v>-64.952184987414086</c:v>
                </c:pt>
                <c:pt idx="73">
                  <c:v>-55.051750292736877</c:v>
                </c:pt>
                <c:pt idx="74">
                  <c:v>-56.566128819976953</c:v>
                </c:pt>
                <c:pt idx="75">
                  <c:v>-64.843405601063466</c:v>
                </c:pt>
                <c:pt idx="76">
                  <c:v>-65.023379008654558</c:v>
                </c:pt>
                <c:pt idx="77">
                  <c:v>-65.19581315518694</c:v>
                </c:pt>
                <c:pt idx="78">
                  <c:v>-65.282930518113531</c:v>
                </c:pt>
                <c:pt idx="79">
                  <c:v>-65.043614368042384</c:v>
                </c:pt>
                <c:pt idx="80">
                  <c:v>-64.929020813198107</c:v>
                </c:pt>
                <c:pt idx="81">
                  <c:v>-64.449974722563994</c:v>
                </c:pt>
                <c:pt idx="82">
                  <c:v>-64.766312657912437</c:v>
                </c:pt>
                <c:pt idx="83">
                  <c:v>-55.338767408523218</c:v>
                </c:pt>
                <c:pt idx="84">
                  <c:v>-55.853658220000241</c:v>
                </c:pt>
                <c:pt idx="85">
                  <c:v>-65.276769347283718</c:v>
                </c:pt>
                <c:pt idx="86">
                  <c:v>-64.637590169562912</c:v>
                </c:pt>
                <c:pt idx="87">
                  <c:v>-65.061698387948056</c:v>
                </c:pt>
                <c:pt idx="88">
                  <c:v>-65.077924622222852</c:v>
                </c:pt>
                <c:pt idx="89">
                  <c:v>-65.365279874570405</c:v>
                </c:pt>
                <c:pt idx="90">
                  <c:v>-64.745758551110058</c:v>
                </c:pt>
                <c:pt idx="91">
                  <c:v>-64.749821697432409</c:v>
                </c:pt>
                <c:pt idx="92">
                  <c:v>-65.075759676034863</c:v>
                </c:pt>
                <c:pt idx="93">
                  <c:v>-55.18179972494724</c:v>
                </c:pt>
                <c:pt idx="94">
                  <c:v>-56.142875766036212</c:v>
                </c:pt>
                <c:pt idx="95">
                  <c:v>-64.480068749744518</c:v>
                </c:pt>
                <c:pt idx="96">
                  <c:v>-64.938476887000263</c:v>
                </c:pt>
                <c:pt idx="97">
                  <c:v>-64.864774296058499</c:v>
                </c:pt>
                <c:pt idx="98">
                  <c:v>-64.930086793540028</c:v>
                </c:pt>
                <c:pt idx="99">
                  <c:v>-65.347767432046368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1C-4DD5-AB16-F4FCE2CFE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10001"/>
        <c:axId val="50010002"/>
      </c:lineChart>
      <c:catAx>
        <c:axId val="5001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Center Frequency (MHz)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RSSI (dB)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01000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solidFill>
      <a:schemeClr val="bg1">
        <a:lumMod val="75000"/>
        <a:lumOff val="25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Frequency versus RSSI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RSSI</c:v>
                </c:pt>
              </c:strCache>
            </c:strRef>
          </c:tx>
          <c:marker>
            <c:symbol val="none"/>
          </c:marker>
          <c:cat>
            <c:numRef>
              <c:f>Sheet1!$E$2:$E$120</c:f>
              <c:numCache>
                <c:formatCode>General</c:formatCode>
                <c:ptCount val="119"/>
                <c:pt idx="0">
                  <c:v>70000000</c:v>
                </c:pt>
                <c:pt idx="1">
                  <c:v>71000000</c:v>
                </c:pt>
                <c:pt idx="2">
                  <c:v>72000000</c:v>
                </c:pt>
                <c:pt idx="3">
                  <c:v>73000000</c:v>
                </c:pt>
                <c:pt idx="4">
                  <c:v>74000000</c:v>
                </c:pt>
                <c:pt idx="5">
                  <c:v>80000000</c:v>
                </c:pt>
                <c:pt idx="6">
                  <c:v>81000000</c:v>
                </c:pt>
                <c:pt idx="7">
                  <c:v>82000000</c:v>
                </c:pt>
                <c:pt idx="8">
                  <c:v>83000000</c:v>
                </c:pt>
                <c:pt idx="9">
                  <c:v>84000000</c:v>
                </c:pt>
                <c:pt idx="10">
                  <c:v>80000000</c:v>
                </c:pt>
                <c:pt idx="11">
                  <c:v>81000000</c:v>
                </c:pt>
                <c:pt idx="12">
                  <c:v>82000000</c:v>
                </c:pt>
                <c:pt idx="13">
                  <c:v>83000000</c:v>
                </c:pt>
                <c:pt idx="14">
                  <c:v>84000000</c:v>
                </c:pt>
                <c:pt idx="15">
                  <c:v>80000000</c:v>
                </c:pt>
                <c:pt idx="16">
                  <c:v>81000000</c:v>
                </c:pt>
                <c:pt idx="17">
                  <c:v>82000000</c:v>
                </c:pt>
                <c:pt idx="18">
                  <c:v>83000000</c:v>
                </c:pt>
                <c:pt idx="19">
                  <c:v>84000000</c:v>
                </c:pt>
                <c:pt idx="20">
                  <c:v>80000000</c:v>
                </c:pt>
                <c:pt idx="21">
                  <c:v>81000000</c:v>
                </c:pt>
                <c:pt idx="22">
                  <c:v>82000000</c:v>
                </c:pt>
                <c:pt idx="23">
                  <c:v>83000000</c:v>
                </c:pt>
                <c:pt idx="24">
                  <c:v>84000000</c:v>
                </c:pt>
                <c:pt idx="25">
                  <c:v>80000000</c:v>
                </c:pt>
                <c:pt idx="26">
                  <c:v>81000000</c:v>
                </c:pt>
                <c:pt idx="27">
                  <c:v>82000000</c:v>
                </c:pt>
                <c:pt idx="28">
                  <c:v>83000000</c:v>
                </c:pt>
                <c:pt idx="29">
                  <c:v>84000000</c:v>
                </c:pt>
                <c:pt idx="30">
                  <c:v>80000000</c:v>
                </c:pt>
                <c:pt idx="31">
                  <c:v>81000000</c:v>
                </c:pt>
                <c:pt idx="32">
                  <c:v>82000000</c:v>
                </c:pt>
                <c:pt idx="33">
                  <c:v>83000000</c:v>
                </c:pt>
                <c:pt idx="34">
                  <c:v>84000000</c:v>
                </c:pt>
                <c:pt idx="35">
                  <c:v>80000000</c:v>
                </c:pt>
                <c:pt idx="36">
                  <c:v>81000000</c:v>
                </c:pt>
                <c:pt idx="37">
                  <c:v>82000000</c:v>
                </c:pt>
                <c:pt idx="38">
                  <c:v>83000000</c:v>
                </c:pt>
                <c:pt idx="39">
                  <c:v>84000000</c:v>
                </c:pt>
                <c:pt idx="40">
                  <c:v>80000000</c:v>
                </c:pt>
                <c:pt idx="41">
                  <c:v>81000000</c:v>
                </c:pt>
                <c:pt idx="42">
                  <c:v>82000000</c:v>
                </c:pt>
                <c:pt idx="43">
                  <c:v>83000000</c:v>
                </c:pt>
                <c:pt idx="44">
                  <c:v>84000000</c:v>
                </c:pt>
                <c:pt idx="45">
                  <c:v>80000000</c:v>
                </c:pt>
                <c:pt idx="46">
                  <c:v>81000000</c:v>
                </c:pt>
                <c:pt idx="47">
                  <c:v>82000000</c:v>
                </c:pt>
                <c:pt idx="48">
                  <c:v>83000000</c:v>
                </c:pt>
                <c:pt idx="49">
                  <c:v>84000000</c:v>
                </c:pt>
                <c:pt idx="50">
                  <c:v>80000000</c:v>
                </c:pt>
                <c:pt idx="51">
                  <c:v>81000000</c:v>
                </c:pt>
                <c:pt idx="52">
                  <c:v>82000000</c:v>
                </c:pt>
                <c:pt idx="53">
                  <c:v>83000000</c:v>
                </c:pt>
                <c:pt idx="54">
                  <c:v>84000000</c:v>
                </c:pt>
                <c:pt idx="55">
                  <c:v>80000000</c:v>
                </c:pt>
                <c:pt idx="56">
                  <c:v>81000000</c:v>
                </c:pt>
                <c:pt idx="57">
                  <c:v>82000000</c:v>
                </c:pt>
                <c:pt idx="58">
                  <c:v>83000000</c:v>
                </c:pt>
                <c:pt idx="59">
                  <c:v>84000000</c:v>
                </c:pt>
                <c:pt idx="60">
                  <c:v>80000000</c:v>
                </c:pt>
                <c:pt idx="61">
                  <c:v>81000000</c:v>
                </c:pt>
                <c:pt idx="62">
                  <c:v>82000000</c:v>
                </c:pt>
                <c:pt idx="63">
                  <c:v>83000000</c:v>
                </c:pt>
                <c:pt idx="64">
                  <c:v>84000000</c:v>
                </c:pt>
                <c:pt idx="65">
                  <c:v>80000000</c:v>
                </c:pt>
                <c:pt idx="66">
                  <c:v>81000000</c:v>
                </c:pt>
                <c:pt idx="67">
                  <c:v>82000000</c:v>
                </c:pt>
                <c:pt idx="68">
                  <c:v>83000000</c:v>
                </c:pt>
                <c:pt idx="69">
                  <c:v>84000000</c:v>
                </c:pt>
                <c:pt idx="70">
                  <c:v>80000000</c:v>
                </c:pt>
                <c:pt idx="71">
                  <c:v>81000000</c:v>
                </c:pt>
                <c:pt idx="72">
                  <c:v>82000000</c:v>
                </c:pt>
                <c:pt idx="73">
                  <c:v>83000000</c:v>
                </c:pt>
                <c:pt idx="74">
                  <c:v>84000000</c:v>
                </c:pt>
                <c:pt idx="75">
                  <c:v>80000000</c:v>
                </c:pt>
                <c:pt idx="76">
                  <c:v>81000000</c:v>
                </c:pt>
                <c:pt idx="77">
                  <c:v>82000000</c:v>
                </c:pt>
                <c:pt idx="78">
                  <c:v>83000000</c:v>
                </c:pt>
                <c:pt idx="79">
                  <c:v>84000000</c:v>
                </c:pt>
                <c:pt idx="80">
                  <c:v>80000000</c:v>
                </c:pt>
                <c:pt idx="81">
                  <c:v>81000000</c:v>
                </c:pt>
                <c:pt idx="82">
                  <c:v>82000000</c:v>
                </c:pt>
                <c:pt idx="83">
                  <c:v>83000000</c:v>
                </c:pt>
                <c:pt idx="84">
                  <c:v>84000000</c:v>
                </c:pt>
                <c:pt idx="85">
                  <c:v>80000000</c:v>
                </c:pt>
                <c:pt idx="86">
                  <c:v>81000000</c:v>
                </c:pt>
                <c:pt idx="87">
                  <c:v>82000000</c:v>
                </c:pt>
                <c:pt idx="88">
                  <c:v>83000000</c:v>
                </c:pt>
                <c:pt idx="89">
                  <c:v>84000000</c:v>
                </c:pt>
                <c:pt idx="90">
                  <c:v>80000000</c:v>
                </c:pt>
                <c:pt idx="91">
                  <c:v>81000000</c:v>
                </c:pt>
                <c:pt idx="92">
                  <c:v>82000000</c:v>
                </c:pt>
                <c:pt idx="93">
                  <c:v>83000000</c:v>
                </c:pt>
                <c:pt idx="94">
                  <c:v>84000000</c:v>
                </c:pt>
                <c:pt idx="95">
                  <c:v>80000000</c:v>
                </c:pt>
                <c:pt idx="96">
                  <c:v>81000000</c:v>
                </c:pt>
                <c:pt idx="97">
                  <c:v>82000000</c:v>
                </c:pt>
                <c:pt idx="98">
                  <c:v>83000000</c:v>
                </c:pt>
                <c:pt idx="99">
                  <c:v>84000000</c:v>
                </c:pt>
                <c:pt idx="100">
                  <c:v>60000000</c:v>
                </c:pt>
                <c:pt idx="101">
                  <c:v>61000000</c:v>
                </c:pt>
                <c:pt idx="102">
                  <c:v>62000000</c:v>
                </c:pt>
                <c:pt idx="103">
                  <c:v>63000000</c:v>
                </c:pt>
                <c:pt idx="104">
                  <c:v>64000000</c:v>
                </c:pt>
                <c:pt idx="105">
                  <c:v>60000000</c:v>
                </c:pt>
                <c:pt idx="106">
                  <c:v>61000000</c:v>
                </c:pt>
                <c:pt idx="107">
                  <c:v>62000000</c:v>
                </c:pt>
                <c:pt idx="108">
                  <c:v>63000000</c:v>
                </c:pt>
                <c:pt idx="109">
                  <c:v>64000000</c:v>
                </c:pt>
                <c:pt idx="110">
                  <c:v>60000000</c:v>
                </c:pt>
                <c:pt idx="111">
                  <c:v>61000000</c:v>
                </c:pt>
                <c:pt idx="112">
                  <c:v>62000000</c:v>
                </c:pt>
                <c:pt idx="113">
                  <c:v>63000000</c:v>
                </c:pt>
                <c:pt idx="114">
                  <c:v>64000000</c:v>
                </c:pt>
                <c:pt idx="115">
                  <c:v>60000000</c:v>
                </c:pt>
                <c:pt idx="116">
                  <c:v>61000000</c:v>
                </c:pt>
                <c:pt idx="117">
                  <c:v>62000000</c:v>
                </c:pt>
                <c:pt idx="118">
                  <c:v>63000000</c:v>
                </c:pt>
              </c:numCache>
            </c:numRef>
          </c:cat>
          <c:val>
            <c:numRef>
              <c:f>Sheet1!$B$2:$B$120</c:f>
              <c:numCache>
                <c:formatCode>General</c:formatCode>
                <c:ptCount val="119"/>
                <c:pt idx="0">
                  <c:v>-85.083907290564241</c:v>
                </c:pt>
                <c:pt idx="1">
                  <c:v>-27.79561031467253</c:v>
                </c:pt>
                <c:pt idx="2">
                  <c:v>-24.84048576224405</c:v>
                </c:pt>
                <c:pt idx="3">
                  <c:v>-22.830194542464181</c:v>
                </c:pt>
                <c:pt idx="4">
                  <c:v>-21.07279677277166</c:v>
                </c:pt>
                <c:pt idx="5">
                  <c:v>-14.37267576513266</c:v>
                </c:pt>
                <c:pt idx="6">
                  <c:v>-13.496216500012229</c:v>
                </c:pt>
                <c:pt idx="7">
                  <c:v>-16.75860885958194</c:v>
                </c:pt>
                <c:pt idx="8">
                  <c:v>-19.22742556195529</c:v>
                </c:pt>
                <c:pt idx="9">
                  <c:v>-17.94839738915509</c:v>
                </c:pt>
                <c:pt idx="10">
                  <c:v>-14.820394078804179</c:v>
                </c:pt>
                <c:pt idx="11">
                  <c:v>-13.772826290996729</c:v>
                </c:pt>
                <c:pt idx="12">
                  <c:v>-17.178510676153731</c:v>
                </c:pt>
                <c:pt idx="13">
                  <c:v>-18.866422792378241</c:v>
                </c:pt>
                <c:pt idx="14">
                  <c:v>-18.115745094396381</c:v>
                </c:pt>
                <c:pt idx="15">
                  <c:v>-14.144487329302621</c:v>
                </c:pt>
                <c:pt idx="16">
                  <c:v>-13.31209336529329</c:v>
                </c:pt>
                <c:pt idx="17">
                  <c:v>-16.576297583561882</c:v>
                </c:pt>
                <c:pt idx="18">
                  <c:v>-19.144970347830601</c:v>
                </c:pt>
                <c:pt idx="19">
                  <c:v>-18.232740536115081</c:v>
                </c:pt>
                <c:pt idx="20">
                  <c:v>-13.75015967431081</c:v>
                </c:pt>
                <c:pt idx="21">
                  <c:v>-8.8293259774324735</c:v>
                </c:pt>
                <c:pt idx="22">
                  <c:v>-11.54661128634411</c:v>
                </c:pt>
                <c:pt idx="23">
                  <c:v>-11.52170511917608</c:v>
                </c:pt>
                <c:pt idx="24">
                  <c:v>-9.5212539267807816</c:v>
                </c:pt>
                <c:pt idx="25">
                  <c:v>-7.5688792560744966</c:v>
                </c:pt>
                <c:pt idx="26">
                  <c:v>-9.2380590589100482</c:v>
                </c:pt>
                <c:pt idx="27">
                  <c:v>-11.424438083718091</c:v>
                </c:pt>
                <c:pt idx="28">
                  <c:v>-11.88846745978441</c:v>
                </c:pt>
                <c:pt idx="29">
                  <c:v>-8.0788843157996197</c:v>
                </c:pt>
                <c:pt idx="30">
                  <c:v>-7.061013749036249</c:v>
                </c:pt>
                <c:pt idx="31">
                  <c:v>-13.338886679048731</c:v>
                </c:pt>
                <c:pt idx="32">
                  <c:v>-16.085496072078239</c:v>
                </c:pt>
                <c:pt idx="33">
                  <c:v>-17.905990669912139</c:v>
                </c:pt>
                <c:pt idx="34">
                  <c:v>-16.529805212082529</c:v>
                </c:pt>
                <c:pt idx="35">
                  <c:v>-12.12539288246149</c:v>
                </c:pt>
                <c:pt idx="36">
                  <c:v>-13.177355208789461</c:v>
                </c:pt>
                <c:pt idx="37">
                  <c:v>-16.335316382021389</c:v>
                </c:pt>
                <c:pt idx="38">
                  <c:v>-18.169085611696399</c:v>
                </c:pt>
                <c:pt idx="39">
                  <c:v>-16.197585870322921</c:v>
                </c:pt>
                <c:pt idx="40">
                  <c:v>-12.114681376816909</c:v>
                </c:pt>
                <c:pt idx="41">
                  <c:v>-13.45283179866259</c:v>
                </c:pt>
                <c:pt idx="42">
                  <c:v>-16.206836927188959</c:v>
                </c:pt>
                <c:pt idx="43">
                  <c:v>-18.64542166773191</c:v>
                </c:pt>
                <c:pt idx="44">
                  <c:v>-17.557134600600449</c:v>
                </c:pt>
                <c:pt idx="45">
                  <c:v>-13.841049410608891</c:v>
                </c:pt>
                <c:pt idx="46">
                  <c:v>-13.699173340294641</c:v>
                </c:pt>
                <c:pt idx="47">
                  <c:v>-16.479413678981729</c:v>
                </c:pt>
                <c:pt idx="48">
                  <c:v>-18.04049651886978</c:v>
                </c:pt>
                <c:pt idx="49">
                  <c:v>-17.330156961935341</c:v>
                </c:pt>
                <c:pt idx="50">
                  <c:v>-13.84141127621945</c:v>
                </c:pt>
                <c:pt idx="51">
                  <c:v>-13.509965194807579</c:v>
                </c:pt>
                <c:pt idx="52">
                  <c:v>-16.326977452272029</c:v>
                </c:pt>
                <c:pt idx="53">
                  <c:v>-18.486498870377311</c:v>
                </c:pt>
                <c:pt idx="54">
                  <c:v>-16.553861271797441</c:v>
                </c:pt>
                <c:pt idx="55">
                  <c:v>-13.51973076212089</c:v>
                </c:pt>
                <c:pt idx="56">
                  <c:v>-13.266425130659851</c:v>
                </c:pt>
                <c:pt idx="57">
                  <c:v>-16.88800948499544</c:v>
                </c:pt>
                <c:pt idx="58">
                  <c:v>-18.701022104909882</c:v>
                </c:pt>
                <c:pt idx="59">
                  <c:v>-17.260525140624761</c:v>
                </c:pt>
                <c:pt idx="60">
                  <c:v>-13.76867164337215</c:v>
                </c:pt>
                <c:pt idx="61">
                  <c:v>-13.894217015561919</c:v>
                </c:pt>
                <c:pt idx="62">
                  <c:v>-16.501135507156569</c:v>
                </c:pt>
                <c:pt idx="63">
                  <c:v>-17.98636589229621</c:v>
                </c:pt>
                <c:pt idx="64">
                  <c:v>-17.728963451900668</c:v>
                </c:pt>
                <c:pt idx="65">
                  <c:v>-13.87075274440542</c:v>
                </c:pt>
                <c:pt idx="66">
                  <c:v>-13.141058413204339</c:v>
                </c:pt>
                <c:pt idx="67">
                  <c:v>-16.84379904879227</c:v>
                </c:pt>
                <c:pt idx="68">
                  <c:v>-18.033564476394201</c:v>
                </c:pt>
                <c:pt idx="69">
                  <c:v>-17.097219650869111</c:v>
                </c:pt>
                <c:pt idx="70">
                  <c:v>-13.674359257541321</c:v>
                </c:pt>
                <c:pt idx="71">
                  <c:v>-12.8021467588093</c:v>
                </c:pt>
                <c:pt idx="72">
                  <c:v>-15.773200350418721</c:v>
                </c:pt>
                <c:pt idx="73">
                  <c:v>-18.462101052605369</c:v>
                </c:pt>
                <c:pt idx="74">
                  <c:v>-17.15602807370507</c:v>
                </c:pt>
                <c:pt idx="75">
                  <c:v>-13.516900516244821</c:v>
                </c:pt>
                <c:pt idx="76">
                  <c:v>-13.01666951857316</c:v>
                </c:pt>
                <c:pt idx="77">
                  <c:v>-16.458709497804868</c:v>
                </c:pt>
                <c:pt idx="78">
                  <c:v>-18.388222167553099</c:v>
                </c:pt>
                <c:pt idx="79">
                  <c:v>-17.481343142406871</c:v>
                </c:pt>
                <c:pt idx="80">
                  <c:v>-14.00331532276781</c:v>
                </c:pt>
                <c:pt idx="81">
                  <c:v>-13.25423694715411</c:v>
                </c:pt>
                <c:pt idx="82">
                  <c:v>-16.575751001109179</c:v>
                </c:pt>
                <c:pt idx="83">
                  <c:v>-18.386384995973621</c:v>
                </c:pt>
                <c:pt idx="84">
                  <c:v>-17.118318316636181</c:v>
                </c:pt>
                <c:pt idx="85">
                  <c:v>-13.17427308045461</c:v>
                </c:pt>
                <c:pt idx="86">
                  <c:v>-13.57123653008909</c:v>
                </c:pt>
                <c:pt idx="87">
                  <c:v>-16.425106815099621</c:v>
                </c:pt>
                <c:pt idx="88">
                  <c:v>-18.18252269142021</c:v>
                </c:pt>
                <c:pt idx="89">
                  <c:v>-17.50310177563497</c:v>
                </c:pt>
                <c:pt idx="90">
                  <c:v>-13.7241107116163</c:v>
                </c:pt>
                <c:pt idx="91">
                  <c:v>-13.497767398418221</c:v>
                </c:pt>
                <c:pt idx="92">
                  <c:v>-15.9055671640753</c:v>
                </c:pt>
                <c:pt idx="93">
                  <c:v>-18.170635895920789</c:v>
                </c:pt>
                <c:pt idx="94">
                  <c:v>-17.30708035146743</c:v>
                </c:pt>
                <c:pt idx="95">
                  <c:v>-13.690813156362109</c:v>
                </c:pt>
                <c:pt idx="96">
                  <c:v>-7.8236213145179816</c:v>
                </c:pt>
                <c:pt idx="97">
                  <c:v>-10.58889927526676</c:v>
                </c:pt>
                <c:pt idx="98">
                  <c:v>-10.898866875082801</c:v>
                </c:pt>
                <c:pt idx="99">
                  <c:v>-7.7672794895630064</c:v>
                </c:pt>
                <c:pt idx="100">
                  <c:v>-6.4440979455255762</c:v>
                </c:pt>
                <c:pt idx="101">
                  <c:v>-34.806795449523932</c:v>
                </c:pt>
                <c:pt idx="102">
                  <c:v>-34.89378048649067</c:v>
                </c:pt>
                <c:pt idx="103">
                  <c:v>-41.1665282850783</c:v>
                </c:pt>
                <c:pt idx="104">
                  <c:v>-40.632743601194058</c:v>
                </c:pt>
                <c:pt idx="105">
                  <c:v>-37.632478696031782</c:v>
                </c:pt>
                <c:pt idx="106">
                  <c:v>-39.466964686501598</c:v>
                </c:pt>
                <c:pt idx="107">
                  <c:v>-42.149235647901968</c:v>
                </c:pt>
                <c:pt idx="108">
                  <c:v>-41.986356530165672</c:v>
                </c:pt>
                <c:pt idx="109">
                  <c:v>-41.6880415822217</c:v>
                </c:pt>
                <c:pt idx="110">
                  <c:v>-37.807383346634658</c:v>
                </c:pt>
                <c:pt idx="111">
                  <c:v>-38.750014852365233</c:v>
                </c:pt>
                <c:pt idx="112">
                  <c:v>-40.012439750034822</c:v>
                </c:pt>
                <c:pt idx="113">
                  <c:v>-36.503565467258753</c:v>
                </c:pt>
                <c:pt idx="114">
                  <c:v>-39.797158242542551</c:v>
                </c:pt>
                <c:pt idx="115">
                  <c:v>-38.529792565739939</c:v>
                </c:pt>
                <c:pt idx="116">
                  <c:v>-40.560223347591773</c:v>
                </c:pt>
                <c:pt idx="117">
                  <c:v>-41.355533285704318</c:v>
                </c:pt>
                <c:pt idx="118">
                  <c:v>-42.300621894032773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75-42FF-8B4F-33B362EAD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10001"/>
        <c:axId val="50010002"/>
      </c:lineChart>
      <c:catAx>
        <c:axId val="5001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Center Frequency (MHz)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RSSI (dB)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01000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solidFill>
      <a:srgbClr val="82FFFF">
        <a:lumMod val="50000"/>
      </a:srgbClr>
    </a:solidFill>
    <a:ln>
      <a:solidFill>
        <a:srgbClr val="134770">
          <a:lumMod val="50000"/>
        </a:srgbClr>
      </a:solidFill>
    </a:ln>
  </c:sp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E7D06D-F92E-4B63-85BF-3042AF8ECA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9A153-68E4-4593-8811-6120E9D5BE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B0C3C-826D-4AEA-9C5D-A4C49846AC3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C8FC-65AD-44D6-8B1D-5CF31760FD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71A19-5E41-440F-9FF9-B6BDE4DAA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0F326-E185-4FEF-90C9-3797F2BE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9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3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3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1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876320" y="233280"/>
            <a:ext cx="952380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bg1"/>
                </a:solidFill>
                <a:latin typeface="Tw Cen MT"/>
              </a:rPr>
              <a:t>Secure Spectrum Sensor Using MQTT Protocol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 dirty="0">
                <a:latin typeface="Tw Cen MT"/>
              </a:rPr>
              <a:t>Group #4</a:t>
            </a:r>
            <a:endParaRPr b="1" u="sng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Tw Cen MT"/>
              </a:rPr>
              <a:t>
</a:t>
            </a:r>
            <a:r>
              <a:rPr lang="en-US" sz="2800" u="sng" dirty="0">
                <a:solidFill>
                  <a:schemeClr val="bg1"/>
                </a:solidFill>
                <a:latin typeface="Tw Cen MT"/>
              </a:rPr>
              <a:t>Members:</a:t>
            </a:r>
            <a:r>
              <a:rPr lang="en-US" sz="2800" dirty="0">
                <a:solidFill>
                  <a:schemeClr val="bg1"/>
                </a:solidFill>
                <a:latin typeface="Tw Cen MT"/>
              </a:rPr>
              <a:t> </a:t>
            </a:r>
            <a:r>
              <a:rPr lang="en-US" sz="2800" dirty="0">
                <a:latin typeface="Tw Cen MT"/>
              </a:rPr>
              <a:t>Rajib Dey, </a:t>
            </a:r>
            <a:r>
              <a:rPr lang="en-US" sz="2800" dirty="0" err="1">
                <a:latin typeface="Tw Cen MT"/>
              </a:rPr>
              <a:t>Debashri</a:t>
            </a:r>
            <a:r>
              <a:rPr lang="en-US" sz="2800" dirty="0">
                <a:latin typeface="Tw Cen MT"/>
              </a:rPr>
              <a:t> Roy, Cody Baker, Kennedy </a:t>
            </a:r>
            <a:r>
              <a:rPr lang="en-US" sz="2800" dirty="0" err="1">
                <a:latin typeface="Tw Cen MT"/>
              </a:rPr>
              <a:t>Vrutaal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1CC8-E918-460F-9BA4-0BA8F2D9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145"/>
            <a:ext cx="9905998" cy="8566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cap="none" dirty="0">
                <a:solidFill>
                  <a:schemeClr val="bg1"/>
                </a:solidFill>
              </a:rPr>
              <a:t>Collected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CC0-F29A-4A61-AE05-D3C8F3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10" y="2249487"/>
            <a:ext cx="9905999" cy="3541714"/>
          </a:xfrm>
        </p:spPr>
        <p:txBody>
          <a:bodyPr/>
          <a:lstStyle/>
          <a:p>
            <a:pP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Day 1: Set 2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Frequency Range: 55MHz-65MHz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Outdoor: UCF Campus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Duration: 1 </a:t>
            </a:r>
            <a:r>
              <a:rPr lang="en-US" dirty="0" err="1"/>
              <a:t>Hr</a:t>
            </a:r>
            <a:endParaRPr lang="en-US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Date: 21</a:t>
            </a:r>
            <a:r>
              <a:rPr lang="en-US" baseline="30000" dirty="0"/>
              <a:t>st</a:t>
            </a:r>
            <a:r>
              <a:rPr lang="en-US" dirty="0"/>
              <a:t> Nov, 2017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348057"/>
              </p:ext>
            </p:extLst>
          </p:nvPr>
        </p:nvGraphicFramePr>
        <p:xfrm>
          <a:off x="4563123" y="1606858"/>
          <a:ext cx="7628878" cy="418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25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1CC8-E918-460F-9BA4-0BA8F2D9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4634"/>
            <a:ext cx="9905998" cy="89216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cap="none" dirty="0">
                <a:solidFill>
                  <a:schemeClr val="bg1"/>
                </a:solidFill>
              </a:rPr>
              <a:t>Collected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CC0-F29A-4A61-AE05-D3C8F3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35" y="2131117"/>
            <a:ext cx="9905999" cy="3541714"/>
          </a:xfrm>
        </p:spPr>
        <p:txBody>
          <a:bodyPr/>
          <a:lstStyle/>
          <a:p>
            <a:pPr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Day 2: 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Frequency Range: Variable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Indoor: HEC 313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Duration: 24 </a:t>
            </a:r>
            <a:r>
              <a:rPr lang="en-US" dirty="0" err="1"/>
              <a:t>Hrs</a:t>
            </a:r>
            <a:endParaRPr lang="en-US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Date: 25</a:t>
            </a:r>
            <a:r>
              <a:rPr lang="en-US" baseline="30000" dirty="0"/>
              <a:t>th</a:t>
            </a:r>
            <a:r>
              <a:rPr lang="en-US" dirty="0"/>
              <a:t>-26</a:t>
            </a:r>
            <a:r>
              <a:rPr lang="en-US" baseline="30000" dirty="0"/>
              <a:t>th </a:t>
            </a:r>
            <a:r>
              <a:rPr lang="en-US" dirty="0"/>
              <a:t>Nov, 2017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88255"/>
              </p:ext>
            </p:extLst>
          </p:nvPr>
        </p:nvGraphicFramePr>
        <p:xfrm>
          <a:off x="3799643" y="1331650"/>
          <a:ext cx="7767961" cy="4341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27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D427-CEF7-4DE4-90A3-7B006C9E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AEB4-BE81-4330-BFDD-3A12FA15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236"/>
            <a:ext cx="10357861" cy="4433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Implemented Secure Spectrum Sensor using MQTT protocol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Controlling the Spectrum Sensor over secure TCP Connection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Collected data and saved it for later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 USRP B/N series for wider range of Spectrum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Implementation of Spectrum database for dynamic data collection and use</a:t>
            </a:r>
          </a:p>
        </p:txBody>
      </p:sp>
    </p:spTree>
    <p:extLst>
      <p:ext uri="{BB962C8B-B14F-4D97-AF65-F5344CB8AC3E}">
        <p14:creationId xmlns:p14="http://schemas.microsoft.com/office/powerpoint/2010/main" val="197976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EB4-3A3E-45C7-8A4C-54D7401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F0FE-4736-4F3D-A7DA-DA6CA0B8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2943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41560" y="335520"/>
            <a:ext cx="9905760" cy="1131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  <a:latin typeface="Tw Cen MT"/>
              </a:rPr>
              <a:t>Content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41560" y="1305017"/>
            <a:ext cx="9905760" cy="533641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What is a spectrum Sensor ?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Why Spectrum Sensor IoT?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Where is the Security?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Overview of the Project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Project Flowgraph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Collected Data</a:t>
            </a:r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Demo Video of the Project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Conclusion &amp; Future work</a:t>
            </a:r>
            <a:endParaRPr sz="2800" dirty="0"/>
          </a:p>
          <a:p>
            <a:pPr marL="342900" indent="-342900">
              <a:lnSpc>
                <a:spcPct val="120000"/>
              </a:lnSpc>
              <a:buSzPct val="125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w Cen MT"/>
              </a:rPr>
              <a:t>Q &amp; A</a:t>
            </a:r>
            <a:endParaRPr sz="2800" dirty="0"/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Tw Cen MT"/>
              </a:rPr>
              <a:t>What is a spectrum Sensor ?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41560" y="2249640"/>
            <a:ext cx="9905760" cy="398988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Tw Cen MT"/>
              </a:rPr>
              <a:t>Can “Sense” a range of Spectrum</a:t>
            </a:r>
            <a:br>
              <a:rPr lang="en-US" sz="2400" dirty="0">
                <a:latin typeface="Tw Cen MT"/>
              </a:rPr>
            </a:br>
            <a:br>
              <a:rPr lang="en-US" sz="2400" dirty="0">
                <a:latin typeface="Tw Cen MT"/>
              </a:rPr>
            </a:br>
            <a:r>
              <a:rPr lang="en-US" sz="2400" dirty="0">
                <a:latin typeface="Tw Cen MT"/>
              </a:rPr>
              <a:t>Our sensor R820T SDR by </a:t>
            </a:r>
            <a:r>
              <a:rPr lang="en-US" sz="2400" dirty="0" err="1">
                <a:latin typeface="Tw Cen MT"/>
              </a:rPr>
              <a:t>NooElec</a:t>
            </a:r>
            <a:r>
              <a:rPr lang="en-US" sz="2400" dirty="0">
                <a:latin typeface="Tw Cen MT"/>
              </a:rPr>
              <a:t> has a range of 25MHz to 1750MHz</a:t>
            </a:r>
          </a:p>
          <a:p>
            <a:pPr>
              <a:buSzPct val="45000"/>
            </a:pPr>
            <a:br>
              <a:rPr lang="en-US" sz="2400" dirty="0">
                <a:latin typeface="Tw Cen MT"/>
              </a:rPr>
            </a:br>
            <a:endParaRPr dirty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Commercially available from least expensive to more expensive ($15-$4000+)</a:t>
            </a:r>
            <a:br>
              <a:rPr lang="en-US" sz="2400" dirty="0">
                <a:latin typeface="Tw Cen MT"/>
              </a:rPr>
            </a:br>
            <a:br>
              <a:rPr lang="en-US" sz="2400" dirty="0">
                <a:latin typeface="Tw Cen MT"/>
              </a:rPr>
            </a:br>
            <a:r>
              <a:rPr lang="en-US" sz="2400" dirty="0">
                <a:latin typeface="Tw Cen MT"/>
              </a:rPr>
              <a:t>Our sensor cost about $19 per piece</a:t>
            </a:r>
            <a:br>
              <a:rPr lang="en-US" sz="2400" dirty="0">
                <a:latin typeface="Tw Cen MT"/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143120" y="218984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Tw Cen MT"/>
              </a:rPr>
              <a:t>Why spectrum sensor IoT?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81235" y="1376038"/>
            <a:ext cx="10884022" cy="4580878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latin typeface="Tw Cen MT"/>
              </a:rPr>
              <a:t>Controlling is important for commercial and academic use</a:t>
            </a:r>
            <a:br>
              <a:rPr lang="en-US" sz="3200" dirty="0">
                <a:latin typeface="Tw Cen MT"/>
              </a:rPr>
            </a:br>
            <a:endParaRPr sz="3200" dirty="0"/>
          </a:p>
          <a:p>
            <a:pPr marL="457200" indent="-457200"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latin typeface="Tw Cen MT"/>
              </a:rPr>
              <a:t>Can control frequency-range from other devices over Internet</a:t>
            </a:r>
            <a:br>
              <a:rPr lang="en-US" sz="3200" dirty="0">
                <a:latin typeface="Tw Cen MT"/>
              </a:rPr>
            </a:br>
            <a:endParaRPr sz="3200" dirty="0"/>
          </a:p>
          <a:p>
            <a:pPr marL="457200" indent="-457200"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latin typeface="Tw Cen MT"/>
              </a:rPr>
              <a:t>Useful in Dynamic Spectrum Access (DSA) implementation and other research work on wireless communications</a:t>
            </a:r>
            <a:br>
              <a:rPr lang="en-US" sz="3200" dirty="0">
                <a:latin typeface="Tw Cen MT"/>
              </a:rPr>
            </a:br>
            <a:endParaRPr sz="3200" dirty="0"/>
          </a:p>
          <a:p>
            <a:pPr marL="457200" indent="-457200"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latin typeface="Tw Cen MT"/>
              </a:rPr>
              <a:t>Useful to store data in Spectrum Database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932490" y="365816"/>
            <a:ext cx="9905760" cy="96968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  <a:latin typeface="Tw Cen MT"/>
              </a:rPr>
              <a:t>Where is the security?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67666" y="1335505"/>
            <a:ext cx="10777486" cy="470131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Implemented MQTT for collecting data over the Internet</a:t>
            </a:r>
            <a:br>
              <a:rPr lang="en-US" sz="2400" dirty="0">
                <a:latin typeface="Tw Cen MT"/>
              </a:rPr>
            </a:br>
            <a:endParaRPr sz="2400" dirty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Data consists of: </a:t>
            </a:r>
            <a:endParaRPr sz="2400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/>
              </a:rPr>
              <a:t>RSSI (Received Signal Strength Indicator) values in dB at particular frequency</a:t>
            </a:r>
            <a:endParaRPr sz="2400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/>
              </a:rPr>
              <a:t>GPS location ( Latitude and Longitude value)</a:t>
            </a:r>
            <a:endParaRPr sz="2400"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/>
              </a:rPr>
              <a:t>Date time</a:t>
            </a:r>
            <a:br>
              <a:rPr lang="en-US" sz="2400" dirty="0">
                <a:latin typeface="Tw Cen MT"/>
              </a:rPr>
            </a:br>
            <a:endParaRPr sz="2400" dirty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Implemented certificate based TLS communication for MQTT</a:t>
            </a:r>
            <a:br>
              <a:rPr lang="en-US" sz="2400" dirty="0">
                <a:latin typeface="Tw Cen MT"/>
              </a:rPr>
            </a:br>
            <a:endParaRPr sz="2400" dirty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Used a TCP socket connection to control frequency range from different device</a:t>
            </a:r>
            <a:br>
              <a:rPr lang="en-US" sz="2400" dirty="0">
                <a:latin typeface="Tw Cen MT"/>
              </a:rPr>
            </a:br>
            <a:endParaRPr sz="2400" dirty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Tw Cen MT"/>
              </a:rPr>
              <a:t>Implemented certificate based TLS  communication for TCP socket connection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3000" y="176040"/>
            <a:ext cx="9905760" cy="1029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w Cen MT"/>
              </a:rPr>
              <a:t>Overview of the Project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20080" y="3649320"/>
            <a:ext cx="3690720" cy="740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sp>
        <p:nvSpPr>
          <p:cNvPr id="219" name="CustomShape 3"/>
          <p:cNvSpPr/>
          <p:nvPr/>
        </p:nvSpPr>
        <p:spPr>
          <a:xfrm>
            <a:off x="3520080" y="4975200"/>
            <a:ext cx="5029116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pic>
        <p:nvPicPr>
          <p:cNvPr id="220" name="Graphic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271880" y="1233360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221" name="Graphic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817280" y="989640"/>
            <a:ext cx="1209240" cy="120924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1959840" y="2107800"/>
            <a:ext cx="11127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Tw Cen MT"/>
              </a:rPr>
              <a:t>Sensor</a:t>
            </a:r>
            <a:endParaRPr dirty="0"/>
          </a:p>
        </p:txBody>
      </p:sp>
      <p:sp>
        <p:nvSpPr>
          <p:cNvPr id="223" name="CustomShape 5"/>
          <p:cNvSpPr/>
          <p:nvPr/>
        </p:nvSpPr>
        <p:spPr>
          <a:xfrm rot="5400000">
            <a:off x="1797840" y="2799000"/>
            <a:ext cx="1215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pic>
        <p:nvPicPr>
          <p:cNvPr id="224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8" t="4527" r="5843" b="15672"/>
          <a:stretch/>
        </p:blipFill>
        <p:spPr>
          <a:xfrm>
            <a:off x="1033200" y="3823200"/>
            <a:ext cx="1993320" cy="1430640"/>
          </a:xfrm>
          <a:prstGeom prst="rect">
            <a:avLst/>
          </a:prstGeom>
          <a:ln>
            <a:noFill/>
          </a:ln>
        </p:spPr>
      </p:pic>
      <p:sp>
        <p:nvSpPr>
          <p:cNvPr id="225" name="CustomShape 6"/>
          <p:cNvSpPr/>
          <p:nvPr/>
        </p:nvSpPr>
        <p:spPr>
          <a:xfrm>
            <a:off x="1033200" y="5471640"/>
            <a:ext cx="1993320" cy="9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Tw Cen MT"/>
              </a:rPr>
              <a:t>RaspberryPi</a:t>
            </a:r>
            <a:endParaRPr dirty="0"/>
          </a:p>
        </p:txBody>
      </p:sp>
      <p:sp>
        <p:nvSpPr>
          <p:cNvPr id="226" name="CustomShape 7"/>
          <p:cNvSpPr/>
          <p:nvPr/>
        </p:nvSpPr>
        <p:spPr>
          <a:xfrm>
            <a:off x="10140120" y="2428560"/>
            <a:ext cx="1986120" cy="9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w Cen MT"/>
              </a:rPr>
              <a:t>Laptop/PC</a:t>
            </a:r>
            <a:endParaRPr dirty="0"/>
          </a:p>
        </p:txBody>
      </p:sp>
      <p:sp>
        <p:nvSpPr>
          <p:cNvPr id="227" name="CustomShape 8"/>
          <p:cNvSpPr/>
          <p:nvPr/>
        </p:nvSpPr>
        <p:spPr>
          <a:xfrm rot="7067400">
            <a:off x="10064160" y="3540240"/>
            <a:ext cx="2158560" cy="75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sp>
        <p:nvSpPr>
          <p:cNvPr id="228" name="CustomShape 9"/>
          <p:cNvSpPr/>
          <p:nvPr/>
        </p:nvSpPr>
        <p:spPr>
          <a:xfrm rot="8287200">
            <a:off x="8852040" y="2765520"/>
            <a:ext cx="1351800" cy="72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pic>
        <p:nvPicPr>
          <p:cNvPr id="229" name="Graphic 23"/>
          <p:cNvPicPr/>
          <p:nvPr/>
        </p:nvPicPr>
        <p:blipFill>
          <a:blip r:embed="rId5"/>
          <a:stretch>
            <a:fillRect/>
          </a:stretch>
        </p:blipFill>
        <p:spPr>
          <a:xfrm>
            <a:off x="4241520" y="4258800"/>
            <a:ext cx="759240" cy="759240"/>
          </a:xfrm>
          <a:prstGeom prst="rect">
            <a:avLst/>
          </a:prstGeom>
          <a:ln>
            <a:noFill/>
          </a:ln>
        </p:spPr>
      </p:pic>
      <p:pic>
        <p:nvPicPr>
          <p:cNvPr id="230" name="Graphic 25"/>
          <p:cNvPicPr/>
          <p:nvPr/>
        </p:nvPicPr>
        <p:blipFill>
          <a:blip r:embed="rId6"/>
          <a:stretch>
            <a:fillRect/>
          </a:stretch>
        </p:blipFill>
        <p:spPr>
          <a:xfrm>
            <a:off x="507960" y="989640"/>
            <a:ext cx="1129320" cy="1129320"/>
          </a:xfrm>
          <a:prstGeom prst="rect">
            <a:avLst/>
          </a:prstGeom>
          <a:ln>
            <a:noFill/>
          </a:ln>
        </p:spPr>
      </p:pic>
      <p:sp>
        <p:nvSpPr>
          <p:cNvPr id="231" name="CustomShape 10"/>
          <p:cNvSpPr/>
          <p:nvPr/>
        </p:nvSpPr>
        <p:spPr>
          <a:xfrm rot="5400000">
            <a:off x="507240" y="2785320"/>
            <a:ext cx="1215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ACD4C"/>
          </a:solidFill>
          <a:ln w="15840">
            <a:solidFill>
              <a:srgbClr val="719738"/>
            </a:solidFill>
            <a:round/>
          </a:ln>
        </p:spPr>
      </p:sp>
      <p:sp>
        <p:nvSpPr>
          <p:cNvPr id="232" name="CustomShape 11"/>
          <p:cNvSpPr/>
          <p:nvPr/>
        </p:nvSpPr>
        <p:spPr>
          <a:xfrm>
            <a:off x="488880" y="2052000"/>
            <a:ext cx="14680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Tw Cen MT"/>
              </a:rPr>
              <a:t>GPS Module</a:t>
            </a:r>
            <a:endParaRPr dirty="0"/>
          </a:p>
        </p:txBody>
      </p:sp>
      <p:sp>
        <p:nvSpPr>
          <p:cNvPr id="233" name="CustomShape 12"/>
          <p:cNvSpPr/>
          <p:nvPr/>
        </p:nvSpPr>
        <p:spPr>
          <a:xfrm>
            <a:off x="8613360" y="4926240"/>
            <a:ext cx="2255040" cy="1119453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Tw Cen MT"/>
              </a:rPr>
              <a:t>Server</a:t>
            </a:r>
            <a:endParaRPr/>
          </a:p>
        </p:txBody>
      </p:sp>
      <p:sp>
        <p:nvSpPr>
          <p:cNvPr id="234" name="CustomShape 13"/>
          <p:cNvSpPr/>
          <p:nvPr/>
        </p:nvSpPr>
        <p:spPr>
          <a:xfrm>
            <a:off x="3030840" y="5659560"/>
            <a:ext cx="4952880" cy="136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C2E194"/>
                </a:solidFill>
                <a:latin typeface="Tw Cen MT"/>
              </a:rPr>
              <a:t>MQTT Protocol using Certificate based Mutual Authentication</a:t>
            </a:r>
            <a:endParaRPr/>
          </a:p>
        </p:txBody>
      </p:sp>
      <p:sp>
        <p:nvSpPr>
          <p:cNvPr id="235" name="CustomShape 14"/>
          <p:cNvSpPr/>
          <p:nvPr/>
        </p:nvSpPr>
        <p:spPr>
          <a:xfrm>
            <a:off x="7263000" y="3686485"/>
            <a:ext cx="2897640" cy="8658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00"/>
          </a:gra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FFFFFF"/>
                </a:solidFill>
                <a:latin typeface="Tw Cen MT"/>
              </a:rPr>
              <a:t>Controller</a:t>
            </a:r>
            <a:endParaRPr dirty="0"/>
          </a:p>
        </p:txBody>
      </p:sp>
      <p:sp>
        <p:nvSpPr>
          <p:cNvPr id="236" name="CustomShape 15"/>
          <p:cNvSpPr/>
          <p:nvPr/>
        </p:nvSpPr>
        <p:spPr>
          <a:xfrm>
            <a:off x="3885120" y="3075120"/>
            <a:ext cx="4231080" cy="100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w Cen MT"/>
              </a:rPr>
              <a:t>TCP protocol using Certificate based Mutual Authentication</a:t>
            </a:r>
            <a:endParaRPr dirty="0"/>
          </a:p>
        </p:txBody>
      </p:sp>
      <p:sp>
        <p:nvSpPr>
          <p:cNvPr id="237" name="CustomShape 16"/>
          <p:cNvSpPr/>
          <p:nvPr/>
        </p:nvSpPr>
        <p:spPr>
          <a:xfrm>
            <a:off x="5032800" y="4341600"/>
            <a:ext cx="2142720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Tw Cen MT"/>
              </a:rPr>
              <a:t>Preferably over strong Wi-Fi Signal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9D25D1CD-912B-48BA-BBD3-28B54DE648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4" t="14215" r="10680"/>
          <a:stretch/>
        </p:blipFill>
        <p:spPr>
          <a:xfrm>
            <a:off x="342715" y="1042864"/>
            <a:ext cx="3943815" cy="36706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indoor, electronics, wall&#10;&#10;Description generated with very high confidence">
            <a:extLst>
              <a:ext uri="{FF2B5EF4-FFF2-40B4-BE49-F238E27FC236}">
                <a16:creationId xmlns:a16="http://schemas.microsoft.com/office/drawing/2014/main" id="{2577CCCA-4EF6-4204-8DF9-553BDF70F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6" t="39038" r="19288" b="25406"/>
          <a:stretch/>
        </p:blipFill>
        <p:spPr>
          <a:xfrm rot="5400000">
            <a:off x="4323403" y="1499043"/>
            <a:ext cx="3643286" cy="27309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8C4E76FD-3971-4763-BA8B-79C11AA87D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31327" b="28544"/>
          <a:stretch/>
        </p:blipFill>
        <p:spPr>
          <a:xfrm>
            <a:off x="342715" y="4730098"/>
            <a:ext cx="6016286" cy="18845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8" name="TextShape 1"/>
          <p:cNvSpPr txBox="1"/>
          <p:nvPr/>
        </p:nvSpPr>
        <p:spPr>
          <a:xfrm>
            <a:off x="1292333" y="170155"/>
            <a:ext cx="9905998" cy="100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Overview: Equipment</a:t>
            </a:r>
          </a:p>
        </p:txBody>
      </p:sp>
      <p:sp>
        <p:nvSpPr>
          <p:cNvPr id="239" name="TextShape 2"/>
          <p:cNvSpPr txBox="1"/>
          <p:nvPr/>
        </p:nvSpPr>
        <p:spPr>
          <a:xfrm>
            <a:off x="7510510" y="1171848"/>
            <a:ext cx="4412202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Raspberry Pi 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GPS Module </a:t>
            </a:r>
          </a:p>
          <a:p>
            <a:pPr marL="857250" lvl="1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Adafruit</a:t>
            </a:r>
            <a:r>
              <a:rPr lang="en-US" dirty="0">
                <a:solidFill>
                  <a:schemeClr val="bg1"/>
                </a:solidFill>
              </a:rPr>
              <a:t> Ultimate GPS Breakout MTK3339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Spectrum Sensor </a:t>
            </a:r>
          </a:p>
          <a:p>
            <a:pPr marL="857250" lvl="1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NooElec</a:t>
            </a:r>
            <a:r>
              <a:rPr lang="en-US" dirty="0">
                <a:solidFill>
                  <a:schemeClr val="bg1"/>
                </a:solidFill>
              </a:rPr>
              <a:t> R820T Mini SDR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Controller Device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Laptop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Data collection/Server Device</a:t>
            </a:r>
          </a:p>
          <a:p>
            <a:pPr marL="800100" lvl="1" indent="-285750">
              <a:lnSpc>
                <a:spcPct val="11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Laptop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43120" y="252122"/>
            <a:ext cx="9905760" cy="877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Tw Cen MT"/>
              </a:rPr>
              <a:t>Project Flowgraph</a:t>
            </a:r>
            <a:endParaRPr sz="4800" dirty="0"/>
          </a:p>
        </p:txBody>
      </p:sp>
      <p:sp>
        <p:nvSpPr>
          <p:cNvPr id="241" name="CustomShape 2"/>
          <p:cNvSpPr/>
          <p:nvPr/>
        </p:nvSpPr>
        <p:spPr>
          <a:xfrm>
            <a:off x="940680" y="1744920"/>
            <a:ext cx="2269440" cy="5670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FFFFFF"/>
              </a:gs>
              <a:gs pos="100000">
                <a:srgbClr val="DFDFDF"/>
              </a:gs>
            </a:gsLst>
            <a:lin ang="5400000"/>
          </a:gradFill>
          <a:ln>
            <a:noFill/>
          </a:ln>
        </p:spPr>
        <p:txBody>
          <a:bodyPr lIns="23040" tIns="39600" rIns="23040" bIns="3960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latin typeface="Tw Cen MT"/>
              </a:rPr>
              <a:t>Connect the Pi to Wi-Fi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 rot="5400000">
            <a:off x="2001059" y="2314612"/>
            <a:ext cx="148680" cy="193337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43" name="CustomShape 4"/>
          <p:cNvSpPr/>
          <p:nvPr/>
        </p:nvSpPr>
        <p:spPr>
          <a:xfrm>
            <a:off x="940680" y="251100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w Cen MT"/>
              </a:rPr>
              <a:t>Connect the Sensor to the USB port</a:t>
            </a:r>
            <a:endParaRPr/>
          </a:p>
        </p:txBody>
      </p:sp>
      <p:sp>
        <p:nvSpPr>
          <p:cNvPr id="244" name="CustomShape 5"/>
          <p:cNvSpPr/>
          <p:nvPr/>
        </p:nvSpPr>
        <p:spPr>
          <a:xfrm rot="5400000">
            <a:off x="2001059" y="3129386"/>
            <a:ext cx="148679" cy="145988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45" name="CustomShape 6"/>
          <p:cNvSpPr/>
          <p:nvPr/>
        </p:nvSpPr>
        <p:spPr>
          <a:xfrm>
            <a:off x="940680" y="327672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w Cen MT"/>
              </a:rPr>
              <a:t>Connect the GPS module</a:t>
            </a:r>
            <a:endParaRPr/>
          </a:p>
        </p:txBody>
      </p:sp>
      <p:sp>
        <p:nvSpPr>
          <p:cNvPr id="246" name="CustomShape 7"/>
          <p:cNvSpPr/>
          <p:nvPr/>
        </p:nvSpPr>
        <p:spPr>
          <a:xfrm rot="5400000">
            <a:off x="2001239" y="3893002"/>
            <a:ext cx="148320" cy="145988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47" name="CustomShape 8"/>
          <p:cNvSpPr/>
          <p:nvPr/>
        </p:nvSpPr>
        <p:spPr>
          <a:xfrm>
            <a:off x="940680" y="404280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w Cen MT"/>
              </a:rPr>
              <a:t>Install Necessary software on the Pi</a:t>
            </a:r>
            <a:endParaRPr/>
          </a:p>
        </p:txBody>
      </p:sp>
      <p:sp>
        <p:nvSpPr>
          <p:cNvPr id="248" name="CustomShape 9"/>
          <p:cNvSpPr/>
          <p:nvPr/>
        </p:nvSpPr>
        <p:spPr>
          <a:xfrm rot="5400000">
            <a:off x="2012896" y="4648184"/>
            <a:ext cx="148680" cy="122313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49" name="CustomShape 10"/>
          <p:cNvSpPr/>
          <p:nvPr/>
        </p:nvSpPr>
        <p:spPr>
          <a:xfrm>
            <a:off x="940680" y="480888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w Cen MT"/>
              </a:rPr>
              <a:t>Run the python program</a:t>
            </a:r>
            <a:endParaRPr/>
          </a:p>
        </p:txBody>
      </p:sp>
      <p:sp>
        <p:nvSpPr>
          <p:cNvPr id="250" name="CustomShape 11"/>
          <p:cNvSpPr/>
          <p:nvPr/>
        </p:nvSpPr>
        <p:spPr>
          <a:xfrm>
            <a:off x="3519720" y="1753560"/>
            <a:ext cx="2269440" cy="852422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FFFFFF"/>
              </a:gs>
              <a:gs pos="100000">
                <a:srgbClr val="DFDFDF"/>
              </a:gs>
            </a:gsLst>
            <a:lin ang="5400000"/>
          </a:gradFill>
          <a:ln>
            <a:noFill/>
          </a:ln>
        </p:spPr>
        <p:txBody>
          <a:bodyPr lIns="17640" tIns="34200" rIns="17640" bIns="3420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Tw Cen MT"/>
              </a:rPr>
              <a:t>Connect the laptop to Internet or the same Network</a:t>
            </a:r>
            <a:endParaRPr dirty="0"/>
          </a:p>
        </p:txBody>
      </p:sp>
      <p:sp>
        <p:nvSpPr>
          <p:cNvPr id="251" name="CustomShape 12"/>
          <p:cNvSpPr/>
          <p:nvPr/>
        </p:nvSpPr>
        <p:spPr>
          <a:xfrm rot="5361000">
            <a:off x="4579419" y="2608457"/>
            <a:ext cx="150042" cy="194086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52" name="CustomShape 13"/>
          <p:cNvSpPr/>
          <p:nvPr/>
        </p:nvSpPr>
        <p:spPr>
          <a:xfrm>
            <a:off x="3495040" y="2762044"/>
            <a:ext cx="2269440" cy="666956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Have the server and Controller Up and Running</a:t>
            </a:r>
            <a:endParaRPr dirty="0"/>
          </a:p>
        </p:txBody>
      </p:sp>
      <p:sp>
        <p:nvSpPr>
          <p:cNvPr id="253" name="CustomShape 14"/>
          <p:cNvSpPr/>
          <p:nvPr/>
        </p:nvSpPr>
        <p:spPr>
          <a:xfrm rot="5400000">
            <a:off x="4591133" y="3459976"/>
            <a:ext cx="177031" cy="200488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54" name="CustomShape 15"/>
          <p:cNvSpPr/>
          <p:nvPr/>
        </p:nvSpPr>
        <p:spPr>
          <a:xfrm>
            <a:off x="3528360" y="366012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Run the python controller program to control sensor</a:t>
            </a:r>
            <a:endParaRPr dirty="0"/>
          </a:p>
        </p:txBody>
      </p:sp>
      <p:sp>
        <p:nvSpPr>
          <p:cNvPr id="255" name="CustomShape 16"/>
          <p:cNvSpPr/>
          <p:nvPr/>
        </p:nvSpPr>
        <p:spPr>
          <a:xfrm rot="5400000">
            <a:off x="4599155" y="4236617"/>
            <a:ext cx="160989" cy="132140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56" name="CustomShape 17"/>
          <p:cNvSpPr/>
          <p:nvPr/>
        </p:nvSpPr>
        <p:spPr>
          <a:xfrm>
            <a:off x="3528360" y="4383182"/>
            <a:ext cx="2269440" cy="851396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Run the python program to collect data</a:t>
            </a:r>
            <a:endParaRPr dirty="0"/>
          </a:p>
        </p:txBody>
      </p:sp>
      <p:sp>
        <p:nvSpPr>
          <p:cNvPr id="257" name="CustomShape 18"/>
          <p:cNvSpPr/>
          <p:nvPr/>
        </p:nvSpPr>
        <p:spPr>
          <a:xfrm>
            <a:off x="6115680" y="1744920"/>
            <a:ext cx="2269440" cy="5670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FFFFFF"/>
              </a:gs>
              <a:gs pos="100000">
                <a:srgbClr val="DFDFDF"/>
              </a:gs>
            </a:gsLst>
            <a:lin ang="5400000"/>
          </a:gradFill>
          <a:ln>
            <a:noFill/>
          </a:ln>
        </p:spPr>
        <p:txBody>
          <a:bodyPr lIns="17640" tIns="34200" rIns="17640" bIns="3420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Tw Cen MT"/>
              </a:rPr>
              <a:t>Data Collection</a:t>
            </a:r>
            <a:endParaRPr b="1" dirty="0"/>
          </a:p>
        </p:txBody>
      </p:sp>
      <p:sp>
        <p:nvSpPr>
          <p:cNvPr id="258" name="CustomShape 19"/>
          <p:cNvSpPr/>
          <p:nvPr/>
        </p:nvSpPr>
        <p:spPr>
          <a:xfrm rot="5400000">
            <a:off x="7176060" y="2327767"/>
            <a:ext cx="148679" cy="167026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59" name="CustomShape 20"/>
          <p:cNvSpPr/>
          <p:nvPr/>
        </p:nvSpPr>
        <p:spPr>
          <a:xfrm>
            <a:off x="6115680" y="251100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Data is collected and saved in the excel file</a:t>
            </a:r>
            <a:endParaRPr dirty="0"/>
          </a:p>
        </p:txBody>
      </p:sp>
      <p:sp>
        <p:nvSpPr>
          <p:cNvPr id="260" name="CustomShape 21"/>
          <p:cNvSpPr/>
          <p:nvPr/>
        </p:nvSpPr>
        <p:spPr>
          <a:xfrm rot="5400000">
            <a:off x="7176933" y="3076896"/>
            <a:ext cx="149040" cy="234026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61" name="CustomShape 22"/>
          <p:cNvSpPr/>
          <p:nvPr/>
        </p:nvSpPr>
        <p:spPr>
          <a:xfrm>
            <a:off x="6115680" y="3276719"/>
            <a:ext cx="2269440" cy="851397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An Optional Graph is generated inside the Excel file</a:t>
            </a:r>
            <a:endParaRPr dirty="0"/>
          </a:p>
        </p:txBody>
      </p:sp>
      <p:sp>
        <p:nvSpPr>
          <p:cNvPr id="262" name="CustomShape 23"/>
          <p:cNvSpPr/>
          <p:nvPr/>
        </p:nvSpPr>
        <p:spPr>
          <a:xfrm>
            <a:off x="8703360" y="1744920"/>
            <a:ext cx="2269440" cy="5670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FFFFFF"/>
              </a:gs>
              <a:gs pos="100000">
                <a:srgbClr val="DFDFDF"/>
              </a:gs>
            </a:gsLst>
            <a:lin ang="5400000"/>
          </a:gradFill>
          <a:ln>
            <a:noFill/>
          </a:ln>
        </p:spPr>
        <p:txBody>
          <a:bodyPr lIns="17640" tIns="34200" rIns="17640" bIns="34200" anchor="ctr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Tw Cen MT"/>
              </a:rPr>
              <a:t>Use data</a:t>
            </a:r>
            <a:endParaRPr sz="2000" b="1" dirty="0"/>
          </a:p>
        </p:txBody>
      </p:sp>
      <p:sp>
        <p:nvSpPr>
          <p:cNvPr id="263" name="CustomShape 24"/>
          <p:cNvSpPr/>
          <p:nvPr/>
        </p:nvSpPr>
        <p:spPr>
          <a:xfrm rot="5400000">
            <a:off x="9776069" y="2331557"/>
            <a:ext cx="124020" cy="184827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64" name="CustomShape 25"/>
          <p:cNvSpPr/>
          <p:nvPr/>
        </p:nvSpPr>
        <p:spPr>
          <a:xfrm>
            <a:off x="8703360" y="251100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For future Research purposes</a:t>
            </a:r>
            <a:endParaRPr dirty="0"/>
          </a:p>
        </p:txBody>
      </p:sp>
      <p:sp>
        <p:nvSpPr>
          <p:cNvPr id="265" name="CustomShape 26"/>
          <p:cNvSpPr/>
          <p:nvPr/>
        </p:nvSpPr>
        <p:spPr>
          <a:xfrm rot="5400000">
            <a:off x="9763739" y="3092017"/>
            <a:ext cx="148679" cy="141373"/>
          </a:xfrm>
          <a:prstGeom prst="rightArrow">
            <a:avLst>
              <a:gd name="adj1" fmla="val 66700"/>
              <a:gd name="adj2" fmla="val 50000"/>
            </a:avLst>
          </a:prstGeom>
          <a:gradFill>
            <a:gsLst>
              <a:gs pos="0">
                <a:srgbClr val="D1E6BB"/>
              </a:gs>
              <a:gs pos="100000">
                <a:srgbClr val="B1CC95"/>
              </a:gs>
            </a:gsLst>
            <a:lin ang="5400000"/>
          </a:gradFill>
          <a:ln>
            <a:noFill/>
          </a:ln>
        </p:spPr>
      </p:sp>
      <p:sp>
        <p:nvSpPr>
          <p:cNvPr id="266" name="CustomShape 27"/>
          <p:cNvSpPr/>
          <p:nvPr/>
        </p:nvSpPr>
        <p:spPr>
          <a:xfrm>
            <a:off x="8703360" y="3276720"/>
            <a:ext cx="2269440" cy="5670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9360">
            <a:solidFill>
              <a:srgbClr val="9ACD4C"/>
            </a:solidFill>
            <a:round/>
          </a:ln>
        </p:spPr>
        <p:txBody>
          <a:bodyPr lIns="20160" tIns="36720" rIns="20160" bIns="3672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w Cen MT"/>
              </a:rPr>
              <a:t>Eliminating Dead </a:t>
            </a:r>
            <a:r>
              <a:rPr lang="en-US" sz="1600">
                <a:solidFill>
                  <a:srgbClr val="000000"/>
                </a:solidFill>
                <a:latin typeface="Tw Cen MT"/>
              </a:rPr>
              <a:t>zone etc.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1CC8-E918-460F-9BA4-0BA8F2D9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8140"/>
            <a:ext cx="9905998" cy="8186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800" cap="none" dirty="0">
                <a:solidFill>
                  <a:schemeClr val="bg1"/>
                </a:solidFill>
              </a:rPr>
              <a:t>Collected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ACC0-F29A-4A61-AE05-D3C8F3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56" y="2006354"/>
            <a:ext cx="9905999" cy="3541714"/>
          </a:xfrm>
        </p:spPr>
        <p:txBody>
          <a:bodyPr>
            <a:normAutofit/>
          </a:bodyPr>
          <a:lstStyle/>
          <a:p>
            <a:pP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Day 1: Set 1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Frequency Range: 55MHz-65MHz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 Outdoor: UCF Campus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Duration: 1 </a:t>
            </a:r>
            <a:r>
              <a:rPr lang="en-US" dirty="0" err="1"/>
              <a:t>Hr</a:t>
            </a:r>
            <a:endParaRPr lang="en-US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Date: 21</a:t>
            </a:r>
            <a:r>
              <a:rPr lang="en-US" baseline="30000" dirty="0"/>
              <a:t>st</a:t>
            </a:r>
            <a:r>
              <a:rPr lang="en-US" dirty="0"/>
              <a:t> Nov, 2017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066823"/>
              </p:ext>
            </p:extLst>
          </p:nvPr>
        </p:nvGraphicFramePr>
        <p:xfrm>
          <a:off x="4785064" y="1651723"/>
          <a:ext cx="6791418" cy="354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998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408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Collected Data</vt:lpstr>
      <vt:lpstr>Collected Data</vt:lpstr>
      <vt:lpstr>Collected Data</vt:lpstr>
      <vt:lpstr>Conclusion &amp; 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Rajib Dey</cp:lastModifiedBy>
  <cp:revision>50</cp:revision>
  <dcterms:modified xsi:type="dcterms:W3CDTF">2019-01-16T16:11:44Z</dcterms:modified>
</cp:coreProperties>
</file>