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5FC346-2878-4734-8FA0-A67294AB9AD1}"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FC346-2878-4734-8FA0-A67294AB9AD1}"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FC346-2878-4734-8FA0-A67294AB9AD1}"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FC346-2878-4734-8FA0-A67294AB9AD1}"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5FC346-2878-4734-8FA0-A67294AB9AD1}"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5FC346-2878-4734-8FA0-A67294AB9AD1}"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5FC346-2878-4734-8FA0-A67294AB9AD1}"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5FC346-2878-4734-8FA0-A67294AB9AD1}"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FC346-2878-4734-8FA0-A67294AB9AD1}" type="datetimeFigureOut">
              <a:rPr lang="en-US" smtClean="0"/>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FC346-2878-4734-8FA0-A67294AB9AD1}"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FC346-2878-4734-8FA0-A67294AB9AD1}"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22D5-CCA1-4A71-9D6A-4A284ECD08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FC346-2878-4734-8FA0-A67294AB9AD1}" type="datetimeFigureOut">
              <a:rPr lang="en-US" smtClean="0"/>
              <a:t>11/20/2019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622D5-CCA1-4A71-9D6A-4A284ECD080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685800"/>
            <a:ext cx="6324600" cy="461665"/>
          </a:xfrm>
          <a:prstGeom prst="rect">
            <a:avLst/>
          </a:prstGeom>
          <a:gradFill flip="none" rotWithShape="1">
            <a:gsLst>
              <a:gs pos="0">
                <a:srgbClr val="DDEBCF"/>
              </a:gs>
              <a:gs pos="50000">
                <a:srgbClr val="9CB86E"/>
              </a:gs>
              <a:gs pos="100000">
                <a:srgbClr val="156B13"/>
              </a:gs>
            </a:gsLst>
            <a:lin ang="0" scaled="0"/>
            <a:tileRect/>
          </a:gradFill>
        </p:spPr>
        <p:txBody>
          <a:bodyPr wrap="square" rtlCol="0">
            <a:spAutoFit/>
          </a:bodyPr>
          <a:lstStyle/>
          <a:p>
            <a:r>
              <a:rPr lang="en-US" sz="2400" dirty="0" smtClean="0">
                <a:latin typeface="Times New Roman" pitchFamily="18" charset="0"/>
                <a:cs typeface="Times New Roman" pitchFamily="18" charset="0"/>
              </a:rPr>
              <a:t>Sentiment Analysis of 2019 Canadian Elections</a:t>
            </a:r>
            <a:endParaRPr lang="en-US" sz="2400" dirty="0">
              <a:latin typeface="Times New Roman" pitchFamily="18" charset="0"/>
              <a:cs typeface="Times New Roman" pitchFamily="18" charset="0"/>
            </a:endParaRPr>
          </a:p>
        </p:txBody>
      </p:sp>
      <p:sp>
        <p:nvSpPr>
          <p:cNvPr id="7" name="TextBox 6"/>
          <p:cNvSpPr txBox="1"/>
          <p:nvPr/>
        </p:nvSpPr>
        <p:spPr>
          <a:xfrm>
            <a:off x="762000" y="1371600"/>
            <a:ext cx="2362200" cy="461665"/>
          </a:xfrm>
          <a:prstGeom prst="rect">
            <a:avLst/>
          </a:prstGeom>
          <a:solidFill>
            <a:schemeClr val="accent1"/>
          </a:solidFill>
        </p:spPr>
        <p:txBody>
          <a:bodyPr wrap="square" rtlCol="0">
            <a:spAutoFit/>
          </a:bodyPr>
          <a:lstStyle/>
          <a:p>
            <a:r>
              <a:rPr lang="en-US" sz="2400" dirty="0" smtClean="0">
                <a:latin typeface="Times New Roman" pitchFamily="18" charset="0"/>
                <a:cs typeface="Times New Roman" pitchFamily="18" charset="0"/>
              </a:rPr>
              <a:t>Objectives</a:t>
            </a:r>
            <a:endParaRPr lang="en-US" sz="2400" dirty="0">
              <a:latin typeface="Times New Roman" pitchFamily="18" charset="0"/>
              <a:cs typeface="Times New Roman" pitchFamily="18" charset="0"/>
            </a:endParaRPr>
          </a:p>
        </p:txBody>
      </p:sp>
      <p:sp>
        <p:nvSpPr>
          <p:cNvPr id="10" name="Rounded Rectangle 9"/>
          <p:cNvSpPr/>
          <p:nvPr/>
        </p:nvSpPr>
        <p:spPr>
          <a:xfrm>
            <a:off x="838200" y="1981200"/>
            <a:ext cx="7391400" cy="1447800"/>
          </a:xfrm>
          <a:prstGeom prst="roundRect">
            <a:avLst/>
          </a:prstGeom>
          <a:blipFill>
            <a:blip r:embed="rId2"/>
            <a:tile tx="635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dirty="0" smtClean="0">
                <a:solidFill>
                  <a:schemeClr val="bg2">
                    <a:lumMod val="25000"/>
                  </a:schemeClr>
                </a:solidFill>
                <a:latin typeface="Times New Roman" pitchFamily="18" charset="0"/>
                <a:cs typeface="Times New Roman" pitchFamily="18" charset="0"/>
              </a:rPr>
              <a:t>The purpose of this assignment is to compute the sentiment of text information of tweets posted in 2019 Canadian elections.“What can public opinion on Twitter tell us about the Canadian political landscape in 2019?” The goal is to essentially use sentiment analysis on Twitter data to get insight into the 2019 Canadian elections.</a:t>
            </a:r>
            <a:endParaRPr lang="en-US" dirty="0">
              <a:solidFill>
                <a:schemeClr val="bg2">
                  <a:lumMod val="25000"/>
                </a:schemeClr>
              </a:solidFill>
              <a:latin typeface="Times New Roman" pitchFamily="18" charset="0"/>
              <a:cs typeface="Times New Roman" pitchFamily="18" charset="0"/>
            </a:endParaRPr>
          </a:p>
        </p:txBody>
      </p:sp>
      <p:sp>
        <p:nvSpPr>
          <p:cNvPr id="12" name="TextBox 11"/>
          <p:cNvSpPr txBox="1"/>
          <p:nvPr/>
        </p:nvSpPr>
        <p:spPr>
          <a:xfrm>
            <a:off x="838200" y="3733800"/>
            <a:ext cx="7543800" cy="646331"/>
          </a:xfrm>
          <a:prstGeom prst="rect">
            <a:avLst/>
          </a:prstGeom>
          <a:noFill/>
        </p:spPr>
        <p:txBody>
          <a:bodyPr wrap="square" rtlCol="0">
            <a:spAutoFit/>
          </a:bodyPr>
          <a:lstStyle/>
          <a:p>
            <a:pPr algn="just">
              <a:buFont typeface="Wingdings" pitchFamily="2" charset="2"/>
              <a:buChar char="§"/>
            </a:pPr>
            <a:r>
              <a:rPr lang="en-US" dirty="0" smtClean="0">
                <a:latin typeface="Times New Roman" pitchFamily="18" charset="0"/>
                <a:cs typeface="Times New Roman" pitchFamily="18" charset="0"/>
              </a:rPr>
              <a:t> To reach our goal first we need to understand what is sentiment analysis and      how can we use here to find out peoples sentiment over </a:t>
            </a:r>
            <a:r>
              <a:rPr lang="en-US" dirty="0" err="1" smtClean="0">
                <a:latin typeface="Times New Roman" pitchFamily="18" charset="0"/>
                <a:cs typeface="Times New Roman" pitchFamily="18" charset="0"/>
              </a:rPr>
              <a:t>canadian</a:t>
            </a:r>
            <a:r>
              <a:rPr lang="en-US" dirty="0" smtClean="0">
                <a:latin typeface="Times New Roman" pitchFamily="18" charset="0"/>
                <a:cs typeface="Times New Roman" pitchFamily="18" charset="0"/>
              </a:rPr>
              <a:t> elections.</a:t>
            </a:r>
            <a:endParaRPr lang="en-US" dirty="0">
              <a:latin typeface="Times New Roman" pitchFamily="18" charset="0"/>
              <a:cs typeface="Times New Roman" pitchFamily="18" charset="0"/>
            </a:endParaRPr>
          </a:p>
        </p:txBody>
      </p:sp>
      <p:sp>
        <p:nvSpPr>
          <p:cNvPr id="13" name="Rounded Rectangle 12"/>
          <p:cNvSpPr/>
          <p:nvPr/>
        </p:nvSpPr>
        <p:spPr>
          <a:xfrm>
            <a:off x="838200" y="5334000"/>
            <a:ext cx="7391400" cy="1066800"/>
          </a:xfrm>
          <a:prstGeom prst="roundRect">
            <a:avLst/>
          </a:prstGeom>
          <a:blipFill>
            <a:blip r:embed="rId2"/>
            <a:tile tx="635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2">
                    <a:lumMod val="25000"/>
                  </a:schemeClr>
                </a:solidFill>
                <a:latin typeface="Times New Roman" pitchFamily="18" charset="0"/>
                <a:cs typeface="Times New Roman" pitchFamily="18" charset="0"/>
              </a:rPr>
              <a:t>Sentiment analysis is a technology of increasing importance in the modern society as it allows individuals and organizations to detect trends in public opinion by analyzing social media content.</a:t>
            </a:r>
          </a:p>
        </p:txBody>
      </p:sp>
      <p:sp>
        <p:nvSpPr>
          <p:cNvPr id="14" name="TextBox 13"/>
          <p:cNvSpPr txBox="1"/>
          <p:nvPr/>
        </p:nvSpPr>
        <p:spPr>
          <a:xfrm>
            <a:off x="762000" y="4724400"/>
            <a:ext cx="3810000" cy="461665"/>
          </a:xfrm>
          <a:prstGeom prst="rect">
            <a:avLst/>
          </a:prstGeom>
          <a:solidFill>
            <a:schemeClr val="accent1"/>
          </a:solidFill>
        </p:spPr>
        <p:txBody>
          <a:bodyPr wrap="square" rtlCol="0">
            <a:spAutoFit/>
          </a:bodyPr>
          <a:lstStyle/>
          <a:p>
            <a:r>
              <a:rPr lang="en-US" sz="2400" dirty="0">
                <a:latin typeface="Times New Roman" pitchFamily="18" charset="0"/>
                <a:cs typeface="Times New Roman" pitchFamily="18" charset="0"/>
              </a:rPr>
              <a:t>What is Sentiment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57200"/>
            <a:ext cx="6629400" cy="461665"/>
          </a:xfrm>
          <a:prstGeom prst="rect">
            <a:avLst/>
          </a:prstGeom>
          <a:solidFill>
            <a:schemeClr val="accent1"/>
          </a:solidFill>
        </p:spPr>
        <p:txBody>
          <a:bodyPr wrap="square" rtlCol="0">
            <a:spAutoFit/>
          </a:bodyPr>
          <a:lstStyle/>
          <a:p>
            <a:r>
              <a:rPr lang="en-US" sz="2400" dirty="0">
                <a:latin typeface="Times New Roman" pitchFamily="18" charset="0"/>
                <a:cs typeface="Times New Roman" pitchFamily="18" charset="0"/>
              </a:rPr>
              <a:t>Detail Descriptions of our </a:t>
            </a:r>
            <a:r>
              <a:rPr lang="en-US" sz="2400" dirty="0" smtClean="0">
                <a:latin typeface="Times New Roman" pitchFamily="18" charset="0"/>
                <a:cs typeface="Times New Roman" pitchFamily="18" charset="0"/>
              </a:rPr>
              <a:t>dataset and Algorithms:</a:t>
            </a:r>
            <a:endParaRPr lang="en-US" sz="2400" dirty="0">
              <a:latin typeface="Times New Roman" pitchFamily="18" charset="0"/>
              <a:cs typeface="Times New Roman" pitchFamily="18" charset="0"/>
            </a:endParaRPr>
          </a:p>
        </p:txBody>
      </p:sp>
      <p:sp>
        <p:nvSpPr>
          <p:cNvPr id="5" name="TextBox 4"/>
          <p:cNvSpPr txBox="1"/>
          <p:nvPr/>
        </p:nvSpPr>
        <p:spPr>
          <a:xfrm>
            <a:off x="762000" y="1065074"/>
            <a:ext cx="7620000" cy="1754326"/>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Two sets of data are used for this assignment. The generic_tweets.txt file contains tweets that have had their sentiments already analyzed and recorded as binary values 0 (negative) and 4 (positive). Each line is a single tweet, which may contain multiple sentences despite their brevity.</a:t>
            </a:r>
          </a:p>
          <a:p>
            <a:pPr algn="just"/>
            <a:r>
              <a:rPr lang="en-US" dirty="0" smtClean="0">
                <a:latin typeface="Times New Roman" pitchFamily="18" charset="0"/>
                <a:cs typeface="Times New Roman" pitchFamily="18" charset="0"/>
              </a:rPr>
              <a:t>These are the variables </a:t>
            </a:r>
            <a:r>
              <a:rPr lang="en-US" b="1" dirty="0" smtClean="0">
                <a:latin typeface="Times New Roman" pitchFamily="18" charset="0"/>
                <a:cs typeface="Times New Roman" pitchFamily="18" charset="0"/>
              </a:rPr>
              <a:t>Class, ID, Date, Query, User, Text</a:t>
            </a:r>
            <a:r>
              <a:rPr lang="en-US" dirty="0" smtClean="0">
                <a:latin typeface="Times New Roman" pitchFamily="18" charset="0"/>
                <a:cs typeface="Times New Roman" pitchFamily="18" charset="0"/>
              </a:rPr>
              <a:t> we are going to use, mainly we need Class and text variables to achieve our goal.</a:t>
            </a:r>
            <a:endParaRPr lang="en-US" dirty="0">
              <a:latin typeface="Times New Roman" pitchFamily="18" charset="0"/>
              <a:cs typeface="Times New Roman" pitchFamily="18" charset="0"/>
            </a:endParaRPr>
          </a:p>
        </p:txBody>
      </p:sp>
      <p:sp>
        <p:nvSpPr>
          <p:cNvPr id="7" name="TextBox 6"/>
          <p:cNvSpPr txBox="1"/>
          <p:nvPr/>
        </p:nvSpPr>
        <p:spPr>
          <a:xfrm>
            <a:off x="762000" y="2962870"/>
            <a:ext cx="76200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The second data set, Canadian_elections_2019.csv , contains a list of tweets regarding the 2019 Canadian elections, variables are Sentiment, </a:t>
            </a:r>
            <a:r>
              <a:rPr lang="en-US" dirty="0" err="1" smtClean="0">
                <a:latin typeface="Times New Roman" pitchFamily="18" charset="0"/>
                <a:cs typeface="Times New Roman" pitchFamily="18" charset="0"/>
              </a:rPr>
              <a:t>negative_reason</a:t>
            </a:r>
            <a:r>
              <a:rPr lang="en-US" dirty="0" smtClean="0">
                <a:latin typeface="Times New Roman" pitchFamily="18" charset="0"/>
                <a:cs typeface="Times New Roman" pitchFamily="18" charset="0"/>
              </a:rPr>
              <a:t>, text.</a:t>
            </a:r>
            <a:endParaRPr lang="en-US" dirty="0">
              <a:latin typeface="Times New Roman" pitchFamily="18" charset="0"/>
              <a:cs typeface="Times New Roman" pitchFamily="18" charset="0"/>
            </a:endParaRPr>
          </a:p>
        </p:txBody>
      </p:sp>
      <p:sp>
        <p:nvSpPr>
          <p:cNvPr id="8" name="TextBox 7"/>
          <p:cNvSpPr txBox="1"/>
          <p:nvPr/>
        </p:nvSpPr>
        <p:spPr>
          <a:xfrm>
            <a:off x="762000" y="3981271"/>
            <a:ext cx="7543800"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These are the machine learning algorithms</a:t>
            </a:r>
            <a:r>
              <a:rPr lang="en-US" dirty="0">
                <a:latin typeface="Times New Roman" pitchFamily="18" charset="0"/>
                <a:cs typeface="Times New Roman" pitchFamily="18" charset="0"/>
              </a:rPr>
              <a:t>(logistic regression, k-NN,</a:t>
            </a:r>
          </a:p>
          <a:p>
            <a:pPr algn="just"/>
            <a:r>
              <a:rPr lang="en-US" dirty="0">
                <a:latin typeface="Times New Roman" pitchFamily="18" charset="0"/>
                <a:cs typeface="Times New Roman" pitchFamily="18" charset="0"/>
              </a:rPr>
              <a:t>decision trees, random forest, XGBoost</a:t>
            </a:r>
            <a:r>
              <a:rPr lang="en-US" dirty="0" smtClean="0">
                <a:latin typeface="Times New Roman" pitchFamily="18" charset="0"/>
                <a:cs typeface="Times New Roman" pitchFamily="18" charset="0"/>
              </a:rPr>
              <a:t>) we are using here on </a:t>
            </a:r>
            <a:r>
              <a:rPr lang="en-US" dirty="0" err="1" smtClean="0">
                <a:latin typeface="Times New Roman" pitchFamily="18" charset="0"/>
                <a:cs typeface="Times New Roman" pitchFamily="18" charset="0"/>
              </a:rPr>
              <a:t>Generic_Tweets</a:t>
            </a:r>
            <a:r>
              <a:rPr lang="en-US" dirty="0" smtClean="0">
                <a:latin typeface="Times New Roman" pitchFamily="18" charset="0"/>
                <a:cs typeface="Times New Roman" pitchFamily="18" charset="0"/>
              </a:rPr>
              <a:t> dataset after that we will validate canadian_eletions_2019 datasets using best three algorithms from </a:t>
            </a:r>
            <a:r>
              <a:rPr lang="en-US" dirty="0" err="1" smtClean="0">
                <a:latin typeface="Times New Roman" pitchFamily="18" charset="0"/>
                <a:cs typeface="Times New Roman" pitchFamily="18" charset="0"/>
              </a:rPr>
              <a:t>generic_tweets</a:t>
            </a:r>
            <a:r>
              <a:rPr lang="en-US" dirty="0" smtClean="0">
                <a:latin typeface="Times New Roman" pitchFamily="18" charset="0"/>
                <a:cs typeface="Times New Roman" pitchFamily="18" charset="0"/>
              </a:rPr>
              <a:t> dataset. We are using Python Notebook for our analysis.</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4343400" cy="461665"/>
          </a:xfrm>
          <a:prstGeom prst="rect">
            <a:avLst/>
          </a:prstGeom>
          <a:solidFill>
            <a:schemeClr val="accent1"/>
          </a:solidFill>
        </p:spPr>
        <p:txBody>
          <a:bodyPr wrap="square" rtlCol="0">
            <a:spAutoFit/>
          </a:bodyPr>
          <a:lstStyle/>
          <a:p>
            <a:r>
              <a:rPr lang="en-US" sz="2400" dirty="0">
                <a:latin typeface="Times New Roman" pitchFamily="18" charset="0"/>
                <a:cs typeface="Times New Roman" pitchFamily="18" charset="0"/>
              </a:rPr>
              <a:t>Process Flow</a:t>
            </a:r>
          </a:p>
        </p:txBody>
      </p:sp>
      <p:sp>
        <p:nvSpPr>
          <p:cNvPr id="5" name="Oval 4"/>
          <p:cNvSpPr/>
          <p:nvPr/>
        </p:nvSpPr>
        <p:spPr>
          <a:xfrm>
            <a:off x="914400" y="9144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Data Cleaning</a:t>
            </a:r>
            <a:endParaRPr lang="en-US" dirty="0">
              <a:latin typeface="Times New Roman" pitchFamily="18" charset="0"/>
              <a:cs typeface="Times New Roman" pitchFamily="18" charset="0"/>
            </a:endParaRPr>
          </a:p>
        </p:txBody>
      </p:sp>
      <p:sp>
        <p:nvSpPr>
          <p:cNvPr id="6" name="Right Arrow 5"/>
          <p:cNvSpPr/>
          <p:nvPr/>
        </p:nvSpPr>
        <p:spPr>
          <a:xfrm>
            <a:off x="2590800" y="12192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 name="Oval 6"/>
          <p:cNvSpPr/>
          <p:nvPr/>
        </p:nvSpPr>
        <p:spPr>
          <a:xfrm>
            <a:off x="3124200" y="914400"/>
            <a:ext cx="1828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Exploratory Analysis</a:t>
            </a:r>
            <a:endParaRPr lang="en-US" dirty="0">
              <a:latin typeface="Times New Roman" pitchFamily="18" charset="0"/>
              <a:cs typeface="Times New Roman" pitchFamily="18" charset="0"/>
            </a:endParaRPr>
          </a:p>
        </p:txBody>
      </p:sp>
      <p:sp>
        <p:nvSpPr>
          <p:cNvPr id="9" name="Right Arrow 8"/>
          <p:cNvSpPr/>
          <p:nvPr/>
        </p:nvSpPr>
        <p:spPr>
          <a:xfrm>
            <a:off x="5105400" y="12192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 name="Oval 9"/>
          <p:cNvSpPr/>
          <p:nvPr/>
        </p:nvSpPr>
        <p:spPr>
          <a:xfrm>
            <a:off x="5638800" y="914400"/>
            <a:ext cx="1828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Model Preparation</a:t>
            </a:r>
            <a:endParaRPr lang="en-US" dirty="0">
              <a:latin typeface="Times New Roman" pitchFamily="18" charset="0"/>
              <a:cs typeface="Times New Roman" pitchFamily="18" charset="0"/>
            </a:endParaRPr>
          </a:p>
        </p:txBody>
      </p:sp>
      <p:cxnSp>
        <p:nvCxnSpPr>
          <p:cNvPr id="12" name="Straight Arrow Connector 11"/>
          <p:cNvCxnSpPr/>
          <p:nvPr/>
        </p:nvCxnSpPr>
        <p:spPr>
          <a:xfrm rot="5400000">
            <a:off x="1258094" y="1943100"/>
            <a:ext cx="227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2057400"/>
            <a:ext cx="2667000" cy="2743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q"/>
            </a:pPr>
            <a:r>
              <a:rPr lang="en-US" dirty="0" smtClean="0">
                <a:latin typeface="Times New Roman" pitchFamily="18" charset="0"/>
                <a:cs typeface="Times New Roman" pitchFamily="18" charset="0"/>
              </a:rPr>
              <a:t>All html tags, URLs and attributes are removed.</a:t>
            </a:r>
          </a:p>
          <a:p>
            <a:pPr marL="342900" indent="-342900">
              <a:buFont typeface="Wingdings" pitchFamily="2" charset="2"/>
              <a:buChar char="q"/>
            </a:pPr>
            <a:r>
              <a:rPr lang="en-US" dirty="0" smtClean="0">
                <a:latin typeface="Times New Roman" pitchFamily="18" charset="0"/>
                <a:cs typeface="Times New Roman" pitchFamily="18" charset="0"/>
              </a:rPr>
              <a:t> All characters in  the text in </a:t>
            </a:r>
            <a:r>
              <a:rPr lang="en-US" dirty="0" err="1" smtClean="0">
                <a:latin typeface="Times New Roman" pitchFamily="18" charset="0"/>
                <a:cs typeface="Times New Roman" pitchFamily="18" charset="0"/>
              </a:rPr>
              <a:t>lwowercase</a:t>
            </a:r>
            <a:r>
              <a:rPr lang="en-US" dirty="0" smtClean="0">
                <a:latin typeface="Times New Roman" pitchFamily="18" charset="0"/>
                <a:cs typeface="Times New Roman" pitchFamily="18" charset="0"/>
              </a:rPr>
              <a:t>.</a:t>
            </a:r>
          </a:p>
          <a:p>
            <a:pPr marL="342900" indent="-342900">
              <a:buFont typeface="Wingdings" pitchFamily="2" charset="2"/>
              <a:buChar char="q"/>
            </a:pPr>
            <a:r>
              <a:rPr lang="en-US" dirty="0" smtClean="0">
                <a:latin typeface="Times New Roman" pitchFamily="18" charset="0"/>
                <a:cs typeface="Times New Roman" pitchFamily="18" charset="0"/>
              </a:rPr>
              <a:t>Html character codes are replaced with an ASCII </a:t>
            </a:r>
            <a:r>
              <a:rPr lang="en-US" dirty="0" err="1" smtClean="0">
                <a:latin typeface="Times New Roman" pitchFamily="18" charset="0"/>
                <a:cs typeface="Times New Roman" pitchFamily="18" charset="0"/>
              </a:rPr>
              <a:t>euivalent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all stop words are removed.</a:t>
            </a:r>
            <a:endParaRPr lang="en-US" dirty="0">
              <a:latin typeface="Times New Roman" pitchFamily="18" charset="0"/>
              <a:cs typeface="Times New Roman" pitchFamily="18" charset="0"/>
            </a:endParaRPr>
          </a:p>
        </p:txBody>
      </p:sp>
      <p:cxnSp>
        <p:nvCxnSpPr>
          <p:cNvPr id="16" name="Straight Arrow Connector 15"/>
          <p:cNvCxnSpPr/>
          <p:nvPr/>
        </p:nvCxnSpPr>
        <p:spPr>
          <a:xfrm rot="5400000">
            <a:off x="4038997" y="1828403"/>
            <a:ext cx="228600" cy="769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895600" y="2057400"/>
            <a:ext cx="24384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q"/>
            </a:pPr>
            <a:r>
              <a:rPr lang="en-US" dirty="0" smtClean="0">
                <a:latin typeface="Times New Roman" pitchFamily="18" charset="0"/>
                <a:cs typeface="Times New Roman" pitchFamily="18" charset="0"/>
              </a:rPr>
              <a:t>Graphical figure(</a:t>
            </a:r>
            <a:r>
              <a:rPr lang="en-US" dirty="0" err="1" smtClean="0">
                <a:latin typeface="Times New Roman" pitchFamily="18" charset="0"/>
                <a:cs typeface="Times New Roman" pitchFamily="18" charset="0"/>
              </a:rPr>
              <a:t>Boxplot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Wordcloud</a:t>
            </a:r>
            <a:r>
              <a:rPr lang="en-US" dirty="0" smtClean="0">
                <a:latin typeface="Times New Roman" pitchFamily="18" charset="0"/>
                <a:cs typeface="Times New Roman" pitchFamily="18" charset="0"/>
              </a:rPr>
              <a:t>) to visualizes some aspect of the generic tweets and </a:t>
            </a:r>
            <a:r>
              <a:rPr lang="en-US" dirty="0" err="1" smtClean="0">
                <a:latin typeface="Times New Roman" pitchFamily="18" charset="0"/>
                <a:cs typeface="Times New Roman" pitchFamily="18" charset="0"/>
              </a:rPr>
              <a:t>canadian</a:t>
            </a:r>
            <a:r>
              <a:rPr lang="en-US" dirty="0" smtClean="0">
                <a:latin typeface="Times New Roman" pitchFamily="18" charset="0"/>
                <a:cs typeface="Times New Roman" pitchFamily="18" charset="0"/>
              </a:rPr>
              <a:t> elections.  </a:t>
            </a:r>
          </a:p>
        </p:txBody>
      </p:sp>
      <p:cxnSp>
        <p:nvCxnSpPr>
          <p:cNvPr id="20" name="Straight Arrow Connector 19"/>
          <p:cNvCxnSpPr/>
          <p:nvPr/>
        </p:nvCxnSpPr>
        <p:spPr>
          <a:xfrm rot="16200000" flipH="1">
            <a:off x="6553597" y="1905397"/>
            <a:ext cx="228600" cy="75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334000" y="2057400"/>
            <a:ext cx="3352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q"/>
            </a:pPr>
            <a:r>
              <a:rPr lang="en-US" dirty="0" smtClean="0">
                <a:latin typeface="Times New Roman" pitchFamily="18" charset="0"/>
                <a:cs typeface="Times New Roman" pitchFamily="18" charset="0"/>
              </a:rPr>
              <a:t>Split generic dataset randomly into </a:t>
            </a:r>
            <a:r>
              <a:rPr lang="en-US" dirty="0" err="1" smtClean="0">
                <a:latin typeface="Times New Roman" pitchFamily="18" charset="0"/>
                <a:cs typeface="Times New Roman" pitchFamily="18" charset="0"/>
              </a:rPr>
              <a:t>taining</a:t>
            </a:r>
            <a:r>
              <a:rPr lang="en-US" dirty="0" smtClean="0">
                <a:latin typeface="Times New Roman" pitchFamily="18" charset="0"/>
                <a:cs typeface="Times New Roman" pitchFamily="18" charset="0"/>
              </a:rPr>
              <a:t>(70%) &amp; test(30%).</a:t>
            </a:r>
          </a:p>
          <a:p>
            <a:pPr marL="342900" indent="-342900">
              <a:buFont typeface="Wingdings" pitchFamily="2" charset="2"/>
              <a:buChar char="q"/>
            </a:pPr>
            <a:r>
              <a:rPr lang="en-US" dirty="0" smtClean="0">
                <a:latin typeface="Times New Roman" pitchFamily="18" charset="0"/>
                <a:cs typeface="Times New Roman" pitchFamily="18" charset="0"/>
              </a:rPr>
              <a:t>Use of Machine Learning Algorithms for modeling.</a:t>
            </a:r>
          </a:p>
          <a:p>
            <a:pPr marL="342900" indent="-342900">
              <a:buFont typeface="Wingdings" pitchFamily="2" charset="2"/>
              <a:buChar char="q"/>
            </a:pPr>
            <a:r>
              <a:rPr lang="en-US" dirty="0" smtClean="0">
                <a:latin typeface="Times New Roman" pitchFamily="18" charset="0"/>
                <a:cs typeface="Times New Roman" pitchFamily="18" charset="0"/>
              </a:rPr>
              <a:t>For Feature engineering use Bag of words and TF-IDF methods. </a:t>
            </a:r>
          </a:p>
        </p:txBody>
      </p:sp>
      <p:sp>
        <p:nvSpPr>
          <p:cNvPr id="23" name="Right Arrow 22"/>
          <p:cNvSpPr/>
          <p:nvPr/>
        </p:nvSpPr>
        <p:spPr>
          <a:xfrm rot="5400000">
            <a:off x="6775157" y="5098757"/>
            <a:ext cx="533400" cy="24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4" name="Oval 23"/>
          <p:cNvSpPr/>
          <p:nvPr/>
        </p:nvSpPr>
        <p:spPr>
          <a:xfrm>
            <a:off x="6248400" y="5562600"/>
            <a:ext cx="1828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Model Implementation</a:t>
            </a:r>
            <a:endParaRPr lang="en-US" dirty="0">
              <a:latin typeface="Times New Roman" pitchFamily="18" charset="0"/>
              <a:cs typeface="Times New Roman" pitchFamily="18" charset="0"/>
            </a:endParaRPr>
          </a:p>
        </p:txBody>
      </p:sp>
      <p:sp>
        <p:nvSpPr>
          <p:cNvPr id="28" name="Right Arrow 27"/>
          <p:cNvSpPr/>
          <p:nvPr/>
        </p:nvSpPr>
        <p:spPr>
          <a:xfrm rot="10800000">
            <a:off x="5715001" y="5867399"/>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 name="Oval 29"/>
          <p:cNvSpPr/>
          <p:nvPr/>
        </p:nvSpPr>
        <p:spPr>
          <a:xfrm>
            <a:off x="3810000" y="5562600"/>
            <a:ext cx="1828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cxnSp>
        <p:nvCxnSpPr>
          <p:cNvPr id="39" name="Straight Arrow Connector 38"/>
          <p:cNvCxnSpPr/>
          <p:nvPr/>
        </p:nvCxnSpPr>
        <p:spPr>
          <a:xfrm rot="10800000">
            <a:off x="6096000" y="54102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143000" y="4876800"/>
            <a:ext cx="4876800" cy="609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q"/>
            </a:pPr>
            <a:r>
              <a:rPr lang="en-US" dirty="0">
                <a:solidFill>
                  <a:schemeClr val="lt1"/>
                </a:solidFill>
                <a:latin typeface="Times New Roman" pitchFamily="18" charset="0"/>
                <a:cs typeface="Times New Roman" pitchFamily="18" charset="0"/>
              </a:rPr>
              <a:t>Model validating on </a:t>
            </a:r>
            <a:r>
              <a:rPr lang="en-US" dirty="0" err="1">
                <a:solidFill>
                  <a:schemeClr val="lt1"/>
                </a:solidFill>
                <a:latin typeface="Times New Roman" pitchFamily="18" charset="0"/>
                <a:cs typeface="Times New Roman" pitchFamily="18" charset="0"/>
              </a:rPr>
              <a:t>canadian</a:t>
            </a:r>
            <a:r>
              <a:rPr lang="en-US" dirty="0">
                <a:solidFill>
                  <a:schemeClr val="lt1"/>
                </a:solidFill>
                <a:latin typeface="Times New Roman" pitchFamily="18" charset="0"/>
                <a:cs typeface="Times New Roman" pitchFamily="18" charset="0"/>
              </a:rPr>
              <a:t> elections dataset using SVM, Logistics &amp; Random forest.</a:t>
            </a:r>
          </a:p>
        </p:txBody>
      </p:sp>
      <p:sp>
        <p:nvSpPr>
          <p:cNvPr id="41" name="TextBox 40"/>
          <p:cNvSpPr txBox="1"/>
          <p:nvPr/>
        </p:nvSpPr>
        <p:spPr>
          <a:xfrm>
            <a:off x="457200" y="5715000"/>
            <a:ext cx="3124200" cy="76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q"/>
            </a:pPr>
            <a:r>
              <a:rPr lang="en-US" dirty="0">
                <a:solidFill>
                  <a:schemeClr val="lt1"/>
                </a:solidFill>
                <a:latin typeface="Times New Roman" pitchFamily="18" charset="0"/>
                <a:cs typeface="Times New Roman" pitchFamily="18" charset="0"/>
              </a:rPr>
              <a:t>Finally find best model to validate our </a:t>
            </a:r>
            <a:r>
              <a:rPr lang="en-US" dirty="0" err="1">
                <a:solidFill>
                  <a:schemeClr val="lt1"/>
                </a:solidFill>
                <a:latin typeface="Times New Roman" pitchFamily="18" charset="0"/>
                <a:cs typeface="Times New Roman" pitchFamily="18" charset="0"/>
              </a:rPr>
              <a:t>canadian</a:t>
            </a:r>
            <a:r>
              <a:rPr lang="en-US" dirty="0">
                <a:solidFill>
                  <a:schemeClr val="lt1"/>
                </a:solidFill>
                <a:latin typeface="Times New Roman" pitchFamily="18" charset="0"/>
                <a:cs typeface="Times New Roman" pitchFamily="18" charset="0"/>
              </a:rPr>
              <a:t> results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2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bg/>
                                          </p:spTgt>
                                        </p:tgtEl>
                                        <p:attrNameLst>
                                          <p:attrName>style.visibility</p:attrName>
                                        </p:attrNameLst>
                                      </p:cBhvr>
                                      <p:to>
                                        <p:strVal val="visible"/>
                                      </p:to>
                                    </p:set>
                                    <p:animEffect transition="in" filter="fade">
                                      <p:cBhvr>
                                        <p:cTn id="20" dur="2000"/>
                                        <p:tgtEl>
                                          <p:spTgt spid="13">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2000"/>
                                        <p:tgtEl>
                                          <p:spTgt spid="1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fade">
                                      <p:cBhvr>
                                        <p:cTn id="26" dur="2000"/>
                                        <p:tgtEl>
                                          <p:spTgt spid="13">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animEffect transition="in" filter="fade">
                                      <p:cBhvr>
                                        <p:cTn id="29" dur="2000"/>
                                        <p:tgtEl>
                                          <p:spTgt spid="1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2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bg/>
                                          </p:spTgt>
                                        </p:tgtEl>
                                        <p:attrNameLst>
                                          <p:attrName>style.visibility</p:attrName>
                                        </p:attrNameLst>
                                      </p:cBhvr>
                                      <p:to>
                                        <p:strVal val="visible"/>
                                      </p:to>
                                    </p:set>
                                    <p:animEffect transition="in" filter="fade">
                                      <p:cBhvr>
                                        <p:cTn id="39" dur="2000"/>
                                        <p:tgtEl>
                                          <p:spTgt spid="7">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bg/>
                                          </p:spTgt>
                                        </p:tgtEl>
                                        <p:attrNameLst>
                                          <p:attrName>style.visibility</p:attrName>
                                        </p:attrNameLst>
                                      </p:cBhvr>
                                      <p:to>
                                        <p:strVal val="visible"/>
                                      </p:to>
                                    </p:set>
                                    <p:animEffect transition="in" filter="fade">
                                      <p:cBhvr>
                                        <p:cTn id="52" dur="2000"/>
                                        <p:tgtEl>
                                          <p:spTgt spid="17">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xEl>
                                              <p:pRg st="0" end="0"/>
                                            </p:txEl>
                                          </p:spTgt>
                                        </p:tgtEl>
                                        <p:attrNameLst>
                                          <p:attrName>style.visibility</p:attrName>
                                        </p:attrNameLst>
                                      </p:cBhvr>
                                      <p:to>
                                        <p:strVal val="visible"/>
                                      </p:to>
                                    </p:set>
                                    <p:animEffect transition="in" filter="fade">
                                      <p:cBhvr>
                                        <p:cTn id="55" dur="2000"/>
                                        <p:tgtEl>
                                          <p:spTgt spid="17">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20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
                                            <p:bg/>
                                          </p:spTgt>
                                        </p:tgtEl>
                                        <p:attrNameLst>
                                          <p:attrName>style.visibility</p:attrName>
                                        </p:attrNameLst>
                                      </p:cBhvr>
                                      <p:to>
                                        <p:strVal val="visible"/>
                                      </p:to>
                                    </p:set>
                                    <p:animEffect transition="in" filter="fade">
                                      <p:cBhvr>
                                        <p:cTn id="65" dur="2000"/>
                                        <p:tgtEl>
                                          <p:spTgt spid="10">
                                            <p:bg/>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
                                            <p:txEl>
                                              <p:pRg st="0" end="0"/>
                                            </p:txEl>
                                          </p:spTgt>
                                        </p:tgtEl>
                                        <p:attrNameLst>
                                          <p:attrName>style.visibility</p:attrName>
                                        </p:attrNameLst>
                                      </p:cBhvr>
                                      <p:to>
                                        <p:strVal val="visible"/>
                                      </p:to>
                                    </p:set>
                                    <p:animEffect transition="in" filter="fade">
                                      <p:cBhvr>
                                        <p:cTn id="68" dur="2000"/>
                                        <p:tgtEl>
                                          <p:spTgt spid="10">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1">
                                            <p:bg/>
                                          </p:spTgt>
                                        </p:tgtEl>
                                        <p:attrNameLst>
                                          <p:attrName>style.visibility</p:attrName>
                                        </p:attrNameLst>
                                      </p:cBhvr>
                                      <p:to>
                                        <p:strVal val="visible"/>
                                      </p:to>
                                    </p:set>
                                    <p:animEffect transition="in" filter="fade">
                                      <p:cBhvr>
                                        <p:cTn id="73" dur="2000"/>
                                        <p:tgtEl>
                                          <p:spTgt spid="21">
                                            <p:bg/>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1">
                                            <p:txEl>
                                              <p:pRg st="0" end="0"/>
                                            </p:txEl>
                                          </p:spTgt>
                                        </p:tgtEl>
                                        <p:attrNameLst>
                                          <p:attrName>style.visibility</p:attrName>
                                        </p:attrNameLst>
                                      </p:cBhvr>
                                      <p:to>
                                        <p:strVal val="visible"/>
                                      </p:to>
                                    </p:set>
                                    <p:animEffect transition="in" filter="fade">
                                      <p:cBhvr>
                                        <p:cTn id="76" dur="2000"/>
                                        <p:tgtEl>
                                          <p:spTgt spid="2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1">
                                            <p:txEl>
                                              <p:pRg st="1" end="1"/>
                                            </p:txEl>
                                          </p:spTgt>
                                        </p:tgtEl>
                                        <p:attrNameLst>
                                          <p:attrName>style.visibility</p:attrName>
                                        </p:attrNameLst>
                                      </p:cBhvr>
                                      <p:to>
                                        <p:strVal val="visible"/>
                                      </p:to>
                                    </p:set>
                                    <p:animEffect transition="in" filter="fade">
                                      <p:cBhvr>
                                        <p:cTn id="79" dur="2000"/>
                                        <p:tgtEl>
                                          <p:spTgt spid="21">
                                            <p:txEl>
                                              <p:pRg st="1" end="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1">
                                            <p:txEl>
                                              <p:pRg st="2" end="2"/>
                                            </p:txEl>
                                          </p:spTgt>
                                        </p:tgtEl>
                                        <p:attrNameLst>
                                          <p:attrName>style.visibility</p:attrName>
                                        </p:attrNameLst>
                                      </p:cBhvr>
                                      <p:to>
                                        <p:strVal val="visible"/>
                                      </p:to>
                                    </p:set>
                                    <p:animEffect transition="in" filter="fade">
                                      <p:cBhvr>
                                        <p:cTn id="82" dur="2000"/>
                                        <p:tgtEl>
                                          <p:spTgt spid="21">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20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20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4">
                                            <p:bg/>
                                          </p:spTgt>
                                        </p:tgtEl>
                                        <p:attrNameLst>
                                          <p:attrName>style.visibility</p:attrName>
                                        </p:attrNameLst>
                                      </p:cBhvr>
                                      <p:to>
                                        <p:strVal val="visible"/>
                                      </p:to>
                                    </p:set>
                                    <p:animEffect transition="in" filter="fade">
                                      <p:cBhvr>
                                        <p:cTn id="97" dur="2000"/>
                                        <p:tgtEl>
                                          <p:spTgt spid="24">
                                            <p:bg/>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4">
                                            <p:txEl>
                                              <p:pRg st="0" end="0"/>
                                            </p:txEl>
                                          </p:spTgt>
                                        </p:tgtEl>
                                        <p:attrNameLst>
                                          <p:attrName>style.visibility</p:attrName>
                                        </p:attrNameLst>
                                      </p:cBhvr>
                                      <p:to>
                                        <p:strVal val="visible"/>
                                      </p:to>
                                    </p:set>
                                    <p:animEffect transition="in" filter="fade">
                                      <p:cBhvr>
                                        <p:cTn id="100" dur="2000"/>
                                        <p:tgtEl>
                                          <p:spTgt spid="24">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20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0">
                                            <p:bg/>
                                          </p:spTgt>
                                        </p:tgtEl>
                                        <p:attrNameLst>
                                          <p:attrName>style.visibility</p:attrName>
                                        </p:attrNameLst>
                                      </p:cBhvr>
                                      <p:to>
                                        <p:strVal val="visible"/>
                                      </p:to>
                                    </p:set>
                                    <p:animEffect transition="in" filter="fade">
                                      <p:cBhvr>
                                        <p:cTn id="110" dur="2000"/>
                                        <p:tgtEl>
                                          <p:spTgt spid="30">
                                            <p:bg/>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0">
                                            <p:txEl>
                                              <p:pRg st="0" end="0"/>
                                            </p:txEl>
                                          </p:spTgt>
                                        </p:tgtEl>
                                        <p:attrNameLst>
                                          <p:attrName>style.visibility</p:attrName>
                                        </p:attrNameLst>
                                      </p:cBhvr>
                                      <p:to>
                                        <p:strVal val="visible"/>
                                      </p:to>
                                    </p:set>
                                    <p:animEffect transition="in" filter="fade">
                                      <p:cBhvr>
                                        <p:cTn id="113" dur="20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animBg="1"/>
      <p:bldP spid="7" grpId="0" build="allAtOnce" animBg="1"/>
      <p:bldP spid="9" grpId="0" animBg="1"/>
      <p:bldP spid="10" grpId="0" build="allAtOnce" animBg="1"/>
      <p:bldP spid="13" grpId="0" build="allAtOnce" animBg="1"/>
      <p:bldP spid="17" grpId="0" build="allAtOnce" animBg="1"/>
      <p:bldP spid="21" grpId="0" build="allAtOnce" animBg="1"/>
      <p:bldP spid="23" grpId="0" animBg="1"/>
      <p:bldP spid="24" grpId="0" build="allAtOnce" animBg="1"/>
      <p:bldP spid="28" grpId="0" animBg="1"/>
      <p:bldP spid="30"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png;base64,iVBORw0KGgoAAAANSUhEUgAAA7cAAAHiCAYAAAAzuDtuAAAABHNCSVQICAgIfAhkiAAAAAlwSFlz%0AAAALEgAACxIB0t1+/AAAADh0RVh0U29mdHdhcmUAbWF0cGxvdGxpYiB2ZXJzaW9uMy4xLjEsIGh0%0AdHA6Ly9tYXRwbG90bGliLm9yZy8QZhcZAAAf20lEQVR4nO3df9TmdV3n8dc7ELX8gcbECoNCK1no%0ArqWEdKzdjhQOauHpmKuZsh5WTqmlu+4qVmcxzdLao8VJ3cMKCf4iMktSXCLFzAoVf6yG5HEilEGU%0A0eGHP/IH+t4/rs/ANeN9Dzg3eN+f6fE45z73dX2+vz7XNdfRefL9Xt+p7g4AAADM7LvWewIAAACw%0AVuIWAACA6YlbAAAApiduAQAAmJ64BQAAYHriFgAAgOmJWwC4nVTVC6rqdbdx3ddU1W/t5XH2etvd%0A9vOuqvov4/GTquov17rPpX1fVlU/OR7f5vdlhf38RFV9fA/L71tVX6yq/fZyqgDsI8QtAOuqqq6s%0Aqn+pqi9U1fVV9XdV9UtVdZv+P6qqDq+qrqr97+B5fkeOs166+/XdffytrXdbw7q7H9jd77od5vU3%0A3f2ApeNfWVU/tbT8U919t+7+xlqPBcDcxC0AG8HPdPfdk9wvyUuSPC/Jmes7JfbGvhr/AGx84haA%0ADaO7b+ju85P8pyQnVdWDkqSqHl1VH6qqG6vqqqp6wdJm7x6/rx+Xp/5YVf3bqnpnVX2+qj5XVa+v%0AqgN3blBVz6uqq8fZ4o9X1XFj/Luq6tSq+qex7XlVde/VjnNrr6eq/qSqPlNVN1TVu6vqgbutclBV%0AXTTm8ddVdb+lbX9wLNsx5vj4VY5xUFW9dZz13lFVf7PaWe+q+umq+scxnz9MUkvL/nNVvWc8rqp6%0AeVVdO97zj1bVg6rqlCRPSvLc8R78xVj/yvGefiTJl6pq/93PsCa5S1X98XitH6yqBy8du6vq/kvP%0Abz47XFU/WVXbxuPXJrlvkr8Yx3/u7mfUq+qQqjp/vBdbq+ppS/t9wfgzPWfM47KqOnr1P0EAZiJu%0AAdhwuvt9SbYl+Ykx9KUkT0lyYJJHJ/nlqnrsWPYfxu8Dx+Wpf59FtP1OkkOS/FCSw5K8IEmq6gFJ%0AnpnkR8fZ4kcmuXLs41eSPDbJfxzbXpfkFXs4zq15e5Ijk3xfkg8mef1uy5+U5EVJDkry4Z3Lq+p7%0AklyU5A1j2yckeWVVHbXCMZ6TxXu1KcnBSX4tSe++UlUdlOTNSX5jHO+fkjx8lXkfn8Xr/YEk90zy%0A+CSf7+4zxhx/d7wHP7O0zROz+LM5sLtvWmGfJyb5kyT3Hq/rz6vqTqscf0Xd/eQkn8riTP/duvt3%0AV1jt3Czej0OSPC7Jb1fVI5aW/+xY58Ak5yf5w29nDgBsXOIWgI3q01mEULr7Xd390e7+Znd/JMkb%0AswjQFXX31u6+qLu/2t3bk7xsaf1vJLlzkqOq6k7dfWV3/9NY9ktJfr27t3X3V7MI4sft7aW23X1W%0Ad39haV8Prqp7Lq3ytu5+91j+60l+rKoOS/KYJFd29x91903d/aEkf5rk51c4zNeT3CfJ/br76+M7%0Aqt8St0keleSy7n5Td389ye8n+cwqU/96krsn+cEk1d2Xd/c1t/JyT+/uq7r7X1ZZ/oGlY78syV2S%0AHHsr+/y2jPfu4Ume191f6e4PJ3l1Fv9hZKf3dPcF4zu6r03y4BV2BcCExC0AG9WhSXYkSVU9rKou%0ArqrtVXVDFhF60GobVtXBVXXuuPT4xiSv27l+d29N8uwsYvPasd4hY9P7JfmzcYnv9UkuzyKGD/52%0AJ19V+1XVS8YlzjfmlrPDy/O+aueD7v7ieL2HjHk8bOc8xlyelOTfrHCo30uyNclfVtUVVXXqKlM6%0AZLfj9fLzZd39zizOaL4ii/fojKq6x6285BX3tdLy7v5mbjm7ens6JMmO7v7C0tgns/gs7bQc9F/O%0A4nJp3xMG2AeIWwA2nKr60SyC5D1j6A1ZXEJ6WHffM8n/zi3fF13pLOVvj/F/1933SPKLS+unu9/Q%0A3T+eRUR2kpeORVclOaG7D1z6uUt3X73KcfbkF7K4FPensri09/CdL29pncOWXvPdsjhT/ekxj7/e%0AbR536+5f3v0g48zwc7r7+7O45Pa/7fwO8W6u2e14tfx8hf2e3t0PTXJUFpcn/4+di1bbZLV9DcvH%0A/q4km7N4rckiMr97ad2VIv62HOfTSe5dVXdfGrtvkqtvZW4A7APELQAbRlXdo6oek8V3Il/X3R8d%0Ai+6exRm5r1TVMVmE407bk3wzyfcvjd09yReT3FBVh+aWMEtVPaCqHlFVd07ylST/MrZPFtH84p03%0AdqqqTVV14h6Osyd3T/LVJJ/PItx+e4V1HlVVP15VB2Tx3dtLuvuqJG9N8gNV9eSqutP4+dGq+qHd%0Ad1BVj6mq+49YvSGLM83f3H29JG9L8sCq+rlxpvJXs0pEjmM9bHwn9ktZvE879/nZb+M9WPbQpWM/%0AO4v35pKx7MNJfmGc7d6SPVxyvqfjj/fu75L8TlXdpar+fZKTszhzD8A+TtwCsBH8RVV9IYszlr+e%0AxXcyn7q0/OlJXjjW+Z9Jztu5oLu/nOTFSf52XMJ7bJLfTPKQLGLvbVncSGmnO2fxzw19LotLVL8v%0AyfPHsj/I4gzxX45jXZLkYXs4zp6ck8UlsVcn+VhuCbllb0hyWhaXIz80izPMGZfVHp/FjaQ+Peb5%0A0jH33R2Z5K+yiPm/T/LK7r5495W6+3NZfGf3JVkE95FJ/naVud8jyf/J4oZanxzr/95YdmYW31e+%0Avqr+fNVX/63eksVdsK9L8uQkPze+f5skz0ryM0l2Xn69p/3+TpLfGMf/7yssf2IWZ8k/neTPkpzW%0A3X/1bcwTgEnVyvecAAAAgHk4cwsAAMD0xC0AAADTE7cAAABMT9wCAAAwPXELAADA9PZf7wnc3g46%0A6KA+/PDD13saAAAA3AE+8IEPfK67N+0+vs/F7eGHH55LL710vacBAADAHaCqPrnSuMuSAQAAmJ64%0ABQAAYHriFgAAgOmJWwAAAKYnbgEAAJieuAUAAGB64hYAAIDpiVsAAACmJ24BAACYnrgFAABgeuIW%0AAACA6YlbAAAApiduAQAAmJ64BQAAYHriFgAAgOndatxW1VlVdW1V/cPS2L2r6qKq+sT4fa8xXlV1%0AelVtraqPVNVDlrY5aaz/iao6aWn8oVX10bHN6VVVezoGAAAA7O62nLl9TZItu42dmuQd3X1kkneM%0A50lyQpIjx88pSV6VLEI1yWlJHpbkmCSnLcXqq5I8bWm7LbdyDAAAANjFrcZtd787yY7dhk9McvZ4%0AfHaSxy6Nn9MLlyQ5sKruk+SRSS7q7h3dfV2Si5JsGcvu0d2XdHcnOWe3fa10DAAAANjF3n7n9uDu%0AvmY8/kySg8fjQ5NctbTetjG2p/FtK4zv6RgAAACwi/3XuoPu7qrq22Mye3uMqjoli8ugc9/73veO%0AnMqaHX7q29Z7CmxgV77k0es9BQDgXwF/J2U1M/99dG/P3H52XFKc8fvaMX51ksOW1ts8xvY0vnmF%0A8T0d41t09xndfXR3H71p06a9fEkAAADMam/j9vwkO+94fFKStyyNP2XcNfnYJDeMS4svTHJ8Vd1r%0A3Ejq+CQXjmU3VtWx4y7JT9ltXysdAwAAAHZxq5clV9Ubk/xkkoOqalsWdz1+SZLzqurkJJ9M8vix%0A+gVJHpVka5IvJ3lqknT3jqp6UZL3j/Ve2N07b1L19CzuyHzXJG8fP9nDMQAAAGAXtxq33f3EVRYd%0At8K6neQZq+znrCRnrTB+aZIHrTD++ZWOAQAAALvb28uSAQAAYMMQtwAAAExP3AIAADA9cQsAAMD0%0AxC0AAADTE7cAAABMT9wCAAAwPXELAADA9MQtAAAA0xO3AAAATE/cAgAAMD1xCwAAwPTELQAAANMT%0AtwAAAExP3AIAADA9cQsAAMD0xC0AAADTE7cAAABMT9wCAAAwPXELAADA9MQtAAAA0xO3AAAATE/c%0AAgAAMD1xCwAAwPTELQAAANMTtwAAAExP3AIAADA9cQsAAMD0xC0AAADTE7cAAABMT9wCAAAwPXEL%0AAADA9MQtAAAA0xO3AAAATE/cAgAAMD1xCwAAwPTELQAAANMTtwAAAExP3AIAADA9cQsAAMD0xC0A%0AAADTE7cAAABMT9wCAAAwPXELAADA9MQtAAAA0xO3AAAATE/cAgAAMD1xCwAAwPTELQAAANMTtwAA%0AAExP3AIAADA9cQsAAMD0xC0AAADTE7cAAABMT9wCAAAwPXELAADA9MQtAAAA0xO3AAAATE/cAgAA%0AMD1xCwAAwPTELQAAANMTtwAAAExP3AIAADA9cQsAAMD0xC0AAADTE7cAAABMT9wCAAAwPXELAADA%0A9MQtAAAA0xO3AAAATE/cAgAAMD1xCwAAwPTELQAAANMTtwAAAExvTXFbVf+1qi6rqn+oqjdW1V2q%0A6oiqem9Vba2qP66qA8a6dx7Pt47lhy/t5/lj/ONV9cil8S1jbGtVnbqWuQIAALDv2uu4rapDk/xq%0AkqO7+0FJ9kvyhCQvTfLy7r5/kuuSnDw2OTnJdWP85WO9VNVRY7sHJtmS5JVVtV9V7ZfkFUlOSHJU%0AkieOdQEAAGAXa70sef8kd62q/ZN8d5JrkjwiyZvG8rOTPHY8PnE8z1h+XFXVGD+3u7/a3f+cZGuS%0AY8bP1u6+oru/luTcsS4AAADsYq/jtruvTvK/knwqi6i9IckHklzf3TeN1bYlOXQ8PjTJVWPbm8b6%0A37s8vts2q41/i6o6paourapLt2/fvrcvCQAAgEmt5bLke2VxJvWIJIck+Z4sLiv+juvuM7r76O4+%0AetOmTesxBQAAANbRWi5L/qkk/9zd27v760nenOThSQ4clyknyeYkV4/HVyc5LEnG8nsm+fzy+G7b%0ArDYOAAAAu1hL3H4qybFV9d3ju7PHJflYkouTPG6sc1KSt4zH54/nGcvf2d09xp8w7qZ8RJIjk7wv%0AyfuTHDnuvnxAFjedOn8N8wUAAGAftf+tr7Ky7n5vVb0pyQeT3JTkQ0nOSPK2JOdW1W+NsTPHJmcm%0AeW1VbU2yI4tYTXdfVlXnZRHGNyV5Rnd/I0mq6plJLsziTsxndfdleztfAAAA9l17HbdJ0t2nJTlt%0At+ErsrjT8e7rfiXJz6+ynxcnefEK4xckuWAtcwQAAGDft9Z/CggAAADWnbgFAABgeuIWAACA6Ylb%0AAAAApiduAQAAmJ64BQAAYHriFgAAgOmJWwAAAKYnbgEAAJieuAUAAGB64hYAAIDpiVsAAACmJ24B%0AAACYnrgFAABgeuIWAACA6YlbAAAApiduAQAAmJ64BQAAYHriFgAAgOmJWwAAAKYnbgEAAJieuAUA%0AAGB64hYAAIDpiVsAAACmJ24BAACYnrgFAABgeuIWAACA6YlbAAAApiduAQAAmJ64BQAAYHriFgAA%0AgOmJWwAAAKYnbgEAAJieuAUAAGB64hYAAIDpiVsAAACmJ24BAACYnrgFAABgeuIWAACA6YlbAAAA%0ApiduAQAAmJ64BQAAYHriFgAAgOmJWwAAAKYnbgEAAJieuAUAAGB64hYAAIDpiVsAAACmJ24BAACY%0AnrgFAABgeuIWAACA6YlbAAAApiduAQAAmJ64BQAAYHriFgAAgOmJWwAAAKYnbgEAAJieuAUAAGB6%0A4hYAAIDpiVsAAACmJ24BAACYnrgFAABgeuIWAACA6YlbAAAApiduAQAAmJ64BQAAYHriFgAAgOmJ%0AWwAAAKYnbgEAAJieuAUAAGB64hYAAIDpiVsAAACmJ24BAACYnrgFAABgemuK26o6sKreVFX/WFWX%0AV9WPVdW9q+qiqvrE+H2vsW5V1elVtbWqPlJVD1naz0lj/U9U1UlL4w+tqo+ObU6vqlrLfAEAANg3%0ArfXM7R8k+b/d/YNJHpzk8iSnJnlHdx+Z5B3jeZKckOTI8XNKklclSVXdO8lpSR6W5Jgkp+0M4rHO%0A05a227LG+QIAALAP2uu4rap7JvkPSc5Mku7+Wndfn+TEJGeP1c5O8tjx+MQk5/TCJUkOrKr7JHlk%0Akou6e0d3X5fkoiRbxrJ7dPcl3d1JzlnaFwAAANxsLWduj0iyPckfVdWHqurVVfU9SQ7u7mvGOp9J%0AcvB4fGiSq5a23zbG9jS+bYXxb1FVp1TVpVV16fbt29fwkgAAAJjRWuJ2/yQPSfKq7v6RJF/KLZcg%0AJ0nGGddewzFuk+4+o7uP7u6jN23adEcfDgAAgA1mLXG7Lcm27n7veP6mLGL3s+OS4ozf147lVyc5%0AbGn7zWNsT+ObVxgHAACAXex13Hb3Z5JcVVUPGEPHJflYkvOT7Lzj8UlJ3jIen5/kKeOuyccmuWFc%0AvnxhkuOr6l7jRlLHJ7lwLLuxqo4dd0l+ytK+AAAA4Gb7r3H7X0ny+qo6IMkVSZ6aRTCfV1UnJ/lk%0AksePdS9I8qgkW5N8eayb7t5RVS9K8v6x3gu7e8d4/PQkr0ly1yRvHz8AAACwizXFbXd/OMnRKyw6%0AboV1O8kzVtnPWUnOWmH80iQPWsscAQAA2Pet9d+5BQAAgHUnbgEAAJieuAUAAGB64hYAAIDpiVsA%0AAACmJ24BAACYnrgFAABgeuIWAACA6YlbAAAApiduAQAAmJ64BQAAYHriFgAAgOmJWwAAAKYnbgEA%0AAJieuAUAAGB64hYAAIDpiVsAAACmJ24BAACYnrgFAABgeuIWAACA6YlbAAAApiduAQAAmJ64BQAA%0AYHriFgAAgOmJWwAAAKYnbgEAAJieuAUAAGB64hYAAIDpiVsAAACmJ24BAACYnrgFAABgeuIWAACA%0A6YlbAAAApiduAQAAmJ64BQAAYHriFgAAgOmJWwAAAKYnbgEAAJieuAUAAGB64hYAAIDpiVsAAACm%0AJ24BAACYnrgFAABgeuIWAACA6YlbAAAApiduAQAAmJ64BQAAYHriFgAAgOmJWwAAAKYnbgEAAJie%0AuAUAAGB64hYAAIDpiVsAAACmJ24BAACYnrgFAABgeuIWAACA6YlbAAAApiduAQAAmJ64BQAAYHri%0AFgAAgOmJWwAAAKYnbgEAAJieuAUAAGB64hYAAIDpiVsAAACmJ24BAACYnrgFAABgeuIWAACA6Ylb%0AAAAApiduAQAAmJ64BQAAYHriFgAAgOmJWwAAAKa35ritqv2q6kNV9dbx/Iiqem9Vba2qP66qA8b4%0AncfzrWP54Uv7eP4Y/3hVPXJpfMsY21pVp651rgAAAOybbo8zt89KcvnS85cmeXl33z/JdUlOHuMn%0AJ7lujL98rJeqOirJE5I8MMmWJK8cwbxfklckOSHJUUmeONYFAACAXawpbqtqc5JHJ3n1eF5JHpHk%0ATWOVs5M8djw+cTzPWH7cWP/EJOd291e7+5+TbE1yzPjZ2t1XdPfXkpw71gUAAIBdrPXM7e8neW6S%0Ab47n35vk+u6+aTzfluTQ8fjQJFclyVh+w1j/5vHdtlltHAAAAHax13FbVY9Jcm13f+B2nM/ezuWU%0Aqrq0qi7dvn37ek8HAACA77C1nLl9eJKfraors7hk+BFJ/iDJgVW1/1hnc5Krx+OrkxyWJGP5PZN8%0Afnl8t21WG/8W3X1Gdx/d3Udv2rRpDS8JAACAGe113Hb387t7c3cfnsUNod7Z3U9KcnGSx43VTkry%0AlvH4/PE8Y/k7u7vH+BPG3ZSPSHJkkvcleX+SI8fdlw8Yxzh/b+cLAADAvmv/W1/l2/a8JOdW1W8l%0A+VCSM8f4mUleW1Vbk+zIIlbT3ZdV1XlJPpbkpiTP6O5vJElVPTPJhUn2S3JWd192B8wXAACAyd0u%0Acdvd70ryrvH4iizudLz7Ol9J8vOrbP/iJC9eYfyCJBfcHnMEAABg33V7/Du3AAAAsK7ELQAAANMT%0AtwAAAExP3AIAADA9cQsAAMD0xC0AAADTE7cAAABMT9wCAAAwPXELAADA9MQtAAAA0xO3AAAATE/c%0AAgAAMD1xCwAAwPTELQAAANMTtwAAAExP3AIAADA9cQsAAMD0xC0AAADTE7cAAABMT9wCAAAwPXEL%0AAADA9MQtAAAA0xO3AAAATE/cAgAAMD1xCwAAwPTELQAAANMTtwAAAExP3AIAADA9cQsAAMD0xC0A%0AAADTE7cAAABMT9wCAAAwPXELAADA9MQtAAAA0xO3AAAATE/cAgAAMD1xCwAAwPTELQAAANMTtwAA%0AAExP3AIAADA9cQsAAMD0xC0AAADTE7cAAABMT9wCAAAwPXELAADA9MQtAAAA0xO3AAAATE/cAgAA%0AMD1xCwAAwPTELQAAANMTtwAAAExP3AIAADA9cQsAAMD0xC0AAADTE7cAAABMT9wCAAAwPXELAADA%0A9MQtAAAA0xO3AAAATE/cAgAAMD1xCwAAwPTELQAAANMTtwAAAExP3AIAADA9cQsAAMD0xC0AAADT%0AE7cAAABMT9wCAAAwPXELAADA9MQtAAAA0xO3AAAATE/cAgAAMD1xCwAAwPTELQAAANPb67itqsOq%0A6uKq+lhVXVZVzxrj966qi6rqE+P3vcZ4VdXpVbW1qj5SVQ9Z2tdJY/1PVNVJS+MPraqPjm1Or6pa%0Ay4sFAABg37SWM7c3JXlOdx+V5Ngkz6iqo5KcmuQd3X1kkneM50lyQpIjx88pSV6VLGI4yWlJHpbk%0AmCSn7Qzisc7Tlrbbsob5AgAAsI/a67jt7mu6+4Pj8ReSXJ7k0CQnJjl7rHZ2kseOxycmOacXLkly%0AYFXdJ8kjk1zU3Tu6+7okFyXZMpbdo7sv6e5Ocs7SvgAAAOBmt8t3bqvq8CQ/kuS9SQ7u7mvGos8k%0AOXg8PjTJVUubbRtjexrftsI4AAAA7GLNcVtVd0vyp0me3d03Li8bZ1x7rce4DXM4paourapLt2/f%0AfkcfDgAAgA1mTXFbVXfKImxf391vHsOfHZcUZ/y+doxfneSwpc03j7E9jW9eYfxbdPcZ3X10dx+9%0AadOmtbwkAAAAJrSWuyVXkjOTXN7dL1tadH6SnXc8PinJW5bGnzLumnxskhvG5csXJjm+qu41biR1%0AfJILx7Ibq+rYcaynLO0LAAAAbrb/GrZ9eJInJ/loVX14jP1akpckOa+qTk7yySSPH8suSPKoJFuT%0AfDnJU5Oku3dU1YuSvH+s98Lu3jEePz3Ja5LcNcnbxw8AAADsYq/jtrvfk2S1f3f2uBXW7yTPWGVf%0AZyU5a4XxS5M8aG/nCAAAwL8Ot8vdkgEAAGA9iVsAAACmJ24BAACYnrgFAABgeuIWAACA6YlbAAAA%0ApiduAQAAmJ64BQAAYHriFgAAgOmJWwAAAKYnbgEAAJieuAUAAGB64hYAAIDpiVsAAACmJ24BAACY%0AnrgFAABgeuIWAACA6YlbAAAApiduAQAAmJ64BQAAYHriFgAAgOmJWwAAAKYnbgEAAJieuAUAAGB6%0A4hYAAIDpiVsAAACmJ24BAACYnrgFAABgeuIWAACA6YlbAAAApiduAQAAmJ64BQAAYHriFgAAgOmJ%0AWwAAAKYnbgEAAJieuAUAAGB64hYAAIDpiVsAAACmJ24BAACYnrgFAABgeuIWAACA6YlbAAAApidu%0AAQAAmJ64BQAAYHriFgAAgOmJWwAAAKYnbgEAAJieuAUAAGB64hYAAIDpiVsAAACmJ24BAACYnrgF%0AAABgeuIWAACA6YlbAAAApiduAQAAmJ64BQAAYHriFgAAgOmJWwAAAKYnbgEAAJieuAUAAGB64hYA%0AAIDpiVsAAACmJ24BAACYnrgFAABgeuIWAACA6YlbAAAApiduAQAAmJ64BQAAYHriFgAAgOmJWwAA%0AAKYnbgEAAJieuAUAAGB64hYAAIDpiVsAAACmt+Hjtqq2VNXHq2prVZ263vMBAABg49nQcVtV+yV5%0ARZITkhyV5IlVddT6zgoAAICNZkPHbZJjkmzt7iu6+2tJzk1y4jrPCQAAgA1mo8ftoUmuWnq+bYwB%0AAADAzfZf7wncHqrqlCSnjKdfrKqPr+d8+LYclORz6z2JjaJeut4zYAU+o2x0PqNsdD6jbHQ+o0sm%0A+fvo/VYa3Ohxe3WSw5aebx5ju+juM5Kc8Z2aFLefqrq0u49e73nAanxG2eh8RtnofEbZ6HxG9x0b%0A/bLk9yc5sqqOqKoDkjwhyfnrPCcAAAA2mA195ra7b6qqZya5MMl+Sc7q7svWeVoAAABsMBs6bpOk%0Auy9IcsF6z4M7jMvJ2eh8RtnofEbZ6HxG2eh8RvcR1d3rPQcAAABYk43+nVsAAAC4VeKWdVNVW6rq%0A41W1tapOXe/5wLKqOquqrq2qf1jvucBKquqwqrq4qj5WVZdV1bPWe06wrKruUlXvq6r/Nz6jv7ne%0Ac4KVVNV+VfWhqnrres+FtRG3rIuq2i/JK5KckOSoJE+sqqPWd1awi9ck2bLek4A9uCnJc7r7qCTH%0AJnmG/x1lg/lqkkd094OT/HCSLVV17DrPCVbyrCSXr/ckWDtxy3o5JsnW7r6iu7+W5NwkJ67znOBm%0A3f3uJDvWex6wmu6+prs/OB5/IYu/mB26vrOCW/TCF8fTO40fN3thQ6mqzUkeneTV6z0X1k7csl4O%0ATXLV0vNt8ZcygL1SVYcn+ZEk713fmcCuxuWeH05ybZKLuttnlI3m95M8N8k313sirJ24BYCJVdXd%0Akvxpkmd3943rPR9Y1t3f6O4fTrI5yTFV9aD1nhPsVFWPSXJtd39gvefC7UPcsl6uTnLY0vPNYwyA%0A26iq7pRF2L6+u9+83vOB1XT39UkujnsZsLE8PMnPVtWVWXxF7hFV9br1nRJrIW5ZL+9PcmRVHVFV%0AByR5QpLz13lOANOoqkpyZpLLu/tl6z0f2F1VbaqqA8fjuyb56ST/uL6zglt09/O7e3N3H57F30Xf%0A2d2/uM7TYg3ELeuiu29K8swkF2ZxE5Tzuvuy9Z0V3KKq3pjk75M8oKq2VdXJ6z0n2M3Dkzw5izMN%0AHx4/j1rvScGS+yS5uKo+ksV/1L6ou/1TK8AdprrdtA4AAIC5OXMLAADA9MQtAAAA0xO3AAAATE/c%0AAgAAMD1xCwAAwPTELQAAANMTtwAAAExP3AIAADC9/w+v3v0abR20p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2"/>
          <a:srcRect/>
          <a:stretch>
            <a:fillRect/>
          </a:stretch>
        </p:blipFill>
        <p:spPr bwMode="auto">
          <a:xfrm>
            <a:off x="304800" y="304801"/>
            <a:ext cx="3733800" cy="2057399"/>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4191000" y="457200"/>
            <a:ext cx="3286125" cy="1752600"/>
          </a:xfrm>
          <a:prstGeom prst="rect">
            <a:avLst/>
          </a:prstGeom>
          <a:noFill/>
          <a:ln w="9525">
            <a:noFill/>
            <a:miter lim="800000"/>
            <a:headEnd/>
            <a:tailEnd/>
          </a:ln>
          <a:effectLst/>
        </p:spPr>
      </p:pic>
      <p:sp>
        <p:nvSpPr>
          <p:cNvPr id="9" name="TextBox 8"/>
          <p:cNvSpPr txBox="1"/>
          <p:nvPr/>
        </p:nvSpPr>
        <p:spPr>
          <a:xfrm>
            <a:off x="228600" y="2362200"/>
            <a:ext cx="8534400" cy="2031325"/>
          </a:xfrm>
          <a:prstGeom prst="rect">
            <a:avLst/>
          </a:prstGeom>
          <a:noFill/>
        </p:spPr>
        <p:txBody>
          <a:bodyPr wrap="square" rtlCol="0">
            <a:spAutoFit/>
          </a:bodyPr>
          <a:lstStyle/>
          <a:p>
            <a:pPr>
              <a:buFont typeface="Wingdings" pitchFamily="2" charset="2"/>
              <a:buChar char="§"/>
            </a:pPr>
            <a:r>
              <a:rPr lang="en-US" dirty="0" smtClean="0">
                <a:latin typeface="Times New Roman" pitchFamily="18" charset="0"/>
                <a:cs typeface="Times New Roman" pitchFamily="18" charset="0"/>
              </a:rPr>
              <a:t> From the </a:t>
            </a:r>
            <a:r>
              <a:rPr lang="en-US" b="1" dirty="0" smtClean="0">
                <a:latin typeface="Times New Roman" pitchFamily="18" charset="0"/>
                <a:cs typeface="Times New Roman" pitchFamily="18" charset="0"/>
              </a:rPr>
              <a:t>Boxplot</a:t>
            </a:r>
            <a:r>
              <a:rPr lang="en-US" dirty="0" smtClean="0">
                <a:latin typeface="Times New Roman" pitchFamily="18" charset="0"/>
                <a:cs typeface="Times New Roman" pitchFamily="18" charset="0"/>
              </a:rPr>
              <a:t> we can see(4– Positive,  0 - Negative) positive and negative emotions more or less are same.</a:t>
            </a:r>
          </a:p>
          <a:p>
            <a:pPr>
              <a:buFont typeface="Wingdings" pitchFamily="2" charset="2"/>
              <a:buChar char="§"/>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W</a:t>
            </a:r>
            <a:r>
              <a:rPr lang="en-US" b="1" dirty="0" smtClean="0">
                <a:latin typeface="Times New Roman" pitchFamily="18" charset="0"/>
                <a:cs typeface="Times New Roman" pitchFamily="18" charset="0"/>
              </a:rPr>
              <a:t>ordclouds</a:t>
            </a:r>
            <a:r>
              <a:rPr lang="en-US" dirty="0" smtClean="0">
                <a:latin typeface="Times New Roman" pitchFamily="18" charset="0"/>
                <a:cs typeface="Times New Roman" pitchFamily="18" charset="0"/>
              </a:rPr>
              <a:t> allows a quick visualization of most frequent words and in our case to confirm if most frequent words of its leader are aligned with the core values of their party. Also it is important to note that negative clouds appear bigger than the positive clouds but that has no relationship with the frequency between them.</a:t>
            </a:r>
          </a:p>
          <a:p>
            <a:pPr>
              <a:buFont typeface="Wingdings" pitchFamily="2" charset="2"/>
              <a:buChar char="§"/>
            </a:pPr>
            <a:endParaRPr lang="en-US" dirty="0">
              <a:latin typeface="Times New Roman" pitchFamily="18" charset="0"/>
              <a:cs typeface="Times New Roman" pitchFamily="18" charset="0"/>
            </a:endParaRPr>
          </a:p>
        </p:txBody>
      </p:sp>
      <p:sp>
        <p:nvSpPr>
          <p:cNvPr id="10" name="TextBox 9"/>
          <p:cNvSpPr txBox="1"/>
          <p:nvPr/>
        </p:nvSpPr>
        <p:spPr>
          <a:xfrm>
            <a:off x="228600" y="4114800"/>
            <a:ext cx="8686800" cy="2862322"/>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For </a:t>
            </a:r>
            <a:r>
              <a:rPr lang="en-US" b="1" dirty="0" smtClean="0">
                <a:latin typeface="Times New Roman" pitchFamily="18" charset="0"/>
                <a:cs typeface="Times New Roman" pitchFamily="18" charset="0"/>
              </a:rPr>
              <a:t>Feature Engineering </a:t>
            </a:r>
            <a:r>
              <a:rPr lang="en-US" dirty="0" smtClean="0">
                <a:latin typeface="Times New Roman" pitchFamily="18" charset="0"/>
                <a:cs typeface="Times New Roman" pitchFamily="18" charset="0"/>
              </a:rPr>
              <a:t>we are considering two methods “Bag of Words” &amp; “TF-IDF”.  First we need to do tokenization, tokenize</a:t>
            </a:r>
            <a:r>
              <a:rPr lang="en-US" dirty="0">
                <a:latin typeface="Times New Roman" pitchFamily="18" charset="0"/>
                <a:cs typeface="Times New Roman" pitchFamily="18" charset="0"/>
              </a:rPr>
              <a:t> all the cleaned tweets in our dataset.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Tokens</a:t>
            </a:r>
            <a:r>
              <a:rPr lang="en-US" dirty="0">
                <a:latin typeface="Times New Roman" pitchFamily="18" charset="0"/>
                <a:cs typeface="Times New Roman" pitchFamily="18" charset="0"/>
              </a:rPr>
              <a:t> are individual terms or </a:t>
            </a:r>
            <a:r>
              <a:rPr lang="en-US" dirty="0" smtClean="0">
                <a:latin typeface="Times New Roman" pitchFamily="18" charset="0"/>
                <a:cs typeface="Times New Roman" pitchFamily="18" charset="0"/>
              </a:rPr>
              <a:t>words and</a:t>
            </a:r>
            <a:r>
              <a:rPr lang="en-US" dirty="0">
                <a:latin typeface="Times New Roman" pitchFamily="18" charset="0"/>
                <a:cs typeface="Times New Roman" pitchFamily="18" charset="0"/>
              </a:rPr>
              <a:t> tokenization is the process of splitting a string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of text into tokens. Bag-of Words</a:t>
            </a:r>
            <a:r>
              <a:rPr lang="en-US" dirty="0">
                <a:latin typeface="Times New Roman" pitchFamily="18" charset="0"/>
                <a:cs typeface="Times New Roman" pitchFamily="18" charset="0"/>
              </a:rPr>
              <a:t> features can be easily created using </a:t>
            </a:r>
            <a:r>
              <a:rPr lang="en-US" dirty="0" err="1">
                <a:latin typeface="Times New Roman" pitchFamily="18" charset="0"/>
                <a:cs typeface="Times New Roman" pitchFamily="18" charset="0"/>
              </a:rPr>
              <a:t>sklearn’s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CountVectorizer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function. We</a:t>
            </a:r>
            <a:r>
              <a:rPr lang="en-US" dirty="0">
                <a:latin typeface="Times New Roman" pitchFamily="18" charset="0"/>
                <a:cs typeface="Times New Roman" pitchFamily="18" charset="0"/>
              </a:rPr>
              <a:t> will set the parameter max_features = 1000 to select only top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1000</a:t>
            </a:r>
            <a:r>
              <a:rPr lang="en-US" dirty="0">
                <a:latin typeface="Times New Roman" pitchFamily="18" charset="0"/>
                <a:cs typeface="Times New Roman" pitchFamily="18" charset="0"/>
              </a:rPr>
              <a:t> terms ordered by term frequency across the </a:t>
            </a:r>
            <a:r>
              <a:rPr lang="en-US" dirty="0" smtClean="0">
                <a:latin typeface="Times New Roman" pitchFamily="18" charset="0"/>
                <a:cs typeface="Times New Roman" pitchFamily="18" charset="0"/>
              </a:rPr>
              <a:t>corpus. TF-IDF</a:t>
            </a:r>
            <a:r>
              <a:rPr lang="en-US" dirty="0">
                <a:latin typeface="Times New Roman" pitchFamily="18" charset="0"/>
                <a:cs typeface="Times New Roman" pitchFamily="18" charset="0"/>
              </a:rPr>
              <a:t> works by penalizing the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common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words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by</a:t>
            </a:r>
            <a:r>
              <a:rPr lang="en-US" dirty="0">
                <a:latin typeface="Times New Roman" pitchFamily="18" charset="0"/>
                <a:cs typeface="Times New Roman" pitchFamily="18" charset="0"/>
              </a:rPr>
              <a:t> assigning them lower weights while </a:t>
            </a:r>
            <a:r>
              <a:rPr lang="en-US" dirty="0" smtClean="0">
                <a:latin typeface="Times New Roman" pitchFamily="18" charset="0"/>
                <a:cs typeface="Times New Roman" pitchFamily="18" charset="0"/>
              </a:rPr>
              <a:t>giving importance</a:t>
            </a:r>
            <a:r>
              <a:rPr lang="en-US" dirty="0">
                <a:latin typeface="Times New Roman" pitchFamily="18" charset="0"/>
                <a:cs typeface="Times New Roman" pitchFamily="18" charset="0"/>
              </a:rPr>
              <a:t> to words which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are</a:t>
            </a:r>
            <a:r>
              <a:rPr lang="en-US" dirty="0">
                <a:latin typeface="Times New Roman" pitchFamily="18" charset="0"/>
                <a:cs typeface="Times New Roman" pitchFamily="18" charset="0"/>
              </a:rPr>
              <a:t> rare in the entire corpus but appear in good numbers</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304800" y="381000"/>
            <a:ext cx="3800475" cy="25908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4038600" y="381000"/>
            <a:ext cx="4467225" cy="2590800"/>
          </a:xfrm>
          <a:prstGeom prst="rect">
            <a:avLst/>
          </a:prstGeom>
          <a:noFill/>
          <a:ln w="9525">
            <a:noFill/>
            <a:miter lim="800000"/>
            <a:headEnd/>
            <a:tailEnd/>
          </a:ln>
          <a:effectLst/>
        </p:spPr>
      </p:pic>
      <p:sp>
        <p:nvSpPr>
          <p:cNvPr id="6" name="TextBox 5"/>
          <p:cNvSpPr txBox="1"/>
          <p:nvPr/>
        </p:nvSpPr>
        <p:spPr>
          <a:xfrm>
            <a:off x="533400" y="3124200"/>
            <a:ext cx="80010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Above accuracy and confusion matrix plot is coming from training data and we can see Logistics Regression giving the better accuracy compare to other models that means 70% of data classify the sentiment emotions with given 74.19 accuracy. </a:t>
            </a:r>
            <a:endParaRPr lang="en-US" dirty="0">
              <a:latin typeface="Times New Roman" pitchFamily="18" charset="0"/>
              <a:cs typeface="Times New Roman" pitchFamily="18" charset="0"/>
            </a:endParaRPr>
          </a:p>
        </p:txBody>
      </p:sp>
      <p:sp>
        <p:nvSpPr>
          <p:cNvPr id="8" name="TextBox 7"/>
          <p:cNvSpPr txBox="1"/>
          <p:nvPr/>
        </p:nvSpPr>
        <p:spPr>
          <a:xfrm>
            <a:off x="533400" y="4191000"/>
            <a:ext cx="8001000" cy="1200329"/>
          </a:xfrm>
          <a:prstGeom prst="rect">
            <a:avLst/>
          </a:prstGeom>
          <a:noFill/>
        </p:spPr>
        <p:txBody>
          <a:bodyPr wrap="square" rtlCol="0">
            <a:spAutoFit/>
          </a:bodyPr>
          <a:lstStyle/>
          <a:p>
            <a:pPr>
              <a:buFont typeface="Wingdings" pitchFamily="2" charset="2"/>
              <a:buChar char="q"/>
            </a:pPr>
            <a:r>
              <a:rPr lang="en-US" dirty="0" smtClean="0">
                <a:latin typeface="Times New Roman" pitchFamily="18" charset="0"/>
                <a:cs typeface="Times New Roman" pitchFamily="18" charset="0"/>
              </a:rPr>
              <a:t> For validating the </a:t>
            </a:r>
            <a:r>
              <a:rPr lang="en-US" dirty="0" err="1" smtClean="0">
                <a:latin typeface="Times New Roman" pitchFamily="18" charset="0"/>
                <a:cs typeface="Times New Roman" pitchFamily="18" charset="0"/>
              </a:rPr>
              <a:t>Canadian_Elections</a:t>
            </a:r>
            <a:r>
              <a:rPr lang="en-US" dirty="0" smtClean="0">
                <a:latin typeface="Times New Roman" pitchFamily="18" charset="0"/>
                <a:cs typeface="Times New Roman" pitchFamily="18" charset="0"/>
              </a:rPr>
              <a:t> dataset we are using these three machine learning algorithms </a:t>
            </a:r>
            <a:r>
              <a:rPr lang="en-US" b="1" dirty="0" smtClean="0">
                <a:latin typeface="Times New Roman" pitchFamily="18" charset="0"/>
                <a:cs typeface="Times New Roman" pitchFamily="18" charset="0"/>
              </a:rPr>
              <a:t>SVM</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Logistics Regression</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Random Forest </a:t>
            </a:r>
            <a:r>
              <a:rPr lang="en-US" dirty="0" smtClean="0">
                <a:latin typeface="Times New Roman" pitchFamily="18" charset="0"/>
                <a:cs typeface="Times New Roman" pitchFamily="18" charset="0"/>
              </a:rPr>
              <a:t>and given that we find Logistics Regression is our best model and we have done </a:t>
            </a:r>
            <a:r>
              <a:rPr lang="en-US" dirty="0" smtClean="0">
                <a:latin typeface="Times New Roman" pitchFamily="18" charset="0"/>
                <a:cs typeface="Times New Roman" pitchFamily="18" charset="0"/>
              </a:rPr>
              <a:t>hyperparameters </a:t>
            </a:r>
            <a:r>
              <a:rPr lang="en-US" dirty="0" smtClean="0">
                <a:latin typeface="Times New Roman" pitchFamily="18" charset="0"/>
                <a:cs typeface="Times New Roman" pitchFamily="18" charset="0"/>
              </a:rPr>
              <a:t>tuning of that model to increase the accuracy(Its increases 48% to 78%).</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2532541</TotalTime>
  <Words>610</Words>
  <Application>Microsoft Office PowerPoint</Application>
  <PresentationFormat>On-screen Show (4:3)</PresentationFormat>
  <Paragraphs>38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Purnendu</dc:creator>
  <cp:lastModifiedBy>Purnendu</cp:lastModifiedBy>
  <cp:revision>44</cp:revision>
  <dcterms:created xsi:type="dcterms:W3CDTF">2019-11-20T02:25:51Z</dcterms:created>
  <dcterms:modified xsi:type="dcterms:W3CDTF">2019-11-20T19:37:25Z</dcterms:modified>
</cp:coreProperties>
</file>