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124"/>
  </p:notesMasterIdLst>
  <p:handoutMasterIdLst>
    <p:handoutMasterId r:id="rId125"/>
  </p:handoutMasterIdLst>
  <p:sldIdLst>
    <p:sldId id="269" r:id="rId5"/>
    <p:sldId id="258" r:id="rId6"/>
    <p:sldId id="301" r:id="rId7"/>
    <p:sldId id="285" r:id="rId8"/>
    <p:sldId id="286" r:id="rId9"/>
    <p:sldId id="287" r:id="rId10"/>
    <p:sldId id="288" r:id="rId11"/>
    <p:sldId id="289" r:id="rId12"/>
    <p:sldId id="290" r:id="rId13"/>
    <p:sldId id="292" r:id="rId14"/>
    <p:sldId id="293" r:id="rId15"/>
    <p:sldId id="294" r:id="rId16"/>
    <p:sldId id="295" r:id="rId17"/>
    <p:sldId id="296" r:id="rId18"/>
    <p:sldId id="363" r:id="rId19"/>
    <p:sldId id="298" r:id="rId20"/>
    <p:sldId id="299" r:id="rId21"/>
    <p:sldId id="357" r:id="rId22"/>
    <p:sldId id="303" r:id="rId23"/>
    <p:sldId id="304" r:id="rId24"/>
    <p:sldId id="305" r:id="rId25"/>
    <p:sldId id="310" r:id="rId26"/>
    <p:sldId id="311" r:id="rId27"/>
    <p:sldId id="312" r:id="rId28"/>
    <p:sldId id="306" r:id="rId29"/>
    <p:sldId id="313" r:id="rId30"/>
    <p:sldId id="307" r:id="rId31"/>
    <p:sldId id="314" r:id="rId32"/>
    <p:sldId id="315" r:id="rId33"/>
    <p:sldId id="316" r:id="rId34"/>
    <p:sldId id="308" r:id="rId35"/>
    <p:sldId id="317" r:id="rId36"/>
    <p:sldId id="318" r:id="rId37"/>
    <p:sldId id="319" r:id="rId38"/>
    <p:sldId id="320" r:id="rId39"/>
    <p:sldId id="321" r:id="rId40"/>
    <p:sldId id="309" r:id="rId41"/>
    <p:sldId id="322" r:id="rId42"/>
    <p:sldId id="323" r:id="rId43"/>
    <p:sldId id="324" r:id="rId44"/>
    <p:sldId id="325" r:id="rId45"/>
    <p:sldId id="336" r:id="rId46"/>
    <p:sldId id="337" r:id="rId47"/>
    <p:sldId id="326" r:id="rId48"/>
    <p:sldId id="327" r:id="rId49"/>
    <p:sldId id="328" r:id="rId50"/>
    <p:sldId id="329" r:id="rId51"/>
    <p:sldId id="330" r:id="rId52"/>
    <p:sldId id="331" r:id="rId53"/>
    <p:sldId id="332" r:id="rId54"/>
    <p:sldId id="333" r:id="rId55"/>
    <p:sldId id="334" r:id="rId56"/>
    <p:sldId id="335" r:id="rId57"/>
    <p:sldId id="358" r:id="rId58"/>
    <p:sldId id="338" r:id="rId59"/>
    <p:sldId id="339" r:id="rId60"/>
    <p:sldId id="340" r:id="rId61"/>
    <p:sldId id="341" r:id="rId62"/>
    <p:sldId id="342" r:id="rId63"/>
    <p:sldId id="343" r:id="rId64"/>
    <p:sldId id="344" r:id="rId65"/>
    <p:sldId id="345" r:id="rId66"/>
    <p:sldId id="346" r:id="rId67"/>
    <p:sldId id="347" r:id="rId68"/>
    <p:sldId id="348" r:id="rId69"/>
    <p:sldId id="350" r:id="rId70"/>
    <p:sldId id="351" r:id="rId71"/>
    <p:sldId id="349" r:id="rId72"/>
    <p:sldId id="352" r:id="rId73"/>
    <p:sldId id="364" r:id="rId74"/>
    <p:sldId id="263" r:id="rId75"/>
    <p:sldId id="264" r:id="rId76"/>
    <p:sldId id="265" r:id="rId77"/>
    <p:sldId id="266" r:id="rId78"/>
    <p:sldId id="267" r:id="rId79"/>
    <p:sldId id="268" r:id="rId80"/>
    <p:sldId id="365" r:id="rId81"/>
    <p:sldId id="270" r:id="rId82"/>
    <p:sldId id="271" r:id="rId83"/>
    <p:sldId id="272" r:id="rId84"/>
    <p:sldId id="273" r:id="rId85"/>
    <p:sldId id="274" r:id="rId86"/>
    <p:sldId id="275" r:id="rId87"/>
    <p:sldId id="276" r:id="rId88"/>
    <p:sldId id="277" r:id="rId89"/>
    <p:sldId id="359" r:id="rId90"/>
    <p:sldId id="278" r:id="rId91"/>
    <p:sldId id="279" r:id="rId92"/>
    <p:sldId id="280" r:id="rId93"/>
    <p:sldId id="281" r:id="rId94"/>
    <p:sldId id="282" r:id="rId95"/>
    <p:sldId id="283" r:id="rId96"/>
    <p:sldId id="284" r:id="rId97"/>
    <p:sldId id="366" r:id="rId98"/>
    <p:sldId id="367" r:id="rId99"/>
    <p:sldId id="368" r:id="rId100"/>
    <p:sldId id="369" r:id="rId101"/>
    <p:sldId id="370" r:id="rId102"/>
    <p:sldId id="361" r:id="rId103"/>
    <p:sldId id="371" r:id="rId104"/>
    <p:sldId id="372" r:id="rId105"/>
    <p:sldId id="373" r:id="rId106"/>
    <p:sldId id="300" r:id="rId107"/>
    <p:sldId id="374" r:id="rId108"/>
    <p:sldId id="302" r:id="rId109"/>
    <p:sldId id="375" r:id="rId110"/>
    <p:sldId id="362" r:id="rId111"/>
    <p:sldId id="376" r:id="rId112"/>
    <p:sldId id="377" r:id="rId113"/>
    <p:sldId id="378" r:id="rId114"/>
    <p:sldId id="379" r:id="rId115"/>
    <p:sldId id="380" r:id="rId116"/>
    <p:sldId id="381" r:id="rId117"/>
    <p:sldId id="382" r:id="rId118"/>
    <p:sldId id="383" r:id="rId119"/>
    <p:sldId id="384" r:id="rId120"/>
    <p:sldId id="385" r:id="rId121"/>
    <p:sldId id="386" r:id="rId122"/>
    <p:sldId id="297"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5033" autoAdjust="0"/>
  </p:normalViewPr>
  <p:slideViewPr>
    <p:cSldViewPr snapToGrid="0">
      <p:cViewPr varScale="1">
        <p:scale>
          <a:sx n="91" d="100"/>
          <a:sy n="91" d="100"/>
        </p:scale>
        <p:origin x="600" y="53"/>
      </p:cViewPr>
      <p:guideLst/>
    </p:cSldViewPr>
  </p:slideViewPr>
  <p:outlineViewPr>
    <p:cViewPr>
      <p:scale>
        <a:sx n="33" d="100"/>
        <a:sy n="33" d="100"/>
      </p:scale>
      <p:origin x="0" y="-29"/>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5" d="100"/>
          <a:sy n="95" d="100"/>
        </p:scale>
        <p:origin x="3864" y="19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microsoft.com/office/2016/11/relationships/changesInfo" Target="changesInfos/changesInfo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Le Xuan" userId="a6370196-b9cf-4825-857c-fb34c33dc814" providerId="ADAL" clId="{82E797BC-5E52-4202-AF4C-D7276F292967}"/>
    <pc:docChg chg="custSel modMainMaster">
      <pc:chgData name="Thao Le Xuan" userId="a6370196-b9cf-4825-857c-fb34c33dc814" providerId="ADAL" clId="{82E797BC-5E52-4202-AF4C-D7276F292967}" dt="2023-10-03T06:33:26.169" v="18"/>
      <pc:docMkLst>
        <pc:docMk/>
      </pc:docMkLst>
      <pc:sldMasterChg chg="modSldLayout">
        <pc:chgData name="Thao Le Xuan" userId="a6370196-b9cf-4825-857c-fb34c33dc814" providerId="ADAL" clId="{82E797BC-5E52-4202-AF4C-D7276F292967}" dt="2023-10-03T06:33:26.169" v="18"/>
        <pc:sldMasterMkLst>
          <pc:docMk/>
          <pc:sldMasterMk cId="2905430414" sldId="2147483721"/>
        </pc:sldMasterMkLst>
        <pc:sldLayoutChg chg="addSp modSp">
          <pc:chgData name="Thao Le Xuan" userId="a6370196-b9cf-4825-857c-fb34c33dc814" providerId="ADAL" clId="{82E797BC-5E52-4202-AF4C-D7276F292967}" dt="2023-10-03T06:07:51.288" v="11" actId="114"/>
          <pc:sldLayoutMkLst>
            <pc:docMk/>
            <pc:sldMasterMk cId="2905430414" sldId="2147483721"/>
            <pc:sldLayoutMk cId="951693339" sldId="2147483735"/>
          </pc:sldLayoutMkLst>
          <pc:spChg chg="add mod">
            <ac:chgData name="Thao Le Xuan" userId="a6370196-b9cf-4825-857c-fb34c33dc814" providerId="ADAL" clId="{82E797BC-5E52-4202-AF4C-D7276F292967}" dt="2023-10-03T06:07:51.288" v="11" actId="114"/>
            <ac:spMkLst>
              <pc:docMk/>
              <pc:sldMasterMk cId="2905430414" sldId="2147483721"/>
              <pc:sldLayoutMk cId="951693339" sldId="2147483735"/>
              <ac:spMk id="12" creationId="{49458E01-E537-49AD-AF8A-3A7C83AD391B}"/>
            </ac:spMkLst>
          </pc:spChg>
        </pc:sldLayoutChg>
        <pc:sldLayoutChg chg="addSp">
          <pc:chgData name="Thao Le Xuan" userId="a6370196-b9cf-4825-857c-fb34c33dc814" providerId="ADAL" clId="{82E797BC-5E52-4202-AF4C-D7276F292967}" dt="2023-10-03T06:08:04.511" v="12"/>
          <pc:sldLayoutMkLst>
            <pc:docMk/>
            <pc:sldMasterMk cId="2905430414" sldId="2147483721"/>
            <pc:sldLayoutMk cId="3883060882" sldId="2147483737"/>
          </pc:sldLayoutMkLst>
          <pc:spChg chg="add">
            <ac:chgData name="Thao Le Xuan" userId="a6370196-b9cf-4825-857c-fb34c33dc814" providerId="ADAL" clId="{82E797BC-5E52-4202-AF4C-D7276F292967}" dt="2023-10-03T06:08:04.511" v="12"/>
            <ac:spMkLst>
              <pc:docMk/>
              <pc:sldMasterMk cId="2905430414" sldId="2147483721"/>
              <pc:sldLayoutMk cId="3883060882" sldId="2147483737"/>
              <ac:spMk id="12" creationId="{4BF7A24A-4574-469E-B9E7-A8A1DE619A59}"/>
            </ac:spMkLst>
          </pc:spChg>
        </pc:sldLayoutChg>
        <pc:sldLayoutChg chg="addSp">
          <pc:chgData name="Thao Le Xuan" userId="a6370196-b9cf-4825-857c-fb34c33dc814" providerId="ADAL" clId="{82E797BC-5E52-4202-AF4C-D7276F292967}" dt="2023-10-03T06:08:06.675" v="13"/>
          <pc:sldLayoutMkLst>
            <pc:docMk/>
            <pc:sldMasterMk cId="2905430414" sldId="2147483721"/>
            <pc:sldLayoutMk cId="408010054" sldId="2147483738"/>
          </pc:sldLayoutMkLst>
          <pc:spChg chg="add">
            <ac:chgData name="Thao Le Xuan" userId="a6370196-b9cf-4825-857c-fb34c33dc814" providerId="ADAL" clId="{82E797BC-5E52-4202-AF4C-D7276F292967}" dt="2023-10-03T06:08:06.675" v="13"/>
            <ac:spMkLst>
              <pc:docMk/>
              <pc:sldMasterMk cId="2905430414" sldId="2147483721"/>
              <pc:sldLayoutMk cId="408010054" sldId="2147483738"/>
              <ac:spMk id="12" creationId="{D10B030D-338D-4CA2-A7F6-06B05942FC82}"/>
            </ac:spMkLst>
          </pc:spChg>
        </pc:sldLayoutChg>
        <pc:sldLayoutChg chg="addSp">
          <pc:chgData name="Thao Le Xuan" userId="a6370196-b9cf-4825-857c-fb34c33dc814" providerId="ADAL" clId="{82E797BC-5E52-4202-AF4C-D7276F292967}" dt="2023-10-03T06:33:26.169" v="18"/>
          <pc:sldLayoutMkLst>
            <pc:docMk/>
            <pc:sldMasterMk cId="2905430414" sldId="2147483721"/>
            <pc:sldLayoutMk cId="2936919900" sldId="2147483747"/>
          </pc:sldLayoutMkLst>
          <pc:spChg chg="add">
            <ac:chgData name="Thao Le Xuan" userId="a6370196-b9cf-4825-857c-fb34c33dc814" providerId="ADAL" clId="{82E797BC-5E52-4202-AF4C-D7276F292967}" dt="2023-10-03T06:33:26.169" v="18"/>
            <ac:spMkLst>
              <pc:docMk/>
              <pc:sldMasterMk cId="2905430414" sldId="2147483721"/>
              <pc:sldLayoutMk cId="2936919900" sldId="2147483747"/>
              <ac:spMk id="10" creationId="{94014546-6A18-4ADA-B49D-3E2DB5901133}"/>
            </ac:spMkLst>
          </pc:spChg>
        </pc:sldLayoutChg>
        <pc:sldLayoutChg chg="addSp">
          <pc:chgData name="Thao Le Xuan" userId="a6370196-b9cf-4825-857c-fb34c33dc814" providerId="ADAL" clId="{82E797BC-5E52-4202-AF4C-D7276F292967}" dt="2023-10-03T06:08:09.039" v="14"/>
          <pc:sldLayoutMkLst>
            <pc:docMk/>
            <pc:sldMasterMk cId="2905430414" sldId="2147483721"/>
            <pc:sldLayoutMk cId="471185790" sldId="2147483748"/>
          </pc:sldLayoutMkLst>
          <pc:spChg chg="add">
            <ac:chgData name="Thao Le Xuan" userId="a6370196-b9cf-4825-857c-fb34c33dc814" providerId="ADAL" clId="{82E797BC-5E52-4202-AF4C-D7276F292967}" dt="2023-10-03T06:08:09.039" v="14"/>
            <ac:spMkLst>
              <pc:docMk/>
              <pc:sldMasterMk cId="2905430414" sldId="2147483721"/>
              <pc:sldLayoutMk cId="471185790" sldId="2147483748"/>
              <ac:spMk id="10" creationId="{730AB39E-A044-4F1E-8ABB-B62A076F7BAF}"/>
            </ac:spMkLst>
          </pc:spChg>
        </pc:sldLayoutChg>
        <pc:sldLayoutChg chg="addSp">
          <pc:chgData name="Thao Le Xuan" userId="a6370196-b9cf-4825-857c-fb34c33dc814" providerId="ADAL" clId="{82E797BC-5E52-4202-AF4C-D7276F292967}" dt="2023-10-03T06:08:11.217" v="15"/>
          <pc:sldLayoutMkLst>
            <pc:docMk/>
            <pc:sldMasterMk cId="2905430414" sldId="2147483721"/>
            <pc:sldLayoutMk cId="3672834051" sldId="2147483749"/>
          </pc:sldLayoutMkLst>
          <pc:spChg chg="add">
            <ac:chgData name="Thao Le Xuan" userId="a6370196-b9cf-4825-857c-fb34c33dc814" providerId="ADAL" clId="{82E797BC-5E52-4202-AF4C-D7276F292967}" dt="2023-10-03T06:08:11.217" v="15"/>
            <ac:spMkLst>
              <pc:docMk/>
              <pc:sldMasterMk cId="2905430414" sldId="2147483721"/>
              <pc:sldLayoutMk cId="3672834051" sldId="2147483749"/>
              <ac:spMk id="10" creationId="{9A5BED14-10E3-4DCB-8233-01356B02AD84}"/>
            </ac:spMkLst>
          </pc:spChg>
        </pc:sldLayoutChg>
        <pc:sldLayoutChg chg="addSp">
          <pc:chgData name="Thao Le Xuan" userId="a6370196-b9cf-4825-857c-fb34c33dc814" providerId="ADAL" clId="{82E797BC-5E52-4202-AF4C-D7276F292967}" dt="2023-10-03T06:08:13.601" v="16"/>
          <pc:sldLayoutMkLst>
            <pc:docMk/>
            <pc:sldMasterMk cId="2905430414" sldId="2147483721"/>
            <pc:sldLayoutMk cId="2102369521" sldId="2147483750"/>
          </pc:sldLayoutMkLst>
          <pc:spChg chg="add">
            <ac:chgData name="Thao Le Xuan" userId="a6370196-b9cf-4825-857c-fb34c33dc814" providerId="ADAL" clId="{82E797BC-5E52-4202-AF4C-D7276F292967}" dt="2023-10-03T06:08:13.601" v="16"/>
            <ac:spMkLst>
              <pc:docMk/>
              <pc:sldMasterMk cId="2905430414" sldId="2147483721"/>
              <pc:sldLayoutMk cId="2102369521" sldId="2147483750"/>
              <ac:spMk id="10" creationId="{99A5BD70-DDE2-4412-B93A-F28BF0903734}"/>
            </ac:spMkLst>
          </pc:spChg>
        </pc:sldLayoutChg>
        <pc:sldLayoutChg chg="addSp">
          <pc:chgData name="Thao Le Xuan" userId="a6370196-b9cf-4825-857c-fb34c33dc814" providerId="ADAL" clId="{82E797BC-5E52-4202-AF4C-D7276F292967}" dt="2023-10-03T06:08:15.809" v="17"/>
          <pc:sldLayoutMkLst>
            <pc:docMk/>
            <pc:sldMasterMk cId="2905430414" sldId="2147483721"/>
            <pc:sldLayoutMk cId="1250394469" sldId="2147483751"/>
          </pc:sldLayoutMkLst>
          <pc:spChg chg="add">
            <ac:chgData name="Thao Le Xuan" userId="a6370196-b9cf-4825-857c-fb34c33dc814" providerId="ADAL" clId="{82E797BC-5E52-4202-AF4C-D7276F292967}" dt="2023-10-03T06:08:15.809" v="17"/>
            <ac:spMkLst>
              <pc:docMk/>
              <pc:sldMasterMk cId="2905430414" sldId="2147483721"/>
              <pc:sldLayoutMk cId="1250394469" sldId="2147483751"/>
              <ac:spMk id="10" creationId="{4812B5A7-2751-492D-9C7F-D82592A3CB36}"/>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en-VN" smtClean="0"/>
              <a:t>05/03/2024</a:t>
            </a:fld>
            <a:endParaRPr lang="en-VN"/>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en-VN" smtClean="0"/>
              <a:t>‹#›</a:t>
            </a:fld>
            <a:endParaRPr lang="en-VN"/>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
        <p:nvSpPr>
          <p:cNvPr id="12" name="Subtitle 2">
            <a:extLst>
              <a:ext uri="{FF2B5EF4-FFF2-40B4-BE49-F238E27FC236}">
                <a16:creationId xmlns:a16="http://schemas.microsoft.com/office/drawing/2014/main" id="{49458E01-E537-49AD-AF8A-3A7C83AD391B}"/>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dirty="0"/>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dirty="0"/>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
        <p:nvSpPr>
          <p:cNvPr id="12" name="Subtitle 2">
            <a:extLst>
              <a:ext uri="{FF2B5EF4-FFF2-40B4-BE49-F238E27FC236}">
                <a16:creationId xmlns:a16="http://schemas.microsoft.com/office/drawing/2014/main" id="{4BF7A24A-4574-469E-B9E7-A8A1DE619A59}"/>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7984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7" name="Connector: Elbow 6">
            <a:extLst>
              <a:ext uri="{FF2B5EF4-FFF2-40B4-BE49-F238E27FC236}">
                <a16:creationId xmlns:a16="http://schemas.microsoft.com/office/drawing/2014/main" id="{24F7FB3C-D020-4682-A2D7-0F9380E4E652}"/>
              </a:ext>
            </a:extLst>
          </p:cNvPr>
          <p:cNvCxnSpPr>
            <a:cxnSpLocks/>
          </p:cNvCxnSpPr>
          <p:nvPr userDrawn="1"/>
        </p:nvCxnSpPr>
        <p:spPr>
          <a:xfrm rot="5400000" flipH="1" flipV="1">
            <a:off x="-54711" y="510643"/>
            <a:ext cx="6858000" cy="5836712"/>
          </a:xfrm>
          <a:prstGeom prst="bentConnector3">
            <a:avLst>
              <a:gd name="adj1" fmla="val 19892"/>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27C480-F11C-42A4-9146-6AFC54F390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31" r="10531" b="28560"/>
          <a:stretch/>
        </p:blipFill>
        <p:spPr>
          <a:xfrm>
            <a:off x="1420574" y="-1"/>
            <a:ext cx="4526860" cy="6858001"/>
          </a:xfrm>
          <a:prstGeom prst="rect">
            <a:avLst/>
          </a:prstGeom>
          <a:effectLst/>
        </p:spPr>
      </p:pic>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1852947" y="1576691"/>
            <a:ext cx="3677581" cy="5281309"/>
          </a:xfrm>
          <a:solidFill>
            <a:schemeClr val="bg1">
              <a:lumMod val="10000"/>
              <a:lumOff val="90000"/>
            </a:schemeClr>
          </a:solidFill>
        </p:spPr>
        <p:txBody>
          <a:bodyPr/>
          <a:lstStyle/>
          <a:p>
            <a:r>
              <a:rPr lang="en-US"/>
              <a:t>Click icon to add picture</a:t>
            </a:r>
          </a:p>
        </p:txBody>
      </p:sp>
      <p:sp>
        <p:nvSpPr>
          <p:cNvPr id="16" name="Rectangle 15">
            <a:extLst>
              <a:ext uri="{FF2B5EF4-FFF2-40B4-BE49-F238E27FC236}">
                <a16:creationId xmlns:a16="http://schemas.microsoft.com/office/drawing/2014/main" id="{2CF949F2-2005-4B10-8FF6-7E8ABEFD4146}"/>
              </a:ext>
            </a:extLst>
          </p:cNvPr>
          <p:cNvSpPr/>
          <p:nvPr userDrawn="1"/>
        </p:nvSpPr>
        <p:spPr>
          <a:xfrm>
            <a:off x="6865745" y="491849"/>
            <a:ext cx="315231" cy="315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472DDB-8542-4BA1-A526-2AC05F657683}"/>
              </a:ext>
            </a:extLst>
          </p:cNvPr>
          <p:cNvSpPr/>
          <p:nvPr userDrawn="1"/>
        </p:nvSpPr>
        <p:spPr>
          <a:xfrm>
            <a:off x="6705355" y="650550"/>
            <a:ext cx="315231" cy="315231"/>
          </a:xfrm>
          <a:prstGeom prst="rect">
            <a:avLst/>
          </a:prstGeom>
          <a:solidFill>
            <a:srgbClr val="E47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62DB11-5252-44DB-8649-630134CEDC84}"/>
              </a:ext>
            </a:extLst>
          </p:cNvPr>
          <p:cNvSpPr/>
          <p:nvPr userDrawn="1"/>
        </p:nvSpPr>
        <p:spPr>
          <a:xfrm>
            <a:off x="692997" y="3091835"/>
            <a:ext cx="382366" cy="382366"/>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C1A35F-31CB-43E9-BE62-D8C540AF1EFF}"/>
              </a:ext>
            </a:extLst>
          </p:cNvPr>
          <p:cNvSpPr/>
          <p:nvPr userDrawn="1"/>
        </p:nvSpPr>
        <p:spPr>
          <a:xfrm>
            <a:off x="410699" y="3271068"/>
            <a:ext cx="467330" cy="467330"/>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C532B5-84C4-F7BF-6297-D1AADBE18DFB}"/>
              </a:ext>
            </a:extLst>
          </p:cNvPr>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13" name="Text Placeholder 5">
            <a:extLst>
              <a:ext uri="{FF2B5EF4-FFF2-40B4-BE49-F238E27FC236}">
                <a16:creationId xmlns:a16="http://schemas.microsoft.com/office/drawing/2014/main" id="{EAB9CF36-96B5-995F-5AD1-03218953E56B}"/>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Tree>
    <p:extLst>
      <p:ext uri="{BB962C8B-B14F-4D97-AF65-F5344CB8AC3E}">
        <p14:creationId xmlns:p14="http://schemas.microsoft.com/office/powerpoint/2010/main" val="259215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en-VN" dirty="0"/>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dirty="0"/>
              <a:t>Enter </a:t>
            </a:r>
            <a:r>
              <a:rPr lang="en-US" dirty="0"/>
              <a:t>The Solution</a:t>
            </a:r>
            <a:endParaRPr lang="en-VN" dirty="0"/>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dirty="0"/>
              <a:t>Enter The Challenge</a:t>
            </a:r>
            <a:endParaRPr lang="en-GB" dirty="0"/>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dirty="0"/>
              <a:t>Enter </a:t>
            </a:r>
            <a:r>
              <a:rPr lang="en-US" dirty="0"/>
              <a:t>Results and Benefits</a:t>
            </a:r>
            <a:endParaRPr lang="en-VN" dirty="0"/>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About the client: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a:t>
            </a:r>
            <a:r>
              <a:rPr lang="en-US" dirty="0" err="1"/>
              <a:t>egestas</a:t>
            </a:r>
            <a:r>
              <a:rPr lang="en-US" dirty="0"/>
              <a:t> </a:t>
            </a:r>
            <a:r>
              <a:rPr lang="en-US" dirty="0" err="1"/>
              <a:t>lobortis</a:t>
            </a:r>
            <a:r>
              <a:rPr lang="en-US" dirty="0"/>
              <a:t> </a:t>
            </a:r>
            <a:r>
              <a:rPr lang="en-US" dirty="0" err="1"/>
              <a:t>urna</a:t>
            </a:r>
            <a:r>
              <a:rPr lang="en-US" dirty="0"/>
              <a:t> at convallis. </a:t>
            </a:r>
            <a:r>
              <a:rPr lang="en-US" dirty="0" err="1"/>
              <a:t>Nulla</a:t>
            </a:r>
            <a:r>
              <a:rPr lang="en-US" dirty="0"/>
              <a:t> </a:t>
            </a:r>
            <a:r>
              <a:rPr lang="en-US" dirty="0" err="1"/>
              <a:t>facilisi</a:t>
            </a:r>
            <a:r>
              <a:rPr lang="en-US" dirty="0"/>
              <a:t>. Donec </a:t>
            </a:r>
            <a:r>
              <a:rPr lang="en-US" dirty="0" err="1"/>
              <a:t>eu</a:t>
            </a:r>
            <a:r>
              <a:rPr lang="en-US" dirty="0"/>
              <a:t> </a:t>
            </a:r>
            <a:r>
              <a:rPr lang="en-US" dirty="0" err="1"/>
              <a:t>felis</a:t>
            </a:r>
            <a:r>
              <a:rPr lang="en-US" dirty="0"/>
              <a:t> id </a:t>
            </a:r>
            <a:r>
              <a:rPr lang="en-US" dirty="0" err="1"/>
              <a:t>velit</a:t>
            </a:r>
            <a:r>
              <a:rPr lang="en-US" dirty="0"/>
              <a:t> </a:t>
            </a:r>
            <a:r>
              <a:rPr lang="en-US" dirty="0" err="1"/>
              <a:t>congue</a:t>
            </a:r>
            <a:r>
              <a:rPr lang="en-US" dirty="0"/>
              <a:t> </a:t>
            </a:r>
            <a:r>
              <a:rPr lang="en-US" dirty="0" err="1"/>
              <a:t>placerat</a:t>
            </a:r>
            <a:r>
              <a:rPr lang="en-US" dirty="0"/>
              <a:t>. Morbi sed </a:t>
            </a:r>
            <a:r>
              <a:rPr lang="en-US" dirty="0" err="1"/>
              <a:t>urna</a:t>
            </a:r>
            <a:r>
              <a:rPr lang="en-US" dirty="0"/>
              <a:t> ac </a:t>
            </a:r>
            <a:r>
              <a:rPr lang="en-US" dirty="0" err="1"/>
              <a:t>felis</a:t>
            </a:r>
            <a:r>
              <a:rPr lang="en-US" dirty="0"/>
              <a:t> </a:t>
            </a:r>
            <a:r>
              <a:rPr lang="en-US" dirty="0" err="1"/>
              <a:t>finibus</a:t>
            </a:r>
            <a:r>
              <a:rPr lang="en-US" dirty="0"/>
              <a:t> </a:t>
            </a:r>
            <a:r>
              <a:rPr lang="en-US" dirty="0" err="1"/>
              <a:t>dapibus</a:t>
            </a:r>
            <a:r>
              <a:rPr lang="en-US" dirty="0"/>
              <a:t> non qui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Enter client’s testimonial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sagittis</a:t>
            </a:r>
            <a:r>
              <a:rPr lang="en-US" dirty="0"/>
              <a:t> </a:t>
            </a:r>
            <a:r>
              <a:rPr lang="en-US" dirty="0" err="1"/>
              <a:t>metus</a:t>
            </a:r>
            <a:r>
              <a:rPr lang="en-US" dirty="0"/>
              <a:t> </a:t>
            </a:r>
            <a:r>
              <a:rPr lang="en-US" dirty="0" err="1"/>
              <a:t>tortor</a:t>
            </a:r>
            <a:r>
              <a:rPr lang="en-US" dirty="0"/>
              <a:t>.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diam </a:t>
            </a:r>
            <a:r>
              <a:rPr lang="en-US" dirty="0" err="1"/>
              <a:t>tortor</a:t>
            </a:r>
            <a:r>
              <a:rPr lang="en-US" dirty="0"/>
              <a:t> </a:t>
            </a:r>
            <a:r>
              <a:rPr lang="en-US" dirty="0" err="1"/>
              <a:t>ultrices</a:t>
            </a:r>
            <a:r>
              <a:rPr lang="en-US" dirty="0"/>
              <a:t> nisi, vitae </a:t>
            </a:r>
            <a:r>
              <a:rPr lang="en-US" dirty="0" err="1"/>
              <a:t>consequat</a:t>
            </a:r>
            <a:r>
              <a:rPr lang="en-US" dirty="0"/>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dirty="0"/>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dirty="0"/>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en-VN" sz="1100" b="0" dirty="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en-VN" sz="1100" b="0" dirty="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en-VN" sz="1100" b="0" dirty="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en-VN" sz="1100" b="0" dirty="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en-VN" dirty="0"/>
              <a:t>Logo</a:t>
            </a:r>
          </a:p>
          <a:p>
            <a:r>
              <a:rPr lang="en-VN" dirty="0"/>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dirty="0"/>
              <a:t>Enter </a:t>
            </a:r>
            <a:r>
              <a:rPr lang="en-US" dirty="0"/>
              <a:t>Client’s Challenge</a:t>
            </a:r>
            <a:endParaRPr lang="en-VN" dirty="0"/>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dirty="0"/>
              <a:t>Enter What the client does</a:t>
            </a:r>
            <a:r>
              <a:rPr lang="en-VN" dirty="0"/>
              <a:t>?</a:t>
            </a:r>
            <a:endParaRPr lang="en-GB" dirty="0"/>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dirty="0"/>
              <a:t>Input client name here</a:t>
            </a:r>
            <a:endParaRPr lang="en-VN" dirty="0"/>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dirty="0"/>
              <a:t>Input project name here</a:t>
            </a:r>
            <a:endParaRPr lang="en-VN" dirty="0"/>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dirty="0"/>
              <a:t>(</a:t>
            </a:r>
            <a:r>
              <a:rPr lang="en-US" dirty="0" err="1"/>
              <a:t>Numeber</a:t>
            </a:r>
            <a:r>
              <a:rPr lang="en-US" dirty="0"/>
              <a:t>) FTEs</a:t>
            </a:r>
            <a:endParaRPr lang="en-VN" dirty="0"/>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dirty="0"/>
              <a:t>Input service line here</a:t>
            </a:r>
            <a:endParaRPr lang="en-VN" dirty="0"/>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dirty="0"/>
              <a:t>Enter </a:t>
            </a:r>
            <a:r>
              <a:rPr lang="en-US" sz="1800" b="1" dirty="0">
                <a:latin typeface="Arial" panose="020B0604020202020204" pitchFamily="34" charset="0"/>
                <a:cs typeface="Arial" panose="020B0604020202020204" pitchFamily="34" charset="0"/>
              </a:rPr>
              <a:t>W</a:t>
            </a:r>
            <a:r>
              <a:rPr lang="en-VN" sz="1800" b="1" dirty="0">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en-VN" sz="900" b="1" dirty="0">
                <a:solidFill>
                  <a:schemeClr val="accent2"/>
                </a:solidFill>
              </a:rPr>
              <a:t>Client</a:t>
            </a:r>
            <a:endParaRPr lang="en-VN" sz="1000" b="1" dirty="0">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en-VN" sz="900" b="1" dirty="0">
                <a:solidFill>
                  <a:schemeClr val="accent2"/>
                </a:solidFill>
              </a:rPr>
              <a:t>Project</a:t>
            </a:r>
            <a:r>
              <a:rPr lang="en-VN" sz="1000" b="1" dirty="0">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en-VN" sz="900" b="1" dirty="0">
                <a:solidFill>
                  <a:schemeClr val="accent2"/>
                </a:solidFill>
              </a:rPr>
              <a:t>Team size</a:t>
            </a:r>
            <a:endParaRPr lang="en-VN" sz="1000" b="1" dirty="0">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en-VN" sz="900" b="1" dirty="0">
                <a:solidFill>
                  <a:schemeClr val="accent2"/>
                </a:solidFill>
              </a:rPr>
              <a:t>Our service lines</a:t>
            </a:r>
            <a:endParaRPr lang="en-VN" sz="1000" b="1" dirty="0">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dirty="0"/>
              <a:t>Sub heading</a:t>
            </a:r>
            <a:endParaRPr lang="en-VN" dirty="0"/>
          </a:p>
          <a:p>
            <a:pPr lvl="0"/>
            <a:endParaRPr lang="en-US" dirty="0"/>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dirty="0"/>
              <a:t>Enter service name</a:t>
            </a:r>
            <a:endParaRPr lang="en-US" dirty="0"/>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Did you know banner</a:t>
            </a:r>
            <a:endParaRPr lang="en-US" dirty="0"/>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dirty="0"/>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endParaRPr lang="en-US" dirty="0"/>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en-VN" sz="6600" b="1" kern="1200" dirty="0">
                <a:gradFill>
                  <a:gsLst>
                    <a:gs pos="70000">
                      <a:schemeClr val="accent1"/>
                    </a:gs>
                    <a:gs pos="0">
                      <a:schemeClr val="accent2"/>
                    </a:gs>
                  </a:gsLst>
                  <a:lin ang="0" scaled="0"/>
                </a:gradFill>
                <a:latin typeface="+mn-lt"/>
                <a:ea typeface="+mn-ea"/>
                <a:cs typeface="+mn-cs"/>
              </a:rPr>
              <a:t>Thank </a:t>
            </a:r>
            <a:r>
              <a:rPr lang="en-VN" dirty="0"/>
              <a:t> </a:t>
            </a:r>
            <a:r>
              <a:rPr lang="en-VN" sz="6600" b="1" kern="1200" dirty="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rgbClr val="E30613"/>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0F7A4BA1-60BE-6A4B-BDF9-86C16EED1DB7}"/>
              </a:ext>
            </a:extLst>
          </p:cNvPr>
          <p:cNvSpPr>
            <a:spLocks noGrp="1"/>
          </p:cNvSpPr>
          <p:nvPr>
            <p:ph sz="quarter" idx="34"/>
          </p:nvPr>
        </p:nvSpPr>
        <p:spPr>
          <a:xfrm>
            <a:off x="838200" y="1361664"/>
            <a:ext cx="10515600" cy="4681537"/>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8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3141" y="1590079"/>
            <a:ext cx="4332708" cy="4332708"/>
          </a:xfrm>
          <a:prstGeom prst="rect">
            <a:avLst/>
          </a:prstGeom>
        </p:spPr>
      </p:pic>
      <p:sp>
        <p:nvSpPr>
          <p:cNvPr id="12" name="Subtitle 2">
            <a:extLst>
              <a:ext uri="{FF2B5EF4-FFF2-40B4-BE49-F238E27FC236}">
                <a16:creationId xmlns:a16="http://schemas.microsoft.com/office/drawing/2014/main" id="{D10B030D-338D-4CA2-A7F6-06B05942FC82}"/>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408010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24684"/>
            <a:ext cx="10515600" cy="519458"/>
          </a:xfrm>
        </p:spPr>
        <p:txBody>
          <a:bodyPr vert="horz" lIns="91440" tIns="45720" rIns="91440" bIns="45720" rtlCol="0" anchor="t">
            <a:normAutofit/>
          </a:bodyPr>
          <a:lstStyle>
            <a:lvl1pPr algn="l">
              <a:defRPr lang="en-US"/>
            </a:lvl1pPr>
          </a:lstStyle>
          <a:p>
            <a:pPr lvl="0" algn="ctr"/>
            <a:r>
              <a:rPr lang="vi-VN" dirty="0"/>
              <a:t>Main heading</a:t>
            </a:r>
            <a:endParaRPr lang="en-US" dirty="0"/>
          </a:p>
        </p:txBody>
      </p:sp>
      <p:sp>
        <p:nvSpPr>
          <p:cNvPr id="3" name="Text Placeholder 2"/>
          <p:cNvSpPr>
            <a:spLocks noGrp="1"/>
          </p:cNvSpPr>
          <p:nvPr>
            <p:ph type="body" idx="1" hasCustomPrompt="1"/>
          </p:nvPr>
        </p:nvSpPr>
        <p:spPr>
          <a:xfrm>
            <a:off x="839788" y="1132934"/>
            <a:ext cx="5157787" cy="823912"/>
          </a:xfrm>
        </p:spPr>
        <p:txBody>
          <a:bodyPr anchor="b">
            <a:noAutofit/>
          </a:bodyPr>
          <a:lstStyle>
            <a:lvl1pPr marL="0" indent="0">
              <a:buNone/>
              <a:defRPr sz="2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 name="Content Placeholder 3"/>
          <p:cNvSpPr>
            <a:spLocks noGrp="1"/>
          </p:cNvSpPr>
          <p:nvPr>
            <p:ph sz="half" idx="2" hasCustomPrompt="1"/>
          </p:nvPr>
        </p:nvSpPr>
        <p:spPr>
          <a:xfrm>
            <a:off x="839788" y="2120900"/>
            <a:ext cx="5157787" cy="3951908"/>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132934"/>
            <a:ext cx="5183188" cy="823912"/>
          </a:xfrm>
        </p:spPr>
        <p:txBody>
          <a:bodyPr anchor="b">
            <a:noAutofit/>
          </a:bodyPr>
          <a:lstStyle>
            <a:lvl1pPr marL="0" indent="0">
              <a:buNone/>
              <a:defRPr sz="2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6" name="Content Placeholder 5"/>
          <p:cNvSpPr>
            <a:spLocks noGrp="1"/>
          </p:cNvSpPr>
          <p:nvPr>
            <p:ph sz="quarter" idx="4" hasCustomPrompt="1"/>
          </p:nvPr>
        </p:nvSpPr>
        <p:spPr>
          <a:xfrm>
            <a:off x="6172200" y="2120900"/>
            <a:ext cx="5183188" cy="3951908"/>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381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67023" y="1236481"/>
            <a:ext cx="4563027" cy="4385037"/>
          </a:xfrm>
          <a:prstGeom prst="rect">
            <a:avLst/>
          </a:prstGeom>
        </p:spPr>
      </p:pic>
      <p:sp>
        <p:nvSpPr>
          <p:cNvPr id="10" name="Subtitle 2">
            <a:extLst>
              <a:ext uri="{FF2B5EF4-FFF2-40B4-BE49-F238E27FC236}">
                <a16:creationId xmlns:a16="http://schemas.microsoft.com/office/drawing/2014/main" id="{94014546-6A18-4ADA-B49D-3E2DB5901133}"/>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01960" y="919760"/>
            <a:ext cx="4923608" cy="4731552"/>
          </a:xfrm>
          <a:prstGeom prst="rect">
            <a:avLst/>
          </a:prstGeom>
        </p:spPr>
      </p:pic>
      <p:sp>
        <p:nvSpPr>
          <p:cNvPr id="10" name="Subtitle 2">
            <a:extLst>
              <a:ext uri="{FF2B5EF4-FFF2-40B4-BE49-F238E27FC236}">
                <a16:creationId xmlns:a16="http://schemas.microsoft.com/office/drawing/2014/main" id="{730AB39E-A044-4F1E-8ABB-B62A076F7BAF}"/>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55088" y="836510"/>
            <a:ext cx="4881689" cy="4691268"/>
          </a:xfrm>
          <a:prstGeom prst="rect">
            <a:avLst/>
          </a:prstGeom>
        </p:spPr>
      </p:pic>
      <p:sp>
        <p:nvSpPr>
          <p:cNvPr id="10" name="Subtitle 2">
            <a:extLst>
              <a:ext uri="{FF2B5EF4-FFF2-40B4-BE49-F238E27FC236}">
                <a16:creationId xmlns:a16="http://schemas.microsoft.com/office/drawing/2014/main" id="{9A5BED14-10E3-4DCB-8233-01356B02AD84}"/>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21188491">
            <a:off x="7720768" y="598885"/>
            <a:ext cx="5052400" cy="4951353"/>
          </a:xfrm>
          <a:prstGeom prst="rect">
            <a:avLst/>
          </a:prstGeom>
        </p:spPr>
      </p:pic>
      <p:sp>
        <p:nvSpPr>
          <p:cNvPr id="10" name="Subtitle 2">
            <a:extLst>
              <a:ext uri="{FF2B5EF4-FFF2-40B4-BE49-F238E27FC236}">
                <a16:creationId xmlns:a16="http://schemas.microsoft.com/office/drawing/2014/main" id="{99A5BD70-DDE2-4412-B93A-F28BF0903734}"/>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8081" y="913870"/>
            <a:ext cx="4812063" cy="4624358"/>
          </a:xfrm>
          <a:prstGeom prst="rect">
            <a:avLst/>
          </a:prstGeom>
        </p:spPr>
      </p:pic>
      <p:sp>
        <p:nvSpPr>
          <p:cNvPr id="10" name="Subtitle 2">
            <a:extLst>
              <a:ext uri="{FF2B5EF4-FFF2-40B4-BE49-F238E27FC236}">
                <a16:creationId xmlns:a16="http://schemas.microsoft.com/office/drawing/2014/main" id="{4812B5A7-2751-492D-9C7F-D82592A3CB36}"/>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en-VN" sz="4400" dirty="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dirty="0"/>
              <a:t>Section 1</a:t>
            </a:r>
          </a:p>
          <a:p>
            <a:pPr lvl="1"/>
            <a:r>
              <a:rPr lang="en-US" dirty="0"/>
              <a:t>Section 1.1</a:t>
            </a:r>
          </a:p>
          <a:p>
            <a:pPr lvl="1"/>
            <a:r>
              <a:rPr lang="en-US" dirty="0"/>
              <a:t>Section 1.2</a:t>
            </a:r>
          </a:p>
          <a:p>
            <a:pPr lvl="0"/>
            <a:r>
              <a:rPr lang="en-US" dirty="0"/>
              <a:t>Section 2</a:t>
            </a:r>
          </a:p>
          <a:p>
            <a:pPr lvl="0"/>
            <a:r>
              <a:rPr lang="en-US" dirty="0"/>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endParaRPr lang="en-US" dirty="0"/>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23" r:id="rId9"/>
    <p:sldLayoutId id="2147483724" r:id="rId10"/>
    <p:sldLayoutId id="2147483717" r:id="rId11"/>
    <p:sldLayoutId id="2147483726" r:id="rId12"/>
    <p:sldLayoutId id="2147483746" r:id="rId13"/>
    <p:sldLayoutId id="2147483727" r:id="rId14"/>
    <p:sldLayoutId id="2147483743" r:id="rId15"/>
    <p:sldLayoutId id="2147483733" r:id="rId16"/>
    <p:sldLayoutId id="2147483731" r:id="rId17"/>
    <p:sldLayoutId id="2147483734" r:id="rId18"/>
    <p:sldLayoutId id="2147483741" r:id="rId19"/>
    <p:sldLayoutId id="2147483744" r:id="rId20"/>
    <p:sldLayoutId id="2147483745" r:id="rId21"/>
    <p:sldLayoutId id="2147483730" r:id="rId22"/>
    <p:sldLayoutId id="2147483703" r:id="rId23"/>
    <p:sldLayoutId id="2147483742" r:id="rId24"/>
    <p:sldLayoutId id="2147483728" r:id="rId25"/>
    <p:sldLayoutId id="2147483729" r:id="rId26"/>
    <p:sldLayoutId id="2147483692" r:id="rId27"/>
    <p:sldLayoutId id="2147483740" r:id="rId28"/>
    <p:sldLayoutId id="2147483752" r:id="rId29"/>
    <p:sldLayoutId id="2147483755" r:id="rId30"/>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hyperlink" Target="http://nginx.org/en/download.html" TargetMode="Externa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localhost/" TargetMode="External"/><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pmjs.com/package/mysql#joins-with-overlapping-column-names" TargetMode="External"/><Relationship Id="rId2" Type="http://schemas.openxmlformats.org/officeDocument/2006/relationships/hyperlink" Target="https://www.npmjs.com/package/mysql#escaping-query-values" TargetMode="External"/><Relationship Id="rId1" Type="http://schemas.openxmlformats.org/officeDocument/2006/relationships/slideLayout" Target="../slideLayouts/slideLayout12.xml"/><Relationship Id="rId5" Type="http://schemas.openxmlformats.org/officeDocument/2006/relationships/hyperlink" Target="https://www.npmjs.com/package/mysql#type-casting" TargetMode="External"/><Relationship Id="rId4" Type="http://schemas.openxmlformats.org/officeDocument/2006/relationships/hyperlink" Target="https://www.npmjs.com/package/mysql#timeout"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localhost:3000/" TargetMode="Externa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localhost:%3cPORT%3e/note/:slug"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hyperlink" Target="http://localhost:3000/login" TargetMode="External"/><Relationship Id="rId2" Type="http://schemas.openxmlformats.org/officeDocument/2006/relationships/hyperlink" Target="http://localhost:3000/private" TargetMode="Externa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hyperlink" Target="https://www.eff.org/https-everywhere" TargetMode="Externa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hyperlink" Target="https://certbot.eff.org/" TargetMode="Externa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425A3-D84D-40B8-B7FA-747D6CD87CD4}"/>
              </a:ext>
            </a:extLst>
          </p:cNvPr>
          <p:cNvSpPr>
            <a:spLocks noGrp="1"/>
          </p:cNvSpPr>
          <p:nvPr>
            <p:ph type="subTitle" idx="1"/>
          </p:nvPr>
        </p:nvSpPr>
        <p:spPr/>
        <p:txBody>
          <a:bodyPr>
            <a:normAutofit lnSpcReduction="10000"/>
          </a:bodyPr>
          <a:lstStyle/>
          <a:p>
            <a:r>
              <a:rPr lang="en-US" dirty="0"/>
              <a:t>05-2024</a:t>
            </a:r>
          </a:p>
        </p:txBody>
      </p:sp>
      <p:sp>
        <p:nvSpPr>
          <p:cNvPr id="3" name="Title 2">
            <a:extLst>
              <a:ext uri="{FF2B5EF4-FFF2-40B4-BE49-F238E27FC236}">
                <a16:creationId xmlns:a16="http://schemas.microsoft.com/office/drawing/2014/main" id="{F94FBA6D-70D4-4650-AD9B-B235B7C1AB65}"/>
              </a:ext>
            </a:extLst>
          </p:cNvPr>
          <p:cNvSpPr>
            <a:spLocks noGrp="1"/>
          </p:cNvSpPr>
          <p:nvPr>
            <p:ph type="ctrTitle"/>
          </p:nvPr>
        </p:nvSpPr>
        <p:spPr/>
        <p:txBody>
          <a:bodyPr/>
          <a:lstStyle/>
          <a:p>
            <a:r>
              <a:rPr lang="en-US" b="0" dirty="0"/>
              <a:t>Node.js Fundamental</a:t>
            </a:r>
            <a:br>
              <a:rPr lang="en-US" b="0" dirty="0"/>
            </a:br>
            <a:r>
              <a:rPr lang="en-US" b="0" dirty="0"/>
              <a:t>Session 2</a:t>
            </a:r>
            <a:endParaRPr lang="en-US" dirty="0"/>
          </a:p>
        </p:txBody>
      </p:sp>
      <p:sp>
        <p:nvSpPr>
          <p:cNvPr id="4" name="Text Placeholder 3">
            <a:extLst>
              <a:ext uri="{FF2B5EF4-FFF2-40B4-BE49-F238E27FC236}">
                <a16:creationId xmlns:a16="http://schemas.microsoft.com/office/drawing/2014/main" id="{74BD04D2-8832-4117-BA57-9DF5D5D4A058}"/>
              </a:ext>
            </a:extLst>
          </p:cNvPr>
          <p:cNvSpPr>
            <a:spLocks noGrp="1"/>
          </p:cNvSpPr>
          <p:nvPr>
            <p:ph type="body" sz="quarter" idx="11"/>
          </p:nvPr>
        </p:nvSpPr>
        <p:spPr/>
        <p:txBody>
          <a:bodyPr/>
          <a:lstStyle/>
          <a:p>
            <a:r>
              <a:rPr lang="en-US" dirty="0"/>
              <a:t>NashTech</a:t>
            </a:r>
          </a:p>
        </p:txBody>
      </p:sp>
    </p:spTree>
    <p:extLst>
      <p:ext uri="{BB962C8B-B14F-4D97-AF65-F5344CB8AC3E}">
        <p14:creationId xmlns:p14="http://schemas.microsoft.com/office/powerpoint/2010/main" val="16652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0A8A-100A-4BBA-B9B9-9B73916BBD84}"/>
              </a:ext>
            </a:extLst>
          </p:cNvPr>
          <p:cNvSpPr>
            <a:spLocks noGrp="1"/>
          </p:cNvSpPr>
          <p:nvPr>
            <p:ph type="title"/>
          </p:nvPr>
        </p:nvSpPr>
        <p:spPr/>
        <p:txBody>
          <a:bodyPr/>
          <a:lstStyle/>
          <a:p>
            <a:r>
              <a:rPr lang="en-US" dirty="0"/>
              <a:t>Query forms</a:t>
            </a:r>
          </a:p>
        </p:txBody>
      </p:sp>
      <p:sp>
        <p:nvSpPr>
          <p:cNvPr id="3" name="Content Placeholder 2">
            <a:extLst>
              <a:ext uri="{FF2B5EF4-FFF2-40B4-BE49-F238E27FC236}">
                <a16:creationId xmlns:a16="http://schemas.microsoft.com/office/drawing/2014/main" id="{EEC17CD1-6018-4197-BE9D-7742F091BAF4}"/>
              </a:ext>
            </a:extLst>
          </p:cNvPr>
          <p:cNvSpPr>
            <a:spLocks noGrp="1"/>
          </p:cNvSpPr>
          <p:nvPr>
            <p:ph type="body" sz="quarter" idx="11"/>
          </p:nvPr>
        </p:nvSpPr>
        <p:spPr>
          <a:ln>
            <a:noFill/>
          </a:ln>
        </p:spPr>
        <p:style>
          <a:lnRef idx="2">
            <a:schemeClr val="accent1"/>
          </a:lnRef>
          <a:fillRef idx="1">
            <a:schemeClr val="lt1"/>
          </a:fillRef>
          <a:effectRef idx="0">
            <a:schemeClr val="accent1"/>
          </a:effectRef>
          <a:fontRef idx="minor">
            <a:schemeClr val="dk1"/>
          </a:fontRef>
        </p:style>
        <p:txBody>
          <a:bodyPr/>
          <a:lstStyle/>
          <a:p>
            <a:r>
              <a:rPr lang="en-US" dirty="0"/>
              <a:t>In “</a:t>
            </a:r>
            <a:r>
              <a:rPr lang="en-US" dirty="0" err="1"/>
              <a:t>mysql</a:t>
            </a:r>
            <a:r>
              <a:rPr lang="en-US" dirty="0"/>
              <a:t>” module, </a:t>
            </a:r>
            <a:r>
              <a:rPr lang="en-US" b="1" dirty="0"/>
              <a:t>.query </a:t>
            </a:r>
            <a:r>
              <a:rPr lang="en-US" dirty="0"/>
              <a:t>have some forms:</a:t>
            </a:r>
          </a:p>
          <a:p>
            <a:pPr lvl="1"/>
            <a:r>
              <a:rPr lang="en-US" dirty="0"/>
              <a:t>Simplest: </a:t>
            </a:r>
            <a:br>
              <a:rPr lang="en-US" dirty="0"/>
            </a:br>
            <a:r>
              <a:rPr lang="en-US" i="1" dirty="0">
                <a:highlight>
                  <a:srgbClr val="E5E8ED"/>
                </a:highlight>
              </a:rPr>
              <a:t>.query(</a:t>
            </a:r>
            <a:r>
              <a:rPr lang="en-US" i="1" dirty="0" err="1">
                <a:highlight>
                  <a:srgbClr val="E5E8ED"/>
                </a:highlight>
              </a:rPr>
              <a:t>sqlString</a:t>
            </a:r>
            <a:r>
              <a:rPr lang="en-US" i="1" dirty="0">
                <a:highlight>
                  <a:srgbClr val="E5E8ED"/>
                </a:highlight>
              </a:rPr>
              <a:t>, callback)</a:t>
            </a:r>
          </a:p>
          <a:p>
            <a:pPr lvl="1"/>
            <a:endParaRPr lang="en-US" i="1" dirty="0"/>
          </a:p>
          <a:p>
            <a:pPr lvl="1"/>
            <a:endParaRPr lang="en-US" i="1" dirty="0"/>
          </a:p>
          <a:p>
            <a:pPr lvl="1"/>
            <a:endParaRPr lang="en-US" i="1" dirty="0"/>
          </a:p>
          <a:p>
            <a:pPr lvl="1"/>
            <a:r>
              <a:rPr lang="en-US" dirty="0"/>
              <a:t>Place holder values:</a:t>
            </a:r>
            <a:br>
              <a:rPr lang="en-US" dirty="0"/>
            </a:br>
            <a:r>
              <a:rPr lang="en-US" dirty="0">
                <a:highlight>
                  <a:srgbClr val="E5E8ED"/>
                </a:highlight>
              </a:rPr>
              <a:t>.</a:t>
            </a:r>
            <a:r>
              <a:rPr lang="en-US" i="1" dirty="0">
                <a:highlight>
                  <a:srgbClr val="E5E8ED"/>
                </a:highlight>
              </a:rPr>
              <a:t>query(</a:t>
            </a:r>
            <a:r>
              <a:rPr lang="en-US" i="1" dirty="0" err="1">
                <a:highlight>
                  <a:srgbClr val="E5E8ED"/>
                </a:highlight>
              </a:rPr>
              <a:t>sqlString</a:t>
            </a:r>
            <a:r>
              <a:rPr lang="en-US" i="1" dirty="0">
                <a:highlight>
                  <a:srgbClr val="E5E8ED"/>
                </a:highlight>
              </a:rPr>
              <a:t>, values, callback)</a:t>
            </a:r>
          </a:p>
        </p:txBody>
      </p:sp>
      <p:sp>
        <p:nvSpPr>
          <p:cNvPr id="4" name="Rectangle 1">
            <a:extLst>
              <a:ext uri="{FF2B5EF4-FFF2-40B4-BE49-F238E27FC236}">
                <a16:creationId xmlns:a16="http://schemas.microsoft.com/office/drawing/2014/main" id="{25BAE331-96B8-4E44-A17D-3C6AE331A95B}"/>
              </a:ext>
            </a:extLst>
          </p:cNvPr>
          <p:cNvSpPr>
            <a:spLocks noChangeArrowheads="1"/>
          </p:cNvSpPr>
          <p:nvPr/>
        </p:nvSpPr>
        <p:spPr bwMode="auto">
          <a:xfrm>
            <a:off x="1612322" y="2567878"/>
            <a:ext cx="6284769" cy="101566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8F8F2"/>
                </a:solidFill>
                <a:effectLst/>
                <a:latin typeface="JetBrains Mono"/>
              </a:rPr>
              <a:t>con.</a:t>
            </a:r>
            <a:r>
              <a:rPr kumimoji="0" lang="en-US" altLang="en-US" sz="1200" b="0" i="0" u="none" strike="noStrike" cap="none" normalizeH="0" baseline="0" dirty="0" err="1">
                <a:ln>
                  <a:noFill/>
                </a:ln>
                <a:solidFill>
                  <a:srgbClr val="50FA7B"/>
                </a:solidFill>
                <a:effectLst/>
                <a:latin typeface="JetBrains Mono"/>
              </a:rPr>
              <a:t>query</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'SELECT * FROM `books` WHERE `author` = "David"'</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function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error</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results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fields</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error will be an Error if one occurred during the query</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 results will contain the results of the query</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 fields will contain information about the returned results fields (if any)</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EF7D25B-78F8-467A-9196-D87684F9496A}"/>
              </a:ext>
            </a:extLst>
          </p:cNvPr>
          <p:cNvSpPr>
            <a:spLocks noChangeArrowheads="1"/>
          </p:cNvSpPr>
          <p:nvPr/>
        </p:nvSpPr>
        <p:spPr bwMode="auto">
          <a:xfrm>
            <a:off x="1612322" y="4438242"/>
            <a:ext cx="6284769" cy="101566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con.</a:t>
            </a:r>
            <a:r>
              <a:rPr kumimoji="0" lang="en-US" altLang="en-US" sz="1200" b="0" i="0" u="none" strike="noStrike" cap="none" normalizeH="0" baseline="0">
                <a:ln>
                  <a:noFill/>
                </a:ln>
                <a:solidFill>
                  <a:srgbClr val="50FA7B"/>
                </a:solidFill>
                <a:effectLst/>
                <a:latin typeface="JetBrains Mono"/>
              </a:rPr>
              <a:t>query</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'SELECT * FROM `books` WHERE `author` =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'David'</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function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error</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results</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fields</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error will be an Error if one occurred during the query</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 results will contain the results of the query</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 fields will contain information about the returned results fields (if any)</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80239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F1F3C5-649C-46DA-A96C-413F815A038D}"/>
              </a:ext>
            </a:extLst>
          </p:cNvPr>
          <p:cNvSpPr>
            <a:spLocks noGrp="1"/>
          </p:cNvSpPr>
          <p:nvPr>
            <p:ph type="title"/>
          </p:nvPr>
        </p:nvSpPr>
        <p:spPr/>
        <p:txBody>
          <a:bodyPr/>
          <a:lstStyle/>
          <a:p>
            <a:r>
              <a:rPr lang="en-US" dirty="0"/>
              <a:t>Installing Nginx</a:t>
            </a:r>
          </a:p>
        </p:txBody>
      </p:sp>
      <p:sp>
        <p:nvSpPr>
          <p:cNvPr id="6" name="Content Placeholder 5">
            <a:extLst>
              <a:ext uri="{FF2B5EF4-FFF2-40B4-BE49-F238E27FC236}">
                <a16:creationId xmlns:a16="http://schemas.microsoft.com/office/drawing/2014/main" id="{D22C1F12-7961-476B-87CB-8AA305A04285}"/>
              </a:ext>
            </a:extLst>
          </p:cNvPr>
          <p:cNvSpPr>
            <a:spLocks noGrp="1"/>
          </p:cNvSpPr>
          <p:nvPr>
            <p:ph type="body" sz="quarter" idx="11"/>
          </p:nvPr>
        </p:nvSpPr>
        <p:spPr/>
        <p:txBody>
          <a:bodyPr>
            <a:normAutofit/>
          </a:bodyPr>
          <a:lstStyle/>
          <a:p>
            <a:r>
              <a:rPr lang="en-US" dirty="0"/>
              <a:t>Ubuntu</a:t>
            </a:r>
          </a:p>
          <a:p>
            <a:endParaRPr lang="en-US" dirty="0"/>
          </a:p>
          <a:p>
            <a:r>
              <a:rPr lang="en-US" dirty="0"/>
              <a:t>MacOS</a:t>
            </a:r>
          </a:p>
          <a:p>
            <a:pPr lvl="1"/>
            <a:r>
              <a:rPr lang="en-US" dirty="0"/>
              <a:t>Homebrew needs the directory /</a:t>
            </a:r>
            <a:r>
              <a:rPr lang="en-US" dirty="0" err="1"/>
              <a:t>usr</a:t>
            </a:r>
            <a:r>
              <a:rPr lang="en-US" dirty="0"/>
              <a:t>/local to be </a:t>
            </a:r>
            <a:r>
              <a:rPr lang="en-US" dirty="0" err="1"/>
              <a:t>chown’d</a:t>
            </a:r>
            <a:r>
              <a:rPr lang="en-US" dirty="0"/>
              <a:t> to your username</a:t>
            </a:r>
          </a:p>
          <a:p>
            <a:pPr lvl="1"/>
            <a:endParaRPr lang="en-US" dirty="0"/>
          </a:p>
          <a:p>
            <a:pPr lvl="1"/>
            <a:r>
              <a:rPr lang="en-US" dirty="0"/>
              <a:t>Install Nginx</a:t>
            </a:r>
          </a:p>
          <a:p>
            <a:pPr lvl="1"/>
            <a:endParaRPr lang="en-US" dirty="0"/>
          </a:p>
          <a:p>
            <a:pPr lvl="1"/>
            <a:endParaRPr lang="en-US" dirty="0"/>
          </a:p>
          <a:p>
            <a:pPr lvl="1"/>
            <a:r>
              <a:rPr lang="en-US" dirty="0"/>
              <a:t>Start Nginx</a:t>
            </a:r>
          </a:p>
          <a:p>
            <a:pPr lvl="1"/>
            <a:endParaRPr lang="en-US" dirty="0"/>
          </a:p>
          <a:p>
            <a:pPr lvl="1"/>
            <a:endParaRPr lang="en-US" dirty="0"/>
          </a:p>
          <a:p>
            <a:pPr lvl="1"/>
            <a:r>
              <a:rPr lang="en-US" dirty="0"/>
              <a:t>The NGINX config file can be found here: /</a:t>
            </a:r>
            <a:r>
              <a:rPr lang="en-US" dirty="0" err="1"/>
              <a:t>usr</a:t>
            </a:r>
            <a:r>
              <a:rPr lang="en-US" dirty="0"/>
              <a:t>/local/</a:t>
            </a:r>
            <a:r>
              <a:rPr lang="en-US" dirty="0" err="1"/>
              <a:t>etc</a:t>
            </a:r>
            <a:r>
              <a:rPr lang="en-US" dirty="0"/>
              <a:t>/nginx/</a:t>
            </a:r>
            <a:r>
              <a:rPr lang="en-US" dirty="0" err="1"/>
              <a:t>nginx.conf</a:t>
            </a:r>
            <a:endParaRPr lang="en-US" dirty="0"/>
          </a:p>
          <a:p>
            <a:pPr lvl="1"/>
            <a:endParaRPr lang="en-US" dirty="0"/>
          </a:p>
          <a:p>
            <a:pPr lvl="1"/>
            <a:endParaRPr lang="en-US" dirty="0"/>
          </a:p>
          <a:p>
            <a:endParaRPr lang="en-US" dirty="0"/>
          </a:p>
        </p:txBody>
      </p:sp>
      <p:sp>
        <p:nvSpPr>
          <p:cNvPr id="7" name="Rectangle 1">
            <a:extLst>
              <a:ext uri="{FF2B5EF4-FFF2-40B4-BE49-F238E27FC236}">
                <a16:creationId xmlns:a16="http://schemas.microsoft.com/office/drawing/2014/main" id="{139F5FE5-7790-443C-A6AA-23D355AC8DD8}"/>
              </a:ext>
            </a:extLst>
          </p:cNvPr>
          <p:cNvSpPr>
            <a:spLocks noChangeArrowheads="1"/>
          </p:cNvSpPr>
          <p:nvPr/>
        </p:nvSpPr>
        <p:spPr bwMode="auto">
          <a:xfrm>
            <a:off x="1174173" y="1524973"/>
            <a:ext cx="2930236"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8F8F2"/>
                </a:solidFill>
                <a:effectLst/>
                <a:latin typeface="JetBrains Mono"/>
              </a:rPr>
              <a:t>sudo</a:t>
            </a:r>
            <a:r>
              <a:rPr kumimoji="0" lang="en-US" altLang="en-US" sz="1200" b="0" i="0" u="none" strike="noStrike" cap="none" normalizeH="0" baseline="0" dirty="0">
                <a:ln>
                  <a:noFill/>
                </a:ln>
                <a:solidFill>
                  <a:srgbClr val="F8F8F2"/>
                </a:solidFill>
                <a:effectLst/>
                <a:latin typeface="JetBrains Mono"/>
              </a:rPr>
              <a:t> apt</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get </a:t>
            </a:r>
            <a:r>
              <a:rPr kumimoji="0" lang="en-US" altLang="en-US" sz="1200" b="0" i="0" u="none" strike="noStrike" cap="none" normalizeH="0" baseline="0" dirty="0">
                <a:ln>
                  <a:noFill/>
                </a:ln>
                <a:solidFill>
                  <a:srgbClr val="50FA7B"/>
                </a:solidFill>
                <a:effectLst/>
                <a:latin typeface="JetBrains Mono"/>
              </a:rPr>
              <a:t>update</a:t>
            </a:r>
            <a:br>
              <a:rPr kumimoji="0" lang="en-US" altLang="en-US" sz="1200" b="0" i="0" u="none" strike="noStrike" cap="none" normalizeH="0" baseline="0" dirty="0">
                <a:ln>
                  <a:noFill/>
                </a:ln>
                <a:solidFill>
                  <a:srgbClr val="50FA7B"/>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sudo</a:t>
            </a:r>
            <a:r>
              <a:rPr kumimoji="0" lang="en-US" altLang="en-US" sz="1200" b="0" i="0" u="none" strike="noStrike" cap="none" normalizeH="0" baseline="0" dirty="0">
                <a:ln>
                  <a:noFill/>
                </a:ln>
                <a:solidFill>
                  <a:srgbClr val="F8F8F2"/>
                </a:solidFill>
                <a:effectLst/>
                <a:latin typeface="JetBrains Mono"/>
              </a:rPr>
              <a:t> apt</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get install nginx</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E9D3218E-A4AE-408A-B756-1BB0E21C9BDC}"/>
              </a:ext>
            </a:extLst>
          </p:cNvPr>
          <p:cNvSpPr>
            <a:spLocks noChangeArrowheads="1"/>
          </p:cNvSpPr>
          <p:nvPr/>
        </p:nvSpPr>
        <p:spPr bwMode="auto">
          <a:xfrm>
            <a:off x="1641763" y="2569995"/>
            <a:ext cx="2462645"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chown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R </a:t>
            </a:r>
            <a:r>
              <a:rPr kumimoji="0" lang="en-US" altLang="en-US" sz="1200" b="0" i="0" u="none" strike="noStrike" cap="none" normalizeH="0" baseline="0">
                <a:ln>
                  <a:noFill/>
                </a:ln>
                <a:solidFill>
                  <a:srgbClr val="F1FA8C"/>
                </a:solidFill>
                <a:effectLst/>
                <a:latin typeface="JetBrains Mono"/>
              </a:rPr>
              <a:t>'username'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usr</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local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077231A-0BE7-4AF4-8DEF-9F93F0429944}"/>
              </a:ext>
            </a:extLst>
          </p:cNvPr>
          <p:cNvSpPr>
            <a:spLocks noChangeArrowheads="1"/>
          </p:cNvSpPr>
          <p:nvPr/>
        </p:nvSpPr>
        <p:spPr bwMode="auto">
          <a:xfrm>
            <a:off x="1641763" y="3145619"/>
            <a:ext cx="2462645"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brew link pcre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brew install nginx</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DCB1CC5B-F3F4-4686-80CD-5E301FD386DC}"/>
              </a:ext>
            </a:extLst>
          </p:cNvPr>
          <p:cNvSpPr>
            <a:spLocks noChangeArrowheads="1"/>
          </p:cNvSpPr>
          <p:nvPr/>
        </p:nvSpPr>
        <p:spPr bwMode="auto">
          <a:xfrm>
            <a:off x="1641763" y="4011007"/>
            <a:ext cx="2462645"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nginx</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00080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F1F3C5-649C-46DA-A96C-413F815A038D}"/>
              </a:ext>
            </a:extLst>
          </p:cNvPr>
          <p:cNvSpPr>
            <a:spLocks noGrp="1"/>
          </p:cNvSpPr>
          <p:nvPr>
            <p:ph type="title"/>
          </p:nvPr>
        </p:nvSpPr>
        <p:spPr/>
        <p:txBody>
          <a:bodyPr/>
          <a:lstStyle/>
          <a:p>
            <a:r>
              <a:rPr lang="en-US" dirty="0"/>
              <a:t>Installing Nginx (2)</a:t>
            </a:r>
          </a:p>
        </p:txBody>
      </p:sp>
      <p:sp>
        <p:nvSpPr>
          <p:cNvPr id="6" name="Content Placeholder 5">
            <a:extLst>
              <a:ext uri="{FF2B5EF4-FFF2-40B4-BE49-F238E27FC236}">
                <a16:creationId xmlns:a16="http://schemas.microsoft.com/office/drawing/2014/main" id="{D22C1F12-7961-476B-87CB-8AA305A04285}"/>
              </a:ext>
            </a:extLst>
          </p:cNvPr>
          <p:cNvSpPr>
            <a:spLocks noGrp="1"/>
          </p:cNvSpPr>
          <p:nvPr>
            <p:ph type="body" sz="quarter" idx="11"/>
          </p:nvPr>
        </p:nvSpPr>
        <p:spPr/>
        <p:txBody>
          <a:bodyPr/>
          <a:lstStyle/>
          <a:p>
            <a:r>
              <a:rPr lang="en-US" dirty="0"/>
              <a:t>Window</a:t>
            </a:r>
          </a:p>
          <a:p>
            <a:pPr lvl="1"/>
            <a:r>
              <a:rPr lang="en-US" dirty="0"/>
              <a:t>For Windows, head over to the NGINX </a:t>
            </a:r>
            <a:r>
              <a:rPr lang="en-US" dirty="0">
                <a:hlinkClick r:id="rId2"/>
              </a:rPr>
              <a:t>downloads</a:t>
            </a:r>
            <a:r>
              <a:rPr lang="en-US" dirty="0"/>
              <a:t> page and get the zip</a:t>
            </a:r>
          </a:p>
          <a:p>
            <a:pPr lvl="1"/>
            <a:endParaRPr lang="en-US" dirty="0"/>
          </a:p>
          <a:p>
            <a:pPr lvl="1"/>
            <a:endParaRPr lang="en-US" dirty="0"/>
          </a:p>
          <a:p>
            <a:pPr lvl="1"/>
            <a:endParaRPr lang="en-US" dirty="0"/>
          </a:p>
          <a:p>
            <a:pPr lvl="1"/>
            <a:r>
              <a:rPr lang="en-US" dirty="0"/>
              <a:t>As you can see, the command start nginx will start NGINX</a:t>
            </a:r>
          </a:p>
          <a:p>
            <a:pPr lvl="1"/>
            <a:endParaRPr lang="en-US" dirty="0"/>
          </a:p>
          <a:p>
            <a:pPr lvl="1"/>
            <a:endParaRPr lang="en-US" dirty="0"/>
          </a:p>
          <a:p>
            <a:pPr lvl="1"/>
            <a:endParaRPr lang="en-US" dirty="0"/>
          </a:p>
          <a:p>
            <a:pPr lvl="1"/>
            <a:endParaRPr lang="en-US" dirty="0"/>
          </a:p>
          <a:p>
            <a:endParaRPr lang="en-US" dirty="0"/>
          </a:p>
        </p:txBody>
      </p:sp>
      <p:sp>
        <p:nvSpPr>
          <p:cNvPr id="11" name="Rectangle 5">
            <a:extLst>
              <a:ext uri="{FF2B5EF4-FFF2-40B4-BE49-F238E27FC236}">
                <a16:creationId xmlns:a16="http://schemas.microsoft.com/office/drawing/2014/main" id="{78C5F6FC-EF8A-4F59-AA70-F9D53E41DA92}"/>
              </a:ext>
            </a:extLst>
          </p:cNvPr>
          <p:cNvSpPr>
            <a:spLocks noChangeArrowheads="1"/>
          </p:cNvSpPr>
          <p:nvPr/>
        </p:nvSpPr>
        <p:spPr bwMode="auto">
          <a:xfrm>
            <a:off x="1600200" y="1830438"/>
            <a:ext cx="3439391"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unzip 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BD93F9"/>
                </a:solidFill>
                <a:effectLst/>
                <a:latin typeface="JetBrains Mono"/>
              </a:rPr>
              <a:t>1.17.10</a:t>
            </a:r>
            <a:r>
              <a:rPr kumimoji="0" lang="en-US" altLang="en-US" sz="1200" b="0" i="0" u="none" strike="noStrike" cap="none" normalizeH="0" baseline="0">
                <a:ln>
                  <a:noFill/>
                </a:ln>
                <a:solidFill>
                  <a:srgbClr val="F8F8F2"/>
                </a:solidFill>
                <a:effectLst/>
                <a:latin typeface="JetBrains Mono"/>
              </a:rPr>
              <a:t>.zip</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cd 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BD93F9"/>
                </a:solidFill>
                <a:effectLst/>
                <a:latin typeface="JetBrains Mono"/>
              </a:rPr>
              <a:t>1.17.10</a:t>
            </a:r>
            <a:br>
              <a:rPr kumimoji="0" lang="en-US" altLang="en-US" sz="1200" b="0" i="0" u="none" strike="noStrike" cap="none" normalizeH="0" baseline="0">
                <a:ln>
                  <a:noFill/>
                </a:ln>
                <a:solidFill>
                  <a:srgbClr val="BD93F9"/>
                </a:solidFill>
                <a:effectLst/>
                <a:latin typeface="JetBrains Mono"/>
              </a:rPr>
            </a:br>
            <a:r>
              <a:rPr kumimoji="0" lang="en-US" altLang="en-US" sz="1200" b="0" i="0" u="none" strike="noStrike" cap="none" normalizeH="0" baseline="0">
                <a:ln>
                  <a:noFill/>
                </a:ln>
                <a:solidFill>
                  <a:srgbClr val="F8F8F2"/>
                </a:solidFill>
                <a:effectLst/>
                <a:latin typeface="JetBrains Mono"/>
              </a:rPr>
              <a:t>start nginx</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1587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FAD-3475-4CD4-B236-6DF7EA604D1D}"/>
              </a:ext>
            </a:extLst>
          </p:cNvPr>
          <p:cNvSpPr>
            <a:spLocks noGrp="1"/>
          </p:cNvSpPr>
          <p:nvPr>
            <p:ph type="title"/>
          </p:nvPr>
        </p:nvSpPr>
        <p:spPr/>
        <p:txBody>
          <a:bodyPr/>
          <a:lstStyle/>
          <a:p>
            <a:r>
              <a:rPr lang="en-US" dirty="0"/>
              <a:t>Setting Up a Node.js Server</a:t>
            </a:r>
          </a:p>
        </p:txBody>
      </p:sp>
      <p:sp>
        <p:nvSpPr>
          <p:cNvPr id="3" name="Content Placeholder 2">
            <a:extLst>
              <a:ext uri="{FF2B5EF4-FFF2-40B4-BE49-F238E27FC236}">
                <a16:creationId xmlns:a16="http://schemas.microsoft.com/office/drawing/2014/main" id="{A492D1FF-C840-47F9-AD75-20D7D83241E2}"/>
              </a:ext>
            </a:extLst>
          </p:cNvPr>
          <p:cNvSpPr>
            <a:spLocks noGrp="1"/>
          </p:cNvSpPr>
          <p:nvPr>
            <p:ph type="body" sz="quarter" idx="11"/>
          </p:nvPr>
        </p:nvSpPr>
        <p:spPr/>
        <p:txBody>
          <a:bodyPr/>
          <a:lstStyle/>
          <a:p>
            <a:r>
              <a:rPr lang="en-US" dirty="0"/>
              <a:t>First, let’s create simple Node.js server</a:t>
            </a:r>
          </a:p>
          <a:p>
            <a:endParaRPr lang="en-US" dirty="0"/>
          </a:p>
          <a:p>
            <a:endParaRPr lang="en-US" dirty="0"/>
          </a:p>
          <a:p>
            <a:r>
              <a:rPr lang="en-US" dirty="0"/>
              <a:t>Create </a:t>
            </a:r>
            <a:r>
              <a:rPr lang="en-US" b="1" dirty="0"/>
              <a:t>server.js</a:t>
            </a:r>
          </a:p>
          <a:p>
            <a:endParaRPr lang="en-US" b="1" dirty="0"/>
          </a:p>
          <a:p>
            <a:endParaRPr lang="en-US" b="1" dirty="0"/>
          </a:p>
          <a:p>
            <a:endParaRPr lang="en-US" b="1" dirty="0"/>
          </a:p>
          <a:p>
            <a:endParaRPr lang="en-US" dirty="0"/>
          </a:p>
          <a:p>
            <a:r>
              <a:rPr lang="en-US" dirty="0"/>
              <a:t>Now let’s open Nginx default site config file</a:t>
            </a:r>
          </a:p>
          <a:p>
            <a:pPr marL="0" indent="0">
              <a:buNone/>
            </a:pPr>
            <a:endParaRPr lang="en-US" dirty="0"/>
          </a:p>
          <a:p>
            <a:endParaRPr lang="en-US" dirty="0"/>
          </a:p>
          <a:p>
            <a:endParaRPr lang="en-US" dirty="0"/>
          </a:p>
        </p:txBody>
      </p:sp>
      <p:sp>
        <p:nvSpPr>
          <p:cNvPr id="4" name="Rectangle 1">
            <a:extLst>
              <a:ext uri="{FF2B5EF4-FFF2-40B4-BE49-F238E27FC236}">
                <a16:creationId xmlns:a16="http://schemas.microsoft.com/office/drawing/2014/main" id="{156E2B84-64CA-4F62-82B2-4A4B7C0B4D3C}"/>
              </a:ext>
            </a:extLst>
          </p:cNvPr>
          <p:cNvSpPr>
            <a:spLocks noChangeArrowheads="1"/>
          </p:cNvSpPr>
          <p:nvPr/>
        </p:nvSpPr>
        <p:spPr bwMode="auto">
          <a:xfrm>
            <a:off x="1174171" y="1558548"/>
            <a:ext cx="5024610"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mkdir node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demo </a:t>
            </a:r>
            <a:r>
              <a:rPr kumimoji="0" lang="en-US" altLang="en-US" sz="1200" b="0" i="0" u="none" strike="noStrike" cap="none" normalizeH="0" baseline="0">
                <a:ln>
                  <a:noFill/>
                </a:ln>
                <a:solidFill>
                  <a:srgbClr val="FF79C6"/>
                </a:solidFill>
                <a:effectLst/>
                <a:latin typeface="JetBrains Mono"/>
              </a:rPr>
              <a:t>&amp;&amp; </a:t>
            </a:r>
            <a:r>
              <a:rPr kumimoji="0" lang="en-US" altLang="en-US" sz="1200" b="0" i="0" u="none" strike="noStrike" cap="none" normalizeH="0" baseline="0">
                <a:ln>
                  <a:noFill/>
                </a:ln>
                <a:solidFill>
                  <a:srgbClr val="F8F8F2"/>
                </a:solidFill>
                <a:effectLst/>
                <a:latin typeface="JetBrains Mono"/>
              </a:rPr>
              <a:t>cd node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demo</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npm </a:t>
            </a:r>
            <a:r>
              <a:rPr kumimoji="0" lang="en-US" altLang="en-US" sz="1200" b="0" i="0" u="none" strike="noStrike" cap="none" normalizeH="0" baseline="0">
                <a:ln>
                  <a:noFill/>
                </a:ln>
                <a:solidFill>
                  <a:srgbClr val="50FA7B"/>
                </a:solidFill>
                <a:effectLst/>
                <a:latin typeface="JetBrains Mono"/>
              </a:rPr>
              <a:t>init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y</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npm i express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F3FBA13-78B9-47DD-B189-0BA89E792ACF}"/>
              </a:ext>
            </a:extLst>
          </p:cNvPr>
          <p:cNvSpPr>
            <a:spLocks noChangeArrowheads="1"/>
          </p:cNvSpPr>
          <p:nvPr/>
        </p:nvSpPr>
        <p:spPr bwMode="auto">
          <a:xfrm>
            <a:off x="1174171" y="2687771"/>
            <a:ext cx="5024610" cy="138499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1" u="none" strike="noStrike" cap="none" normalizeH="0" baseline="0">
                <a:ln>
                  <a:noFill/>
                </a:ln>
                <a:solidFill>
                  <a:srgbClr val="8BE9FD"/>
                </a:solidFill>
                <a:effectLst/>
                <a:latin typeface="JetBrains Mono"/>
              </a:rPr>
              <a:t>express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'express'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app </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8BE9FD"/>
                </a:solidFill>
                <a:effectLst/>
                <a:latin typeface="JetBrains Mono"/>
              </a:rPr>
              <a:t>express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port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3000</a:t>
            </a:r>
            <a:br>
              <a:rPr kumimoji="0" lang="en-US" altLang="en-US" sz="1200" b="0" i="0" u="none" strike="noStrike" cap="none" normalizeH="0" baseline="0">
                <a:ln>
                  <a:noFill/>
                </a:ln>
                <a:solidFill>
                  <a:srgbClr val="BD93F9"/>
                </a:solidFill>
                <a:effectLst/>
                <a:latin typeface="JetBrains Mono"/>
              </a:rPr>
            </a:br>
            <a:br>
              <a:rPr kumimoji="0" lang="en-US" altLang="en-US" sz="1200" b="0" i="0" u="none" strike="noStrike" cap="none" normalizeH="0" baseline="0">
                <a:ln>
                  <a:noFill/>
                </a:ln>
                <a:solidFill>
                  <a:srgbClr val="BD93F9"/>
                </a:solidFill>
                <a:effectLst/>
                <a:latin typeface="JetBrains Mono"/>
              </a:rPr>
            </a:br>
            <a:r>
              <a:rPr kumimoji="0" lang="en-US" altLang="en-US" sz="1200" b="0" i="0" u="none" strike="noStrike" cap="none" normalizeH="0" baseline="0">
                <a:ln>
                  <a:noFill/>
                </a:ln>
                <a:solidFill>
                  <a:srgbClr val="F8F8F2"/>
                </a:solidFill>
                <a:effectLst/>
                <a:latin typeface="JetBrains Mono"/>
              </a:rPr>
              <a:t>app.get(</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send</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'Hello World!'</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a:t>
            </a:r>
            <a:r>
              <a:rPr kumimoji="0" lang="en-US" altLang="en-US" sz="1200" b="0" i="0" u="none" strike="noStrike" cap="none" normalizeH="0" baseline="0">
                <a:ln>
                  <a:noFill/>
                </a:ln>
                <a:solidFill>
                  <a:srgbClr val="50FA7B"/>
                </a:solidFill>
                <a:effectLst/>
                <a:latin typeface="JetBrains Mono"/>
              </a:rPr>
              <a:t>listen</a:t>
            </a:r>
            <a:r>
              <a:rPr kumimoji="0" lang="en-US" altLang="en-US" sz="1200" b="0" i="0" u="none" strike="noStrike" cap="none" normalizeH="0" baseline="0">
                <a:ln>
                  <a:noFill/>
                </a:ln>
                <a:solidFill>
                  <a:srgbClr val="F8F8F2"/>
                </a:solidFill>
                <a:effectLst/>
                <a:latin typeface="JetBrains Mono"/>
              </a:rPr>
              <a:t>(port, ()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log</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`Example app listening on port </a:t>
            </a:r>
            <a:r>
              <a:rPr kumimoji="0" lang="en-US" altLang="en-US" sz="1200" b="0" i="0" u="none" strike="noStrike" cap="none" normalizeH="0" baseline="0">
                <a:ln>
                  <a:noFill/>
                </a:ln>
                <a:solidFill>
                  <a:srgbClr val="F8F8F2"/>
                </a:solidFill>
                <a:effectLst/>
                <a:latin typeface="JetBrains Mono"/>
              </a:rPr>
              <a:t>${port}</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D77D622-EADF-41F9-A1BA-49ECB22A35FB}"/>
              </a:ext>
            </a:extLst>
          </p:cNvPr>
          <p:cNvSpPr>
            <a:spLocks noChangeArrowheads="1"/>
          </p:cNvSpPr>
          <p:nvPr/>
        </p:nvSpPr>
        <p:spPr bwMode="auto">
          <a:xfrm>
            <a:off x="1174171" y="4570408"/>
            <a:ext cx="5024610"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nano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etc</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sites</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available</a:t>
            </a:r>
            <a:r>
              <a:rPr kumimoji="0" lang="en-US" altLang="en-US" sz="1200" b="0" i="0" u="none" strike="noStrike" cap="none" normalizeH="0" baseline="0">
                <a:ln>
                  <a:noFill/>
                </a:ln>
                <a:solidFill>
                  <a:srgbClr val="FF79C6"/>
                </a:solidFill>
                <a:effectLst/>
                <a:latin typeface="JetBrains Mono"/>
              </a:rPr>
              <a:t>/default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9695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2FAD-3475-4CD4-B236-6DF7EA604D1D}"/>
              </a:ext>
            </a:extLst>
          </p:cNvPr>
          <p:cNvSpPr>
            <a:spLocks noGrp="1"/>
          </p:cNvSpPr>
          <p:nvPr>
            <p:ph type="title"/>
          </p:nvPr>
        </p:nvSpPr>
        <p:spPr/>
        <p:txBody>
          <a:bodyPr/>
          <a:lstStyle/>
          <a:p>
            <a:r>
              <a:rPr lang="en-US" dirty="0"/>
              <a:t>Setting Up a Node.js Server (2)</a:t>
            </a:r>
          </a:p>
        </p:txBody>
      </p:sp>
      <p:sp>
        <p:nvSpPr>
          <p:cNvPr id="3" name="Content Placeholder 2">
            <a:extLst>
              <a:ext uri="{FF2B5EF4-FFF2-40B4-BE49-F238E27FC236}">
                <a16:creationId xmlns:a16="http://schemas.microsoft.com/office/drawing/2014/main" id="{A492D1FF-C840-47F9-AD75-20D7D83241E2}"/>
              </a:ext>
            </a:extLst>
          </p:cNvPr>
          <p:cNvSpPr>
            <a:spLocks noGrp="1"/>
          </p:cNvSpPr>
          <p:nvPr>
            <p:ph type="body" sz="quarter" idx="11"/>
          </p:nvPr>
        </p:nvSpPr>
        <p:spPr/>
        <p:txBody>
          <a:bodyPr/>
          <a:lstStyle/>
          <a:p>
            <a:r>
              <a:rPr lang="en-US" dirty="0"/>
              <a:t>Update </a:t>
            </a:r>
            <a:r>
              <a:rPr lang="en-US" b="1" dirty="0"/>
              <a:t>“server” </a:t>
            </a:r>
            <a:r>
              <a:rPr lang="en-US" dirty="0"/>
              <a:t>block</a:t>
            </a:r>
          </a:p>
          <a:p>
            <a:endParaRPr lang="en-US" dirty="0"/>
          </a:p>
          <a:p>
            <a:endParaRPr lang="en-US" dirty="0"/>
          </a:p>
          <a:p>
            <a:endParaRPr lang="en-US" dirty="0"/>
          </a:p>
          <a:p>
            <a:endParaRPr lang="en-US" dirty="0"/>
          </a:p>
          <a:p>
            <a:endParaRPr lang="en-US" dirty="0"/>
          </a:p>
          <a:p>
            <a:endParaRPr lang="en-US" dirty="0"/>
          </a:p>
          <a:p>
            <a:endParaRPr lang="en-US" dirty="0"/>
          </a:p>
          <a:p>
            <a:r>
              <a:rPr lang="en-US" dirty="0"/>
              <a:t>Restart Nginx for testing</a:t>
            </a:r>
          </a:p>
          <a:p>
            <a:endParaRPr lang="en-US" b="1" dirty="0"/>
          </a:p>
          <a:p>
            <a:pPr marL="0" indent="0">
              <a:buNone/>
            </a:pPr>
            <a:endParaRPr lang="en-US" dirty="0"/>
          </a:p>
          <a:p>
            <a:endParaRPr lang="en-US" dirty="0"/>
          </a:p>
          <a:p>
            <a:endParaRPr lang="en-US" dirty="0"/>
          </a:p>
        </p:txBody>
      </p:sp>
      <p:sp>
        <p:nvSpPr>
          <p:cNvPr id="7" name="Rectangle 1">
            <a:extLst>
              <a:ext uri="{FF2B5EF4-FFF2-40B4-BE49-F238E27FC236}">
                <a16:creationId xmlns:a16="http://schemas.microsoft.com/office/drawing/2014/main" id="{82CACD41-F5B9-41CE-92F2-9AF0867C5841}"/>
              </a:ext>
            </a:extLst>
          </p:cNvPr>
          <p:cNvSpPr>
            <a:spLocks noChangeArrowheads="1"/>
          </p:cNvSpPr>
          <p:nvPr/>
        </p:nvSpPr>
        <p:spPr bwMode="auto">
          <a:xfrm>
            <a:off x="1148317" y="1590629"/>
            <a:ext cx="4306186" cy="24929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server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listen       </a:t>
            </a:r>
            <a:r>
              <a:rPr kumimoji="0" lang="en-US" altLang="en-US" sz="1200" b="0" i="0" u="none" strike="noStrike" cap="none" normalizeH="0" baseline="0">
                <a:ln>
                  <a:noFill/>
                </a:ln>
                <a:solidFill>
                  <a:srgbClr val="BD93F9"/>
                </a:solidFill>
                <a:effectLst/>
                <a:latin typeface="JetBrains Mono"/>
              </a:rPr>
              <a:t>80</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server_name  localhost;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location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proxy_pass http</a:t>
            </a:r>
            <a:r>
              <a:rPr kumimoji="0" lang="en-US" altLang="en-US" sz="1200" b="0" i="0" u="none" strike="noStrike" cap="none" normalizeH="0" baseline="0">
                <a:ln>
                  <a:noFill/>
                </a:ln>
                <a:solidFill>
                  <a:srgbClr val="FF79C6"/>
                </a:solidFill>
                <a:effectLst/>
                <a:latin typeface="JetBrains Mono"/>
              </a:rPr>
              <a:t>:</a:t>
            </a:r>
            <a:r>
              <a:rPr kumimoji="0" lang="en-US" altLang="en-US" sz="1200" b="0" i="1" u="none" strike="noStrike" cap="none" normalizeH="0" baseline="0">
                <a:ln>
                  <a:noFill/>
                </a:ln>
                <a:solidFill>
                  <a:srgbClr val="6272A4"/>
                </a:solidFill>
                <a:effectLst/>
                <a:latin typeface="JetBrains Mono"/>
              </a:rPr>
              <a:t>//localhost:3000;</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0" u="none" strike="noStrike" cap="none" normalizeH="0" baseline="0">
                <a:ln>
                  <a:noFill/>
                </a:ln>
                <a:solidFill>
                  <a:srgbClr val="F8F8F2"/>
                </a:solidFill>
                <a:effectLst/>
                <a:latin typeface="JetBrains Mono"/>
              </a:rPr>
              <a:t>proxy_http_version </a:t>
            </a:r>
            <a:r>
              <a:rPr kumimoji="0" lang="en-US" altLang="en-US" sz="1200" b="0" i="0" u="none" strike="noStrike" cap="none" normalizeH="0" baseline="0">
                <a:ln>
                  <a:noFill/>
                </a:ln>
                <a:solidFill>
                  <a:srgbClr val="BD93F9"/>
                </a:solidFill>
                <a:effectLst/>
                <a:latin typeface="JetBrains Mono"/>
              </a:rPr>
              <a:t>1.1</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proxy_set_header Upgrade $http_upgrade;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proxy_set_header Connection </a:t>
            </a:r>
            <a:r>
              <a:rPr kumimoji="0" lang="en-US" altLang="en-US" sz="1200" b="0" i="0" u="none" strike="noStrike" cap="none" normalizeH="0" baseline="0">
                <a:ln>
                  <a:noFill/>
                </a:ln>
                <a:solidFill>
                  <a:srgbClr val="F1FA8C"/>
                </a:solidFill>
                <a:effectLst/>
                <a:latin typeface="JetBrains Mono"/>
              </a:rPr>
              <a:t>'upgrade'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proxy_set_header Host $host;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proxy_cache_bypass $http_upgrade;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11519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4505-17FE-49D5-BC9B-EAE47DE6A698}"/>
              </a:ext>
            </a:extLst>
          </p:cNvPr>
          <p:cNvSpPr>
            <a:spLocks noGrp="1"/>
          </p:cNvSpPr>
          <p:nvPr>
            <p:ph type="title"/>
          </p:nvPr>
        </p:nvSpPr>
        <p:spPr/>
        <p:txBody>
          <a:bodyPr/>
          <a:lstStyle/>
          <a:p>
            <a:r>
              <a:rPr lang="en-US" dirty="0"/>
              <a:t>Setting Up a Node.js Server (3)</a:t>
            </a:r>
          </a:p>
        </p:txBody>
      </p:sp>
      <p:sp>
        <p:nvSpPr>
          <p:cNvPr id="3" name="Content Placeholder 2">
            <a:extLst>
              <a:ext uri="{FF2B5EF4-FFF2-40B4-BE49-F238E27FC236}">
                <a16:creationId xmlns:a16="http://schemas.microsoft.com/office/drawing/2014/main" id="{26425610-F02C-4002-A44B-03014D002BAF}"/>
              </a:ext>
            </a:extLst>
          </p:cNvPr>
          <p:cNvSpPr>
            <a:spLocks noGrp="1"/>
          </p:cNvSpPr>
          <p:nvPr>
            <p:ph type="body" sz="quarter" idx="11"/>
          </p:nvPr>
        </p:nvSpPr>
        <p:spPr/>
        <p:txBody>
          <a:bodyPr/>
          <a:lstStyle/>
          <a:p>
            <a:r>
              <a:rPr lang="en-US" dirty="0"/>
              <a:t>Ubuntu</a:t>
            </a:r>
          </a:p>
          <a:p>
            <a:endParaRPr lang="en-US" dirty="0"/>
          </a:p>
          <a:p>
            <a:r>
              <a:rPr lang="en-US" dirty="0"/>
              <a:t>MacOS:</a:t>
            </a:r>
          </a:p>
          <a:p>
            <a:endParaRPr lang="en-US" dirty="0"/>
          </a:p>
          <a:p>
            <a:r>
              <a:rPr lang="en-US" dirty="0"/>
              <a:t>Windows:</a:t>
            </a:r>
          </a:p>
          <a:p>
            <a:endParaRPr lang="en-US" dirty="0"/>
          </a:p>
          <a:p>
            <a:r>
              <a:rPr lang="en-US" dirty="0"/>
              <a:t>Now, you can test with link </a:t>
            </a:r>
            <a:r>
              <a:rPr lang="en-US" dirty="0">
                <a:hlinkClick r:id="rId2"/>
              </a:rPr>
              <a:t>http://localhost</a:t>
            </a:r>
            <a:r>
              <a:rPr lang="en-US" dirty="0"/>
              <a:t> that will use </a:t>
            </a:r>
            <a:r>
              <a:rPr lang="en-US" b="1" dirty="0" err="1"/>
              <a:t>proxy_pass</a:t>
            </a:r>
            <a:r>
              <a:rPr lang="en-US" dirty="0"/>
              <a:t> to point to </a:t>
            </a:r>
            <a:r>
              <a:rPr lang="en-US" dirty="0">
                <a:hlinkClick r:id="rId3"/>
              </a:rPr>
              <a:t>http://localhost:3000</a:t>
            </a:r>
            <a:r>
              <a:rPr lang="en-US" dirty="0"/>
              <a:t> </a:t>
            </a:r>
            <a:endParaRPr lang="en-US" b="1" dirty="0"/>
          </a:p>
          <a:p>
            <a:endParaRPr lang="en-US" dirty="0"/>
          </a:p>
          <a:p>
            <a:endParaRPr lang="en-US" dirty="0"/>
          </a:p>
        </p:txBody>
      </p:sp>
      <p:sp>
        <p:nvSpPr>
          <p:cNvPr id="4" name="Rectangle 1">
            <a:extLst>
              <a:ext uri="{FF2B5EF4-FFF2-40B4-BE49-F238E27FC236}">
                <a16:creationId xmlns:a16="http://schemas.microsoft.com/office/drawing/2014/main" id="{A0B6DB27-559D-4697-BABF-A44EF867CDAE}"/>
              </a:ext>
            </a:extLst>
          </p:cNvPr>
          <p:cNvSpPr>
            <a:spLocks noChangeArrowheads="1"/>
          </p:cNvSpPr>
          <p:nvPr/>
        </p:nvSpPr>
        <p:spPr bwMode="auto">
          <a:xfrm>
            <a:off x="1170706" y="1593785"/>
            <a:ext cx="3574473"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8F8F2"/>
                </a:solidFill>
                <a:effectLst/>
                <a:latin typeface="JetBrains Mono"/>
              </a:rPr>
              <a:t>sudo</a:t>
            </a:r>
            <a:r>
              <a:rPr kumimoji="0" lang="en-US" altLang="en-US" sz="1200" b="0" i="0" u="none" strike="noStrike" cap="none" normalizeH="0" baseline="0" dirty="0">
                <a:ln>
                  <a:noFill/>
                </a:ln>
                <a:solidFill>
                  <a:srgbClr val="F8F8F2"/>
                </a:solidFill>
                <a:effectLst/>
                <a:latin typeface="JetBrains Mono"/>
              </a:rPr>
              <a:t> service </a:t>
            </a:r>
            <a:r>
              <a:rPr kumimoji="0" lang="en-US" altLang="en-US" sz="1200" b="0" i="0" u="none" strike="noStrike" cap="none" normalizeH="0" baseline="0" dirty="0" err="1">
                <a:ln>
                  <a:noFill/>
                </a:ln>
                <a:solidFill>
                  <a:srgbClr val="F8F8F2"/>
                </a:solidFill>
                <a:effectLst/>
                <a:latin typeface="JetBrains Mono"/>
              </a:rPr>
              <a:t>nginx</a:t>
            </a:r>
            <a:r>
              <a:rPr kumimoji="0" lang="en-US" altLang="en-US" sz="1200" b="0" i="0" u="none" strike="noStrike" cap="none" normalizeH="0" baseline="0" dirty="0">
                <a:ln>
                  <a:noFill/>
                </a:ln>
                <a:solidFill>
                  <a:srgbClr val="F8F8F2"/>
                </a:solidFill>
                <a:effectLst/>
                <a:latin typeface="JetBrains Mono"/>
              </a:rPr>
              <a:t> restart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C28106A-5DE1-483F-9607-427A9D067AE1}"/>
              </a:ext>
            </a:extLst>
          </p:cNvPr>
          <p:cNvSpPr>
            <a:spLocks noChangeArrowheads="1"/>
          </p:cNvSpPr>
          <p:nvPr/>
        </p:nvSpPr>
        <p:spPr bwMode="auto">
          <a:xfrm>
            <a:off x="1170707" y="2256539"/>
            <a:ext cx="3574473"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etc</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50FA7B"/>
                </a:solidFill>
                <a:effectLst/>
                <a:latin typeface="JetBrains Mono"/>
              </a:rPr>
              <a:t>init</a:t>
            </a:r>
            <a:r>
              <a:rPr kumimoji="0" lang="en-US" altLang="en-US" sz="1200" b="0" i="0" u="none" strike="noStrike" cap="none" normalizeH="0" baseline="0">
                <a:ln>
                  <a:noFill/>
                </a:ln>
                <a:solidFill>
                  <a:srgbClr val="F8F8F2"/>
                </a:solidFill>
                <a:effectLst/>
                <a:latin typeface="JetBrains Mono"/>
              </a:rPr>
              <a:t>.d</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nginx restart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93C5FE1-CBF0-46A7-A162-D1C495155DB0}"/>
              </a:ext>
            </a:extLst>
          </p:cNvPr>
          <p:cNvSpPr>
            <a:spLocks noChangeArrowheads="1"/>
          </p:cNvSpPr>
          <p:nvPr/>
        </p:nvSpPr>
        <p:spPr bwMode="auto">
          <a:xfrm>
            <a:off x="1170705" y="3083394"/>
            <a:ext cx="3574473"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nginx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 </a:t>
            </a:r>
            <a:r>
              <a:rPr kumimoji="0" lang="en-US" altLang="en-US" sz="1200" b="0" i="1" u="none" strike="noStrike" cap="none" normalizeH="0" baseline="0">
                <a:ln>
                  <a:noFill/>
                </a:ln>
                <a:solidFill>
                  <a:srgbClr val="8BE9FD"/>
                </a:solidFill>
                <a:effectLst/>
                <a:latin typeface="JetBrains Mono"/>
              </a:rPr>
              <a:t>stop </a:t>
            </a:r>
            <a:r>
              <a:rPr kumimoji="0" lang="en-US" altLang="en-US" sz="1200" b="0" i="0" u="none" strike="noStrike" cap="none" normalizeH="0" baseline="0">
                <a:ln>
                  <a:noFill/>
                </a:ln>
                <a:solidFill>
                  <a:srgbClr val="FF79C6"/>
                </a:solidFill>
                <a:effectLst/>
                <a:latin typeface="JetBrains Mono"/>
              </a:rPr>
              <a:t>&amp;&amp; </a:t>
            </a:r>
            <a:r>
              <a:rPr kumimoji="0" lang="en-US" altLang="en-US" sz="1200" b="0" i="0" u="none" strike="noStrike" cap="none" normalizeH="0" baseline="0">
                <a:ln>
                  <a:noFill/>
                </a:ln>
                <a:solidFill>
                  <a:srgbClr val="F8F8F2"/>
                </a:solidFill>
                <a:effectLst/>
                <a:latin typeface="JetBrains Mono"/>
              </a:rPr>
              <a:t>sudo nginx</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B90FF3D7-EEC3-4DF8-953E-874EBB20398C}"/>
              </a:ext>
            </a:extLst>
          </p:cNvPr>
          <p:cNvSpPr>
            <a:spLocks noChangeArrowheads="1"/>
          </p:cNvSpPr>
          <p:nvPr/>
        </p:nvSpPr>
        <p:spPr bwMode="auto">
          <a:xfrm>
            <a:off x="1170706" y="4076955"/>
            <a:ext cx="3574472"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nginx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 reload</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71376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5778-8070-4462-AFE9-935508706087}"/>
              </a:ext>
            </a:extLst>
          </p:cNvPr>
          <p:cNvSpPr>
            <a:spLocks noGrp="1"/>
          </p:cNvSpPr>
          <p:nvPr>
            <p:ph type="title"/>
          </p:nvPr>
        </p:nvSpPr>
        <p:spPr/>
        <p:txBody>
          <a:bodyPr/>
          <a:lstStyle/>
          <a:p>
            <a:r>
              <a:rPr lang="en-US" dirty="0"/>
              <a:t>Self-Signed Certificates</a:t>
            </a:r>
          </a:p>
        </p:txBody>
      </p:sp>
      <p:sp>
        <p:nvSpPr>
          <p:cNvPr id="3" name="Content Placeholder 2">
            <a:extLst>
              <a:ext uri="{FF2B5EF4-FFF2-40B4-BE49-F238E27FC236}">
                <a16:creationId xmlns:a16="http://schemas.microsoft.com/office/drawing/2014/main" id="{021A2201-249C-43E1-8219-82AC0CFAF93E}"/>
              </a:ext>
            </a:extLst>
          </p:cNvPr>
          <p:cNvSpPr>
            <a:spLocks noGrp="1"/>
          </p:cNvSpPr>
          <p:nvPr>
            <p:ph type="body" sz="quarter" idx="11"/>
          </p:nvPr>
        </p:nvSpPr>
        <p:spPr/>
        <p:txBody>
          <a:bodyPr/>
          <a:lstStyle/>
          <a:p>
            <a:r>
              <a:rPr lang="en-US" dirty="0"/>
              <a:t>Create folder </a:t>
            </a:r>
            <a:r>
              <a:rPr lang="en-US" b="1" dirty="0"/>
              <a:t>/</a:t>
            </a:r>
            <a:r>
              <a:rPr lang="en-US" b="1" dirty="0" err="1"/>
              <a:t>etc</a:t>
            </a:r>
            <a:r>
              <a:rPr lang="en-US" b="1" dirty="0"/>
              <a:t>/</a:t>
            </a:r>
            <a:r>
              <a:rPr lang="en-US" b="1" dirty="0" err="1"/>
              <a:t>nginx</a:t>
            </a:r>
            <a:r>
              <a:rPr lang="en-US" b="1" dirty="0"/>
              <a:t>/</a:t>
            </a:r>
            <a:r>
              <a:rPr lang="en-US" b="1" dirty="0" err="1"/>
              <a:t>ssl</a:t>
            </a:r>
            <a:endParaRPr lang="en-US" b="1" dirty="0"/>
          </a:p>
          <a:p>
            <a:endParaRPr lang="en-US" b="1" dirty="0"/>
          </a:p>
          <a:p>
            <a:endParaRPr lang="en-US" dirty="0"/>
          </a:p>
          <a:p>
            <a:r>
              <a:rPr lang="en-US" dirty="0"/>
              <a:t>Create private server key (they will ask to update passphrase)</a:t>
            </a:r>
          </a:p>
          <a:p>
            <a:endParaRPr lang="en-US" dirty="0"/>
          </a:p>
          <a:p>
            <a:r>
              <a:rPr lang="en-US" dirty="0"/>
              <a:t>Follow up by creating a certificate signing request</a:t>
            </a:r>
          </a:p>
          <a:p>
            <a:endParaRPr lang="en-US" dirty="0"/>
          </a:p>
          <a:p>
            <a:pPr lvl="1"/>
            <a:r>
              <a:rPr lang="en-US" dirty="0"/>
              <a:t>The most important line is “Common Name”, we should enter domain here, or your site’s IP address.</a:t>
            </a:r>
          </a:p>
        </p:txBody>
      </p:sp>
      <p:sp>
        <p:nvSpPr>
          <p:cNvPr id="5" name="Rectangle 2">
            <a:extLst>
              <a:ext uri="{FF2B5EF4-FFF2-40B4-BE49-F238E27FC236}">
                <a16:creationId xmlns:a16="http://schemas.microsoft.com/office/drawing/2014/main" id="{6388CE45-10BB-4080-90BE-91CF598FCA35}"/>
              </a:ext>
            </a:extLst>
          </p:cNvPr>
          <p:cNvSpPr>
            <a:spLocks noChangeArrowheads="1"/>
          </p:cNvSpPr>
          <p:nvPr/>
        </p:nvSpPr>
        <p:spPr bwMode="auto">
          <a:xfrm>
            <a:off x="1163780" y="1635076"/>
            <a:ext cx="4374573"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mkdir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etc</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ssl</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cd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etc</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ssl</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F7FA1DB-5C0F-42AD-9B86-A279A4A31474}"/>
              </a:ext>
            </a:extLst>
          </p:cNvPr>
          <p:cNvSpPr>
            <a:spLocks noChangeArrowheads="1"/>
          </p:cNvSpPr>
          <p:nvPr/>
        </p:nvSpPr>
        <p:spPr bwMode="auto">
          <a:xfrm>
            <a:off x="1163780" y="2775248"/>
            <a:ext cx="4374573"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openssl genrsa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des3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out server.key </a:t>
            </a:r>
            <a:r>
              <a:rPr kumimoji="0" lang="en-US" altLang="en-US" sz="1200" b="0" i="0" u="none" strike="noStrike" cap="none" normalizeH="0" baseline="0">
                <a:ln>
                  <a:noFill/>
                </a:ln>
                <a:solidFill>
                  <a:srgbClr val="BD93F9"/>
                </a:solidFill>
                <a:effectLst/>
                <a:latin typeface="JetBrains Mono"/>
              </a:rPr>
              <a:t>2048</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24157F5-16C8-4BD3-B7B8-066FA42EFCC5}"/>
              </a:ext>
            </a:extLst>
          </p:cNvPr>
          <p:cNvSpPr>
            <a:spLocks noChangeArrowheads="1"/>
          </p:cNvSpPr>
          <p:nvPr/>
        </p:nvSpPr>
        <p:spPr bwMode="auto">
          <a:xfrm>
            <a:off x="1142381" y="3479891"/>
            <a:ext cx="4374573"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openssl req </a:t>
            </a:r>
            <a:r>
              <a:rPr kumimoji="0" lang="en-US" altLang="en-US" sz="1200" b="0" i="0" u="none" strike="noStrike" cap="none" normalizeH="0" baseline="0">
                <a:ln>
                  <a:noFill/>
                </a:ln>
                <a:solidFill>
                  <a:srgbClr val="FF79C6"/>
                </a:solidFill>
                <a:effectLst/>
                <a:latin typeface="JetBrains Mono"/>
              </a:rPr>
              <a:t>-new -</a:t>
            </a:r>
            <a:r>
              <a:rPr kumimoji="0" lang="en-US" altLang="en-US" sz="1200" b="0" i="0" u="none" strike="noStrike" cap="none" normalizeH="0" baseline="0">
                <a:ln>
                  <a:noFill/>
                </a:ln>
                <a:solidFill>
                  <a:srgbClr val="F8F8F2"/>
                </a:solidFill>
                <a:effectLst/>
                <a:latin typeface="JetBrains Mono"/>
              </a:rPr>
              <a:t>key server.key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out server.csr</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34968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5778-8070-4462-AFE9-935508706087}"/>
              </a:ext>
            </a:extLst>
          </p:cNvPr>
          <p:cNvSpPr>
            <a:spLocks noGrp="1"/>
          </p:cNvSpPr>
          <p:nvPr>
            <p:ph type="title"/>
          </p:nvPr>
        </p:nvSpPr>
        <p:spPr/>
        <p:txBody>
          <a:bodyPr/>
          <a:lstStyle/>
          <a:p>
            <a:r>
              <a:rPr lang="en-US" dirty="0"/>
              <a:t>Self-Signed Certificates (2)</a:t>
            </a:r>
          </a:p>
        </p:txBody>
      </p:sp>
      <p:sp>
        <p:nvSpPr>
          <p:cNvPr id="3" name="Content Placeholder 2">
            <a:extLst>
              <a:ext uri="{FF2B5EF4-FFF2-40B4-BE49-F238E27FC236}">
                <a16:creationId xmlns:a16="http://schemas.microsoft.com/office/drawing/2014/main" id="{021A2201-249C-43E1-8219-82AC0CFAF93E}"/>
              </a:ext>
            </a:extLst>
          </p:cNvPr>
          <p:cNvSpPr>
            <a:spLocks noGrp="1"/>
          </p:cNvSpPr>
          <p:nvPr>
            <p:ph type="body" sz="quarter" idx="11"/>
          </p:nvPr>
        </p:nvSpPr>
        <p:spPr/>
        <p:txBody>
          <a:bodyPr/>
          <a:lstStyle/>
          <a:p>
            <a:r>
              <a:rPr lang="en-US" dirty="0"/>
              <a:t>Remove the Passphrase</a:t>
            </a:r>
          </a:p>
          <a:p>
            <a:endParaRPr lang="en-US" dirty="0"/>
          </a:p>
          <a:p>
            <a:endParaRPr lang="en-US" dirty="0"/>
          </a:p>
          <a:p>
            <a:r>
              <a:rPr lang="en-US" dirty="0"/>
              <a:t>Sign your SSL Certificate</a:t>
            </a:r>
          </a:p>
          <a:p>
            <a:endParaRPr lang="en-US" dirty="0"/>
          </a:p>
          <a:p>
            <a:r>
              <a:rPr lang="en-US" dirty="0"/>
              <a:t>Setup the Certificate</a:t>
            </a:r>
          </a:p>
          <a:p>
            <a:endParaRPr lang="en-US" dirty="0"/>
          </a:p>
        </p:txBody>
      </p:sp>
      <p:sp>
        <p:nvSpPr>
          <p:cNvPr id="4" name="Rectangle 1">
            <a:extLst>
              <a:ext uri="{FF2B5EF4-FFF2-40B4-BE49-F238E27FC236}">
                <a16:creationId xmlns:a16="http://schemas.microsoft.com/office/drawing/2014/main" id="{A80D1F98-552C-4123-A69F-6E725C7CA654}"/>
              </a:ext>
            </a:extLst>
          </p:cNvPr>
          <p:cNvSpPr>
            <a:spLocks noChangeArrowheads="1"/>
          </p:cNvSpPr>
          <p:nvPr/>
        </p:nvSpPr>
        <p:spPr bwMode="auto">
          <a:xfrm>
            <a:off x="1180210" y="1628496"/>
            <a:ext cx="8144539"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cp server.key server.key.org</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sudo openssl rsa </a:t>
            </a:r>
            <a:r>
              <a:rPr kumimoji="0" lang="en-US" altLang="en-US" sz="1200" b="0" i="0" u="none" strike="noStrike" cap="none" normalizeH="0" baseline="0">
                <a:ln>
                  <a:noFill/>
                </a:ln>
                <a:solidFill>
                  <a:srgbClr val="FF79C6"/>
                </a:solidFill>
                <a:effectLst/>
                <a:latin typeface="JetBrains Mono"/>
              </a:rPr>
              <a:t>-in </a:t>
            </a:r>
            <a:r>
              <a:rPr kumimoji="0" lang="en-US" altLang="en-US" sz="1200" b="0" i="0" u="none" strike="noStrike" cap="none" normalizeH="0" baseline="0">
                <a:ln>
                  <a:noFill/>
                </a:ln>
                <a:solidFill>
                  <a:srgbClr val="F8F8F2"/>
                </a:solidFill>
                <a:effectLst/>
                <a:latin typeface="JetBrains Mono"/>
              </a:rPr>
              <a:t>server.key.org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out server.key</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553BFED-F3A1-4164-8993-732C240DD52E}"/>
              </a:ext>
            </a:extLst>
          </p:cNvPr>
          <p:cNvSpPr>
            <a:spLocks noChangeArrowheads="1"/>
          </p:cNvSpPr>
          <p:nvPr/>
        </p:nvSpPr>
        <p:spPr bwMode="auto">
          <a:xfrm>
            <a:off x="1180212" y="2746045"/>
            <a:ext cx="8144539"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sudo openssl x509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req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days </a:t>
            </a:r>
            <a:r>
              <a:rPr kumimoji="0" lang="en-US" altLang="en-US" sz="1200" b="0" i="0" u="none" strike="noStrike" cap="none" normalizeH="0" baseline="0">
                <a:ln>
                  <a:noFill/>
                </a:ln>
                <a:solidFill>
                  <a:srgbClr val="BD93F9"/>
                </a:solidFill>
                <a:effectLst/>
                <a:latin typeface="JetBrains Mono"/>
              </a:rPr>
              <a:t>365 </a:t>
            </a:r>
            <a:r>
              <a:rPr kumimoji="0" lang="en-US" altLang="en-US" sz="1200" b="0" i="0" u="none" strike="noStrike" cap="none" normalizeH="0" baseline="0">
                <a:ln>
                  <a:noFill/>
                </a:ln>
                <a:solidFill>
                  <a:srgbClr val="FF79C6"/>
                </a:solidFill>
                <a:effectLst/>
                <a:latin typeface="JetBrains Mono"/>
              </a:rPr>
              <a:t>-in </a:t>
            </a:r>
            <a:r>
              <a:rPr kumimoji="0" lang="en-US" altLang="en-US" sz="1200" b="0" i="0" u="none" strike="noStrike" cap="none" normalizeH="0" baseline="0">
                <a:ln>
                  <a:noFill/>
                </a:ln>
                <a:solidFill>
                  <a:srgbClr val="F8F8F2"/>
                </a:solidFill>
                <a:effectLst/>
                <a:latin typeface="JetBrains Mono"/>
              </a:rPr>
              <a:t>server.csr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signkey server.key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out server.crt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E07F5CBD-D02D-4FC9-8E12-474AD1CE321F}"/>
              </a:ext>
            </a:extLst>
          </p:cNvPr>
          <p:cNvSpPr>
            <a:spLocks noChangeArrowheads="1"/>
          </p:cNvSpPr>
          <p:nvPr/>
        </p:nvSpPr>
        <p:spPr bwMode="auto">
          <a:xfrm>
            <a:off x="1180211" y="3429000"/>
            <a:ext cx="8144539" cy="212365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server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listen       </a:t>
            </a:r>
            <a:r>
              <a:rPr kumimoji="0" lang="en-US" altLang="en-US" sz="1200" b="0" i="0" u="none" strike="noStrike" cap="none" normalizeH="0" baseline="0">
                <a:ln>
                  <a:noFill/>
                </a:ln>
                <a:solidFill>
                  <a:srgbClr val="BD93F9"/>
                </a:solidFill>
                <a:effectLst/>
                <a:latin typeface="JetBrains Mono"/>
              </a:rPr>
              <a:t>80</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listen       </a:t>
            </a:r>
            <a:r>
              <a:rPr kumimoji="0" lang="en-US" altLang="en-US" sz="1200" b="0" i="0" u="none" strike="noStrike" cap="none" normalizeH="0" baseline="0">
                <a:ln>
                  <a:noFill/>
                </a:ln>
                <a:solidFill>
                  <a:srgbClr val="BD93F9"/>
                </a:solidFill>
                <a:effectLst/>
                <a:latin typeface="JetBrains Mono"/>
              </a:rPr>
              <a:t>443</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server_name  localhost;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ssl on;</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ssl_certificate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etc</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ssl</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server.crt;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ssl_certificate_key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etc</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nginx</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ssl</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server.key;</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3454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Setup Docker and Node.js</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208312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BFE13-9D7D-434E-8CC6-121041D5DA63}"/>
              </a:ext>
            </a:extLst>
          </p:cNvPr>
          <p:cNvSpPr>
            <a:spLocks noGrp="1"/>
          </p:cNvSpPr>
          <p:nvPr>
            <p:ph type="title"/>
          </p:nvPr>
        </p:nvSpPr>
        <p:spPr/>
        <p:txBody>
          <a:bodyPr/>
          <a:lstStyle/>
          <a:p>
            <a:r>
              <a:rPr lang="en-US" dirty="0"/>
              <a:t>Build Project</a:t>
            </a:r>
          </a:p>
        </p:txBody>
      </p:sp>
      <p:sp>
        <p:nvSpPr>
          <p:cNvPr id="6" name="Content Placeholder 5">
            <a:extLst>
              <a:ext uri="{FF2B5EF4-FFF2-40B4-BE49-F238E27FC236}">
                <a16:creationId xmlns:a16="http://schemas.microsoft.com/office/drawing/2014/main" id="{36497274-DF6A-47DB-B5D7-D4CE04F635EB}"/>
              </a:ext>
            </a:extLst>
          </p:cNvPr>
          <p:cNvSpPr>
            <a:spLocks noGrp="1"/>
          </p:cNvSpPr>
          <p:nvPr>
            <p:ph type="body" sz="quarter" idx="11"/>
          </p:nvPr>
        </p:nvSpPr>
        <p:spPr/>
        <p:txBody>
          <a:bodyPr/>
          <a:lstStyle/>
          <a:p>
            <a:r>
              <a:rPr lang="en-US" dirty="0"/>
              <a:t>Create </a:t>
            </a:r>
            <a:r>
              <a:rPr lang="en-US" b="1" dirty="0"/>
              <a:t>docker-compose</a:t>
            </a:r>
            <a:r>
              <a:rPr lang="en-US" dirty="0"/>
              <a:t> folder run </a:t>
            </a:r>
            <a:r>
              <a:rPr lang="en-US" b="1" dirty="0" err="1"/>
              <a:t>npm</a:t>
            </a:r>
            <a:r>
              <a:rPr lang="en-US" b="1" dirty="0"/>
              <a:t> </a:t>
            </a:r>
            <a:r>
              <a:rPr lang="en-US" b="1" dirty="0" err="1"/>
              <a:t>init</a:t>
            </a:r>
            <a:r>
              <a:rPr lang="en-US" b="1" dirty="0"/>
              <a:t> –y</a:t>
            </a:r>
          </a:p>
          <a:p>
            <a:r>
              <a:rPr lang="en-US" dirty="0"/>
              <a:t>Create docker-compose/app.js</a:t>
            </a:r>
          </a:p>
          <a:p>
            <a:r>
              <a:rPr lang="en-US" dirty="0"/>
              <a:t>Run command: </a:t>
            </a:r>
            <a:r>
              <a:rPr lang="en-US" b="1" dirty="0" err="1"/>
              <a:t>npm</a:t>
            </a:r>
            <a:r>
              <a:rPr lang="en-US" b="1" dirty="0"/>
              <a:t> </a:t>
            </a:r>
            <a:r>
              <a:rPr lang="en-US" b="1" dirty="0" err="1"/>
              <a:t>i</a:t>
            </a:r>
            <a:r>
              <a:rPr lang="en-US" b="1" dirty="0"/>
              <a:t> express pug mongoose </a:t>
            </a:r>
            <a:r>
              <a:rPr lang="en-US" b="1" dirty="0" err="1"/>
              <a:t>dotenv</a:t>
            </a:r>
            <a:endParaRPr lang="en-US" dirty="0"/>
          </a:p>
          <a:p>
            <a:r>
              <a:rPr lang="en-US" dirty="0"/>
              <a:t>Update </a:t>
            </a:r>
            <a:r>
              <a:rPr lang="en-US" b="1" dirty="0" err="1"/>
              <a:t>package.json</a:t>
            </a:r>
            <a:endParaRPr lang="en-US" b="1" dirty="0"/>
          </a:p>
          <a:p>
            <a:endParaRPr lang="en-US" b="1" dirty="0"/>
          </a:p>
          <a:p>
            <a:endParaRPr lang="en-US" b="1" dirty="0"/>
          </a:p>
          <a:p>
            <a:endParaRPr lang="en-US" dirty="0"/>
          </a:p>
          <a:p>
            <a:r>
              <a:rPr lang="en-US" dirty="0"/>
              <a:t>Create some blank files: </a:t>
            </a:r>
            <a:r>
              <a:rPr lang="en-US" b="1" dirty="0"/>
              <a:t>settings.js, lib/routes.js, lib/models.js, lib/controllers/note.js</a:t>
            </a:r>
          </a:p>
        </p:txBody>
      </p:sp>
      <p:sp>
        <p:nvSpPr>
          <p:cNvPr id="7" name="Rectangle 1">
            <a:extLst>
              <a:ext uri="{FF2B5EF4-FFF2-40B4-BE49-F238E27FC236}">
                <a16:creationId xmlns:a16="http://schemas.microsoft.com/office/drawing/2014/main" id="{41D8629D-894E-487A-87AF-4615A2B52960}"/>
              </a:ext>
            </a:extLst>
          </p:cNvPr>
          <p:cNvSpPr>
            <a:spLocks noChangeArrowheads="1"/>
          </p:cNvSpPr>
          <p:nvPr/>
        </p:nvSpPr>
        <p:spPr bwMode="auto">
          <a:xfrm>
            <a:off x="1163781" y="2631671"/>
            <a:ext cx="4932219" cy="101566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1FA8C"/>
                </a:solidFill>
                <a:effectLst/>
                <a:latin typeface="JetBrains Mono"/>
              </a:rPr>
              <a:t>"scripts"</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"test"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"echo </a:t>
            </a:r>
            <a:r>
              <a:rPr kumimoji="0" lang="en-US" altLang="en-US" sz="1200" b="0" i="0" u="none" strike="noStrike" cap="none" normalizeH="0" baseline="0">
                <a:ln>
                  <a:noFill/>
                </a:ln>
                <a:solidFill>
                  <a:srgbClr val="FFB86C"/>
                </a:solidFill>
                <a:effectLst/>
                <a:latin typeface="JetBrains Mono"/>
              </a:rPr>
              <a:t>\"</a:t>
            </a:r>
            <a:r>
              <a:rPr kumimoji="0" lang="en-US" altLang="en-US" sz="1200" b="0" i="0" u="none" strike="noStrike" cap="none" normalizeH="0" baseline="0">
                <a:ln>
                  <a:noFill/>
                </a:ln>
                <a:solidFill>
                  <a:srgbClr val="F1FA8C"/>
                </a:solidFill>
                <a:effectLst/>
                <a:latin typeface="JetBrains Mono"/>
              </a:rPr>
              <a:t>Error: no test specified</a:t>
            </a:r>
            <a:r>
              <a:rPr kumimoji="0" lang="en-US" altLang="en-US" sz="1200" b="0" i="0" u="none" strike="noStrike" cap="none" normalizeH="0" baseline="0">
                <a:ln>
                  <a:noFill/>
                </a:ln>
                <a:solidFill>
                  <a:srgbClr val="FFB86C"/>
                </a:solidFill>
                <a:effectLst/>
                <a:latin typeface="JetBrains Mono"/>
              </a:rPr>
              <a:t>\"</a:t>
            </a:r>
            <a:r>
              <a:rPr kumimoji="0" lang="en-US" altLang="en-US" sz="1200" b="0" i="0" u="none" strike="noStrike" cap="none" normalizeH="0" baseline="0">
                <a:ln>
                  <a:noFill/>
                </a:ln>
                <a:solidFill>
                  <a:srgbClr val="F1FA8C"/>
                </a:solidFill>
                <a:effectLst/>
                <a:latin typeface="JetBrains Mono"/>
              </a:rPr>
              <a:t> &amp;&amp; exit 1"</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"start"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"node app.js"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"debug"</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"nodemon app.js"</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04754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BFE13-9D7D-434E-8CC6-121041D5DA63}"/>
              </a:ext>
            </a:extLst>
          </p:cNvPr>
          <p:cNvSpPr>
            <a:spLocks noGrp="1"/>
          </p:cNvSpPr>
          <p:nvPr>
            <p:ph type="title"/>
          </p:nvPr>
        </p:nvSpPr>
        <p:spPr/>
        <p:txBody>
          <a:bodyPr/>
          <a:lstStyle/>
          <a:p>
            <a:r>
              <a:rPr lang="en-US" dirty="0"/>
              <a:t>Build Project (2)</a:t>
            </a:r>
          </a:p>
        </p:txBody>
      </p:sp>
      <p:sp>
        <p:nvSpPr>
          <p:cNvPr id="6" name="Content Placeholder 5">
            <a:extLst>
              <a:ext uri="{FF2B5EF4-FFF2-40B4-BE49-F238E27FC236}">
                <a16:creationId xmlns:a16="http://schemas.microsoft.com/office/drawing/2014/main" id="{36497274-DF6A-47DB-B5D7-D4CE04F635EB}"/>
              </a:ext>
            </a:extLst>
          </p:cNvPr>
          <p:cNvSpPr>
            <a:spLocks noGrp="1"/>
          </p:cNvSpPr>
          <p:nvPr>
            <p:ph type="body" sz="quarter" idx="11"/>
          </p:nvPr>
        </p:nvSpPr>
        <p:spPr/>
        <p:txBody>
          <a:bodyPr/>
          <a:lstStyle/>
          <a:p>
            <a:r>
              <a:rPr lang="en-US" dirty="0"/>
              <a:t>Create </a:t>
            </a:r>
            <a:r>
              <a:rPr lang="en-US" b="1" dirty="0"/>
              <a:t>.env file</a:t>
            </a:r>
          </a:p>
          <a:p>
            <a:endParaRPr lang="en-US" b="1" dirty="0"/>
          </a:p>
          <a:p>
            <a:endParaRPr lang="en-US" dirty="0"/>
          </a:p>
          <a:p>
            <a:endParaRPr lang="en-US" dirty="0"/>
          </a:p>
          <a:p>
            <a:r>
              <a:rPr lang="en-US" dirty="0"/>
              <a:t>Update </a:t>
            </a:r>
            <a:r>
              <a:rPr lang="en-US" b="1" dirty="0"/>
              <a:t>settings.js</a:t>
            </a:r>
            <a:r>
              <a:rPr lang="en-US" dirty="0"/>
              <a:t> to read </a:t>
            </a:r>
            <a:r>
              <a:rPr lang="en-US" b="1" dirty="0"/>
              <a:t>env</a:t>
            </a:r>
          </a:p>
          <a:p>
            <a:endParaRPr lang="en-US" dirty="0"/>
          </a:p>
        </p:txBody>
      </p:sp>
      <p:sp>
        <p:nvSpPr>
          <p:cNvPr id="2" name="Rectangle 1">
            <a:extLst>
              <a:ext uri="{FF2B5EF4-FFF2-40B4-BE49-F238E27FC236}">
                <a16:creationId xmlns:a16="http://schemas.microsoft.com/office/drawing/2014/main" id="{97253D23-2F57-4FCB-B402-E298341FC421}"/>
              </a:ext>
            </a:extLst>
          </p:cNvPr>
          <p:cNvSpPr>
            <a:spLocks noChangeArrowheads="1"/>
          </p:cNvSpPr>
          <p:nvPr/>
        </p:nvSpPr>
        <p:spPr bwMode="auto">
          <a:xfrm>
            <a:off x="1184564" y="1839331"/>
            <a:ext cx="3356264"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MONGO_HOSTNAME=localhost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MONGO_PORT=27017</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MONGO_DB=mongo-notes</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APP_PORT=3000</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2D1623D-4D0E-443B-A4D7-F3EB9E6C05BD}"/>
              </a:ext>
            </a:extLst>
          </p:cNvPr>
          <p:cNvSpPr>
            <a:spLocks noChangeArrowheads="1"/>
          </p:cNvSpPr>
          <p:nvPr/>
        </p:nvSpPr>
        <p:spPr bwMode="auto">
          <a:xfrm>
            <a:off x="1184564" y="3381547"/>
            <a:ext cx="2992582" cy="313932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79C6"/>
                </a:solidFill>
                <a:effectLst/>
                <a:latin typeface="JetBrains Mono"/>
              </a:rPr>
              <a:t>require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"dotenv"</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8BE9FD"/>
                </a:solidFill>
                <a:effectLst/>
                <a:latin typeface="JetBrains Mono"/>
              </a:rPr>
              <a:t>config</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MONGO_USERNAME,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MONGO_PASSWORD,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MONGO_HOSTNAME,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MONGO_PORT,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MONGO_DB,</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APP_PORT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process.env;</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module</a:t>
            </a:r>
            <a:r>
              <a:rPr kumimoji="0" lang="en-US" altLang="en-US" sz="900" b="0" i="0" u="none" strike="noStrike" cap="none" normalizeH="0" baseline="0">
                <a:ln>
                  <a:noFill/>
                </a:ln>
                <a:solidFill>
                  <a:srgbClr val="F8F8F2"/>
                </a:solidFill>
                <a:effectLst/>
                <a:latin typeface="JetBrains Mono"/>
              </a:rPr>
              <a:t>.exports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db</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MONGO_USERNAME,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MONGO_PASSWORD,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MONGO_HOSTNAME,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MONGO_PORT,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MONGO_DB</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app</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APP_PORT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4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0A8A-100A-4BBA-B9B9-9B73916BBD84}"/>
              </a:ext>
            </a:extLst>
          </p:cNvPr>
          <p:cNvSpPr>
            <a:spLocks noGrp="1"/>
          </p:cNvSpPr>
          <p:nvPr>
            <p:ph type="title"/>
          </p:nvPr>
        </p:nvSpPr>
        <p:spPr/>
        <p:txBody>
          <a:bodyPr/>
          <a:lstStyle/>
          <a:p>
            <a:r>
              <a:rPr lang="en-US" dirty="0"/>
              <a:t>Query forms (2)</a:t>
            </a:r>
          </a:p>
        </p:txBody>
      </p:sp>
      <p:sp>
        <p:nvSpPr>
          <p:cNvPr id="3" name="Content Placeholder 2">
            <a:extLst>
              <a:ext uri="{FF2B5EF4-FFF2-40B4-BE49-F238E27FC236}">
                <a16:creationId xmlns:a16="http://schemas.microsoft.com/office/drawing/2014/main" id="{EEC17CD1-6018-4197-BE9D-7742F091BAF4}"/>
              </a:ext>
            </a:extLst>
          </p:cNvPr>
          <p:cNvSpPr>
            <a:spLocks noGrp="1"/>
          </p:cNvSpPr>
          <p:nvPr>
            <p:ph type="body" sz="quarter" idx="11"/>
          </p:nvPr>
        </p:nvSpPr>
        <p:spPr>
          <a:ln>
            <a:noFill/>
          </a:ln>
        </p:spPr>
        <p:style>
          <a:lnRef idx="2">
            <a:schemeClr val="accent1"/>
          </a:lnRef>
          <a:fillRef idx="1">
            <a:schemeClr val="lt1"/>
          </a:fillRef>
          <a:effectRef idx="0">
            <a:schemeClr val="accent1"/>
          </a:effectRef>
          <a:fontRef idx="minor">
            <a:schemeClr val="dk1"/>
          </a:fontRef>
        </p:style>
        <p:txBody>
          <a:bodyPr/>
          <a:lstStyle/>
          <a:p>
            <a:pPr lvl="1"/>
            <a:r>
              <a:rPr lang="en-US" dirty="0"/>
              <a:t>The third form </a:t>
            </a:r>
            <a:r>
              <a:rPr lang="en-US" i="1" dirty="0">
                <a:highlight>
                  <a:srgbClr val="E5E8ED"/>
                </a:highlight>
              </a:rPr>
              <a:t>.query(options, callback)</a:t>
            </a:r>
            <a:r>
              <a:rPr lang="en-US" dirty="0"/>
              <a:t> comes when using various advanced options on the query</a:t>
            </a:r>
            <a:r>
              <a:rPr lang="en-US" i="1" dirty="0"/>
              <a:t>: </a:t>
            </a:r>
            <a:r>
              <a:rPr lang="en-US" b="1" dirty="0">
                <a:hlinkClick r:id="rId2"/>
              </a:rPr>
              <a:t>escaping query values</a:t>
            </a:r>
            <a:r>
              <a:rPr lang="en-US" dirty="0"/>
              <a:t>, </a:t>
            </a:r>
            <a:r>
              <a:rPr lang="en-US" b="1" dirty="0">
                <a:hlinkClick r:id="rId3"/>
              </a:rPr>
              <a:t>joins with overlapping column names</a:t>
            </a:r>
            <a:r>
              <a:rPr lang="en-US" dirty="0"/>
              <a:t>, </a:t>
            </a:r>
            <a:r>
              <a:rPr lang="en-US" b="1" dirty="0">
                <a:hlinkClick r:id="rId4"/>
              </a:rPr>
              <a:t>timeouts</a:t>
            </a:r>
            <a:r>
              <a:rPr lang="en-US" dirty="0"/>
              <a:t>, and </a:t>
            </a:r>
            <a:r>
              <a:rPr lang="en-US" b="1" dirty="0">
                <a:hlinkClick r:id="rId5"/>
              </a:rPr>
              <a:t>type casting</a:t>
            </a:r>
            <a:r>
              <a:rPr lang="en-US" dirty="0"/>
              <a:t>.</a:t>
            </a:r>
            <a:endParaRPr lang="en-US" i="1" dirty="0"/>
          </a:p>
        </p:txBody>
      </p:sp>
      <p:sp>
        <p:nvSpPr>
          <p:cNvPr id="7" name="Rectangle 2">
            <a:extLst>
              <a:ext uri="{FF2B5EF4-FFF2-40B4-BE49-F238E27FC236}">
                <a16:creationId xmlns:a16="http://schemas.microsoft.com/office/drawing/2014/main" id="{D5A8C3DD-56A9-4578-AF08-4D06C3A8A14C}"/>
              </a:ext>
            </a:extLst>
          </p:cNvPr>
          <p:cNvSpPr>
            <a:spLocks noChangeArrowheads="1"/>
          </p:cNvSpPr>
          <p:nvPr/>
        </p:nvSpPr>
        <p:spPr bwMode="auto">
          <a:xfrm>
            <a:off x="1626781" y="2548270"/>
            <a:ext cx="6921796" cy="230832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8F8F2"/>
                </a:solidFill>
                <a:effectLst/>
                <a:latin typeface="JetBrains Mono"/>
              </a:rPr>
              <a:t>con.</a:t>
            </a:r>
            <a:r>
              <a:rPr kumimoji="0" lang="en-US" altLang="en-US" sz="1600" b="0" i="0" u="none" strike="noStrike" cap="none" normalizeH="0" baseline="0" dirty="0" err="1">
                <a:ln>
                  <a:noFill/>
                </a:ln>
                <a:solidFill>
                  <a:srgbClr val="50FA7B"/>
                </a:solidFill>
                <a:effectLst/>
                <a:latin typeface="JetBrains Mono"/>
              </a:rPr>
              <a:t>query</a:t>
            </a:r>
            <a:r>
              <a:rPr kumimoji="0" lang="en-US" altLang="en-US" sz="1600" b="0" i="0" u="none" strike="noStrike" cap="none" normalizeH="0" baseline="0" dirty="0">
                <a:ln>
                  <a:noFill/>
                </a:ln>
                <a:solidFill>
                  <a:srgbClr val="F8F8F2"/>
                </a:solidFill>
                <a:effectLst/>
                <a:latin typeface="JetBrains Mono"/>
              </a:rPr>
              <a:t>({</a:t>
            </a:r>
            <a:br>
              <a:rPr kumimoji="0" lang="en-US" altLang="en-US" sz="1600" b="0" i="0" u="none" strike="noStrike" cap="none" normalizeH="0" baseline="0" dirty="0">
                <a:ln>
                  <a:noFill/>
                </a:ln>
                <a:solidFill>
                  <a:srgbClr val="F8F8F2"/>
                </a:solidFill>
                <a:effectLst/>
                <a:latin typeface="JetBrains Mono"/>
              </a:rPr>
            </a:b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err="1">
                <a:ln>
                  <a:noFill/>
                </a:ln>
                <a:solidFill>
                  <a:srgbClr val="F8F8F2"/>
                </a:solidFill>
                <a:effectLst/>
                <a:latin typeface="JetBrains Mono"/>
              </a:rPr>
              <a:t>sql</a:t>
            </a:r>
            <a:r>
              <a:rPr kumimoji="0" lang="en-US" altLang="en-US" sz="1600" b="0" i="0" u="none" strike="noStrike" cap="none" normalizeH="0" baseline="0" dirty="0">
                <a:ln>
                  <a:noFill/>
                </a:ln>
                <a:solidFill>
                  <a:srgbClr val="FF79C6"/>
                </a:solidFill>
                <a:effectLst/>
                <a:latin typeface="JetBrains Mono"/>
              </a:rPr>
              <a:t>: </a:t>
            </a:r>
            <a:r>
              <a:rPr kumimoji="0" lang="en-US" altLang="en-US" sz="1600" b="0" i="0" u="none" strike="noStrike" cap="none" normalizeH="0" baseline="0" dirty="0">
                <a:ln>
                  <a:noFill/>
                </a:ln>
                <a:solidFill>
                  <a:srgbClr val="F1FA8C"/>
                </a:solidFill>
                <a:effectLst/>
                <a:latin typeface="JetBrains Mono"/>
              </a:rPr>
              <a:t>'SELECT * FROM `books` WHERE `author` = ?'</a:t>
            </a:r>
            <a:r>
              <a:rPr kumimoji="0" lang="en-US" altLang="en-US" sz="1600" b="0" i="0" u="none" strike="noStrike" cap="none" normalizeH="0" baseline="0" dirty="0">
                <a:ln>
                  <a:noFill/>
                </a:ln>
                <a:solidFill>
                  <a:srgbClr val="F8F8F2"/>
                </a:solidFill>
                <a:effectLst/>
                <a:latin typeface="JetBrains Mono"/>
              </a:rPr>
              <a:t>,</a:t>
            </a:r>
            <a:br>
              <a:rPr kumimoji="0" lang="en-US" altLang="en-US" sz="1600" b="0" i="0" u="none" strike="noStrike" cap="none" normalizeH="0" baseline="0" dirty="0">
                <a:ln>
                  <a:noFill/>
                </a:ln>
                <a:solidFill>
                  <a:srgbClr val="F8F8F2"/>
                </a:solidFill>
                <a:effectLst/>
                <a:latin typeface="JetBrains Mono"/>
              </a:rPr>
            </a:br>
            <a:r>
              <a:rPr kumimoji="0" lang="en-US" altLang="en-US" sz="1600" b="0" i="0" u="none" strike="noStrike" cap="none" normalizeH="0" baseline="0" dirty="0">
                <a:ln>
                  <a:noFill/>
                </a:ln>
                <a:solidFill>
                  <a:srgbClr val="F8F8F2"/>
                </a:solidFill>
                <a:effectLst/>
                <a:latin typeface="JetBrains Mono"/>
              </a:rPr>
              <a:t>    timeout</a:t>
            </a:r>
            <a:r>
              <a:rPr kumimoji="0" lang="en-US" altLang="en-US" sz="1600" b="0" i="0" u="none" strike="noStrike" cap="none" normalizeH="0" baseline="0" dirty="0">
                <a:ln>
                  <a:noFill/>
                </a:ln>
                <a:solidFill>
                  <a:srgbClr val="FF79C6"/>
                </a:solidFill>
                <a:effectLst/>
                <a:latin typeface="JetBrains Mono"/>
              </a:rPr>
              <a:t>: </a:t>
            </a:r>
            <a:r>
              <a:rPr kumimoji="0" lang="en-US" altLang="en-US" sz="1600" b="0" i="0" u="none" strike="noStrike" cap="none" normalizeH="0" baseline="0" dirty="0">
                <a:ln>
                  <a:noFill/>
                </a:ln>
                <a:solidFill>
                  <a:srgbClr val="BD93F9"/>
                </a:solidFill>
                <a:effectLst/>
                <a:latin typeface="JetBrains Mono"/>
              </a:rPr>
              <a:t>40000</a:t>
            </a:r>
            <a:r>
              <a:rPr kumimoji="0" lang="en-US" altLang="en-US" sz="1600" b="0" i="0" u="none" strike="noStrike" cap="none" normalizeH="0" baseline="0" dirty="0">
                <a:ln>
                  <a:noFill/>
                </a:ln>
                <a:solidFill>
                  <a:srgbClr val="F8F8F2"/>
                </a:solidFill>
                <a:effectLst/>
                <a:latin typeface="JetBrains Mono"/>
              </a:rPr>
              <a:t>, </a:t>
            </a:r>
            <a:r>
              <a:rPr kumimoji="0" lang="en-US" altLang="en-US" sz="1600" b="0" i="1" u="none" strike="noStrike" cap="none" normalizeH="0" baseline="0" dirty="0">
                <a:ln>
                  <a:noFill/>
                </a:ln>
                <a:solidFill>
                  <a:srgbClr val="6272A4"/>
                </a:solidFill>
                <a:effectLst/>
                <a:latin typeface="JetBrains Mono"/>
              </a:rPr>
              <a:t>// 40s</a:t>
            </a:r>
            <a:br>
              <a:rPr kumimoji="0" lang="en-US" altLang="en-US" sz="1600" b="0" i="1" u="none" strike="noStrike" cap="none" normalizeH="0" baseline="0" dirty="0">
                <a:ln>
                  <a:noFill/>
                </a:ln>
                <a:solidFill>
                  <a:srgbClr val="6272A4"/>
                </a:solidFill>
                <a:effectLst/>
                <a:latin typeface="JetBrains Mono"/>
              </a:rPr>
            </a:br>
            <a:r>
              <a:rPr kumimoji="0" lang="en-US" altLang="en-US" sz="1600" b="0" i="1" u="none" strike="noStrike" cap="none" normalizeH="0" baseline="0" dirty="0">
                <a:ln>
                  <a:noFill/>
                </a:ln>
                <a:solidFill>
                  <a:srgbClr val="6272A4"/>
                </a:solidFill>
                <a:effectLst/>
                <a:latin typeface="JetBrains Mono"/>
              </a:rPr>
              <a:t>    </a:t>
            </a:r>
            <a:r>
              <a:rPr kumimoji="0" lang="en-US" altLang="en-US" sz="1600" b="0" i="0" u="none" strike="noStrike" cap="none" normalizeH="0" baseline="0" dirty="0">
                <a:ln>
                  <a:noFill/>
                </a:ln>
                <a:solidFill>
                  <a:srgbClr val="F8F8F2"/>
                </a:solidFill>
                <a:effectLst/>
                <a:latin typeface="JetBrains Mono"/>
              </a:rPr>
              <a:t>values</a:t>
            </a:r>
            <a:r>
              <a:rPr kumimoji="0" lang="en-US" altLang="en-US" sz="1600" b="0" i="0" u="none" strike="noStrike" cap="none" normalizeH="0" baseline="0" dirty="0">
                <a:ln>
                  <a:noFill/>
                </a:ln>
                <a:solidFill>
                  <a:srgbClr val="FF79C6"/>
                </a:solidFill>
                <a:effectLst/>
                <a:latin typeface="JetBrains Mono"/>
              </a:rPr>
              <a:t>: </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a:ln>
                  <a:noFill/>
                </a:ln>
                <a:solidFill>
                  <a:srgbClr val="F1FA8C"/>
                </a:solidFill>
                <a:effectLst/>
                <a:latin typeface="JetBrains Mono"/>
              </a:rPr>
              <a:t>'David'</a:t>
            </a:r>
            <a:r>
              <a:rPr kumimoji="0" lang="en-US" altLang="en-US" sz="1600" b="0" i="0" u="none" strike="noStrike" cap="none" normalizeH="0" baseline="0" dirty="0">
                <a:ln>
                  <a:noFill/>
                </a:ln>
                <a:solidFill>
                  <a:srgbClr val="F8F8F2"/>
                </a:solidFill>
                <a:effectLst/>
                <a:latin typeface="JetBrains Mono"/>
              </a:rPr>
              <a:t>]</a:t>
            </a:r>
            <a:br>
              <a:rPr kumimoji="0" lang="en-US" altLang="en-US" sz="1600" b="0" i="0" u="none" strike="noStrike" cap="none" normalizeH="0" baseline="0" dirty="0">
                <a:ln>
                  <a:noFill/>
                </a:ln>
                <a:solidFill>
                  <a:srgbClr val="F8F8F2"/>
                </a:solidFill>
                <a:effectLst/>
                <a:latin typeface="JetBrains Mono"/>
              </a:rPr>
            </a:br>
            <a:r>
              <a:rPr kumimoji="0" lang="en-US" altLang="en-US" sz="1600" b="0" i="0" u="none" strike="noStrike" cap="none" normalizeH="0" baseline="0" dirty="0">
                <a:ln>
                  <a:noFill/>
                </a:ln>
                <a:solidFill>
                  <a:srgbClr val="F8F8F2"/>
                </a:solidFill>
                <a:effectLst/>
                <a:latin typeface="JetBrains Mono"/>
              </a:rPr>
              <a:t>}, </a:t>
            </a:r>
            <a:r>
              <a:rPr kumimoji="0" lang="en-US" altLang="en-US" sz="1600" b="0" i="0" u="none" strike="noStrike" cap="none" normalizeH="0" baseline="0" dirty="0">
                <a:ln>
                  <a:noFill/>
                </a:ln>
                <a:solidFill>
                  <a:srgbClr val="FF79C6"/>
                </a:solidFill>
                <a:effectLst/>
                <a:latin typeface="JetBrains Mono"/>
              </a:rPr>
              <a:t>function </a:t>
            </a:r>
            <a:r>
              <a:rPr kumimoji="0" lang="en-US" altLang="en-US" sz="1600" b="0" i="0" u="none" strike="noStrike" cap="none" normalizeH="0" baseline="0" dirty="0">
                <a:ln>
                  <a:noFill/>
                </a:ln>
                <a:solidFill>
                  <a:srgbClr val="F8F8F2"/>
                </a:solidFill>
                <a:effectLst/>
                <a:latin typeface="JetBrains Mono"/>
              </a:rPr>
              <a:t>(</a:t>
            </a:r>
            <a:r>
              <a:rPr kumimoji="0" lang="en-US" altLang="en-US" sz="1600" b="0" i="1" u="none" strike="noStrike" cap="none" normalizeH="0" baseline="0" dirty="0">
                <a:ln>
                  <a:noFill/>
                </a:ln>
                <a:solidFill>
                  <a:srgbClr val="FFB86C"/>
                </a:solidFill>
                <a:effectLst/>
                <a:latin typeface="JetBrains Mono"/>
              </a:rPr>
              <a:t>error</a:t>
            </a:r>
            <a:r>
              <a:rPr kumimoji="0" lang="en-US" altLang="en-US" sz="1600" b="0" i="0" u="none" strike="noStrike" cap="none" normalizeH="0" baseline="0" dirty="0">
                <a:ln>
                  <a:noFill/>
                </a:ln>
                <a:solidFill>
                  <a:srgbClr val="F8F8F2"/>
                </a:solidFill>
                <a:effectLst/>
                <a:latin typeface="JetBrains Mono"/>
              </a:rPr>
              <a:t>, </a:t>
            </a:r>
            <a:r>
              <a:rPr kumimoji="0" lang="en-US" altLang="en-US" sz="1600" b="0" i="1" u="none" strike="noStrike" cap="none" normalizeH="0" baseline="0" dirty="0">
                <a:ln>
                  <a:noFill/>
                </a:ln>
                <a:solidFill>
                  <a:srgbClr val="FFB86C"/>
                </a:solidFill>
                <a:effectLst/>
                <a:latin typeface="JetBrains Mono"/>
              </a:rPr>
              <a:t>results</a:t>
            </a:r>
            <a:r>
              <a:rPr kumimoji="0" lang="en-US" altLang="en-US" sz="1600" b="0" i="0" u="none" strike="noStrike" cap="none" normalizeH="0" baseline="0" dirty="0">
                <a:ln>
                  <a:noFill/>
                </a:ln>
                <a:solidFill>
                  <a:srgbClr val="F8F8F2"/>
                </a:solidFill>
                <a:effectLst/>
                <a:latin typeface="JetBrains Mono"/>
              </a:rPr>
              <a:t>, </a:t>
            </a:r>
            <a:r>
              <a:rPr kumimoji="0" lang="en-US" altLang="en-US" sz="1600" b="0" i="1" u="none" strike="noStrike" cap="none" normalizeH="0" baseline="0" dirty="0">
                <a:ln>
                  <a:noFill/>
                </a:ln>
                <a:solidFill>
                  <a:srgbClr val="FFB86C"/>
                </a:solidFill>
                <a:effectLst/>
                <a:latin typeface="JetBrains Mono"/>
              </a:rPr>
              <a:t>fields</a:t>
            </a:r>
            <a:r>
              <a:rPr kumimoji="0" lang="en-US" altLang="en-US" sz="1600" b="0" i="0" u="none" strike="noStrike" cap="none" normalizeH="0" baseline="0" dirty="0">
                <a:ln>
                  <a:noFill/>
                </a:ln>
                <a:solidFill>
                  <a:srgbClr val="F8F8F2"/>
                </a:solidFill>
                <a:effectLst/>
                <a:latin typeface="JetBrains Mono"/>
              </a:rPr>
              <a:t>) {</a:t>
            </a:r>
            <a:br>
              <a:rPr kumimoji="0" lang="en-US" altLang="en-US" sz="1600" b="0" i="0" u="none" strike="noStrike" cap="none" normalizeH="0" baseline="0" dirty="0">
                <a:ln>
                  <a:noFill/>
                </a:ln>
                <a:solidFill>
                  <a:srgbClr val="F8F8F2"/>
                </a:solidFill>
                <a:effectLst/>
                <a:latin typeface="JetBrains Mono"/>
              </a:rPr>
            </a:br>
            <a:r>
              <a:rPr kumimoji="0" lang="en-US" altLang="en-US" sz="1600" b="0" i="0" u="none" strike="noStrike" cap="none" normalizeH="0" baseline="0" dirty="0">
                <a:ln>
                  <a:noFill/>
                </a:ln>
                <a:solidFill>
                  <a:srgbClr val="F8F8F2"/>
                </a:solidFill>
                <a:effectLst/>
                <a:latin typeface="JetBrains Mono"/>
              </a:rPr>
              <a:t>    </a:t>
            </a:r>
            <a:r>
              <a:rPr kumimoji="0" lang="en-US" altLang="en-US" sz="1600" b="0" i="1" u="none" strike="noStrike" cap="none" normalizeH="0" baseline="0" dirty="0">
                <a:ln>
                  <a:noFill/>
                </a:ln>
                <a:solidFill>
                  <a:srgbClr val="6272A4"/>
                </a:solidFill>
                <a:effectLst/>
                <a:latin typeface="JetBrains Mono"/>
              </a:rPr>
              <a:t>// error will be an Error if one occurred during the query</a:t>
            </a:r>
            <a:br>
              <a:rPr kumimoji="0" lang="en-US" altLang="en-US" sz="1600" b="0" i="1" u="none" strike="noStrike" cap="none" normalizeH="0" baseline="0" dirty="0">
                <a:ln>
                  <a:noFill/>
                </a:ln>
                <a:solidFill>
                  <a:srgbClr val="6272A4"/>
                </a:solidFill>
                <a:effectLst/>
                <a:latin typeface="JetBrains Mono"/>
              </a:rPr>
            </a:br>
            <a:r>
              <a:rPr kumimoji="0" lang="en-US" altLang="en-US" sz="1600" b="0" i="1" u="none" strike="noStrike" cap="none" normalizeH="0" baseline="0" dirty="0">
                <a:ln>
                  <a:noFill/>
                </a:ln>
                <a:solidFill>
                  <a:srgbClr val="6272A4"/>
                </a:solidFill>
                <a:effectLst/>
                <a:latin typeface="JetBrains Mono"/>
              </a:rPr>
              <a:t>    // results will contain the results of the query</a:t>
            </a:r>
            <a:br>
              <a:rPr kumimoji="0" lang="en-US" altLang="en-US" sz="1600" b="0" i="1" u="none" strike="noStrike" cap="none" normalizeH="0" baseline="0" dirty="0">
                <a:ln>
                  <a:noFill/>
                </a:ln>
                <a:solidFill>
                  <a:srgbClr val="6272A4"/>
                </a:solidFill>
                <a:effectLst/>
                <a:latin typeface="JetBrains Mono"/>
              </a:rPr>
            </a:br>
            <a:r>
              <a:rPr kumimoji="0" lang="en-US" altLang="en-US" sz="1600" b="0" i="1" u="none" strike="noStrike" cap="none" normalizeH="0" baseline="0" dirty="0">
                <a:ln>
                  <a:noFill/>
                </a:ln>
                <a:solidFill>
                  <a:srgbClr val="6272A4"/>
                </a:solidFill>
                <a:effectLst/>
                <a:latin typeface="JetBrains Mono"/>
              </a:rPr>
              <a:t>    // fields will contain information about the returned results fields (if any)</a:t>
            </a:r>
            <a:br>
              <a:rPr kumimoji="0" lang="en-US" altLang="en-US" sz="1600" b="0" i="1" u="none" strike="noStrike" cap="none" normalizeH="0" baseline="0" dirty="0">
                <a:ln>
                  <a:noFill/>
                </a:ln>
                <a:solidFill>
                  <a:srgbClr val="6272A4"/>
                </a:solidFill>
                <a:effectLst/>
                <a:latin typeface="JetBrains Mono"/>
              </a:rPr>
            </a:br>
            <a:r>
              <a:rPr kumimoji="0" lang="en-US" altLang="en-US" sz="1600" b="0" i="0" u="none" strike="noStrike" cap="none" normalizeH="0" baseline="0" dirty="0">
                <a:ln>
                  <a:noFill/>
                </a:ln>
                <a:solidFill>
                  <a:srgbClr val="F8F8F2"/>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2779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BFE13-9D7D-434E-8CC6-121041D5DA63}"/>
              </a:ext>
            </a:extLst>
          </p:cNvPr>
          <p:cNvSpPr>
            <a:spLocks noGrp="1"/>
          </p:cNvSpPr>
          <p:nvPr>
            <p:ph type="title"/>
          </p:nvPr>
        </p:nvSpPr>
        <p:spPr/>
        <p:txBody>
          <a:bodyPr/>
          <a:lstStyle/>
          <a:p>
            <a:r>
              <a:rPr lang="en-US" dirty="0"/>
              <a:t>Build Project (3)</a:t>
            </a:r>
          </a:p>
        </p:txBody>
      </p:sp>
      <p:sp>
        <p:nvSpPr>
          <p:cNvPr id="6" name="Content Placeholder 5">
            <a:extLst>
              <a:ext uri="{FF2B5EF4-FFF2-40B4-BE49-F238E27FC236}">
                <a16:creationId xmlns:a16="http://schemas.microsoft.com/office/drawing/2014/main" id="{36497274-DF6A-47DB-B5D7-D4CE04F635EB}"/>
              </a:ext>
            </a:extLst>
          </p:cNvPr>
          <p:cNvSpPr>
            <a:spLocks noGrp="1"/>
          </p:cNvSpPr>
          <p:nvPr>
            <p:ph type="body" sz="quarter" idx="11"/>
          </p:nvPr>
        </p:nvSpPr>
        <p:spPr/>
        <p:txBody>
          <a:bodyPr/>
          <a:lstStyle/>
          <a:p>
            <a:r>
              <a:rPr lang="en-US" dirty="0"/>
              <a:t>Update </a:t>
            </a:r>
            <a:r>
              <a:rPr lang="en-US" b="1" dirty="0"/>
              <a:t>lib/controllers/note.js</a:t>
            </a:r>
          </a:p>
          <a:p>
            <a:endParaRPr lang="en-US" b="1" dirty="0"/>
          </a:p>
          <a:p>
            <a:endParaRPr lang="en-US" b="1" dirty="0"/>
          </a:p>
          <a:p>
            <a:endParaRPr lang="en-US" b="1" dirty="0"/>
          </a:p>
          <a:p>
            <a:endParaRPr lang="en-US" dirty="0"/>
          </a:p>
          <a:p>
            <a:endParaRPr lang="en-US" dirty="0"/>
          </a:p>
          <a:p>
            <a:r>
              <a:rPr lang="en-US" dirty="0"/>
              <a:t>Create </a:t>
            </a:r>
            <a:r>
              <a:rPr lang="en-US" b="1" dirty="0"/>
              <a:t>html/</a:t>
            </a:r>
            <a:r>
              <a:rPr lang="en-US" b="1" dirty="0" err="1"/>
              <a:t>index.pug</a:t>
            </a:r>
            <a:endParaRPr lang="en-US" b="1" dirty="0"/>
          </a:p>
          <a:p>
            <a:endParaRPr lang="en-US" b="1" dirty="0"/>
          </a:p>
        </p:txBody>
      </p:sp>
      <p:sp>
        <p:nvSpPr>
          <p:cNvPr id="4" name="Rectangle 1">
            <a:extLst>
              <a:ext uri="{FF2B5EF4-FFF2-40B4-BE49-F238E27FC236}">
                <a16:creationId xmlns:a16="http://schemas.microsoft.com/office/drawing/2014/main" id="{FA8FFAE8-A138-4B80-A858-8165AECBE120}"/>
              </a:ext>
            </a:extLst>
          </p:cNvPr>
          <p:cNvSpPr>
            <a:spLocks noChangeArrowheads="1"/>
          </p:cNvSpPr>
          <p:nvPr/>
        </p:nvSpPr>
        <p:spPr bwMode="auto">
          <a:xfrm>
            <a:off x="1163782" y="1801836"/>
            <a:ext cx="3719945"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module</a:t>
            </a:r>
            <a:r>
              <a:rPr kumimoji="0" lang="en-US" altLang="en-US" sz="1100" b="0" i="0" u="none" strike="noStrike" cap="none" normalizeH="0" baseline="0">
                <a:ln>
                  <a:noFill/>
                </a:ln>
                <a:solidFill>
                  <a:srgbClr val="F8F8F2"/>
                </a:solidFill>
                <a:effectLst/>
                <a:latin typeface="JetBrains Mono"/>
              </a:rPr>
              <a:t>.exports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50FA7B"/>
                </a:solidFill>
                <a:effectLst/>
                <a:latin typeface="JetBrains Mono"/>
              </a:rPr>
              <a:t>index</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render</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'index'</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title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'Notes Homepage'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h1_title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'Homepage'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message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'Hello world'</a:t>
            </a:r>
            <a:br>
              <a:rPr kumimoji="0" lang="en-US" altLang="en-US" sz="1100" b="0" i="0" u="none" strike="noStrike" cap="none" normalizeH="0" baseline="0">
                <a:ln>
                  <a:noFill/>
                </a:ln>
                <a:solidFill>
                  <a:srgbClr val="F1FA8C"/>
                </a:solidFill>
                <a:effectLst/>
                <a:latin typeface="JetBrains Mono"/>
              </a:rPr>
            </a:br>
            <a:r>
              <a:rPr kumimoji="0" lang="en-US" altLang="en-US" sz="1100" b="0" i="0" u="none" strike="noStrike" cap="none" normalizeH="0" baseline="0">
                <a:ln>
                  <a:noFill/>
                </a:ln>
                <a:solidFill>
                  <a:srgbClr val="F1FA8C"/>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705456D-D2FD-49CD-A1E3-136A2A83083D}"/>
              </a:ext>
            </a:extLst>
          </p:cNvPr>
          <p:cNvSpPr>
            <a:spLocks noChangeArrowheads="1"/>
          </p:cNvSpPr>
          <p:nvPr/>
        </p:nvSpPr>
        <p:spPr bwMode="auto">
          <a:xfrm>
            <a:off x="1163782" y="3942148"/>
            <a:ext cx="3719945" cy="110799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html</a:t>
            </a:r>
            <a:br>
              <a:rPr kumimoji="0" lang="en-US" altLang="en-US" sz="1100" b="0" i="0" u="none" strike="noStrike" cap="none" normalizeH="0" baseline="0">
                <a:ln>
                  <a:noFill/>
                </a:ln>
                <a:solidFill>
                  <a:srgbClr val="FF79C6"/>
                </a:solidFill>
                <a:effectLst/>
                <a:latin typeface="JetBrains Mono"/>
              </a:rPr>
            </a:br>
            <a:r>
              <a:rPr kumimoji="0" lang="en-US" altLang="en-US" sz="1100" b="0" i="0" u="none" strike="noStrike" cap="none" normalizeH="0" baseline="0">
                <a:ln>
                  <a:noFill/>
                </a:ln>
                <a:solidFill>
                  <a:srgbClr val="FF79C6"/>
                </a:solidFill>
                <a:effectLst/>
                <a:latin typeface="JetBrains Mono"/>
              </a:rPr>
              <a:t>    head</a:t>
            </a:r>
            <a:br>
              <a:rPr kumimoji="0" lang="en-US" altLang="en-US" sz="1100" b="0" i="0" u="none" strike="noStrike" cap="none" normalizeH="0" baseline="0">
                <a:ln>
                  <a:noFill/>
                </a:ln>
                <a:solidFill>
                  <a:srgbClr val="FF79C6"/>
                </a:solidFill>
                <a:effectLst/>
                <a:latin typeface="JetBrains Mono"/>
              </a:rPr>
            </a:br>
            <a:r>
              <a:rPr kumimoji="0" lang="en-US" altLang="en-US" sz="1100" b="0" i="0" u="none" strike="noStrike" cap="none" normalizeH="0" baseline="0">
                <a:ln>
                  <a:noFill/>
                </a:ln>
                <a:solidFill>
                  <a:srgbClr val="FF79C6"/>
                </a:solidFill>
                <a:effectLst/>
                <a:latin typeface="JetBrains Mono"/>
              </a:rPr>
              <a:t>        title= </a:t>
            </a:r>
            <a:r>
              <a:rPr kumimoji="0" lang="en-US" altLang="en-US" sz="1100" b="0" i="0" u="none" strike="noStrike" cap="none" normalizeH="0" baseline="0">
                <a:ln>
                  <a:noFill/>
                </a:ln>
                <a:solidFill>
                  <a:srgbClr val="F8F8F2"/>
                </a:solidFill>
                <a:effectLst/>
                <a:latin typeface="JetBrains Mono"/>
              </a:rPr>
              <a:t>title</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body</a:t>
            </a:r>
            <a:br>
              <a:rPr kumimoji="0" lang="en-US" altLang="en-US" sz="1100" b="0" i="0" u="none" strike="noStrike" cap="none" normalizeH="0" baseline="0">
                <a:ln>
                  <a:noFill/>
                </a:ln>
                <a:solidFill>
                  <a:srgbClr val="FF79C6"/>
                </a:solidFill>
                <a:effectLst/>
                <a:latin typeface="JetBrains Mono"/>
              </a:rPr>
            </a:br>
            <a:r>
              <a:rPr kumimoji="0" lang="en-US" altLang="en-US" sz="1100" b="0" i="0" u="none" strike="noStrike" cap="none" normalizeH="0" baseline="0">
                <a:ln>
                  <a:noFill/>
                </a:ln>
                <a:solidFill>
                  <a:srgbClr val="FF79C6"/>
                </a:solidFill>
                <a:effectLst/>
                <a:latin typeface="JetBrains Mono"/>
              </a:rPr>
              <a:t>        h1= </a:t>
            </a:r>
            <a:r>
              <a:rPr kumimoji="0" lang="en-US" altLang="en-US" sz="1100" b="0" i="0" u="none" strike="noStrike" cap="none" normalizeH="0" baseline="0">
                <a:ln>
                  <a:noFill/>
                </a:ln>
                <a:solidFill>
                  <a:srgbClr val="F8F8F2"/>
                </a:solidFill>
                <a:effectLst/>
                <a:latin typeface="JetBrains Mono"/>
              </a:rPr>
              <a:t>h1_title</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div= </a:t>
            </a:r>
            <a:r>
              <a:rPr kumimoji="0" lang="en-US" altLang="en-US" sz="1100" b="0" i="0" u="none" strike="noStrike" cap="none" normalizeH="0" baseline="0">
                <a:ln>
                  <a:noFill/>
                </a:ln>
                <a:solidFill>
                  <a:srgbClr val="F8F8F2"/>
                </a:solidFill>
                <a:effectLst/>
                <a:latin typeface="JetBrains Mono"/>
              </a:rPr>
              <a:t>message</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1559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BFE13-9D7D-434E-8CC6-121041D5DA63}"/>
              </a:ext>
            </a:extLst>
          </p:cNvPr>
          <p:cNvSpPr>
            <a:spLocks noGrp="1"/>
          </p:cNvSpPr>
          <p:nvPr>
            <p:ph type="title"/>
          </p:nvPr>
        </p:nvSpPr>
        <p:spPr/>
        <p:txBody>
          <a:bodyPr/>
          <a:lstStyle/>
          <a:p>
            <a:r>
              <a:rPr lang="en-US" dirty="0"/>
              <a:t>Build Project (4)</a:t>
            </a:r>
          </a:p>
        </p:txBody>
      </p:sp>
      <p:sp>
        <p:nvSpPr>
          <p:cNvPr id="6" name="Content Placeholder 5">
            <a:extLst>
              <a:ext uri="{FF2B5EF4-FFF2-40B4-BE49-F238E27FC236}">
                <a16:creationId xmlns:a16="http://schemas.microsoft.com/office/drawing/2014/main" id="{36497274-DF6A-47DB-B5D7-D4CE04F635EB}"/>
              </a:ext>
            </a:extLst>
          </p:cNvPr>
          <p:cNvSpPr>
            <a:spLocks noGrp="1"/>
          </p:cNvSpPr>
          <p:nvPr>
            <p:ph type="body" sz="quarter" idx="11"/>
          </p:nvPr>
        </p:nvSpPr>
        <p:spPr/>
        <p:txBody>
          <a:bodyPr/>
          <a:lstStyle/>
          <a:p>
            <a:r>
              <a:rPr lang="en-US" dirty="0"/>
              <a:t>Update </a:t>
            </a:r>
            <a:r>
              <a:rPr lang="en-US" b="1" dirty="0"/>
              <a:t>lib/routes.js</a:t>
            </a:r>
          </a:p>
          <a:p>
            <a:endParaRPr lang="en-US" b="1" dirty="0"/>
          </a:p>
          <a:p>
            <a:endParaRPr lang="en-US" b="1" dirty="0"/>
          </a:p>
          <a:p>
            <a:endParaRPr lang="en-US" b="1" dirty="0"/>
          </a:p>
          <a:p>
            <a:endParaRPr lang="en-US" dirty="0"/>
          </a:p>
          <a:p>
            <a:endParaRPr lang="en-US" dirty="0"/>
          </a:p>
          <a:p>
            <a:r>
              <a:rPr lang="en-US" dirty="0"/>
              <a:t>Update</a:t>
            </a:r>
            <a:r>
              <a:rPr lang="en-US" b="1" dirty="0"/>
              <a:t> app.js</a:t>
            </a:r>
          </a:p>
          <a:p>
            <a:endParaRPr lang="en-US" b="1" dirty="0"/>
          </a:p>
          <a:p>
            <a:endParaRPr lang="en-US" b="1" dirty="0"/>
          </a:p>
          <a:p>
            <a:endParaRPr lang="en-US" b="1" dirty="0"/>
          </a:p>
          <a:p>
            <a:endParaRPr lang="en-US" b="1" dirty="0"/>
          </a:p>
        </p:txBody>
      </p:sp>
      <p:sp>
        <p:nvSpPr>
          <p:cNvPr id="2" name="Rectangle 1">
            <a:extLst>
              <a:ext uri="{FF2B5EF4-FFF2-40B4-BE49-F238E27FC236}">
                <a16:creationId xmlns:a16="http://schemas.microsoft.com/office/drawing/2014/main" id="{423D604E-2636-45E4-936F-778B5C514F1D}"/>
              </a:ext>
            </a:extLst>
          </p:cNvPr>
          <p:cNvSpPr>
            <a:spLocks noChangeArrowheads="1"/>
          </p:cNvSpPr>
          <p:nvPr/>
        </p:nvSpPr>
        <p:spPr bwMode="auto">
          <a:xfrm>
            <a:off x="1184564" y="1813173"/>
            <a:ext cx="3366655"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const </a:t>
            </a:r>
            <a:r>
              <a:rPr kumimoji="0" lang="en-US" altLang="en-US" sz="1100" b="0" i="1" u="none" strike="noStrike" cap="none" normalizeH="0" baseline="0">
                <a:ln>
                  <a:noFill/>
                </a:ln>
                <a:solidFill>
                  <a:srgbClr val="8BE9FD"/>
                </a:solidFill>
                <a:effectLst/>
                <a:latin typeface="JetBrains Mono"/>
              </a:rPr>
              <a:t>express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'express'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router </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8BE9FD"/>
                </a:solidFill>
                <a:effectLst/>
                <a:latin typeface="JetBrains Mono"/>
              </a:rPr>
              <a:t>express</a:t>
            </a:r>
            <a:r>
              <a:rPr kumimoji="0" lang="en-US" altLang="en-US" sz="1100" b="0" i="0" u="none" strike="noStrike" cap="none" normalizeH="0" baseline="0">
                <a:ln>
                  <a:noFill/>
                </a:ln>
                <a:solidFill>
                  <a:srgbClr val="F8F8F2"/>
                </a:solidFill>
                <a:effectLst/>
                <a:latin typeface="JetBrains Mono"/>
              </a:rPr>
              <a:t>.Router();</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Note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"./controllers/note"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router.</a:t>
            </a:r>
            <a:r>
              <a:rPr kumimoji="0" lang="en-US" altLang="en-US" sz="1100" b="0" i="0" u="none" strike="noStrike" cap="none" normalizeH="0" baseline="0">
                <a:ln>
                  <a:noFill/>
                </a:ln>
                <a:solidFill>
                  <a:srgbClr val="50FA7B"/>
                </a:solidFill>
                <a:effectLst/>
                <a:latin typeface="JetBrains Mono"/>
              </a:rPr>
              <a:t>get</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Note.</a:t>
            </a:r>
            <a:r>
              <a:rPr kumimoji="0" lang="en-US" altLang="en-US" sz="1100" b="0" i="0" u="none" strike="noStrike" cap="none" normalizeH="0" baseline="0">
                <a:ln>
                  <a:noFill/>
                </a:ln>
                <a:solidFill>
                  <a:srgbClr val="50FA7B"/>
                </a:solidFill>
                <a:effectLst/>
                <a:latin typeface="JetBrains Mono"/>
              </a:rPr>
              <a:t>index</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module</a:t>
            </a:r>
            <a:r>
              <a:rPr kumimoji="0" lang="en-US" altLang="en-US" sz="1100" b="0" i="0" u="none" strike="noStrike" cap="none" normalizeH="0" baseline="0">
                <a:ln>
                  <a:noFill/>
                </a:ln>
                <a:solidFill>
                  <a:srgbClr val="F8F8F2"/>
                </a:solidFill>
                <a:effectLst/>
                <a:latin typeface="JetBrains Mono"/>
              </a:rPr>
              <a:t>.exports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router;</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B131A0D-D8C2-4C84-9EF3-2C67C4421022}"/>
              </a:ext>
            </a:extLst>
          </p:cNvPr>
          <p:cNvSpPr>
            <a:spLocks noChangeArrowheads="1"/>
          </p:cNvSpPr>
          <p:nvPr/>
        </p:nvSpPr>
        <p:spPr bwMode="auto">
          <a:xfrm>
            <a:off x="5174673" y="3023121"/>
            <a:ext cx="4551219" cy="313932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79C6"/>
                </a:solidFill>
                <a:effectLst/>
                <a:latin typeface="JetBrains Mono"/>
              </a:rPr>
              <a:t>const </a:t>
            </a:r>
            <a:r>
              <a:rPr kumimoji="0" lang="en-US" altLang="en-US" sz="900" b="0" i="1" u="none" strike="noStrike" cap="none" normalizeH="0" baseline="0" dirty="0">
                <a:ln>
                  <a:noFill/>
                </a:ln>
                <a:solidFill>
                  <a:srgbClr val="8BE9FD"/>
                </a:solidFill>
                <a:effectLst/>
                <a:latin typeface="JetBrains Mono"/>
              </a:rPr>
              <a:t>express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'express'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app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express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Settings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"./settings"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Routes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"./lib/routes"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272A4"/>
                </a:solidFill>
                <a:effectLst/>
                <a:latin typeface="JetBrains Mono"/>
              </a:rPr>
              <a:t>// Static path</a:t>
            </a:r>
            <a:br>
              <a:rPr kumimoji="0" lang="en-US" altLang="en-US" sz="900" b="0" i="1" u="none" strike="noStrike" cap="none" normalizeH="0" baseline="0" dirty="0">
                <a:ln>
                  <a:noFill/>
                </a:ln>
                <a:solidFill>
                  <a:srgbClr val="6272A4"/>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path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__</a:t>
            </a:r>
            <a:r>
              <a:rPr kumimoji="0" lang="en-US" altLang="en-US" sz="900" b="0" i="0" u="none" strike="noStrike" cap="none" normalizeH="0" baseline="0" dirty="0" err="1">
                <a:ln>
                  <a:noFill/>
                </a:ln>
                <a:solidFill>
                  <a:srgbClr val="F8F8F2"/>
                </a:solidFill>
                <a:effectLst/>
                <a:latin typeface="JetBrains Mono"/>
              </a:rPr>
              <a:t>dirname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'/public/'</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272A4"/>
                </a:solidFill>
                <a:effectLst/>
                <a:latin typeface="JetBrains Mono"/>
              </a:rPr>
              <a:t>// Set path of views is html folder</a:t>
            </a:r>
            <a:br>
              <a:rPr kumimoji="0" lang="en-US" altLang="en-US" sz="900" b="0" i="1" u="none" strike="noStrike" cap="none" normalizeH="0" baseline="0" dirty="0">
                <a:ln>
                  <a:noFill/>
                </a:ln>
                <a:solidFill>
                  <a:srgbClr val="6272A4"/>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app.</a:t>
            </a:r>
            <a:r>
              <a:rPr kumimoji="0" lang="en-US" altLang="en-US" sz="900" b="0" i="0" u="none" strike="noStrike" cap="none" normalizeH="0" baseline="0" dirty="0" err="1">
                <a:ln>
                  <a:noFill/>
                </a:ln>
                <a:solidFill>
                  <a:srgbClr val="50FA7B"/>
                </a:solidFill>
                <a:effectLst/>
                <a:latin typeface="JetBrains Mono"/>
              </a:rPr>
              <a:t>set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'views'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'./html'</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272A4"/>
                </a:solidFill>
                <a:effectLst/>
                <a:latin typeface="JetBrains Mono"/>
              </a:rPr>
              <a:t>// Set view engine is pug</a:t>
            </a:r>
            <a:br>
              <a:rPr kumimoji="0" lang="en-US" altLang="en-US" sz="900" b="0" i="1" u="none" strike="noStrike" cap="none" normalizeH="0" baseline="0" dirty="0">
                <a:ln>
                  <a:noFill/>
                </a:ln>
                <a:solidFill>
                  <a:srgbClr val="6272A4"/>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app.</a:t>
            </a:r>
            <a:r>
              <a:rPr kumimoji="0" lang="en-US" altLang="en-US" sz="900" b="0" i="0" u="none" strike="noStrike" cap="none" normalizeH="0" baseline="0" dirty="0" err="1">
                <a:ln>
                  <a:noFill/>
                </a:ln>
                <a:solidFill>
                  <a:srgbClr val="50FA7B"/>
                </a:solidFill>
                <a:effectLst/>
                <a:latin typeface="JetBrains Mono"/>
              </a:rPr>
              <a:t>set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'view engine'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'pug'</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app.</a:t>
            </a:r>
            <a:r>
              <a:rPr kumimoji="0" lang="en-US" altLang="en-US" sz="900" b="0" i="0" u="none" strike="noStrike" cap="none" normalizeH="0" baseline="0" dirty="0" err="1">
                <a:ln>
                  <a:noFill/>
                </a:ln>
                <a:solidFill>
                  <a:srgbClr val="50FA7B"/>
                </a:solidFill>
                <a:effectLst/>
                <a:latin typeface="JetBrains Mono"/>
              </a:rPr>
              <a:t>use</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8BE9FD"/>
                </a:solidFill>
                <a:effectLst/>
                <a:latin typeface="JetBrains Mono"/>
              </a:rPr>
              <a:t>express</a:t>
            </a:r>
            <a:r>
              <a:rPr kumimoji="0" lang="en-US" altLang="en-US" sz="900" b="0" i="0" u="none" strike="noStrike" cap="none" normalizeH="0" baseline="0" dirty="0" err="1">
                <a:ln>
                  <a:noFill/>
                </a:ln>
                <a:solidFill>
                  <a:srgbClr val="F8F8F2"/>
                </a:solidFill>
                <a:effectLst/>
                <a:latin typeface="JetBrains Mono"/>
              </a:rPr>
              <a:t>.urlencoded</a:t>
            </a:r>
            <a:r>
              <a:rPr kumimoji="0" lang="en-US" altLang="en-US" sz="900" b="0" i="0" u="none" strike="noStrike" cap="none" normalizeH="0" baseline="0" dirty="0">
                <a:ln>
                  <a:noFill/>
                </a:ln>
                <a:solidFill>
                  <a:srgbClr val="F8F8F2"/>
                </a:solidFill>
                <a:effectLst/>
                <a:latin typeface="JetBrains Mono"/>
              </a:rPr>
              <a:t>({ extended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true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app.</a:t>
            </a:r>
            <a:r>
              <a:rPr kumimoji="0" lang="en-US" altLang="en-US" sz="900" b="0" i="0" u="none" strike="noStrike" cap="none" normalizeH="0" baseline="0" dirty="0" err="1">
                <a:ln>
                  <a:noFill/>
                </a:ln>
                <a:solidFill>
                  <a:srgbClr val="50FA7B"/>
                </a:solidFill>
                <a:effectLst/>
                <a:latin typeface="JetBrains Mono"/>
              </a:rPr>
              <a:t>use</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8BE9FD"/>
                </a:solidFill>
                <a:effectLst/>
                <a:latin typeface="JetBrains Mono"/>
              </a:rPr>
              <a:t>express</a:t>
            </a:r>
            <a:r>
              <a:rPr kumimoji="0" lang="en-US" altLang="en-US" sz="900" b="0" i="0" u="none" strike="noStrike" cap="none" normalizeH="0" baseline="0" dirty="0" err="1">
                <a:ln>
                  <a:noFill/>
                </a:ln>
                <a:solidFill>
                  <a:srgbClr val="F8F8F2"/>
                </a:solidFill>
                <a:effectLst/>
                <a:latin typeface="JetBrains Mono"/>
              </a:rPr>
              <a:t>.static</a:t>
            </a:r>
            <a:r>
              <a:rPr kumimoji="0" lang="en-US" altLang="en-US" sz="900" b="0" i="0" u="none" strike="noStrike" cap="none" normalizeH="0" baseline="0" dirty="0">
                <a:ln>
                  <a:noFill/>
                </a:ln>
                <a:solidFill>
                  <a:srgbClr val="F8F8F2"/>
                </a:solidFill>
                <a:effectLst/>
                <a:latin typeface="JetBrains Mono"/>
              </a:rPr>
              <a:t>(path));</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app.</a:t>
            </a:r>
            <a:r>
              <a:rPr kumimoji="0" lang="en-US" altLang="en-US" sz="900" b="0" i="0" u="none" strike="noStrike" cap="none" normalizeH="0" baseline="0" dirty="0" err="1">
                <a:ln>
                  <a:noFill/>
                </a:ln>
                <a:solidFill>
                  <a:srgbClr val="50FA7B"/>
                </a:solidFill>
                <a:effectLst/>
                <a:latin typeface="JetBrains Mono"/>
              </a:rPr>
              <a:t>use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Routes);</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port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Settings.app.APP_PORT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app.</a:t>
            </a:r>
            <a:r>
              <a:rPr kumimoji="0" lang="en-US" altLang="en-US" sz="900" b="0" i="0" u="none" strike="noStrike" cap="none" normalizeH="0" baseline="0" dirty="0" err="1">
                <a:ln>
                  <a:noFill/>
                </a:ln>
                <a:solidFill>
                  <a:srgbClr val="50FA7B"/>
                </a:solidFill>
                <a:effectLst/>
                <a:latin typeface="JetBrains Mono"/>
              </a:rPr>
              <a:t>listen</a:t>
            </a:r>
            <a:r>
              <a:rPr kumimoji="0" lang="en-US" altLang="en-US" sz="900" b="0" i="0" u="none" strike="noStrike" cap="none" normalizeH="0" baseline="0" dirty="0">
                <a:ln>
                  <a:noFill/>
                </a:ln>
                <a:solidFill>
                  <a:srgbClr val="F8F8F2"/>
                </a:solidFill>
                <a:effectLst/>
                <a:latin typeface="JetBrains Mono"/>
              </a:rPr>
              <a:t>(port, </a:t>
            </a:r>
            <a:r>
              <a:rPr kumimoji="0" lang="en-US" altLang="en-US" sz="900" b="0" i="0" u="none" strike="noStrike" cap="none" normalizeH="0" baseline="0" dirty="0">
                <a:ln>
                  <a:noFill/>
                </a:ln>
                <a:solidFill>
                  <a:srgbClr val="FF79C6"/>
                </a:solidFill>
                <a:effectLst/>
                <a:latin typeface="JetBrains Mono"/>
              </a:rPr>
              <a:t>function </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console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log</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`Server started </a:t>
            </a:r>
            <a:r>
              <a:rPr kumimoji="0" lang="en-US" altLang="en-US" sz="900" b="0" i="0" u="none" strike="noStrike" cap="none" normalizeH="0" baseline="0" dirty="0">
                <a:ln>
                  <a:noFill/>
                </a:ln>
                <a:solidFill>
                  <a:srgbClr val="F8F8F2"/>
                </a:solidFill>
                <a:effectLst/>
                <a:latin typeface="JetBrains Mono"/>
              </a:rPr>
              <a:t>${port}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5479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BFE13-9D7D-434E-8CC6-121041D5DA63}"/>
              </a:ext>
            </a:extLst>
          </p:cNvPr>
          <p:cNvSpPr>
            <a:spLocks noGrp="1"/>
          </p:cNvSpPr>
          <p:nvPr>
            <p:ph type="title"/>
          </p:nvPr>
        </p:nvSpPr>
        <p:spPr/>
        <p:txBody>
          <a:bodyPr/>
          <a:lstStyle/>
          <a:p>
            <a:r>
              <a:rPr lang="en-US" dirty="0"/>
              <a:t>Build Project (5)</a:t>
            </a:r>
          </a:p>
        </p:txBody>
      </p:sp>
      <p:sp>
        <p:nvSpPr>
          <p:cNvPr id="6" name="Content Placeholder 5">
            <a:extLst>
              <a:ext uri="{FF2B5EF4-FFF2-40B4-BE49-F238E27FC236}">
                <a16:creationId xmlns:a16="http://schemas.microsoft.com/office/drawing/2014/main" id="{36497274-DF6A-47DB-B5D7-D4CE04F635EB}"/>
              </a:ext>
            </a:extLst>
          </p:cNvPr>
          <p:cNvSpPr>
            <a:spLocks noGrp="1"/>
          </p:cNvSpPr>
          <p:nvPr>
            <p:ph type="body" sz="quarter" idx="11"/>
          </p:nvPr>
        </p:nvSpPr>
        <p:spPr/>
        <p:txBody>
          <a:bodyPr/>
          <a:lstStyle/>
          <a:p>
            <a:r>
              <a:rPr lang="en-US" dirty="0"/>
              <a:t>Run test on browser: </a:t>
            </a:r>
            <a:r>
              <a:rPr lang="en-US" b="1" dirty="0" err="1"/>
              <a:t>npm</a:t>
            </a:r>
            <a:r>
              <a:rPr lang="en-US" b="1" dirty="0"/>
              <a:t> run debug </a:t>
            </a:r>
          </a:p>
          <a:p>
            <a:r>
              <a:rPr lang="en-US" dirty="0"/>
              <a:t>Browse to </a:t>
            </a:r>
            <a:r>
              <a:rPr lang="en-US" dirty="0">
                <a:hlinkClick r:id="rId2"/>
              </a:rPr>
              <a:t>http://localhost:3000</a:t>
            </a:r>
            <a:r>
              <a:rPr lang="en-US" dirty="0"/>
              <a:t> </a:t>
            </a:r>
          </a:p>
          <a:p>
            <a:endParaRPr lang="en-US" b="1" dirty="0"/>
          </a:p>
          <a:p>
            <a:endParaRPr lang="en-US" b="1" dirty="0"/>
          </a:p>
          <a:p>
            <a:endParaRPr lang="en-US" b="1" dirty="0"/>
          </a:p>
          <a:p>
            <a:endParaRPr lang="en-US" dirty="0"/>
          </a:p>
          <a:p>
            <a:endParaRPr lang="en-US" dirty="0"/>
          </a:p>
          <a:p>
            <a:r>
              <a:rPr lang="en-US" dirty="0"/>
              <a:t>Update </a:t>
            </a:r>
            <a:r>
              <a:rPr lang="en-US" b="1" dirty="0"/>
              <a:t>lib/models </a:t>
            </a:r>
          </a:p>
        </p:txBody>
      </p:sp>
      <p:pic>
        <p:nvPicPr>
          <p:cNvPr id="4" name="Picture 3">
            <a:extLst>
              <a:ext uri="{FF2B5EF4-FFF2-40B4-BE49-F238E27FC236}">
                <a16:creationId xmlns:a16="http://schemas.microsoft.com/office/drawing/2014/main" id="{13B52799-D433-4D13-8A3B-007FB9EF7BE9}"/>
              </a:ext>
            </a:extLst>
          </p:cNvPr>
          <p:cNvPicPr>
            <a:picLocks noChangeAspect="1"/>
          </p:cNvPicPr>
          <p:nvPr/>
        </p:nvPicPr>
        <p:blipFill>
          <a:blip r:embed="rId3"/>
          <a:stretch>
            <a:fillRect/>
          </a:stretch>
        </p:blipFill>
        <p:spPr>
          <a:xfrm>
            <a:off x="1121785" y="2031078"/>
            <a:ext cx="3152775" cy="1628775"/>
          </a:xfrm>
          <a:prstGeom prst="rect">
            <a:avLst/>
          </a:prstGeom>
        </p:spPr>
      </p:pic>
      <p:sp>
        <p:nvSpPr>
          <p:cNvPr id="7" name="Rectangle 1">
            <a:extLst>
              <a:ext uri="{FF2B5EF4-FFF2-40B4-BE49-F238E27FC236}">
                <a16:creationId xmlns:a16="http://schemas.microsoft.com/office/drawing/2014/main" id="{6AD013D7-889E-43A6-B13A-7D3269ABBEAC}"/>
              </a:ext>
            </a:extLst>
          </p:cNvPr>
          <p:cNvSpPr>
            <a:spLocks noChangeArrowheads="1"/>
          </p:cNvSpPr>
          <p:nvPr/>
        </p:nvSpPr>
        <p:spPr bwMode="auto">
          <a:xfrm>
            <a:off x="1121785" y="4207489"/>
            <a:ext cx="3501736" cy="133882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mongoose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'mongoose'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Schema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mongoose.Schema</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Note </a:t>
            </a:r>
            <a:r>
              <a:rPr kumimoji="0" lang="en-US" altLang="en-US" sz="900" b="0" i="0" u="none" strike="noStrike" cap="none" normalizeH="0" baseline="0" dirty="0">
                <a:ln>
                  <a:noFill/>
                </a:ln>
                <a:solidFill>
                  <a:srgbClr val="FF79C6"/>
                </a:solidFill>
                <a:effectLst/>
                <a:latin typeface="JetBrains Mono"/>
              </a:rPr>
              <a:t>= new </a:t>
            </a:r>
            <a:r>
              <a:rPr kumimoji="0" lang="en-US" altLang="en-US" sz="900" b="0" i="0" u="none" strike="noStrike" cap="none" normalizeH="0" baseline="0" dirty="0">
                <a:ln>
                  <a:noFill/>
                </a:ln>
                <a:solidFill>
                  <a:srgbClr val="F8F8F2"/>
                </a:solidFill>
                <a:effectLst/>
                <a:latin typeface="JetBrains Mono"/>
              </a:rPr>
              <a:t>Schema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title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 type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String, required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true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description</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 type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String, required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true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F79C6"/>
                </a:solidFill>
                <a:effectLst/>
                <a:latin typeface="JetBrains Mono"/>
              </a:rPr>
              <a:t>module</a:t>
            </a:r>
            <a:r>
              <a:rPr kumimoji="0" lang="en-US" altLang="en-US" sz="900" b="0" i="0" u="none" strike="noStrike" cap="none" normalizeH="0" baseline="0" dirty="0" err="1">
                <a:ln>
                  <a:noFill/>
                </a:ln>
                <a:solidFill>
                  <a:srgbClr val="F8F8F2"/>
                </a:solidFill>
                <a:effectLst/>
                <a:latin typeface="JetBrains Mono"/>
              </a:rPr>
              <a:t>.exports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mongoose.</a:t>
            </a:r>
            <a:r>
              <a:rPr kumimoji="0" lang="en-US" altLang="en-US" sz="900" b="0" i="0" u="none" strike="noStrike" cap="none" normalizeH="0" baseline="0" dirty="0" err="1">
                <a:ln>
                  <a:noFill/>
                </a:ln>
                <a:solidFill>
                  <a:srgbClr val="50FA7B"/>
                </a:solidFill>
                <a:effectLst/>
                <a:latin typeface="JetBrains Mono"/>
              </a:rPr>
              <a:t>model</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'Note'</a:t>
            </a:r>
            <a:r>
              <a:rPr kumimoji="0" lang="en-US" altLang="en-US" sz="900" b="0" i="0" u="none" strike="noStrike" cap="none" normalizeH="0" baseline="0" dirty="0">
                <a:ln>
                  <a:noFill/>
                </a:ln>
                <a:solidFill>
                  <a:srgbClr val="F8F8F2"/>
                </a:solidFill>
                <a:effectLst/>
                <a:latin typeface="JetBrains Mono"/>
              </a:rPr>
              <a:t>, Note)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04478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1BFE13-9D7D-434E-8CC6-121041D5DA63}"/>
              </a:ext>
            </a:extLst>
          </p:cNvPr>
          <p:cNvSpPr>
            <a:spLocks noGrp="1"/>
          </p:cNvSpPr>
          <p:nvPr>
            <p:ph type="title"/>
          </p:nvPr>
        </p:nvSpPr>
        <p:spPr/>
        <p:txBody>
          <a:bodyPr/>
          <a:lstStyle/>
          <a:p>
            <a:r>
              <a:rPr lang="en-US" dirty="0"/>
              <a:t>Build Project (6)</a:t>
            </a:r>
          </a:p>
        </p:txBody>
      </p:sp>
      <p:sp>
        <p:nvSpPr>
          <p:cNvPr id="6" name="Content Placeholder 5">
            <a:extLst>
              <a:ext uri="{FF2B5EF4-FFF2-40B4-BE49-F238E27FC236}">
                <a16:creationId xmlns:a16="http://schemas.microsoft.com/office/drawing/2014/main" id="{36497274-DF6A-47DB-B5D7-D4CE04F635EB}"/>
              </a:ext>
            </a:extLst>
          </p:cNvPr>
          <p:cNvSpPr>
            <a:spLocks noGrp="1"/>
          </p:cNvSpPr>
          <p:nvPr>
            <p:ph type="body" sz="quarter" idx="11"/>
          </p:nvPr>
        </p:nvSpPr>
        <p:spPr/>
        <p:txBody>
          <a:bodyPr/>
          <a:lstStyle/>
          <a:p>
            <a:r>
              <a:rPr lang="en-US" dirty="0"/>
              <a:t>Create </a:t>
            </a:r>
            <a:r>
              <a:rPr lang="en-US" b="1" dirty="0"/>
              <a:t>lib/db.js</a:t>
            </a:r>
            <a:r>
              <a:rPr lang="en-US" dirty="0"/>
              <a:t> to connect to MongoDB</a:t>
            </a:r>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Update app.js to require </a:t>
            </a:r>
            <a:r>
              <a:rPr lang="en-US" b="1" dirty="0"/>
              <a:t>lib/db.js</a:t>
            </a:r>
          </a:p>
        </p:txBody>
      </p:sp>
      <p:sp>
        <p:nvSpPr>
          <p:cNvPr id="2" name="Rectangle 1">
            <a:extLst>
              <a:ext uri="{FF2B5EF4-FFF2-40B4-BE49-F238E27FC236}">
                <a16:creationId xmlns:a16="http://schemas.microsoft.com/office/drawing/2014/main" id="{A9C3A35E-443F-48F6-9F07-DBCCC91147B3}"/>
              </a:ext>
            </a:extLst>
          </p:cNvPr>
          <p:cNvSpPr>
            <a:spLocks noChangeArrowheads="1"/>
          </p:cNvSpPr>
          <p:nvPr/>
        </p:nvSpPr>
        <p:spPr bwMode="auto">
          <a:xfrm>
            <a:off x="1060580" y="1672547"/>
            <a:ext cx="8042564" cy="238526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mongoose </a:t>
            </a:r>
            <a:r>
              <a:rPr kumimoji="0" lang="en-US" altLang="en-US" sz="1100" b="0" i="0" u="none" strike="noStrike" cap="none" normalizeH="0" baseline="0" dirty="0">
                <a:ln>
                  <a:noFill/>
                </a:ln>
                <a:solidFill>
                  <a:srgbClr val="FF79C6"/>
                </a:solidFill>
                <a:effectLst/>
                <a:latin typeface="JetBrains Mono"/>
              </a:rPr>
              <a:t>= require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'mongoose'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Settings </a:t>
            </a:r>
            <a:r>
              <a:rPr kumimoji="0" lang="en-US" altLang="en-US" sz="1100" b="0" i="0" u="none" strike="noStrike" cap="none" normalizeH="0" baseline="0" dirty="0">
                <a:ln>
                  <a:noFill/>
                </a:ln>
                <a:solidFill>
                  <a:srgbClr val="FF79C6"/>
                </a:solidFill>
                <a:effectLst/>
                <a:latin typeface="JetBrains Mono"/>
              </a:rPr>
              <a:t>= require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'../settings'</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F79C6"/>
                </a:solidFill>
                <a:effectLst/>
                <a:latin typeface="JetBrains Mono"/>
              </a:rPr>
              <a:t>let </a:t>
            </a:r>
            <a:r>
              <a:rPr kumimoji="0" lang="en-US" altLang="en-US" sz="1100" b="0" i="0" u="none" strike="noStrike" cap="none" normalizeH="0" baseline="0" dirty="0" err="1">
                <a:ln>
                  <a:noFill/>
                </a:ln>
                <a:solidFill>
                  <a:srgbClr val="F8F8F2"/>
                </a:solidFill>
                <a:effectLst/>
                <a:latin typeface="JetBrains Mono"/>
              </a:rPr>
              <a:t>url</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F79C6"/>
                </a:solidFill>
                <a:effectLst/>
                <a:latin typeface="JetBrains Mono"/>
              </a:rPr>
              <a:t>if </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Settings.db.MONGO_USERNAME</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url</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err="1">
                <a:ln>
                  <a:noFill/>
                </a:ln>
                <a:solidFill>
                  <a:srgbClr val="F1FA8C"/>
                </a:solidFill>
                <a:effectLst/>
                <a:latin typeface="JetBrains Mono"/>
              </a:rPr>
              <a:t>mongodb</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Settings.db.MONGO_USERNAME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Settings.db.MONGO_PASSWORD</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Settings.db.MONGO_HOSTNAME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br>
              <a:rPr kumimoji="0" lang="en-US" altLang="en-US" sz="1100" b="0" i="0" u="none" strike="noStrike" cap="none" normalizeH="0" baseline="0" dirty="0">
                <a:ln>
                  <a:noFill/>
                </a:ln>
                <a:solidFill>
                  <a:srgbClr val="F1FA8C"/>
                </a:solidFill>
                <a:effectLst/>
                <a:latin typeface="JetBrains Mono"/>
              </a:rPr>
            </a:br>
            <a:r>
              <a:rPr kumimoji="0" lang="en-US" altLang="en-US" sz="1100" b="0" i="0" u="none" strike="noStrike" cap="none" normalizeH="0" baseline="0" dirty="0">
                <a:ln>
                  <a:noFill/>
                </a:ln>
                <a:solidFill>
                  <a:srgbClr val="F1FA8C"/>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Settings.db.MONGO_PORT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Settings.db.MONGO_DB</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err="1">
                <a:ln>
                  <a:noFill/>
                </a:ln>
                <a:solidFill>
                  <a:srgbClr val="F1FA8C"/>
                </a:solidFill>
                <a:effectLst/>
                <a:latin typeface="JetBrains Mono"/>
              </a:rPr>
              <a:t>authSource</a:t>
            </a:r>
            <a:r>
              <a:rPr kumimoji="0" lang="en-US" altLang="en-US" sz="1100" b="0" i="0" u="none" strike="noStrike" cap="none" normalizeH="0" baseline="0" dirty="0">
                <a:ln>
                  <a:noFill/>
                </a:ln>
                <a:solidFill>
                  <a:srgbClr val="F1FA8C"/>
                </a:solidFill>
                <a:effectLst/>
                <a:latin typeface="JetBrains Mono"/>
              </a:rPr>
              <a:t>=admin`</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else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url</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err="1">
                <a:ln>
                  <a:noFill/>
                </a:ln>
                <a:solidFill>
                  <a:srgbClr val="F1FA8C"/>
                </a:solidFill>
                <a:effectLst/>
                <a:latin typeface="JetBrains Mono"/>
              </a:rPr>
              <a:t>mongodb</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Settings.db.MONGO_HOSTNAME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Settings.db.MONGO_PORT</a:t>
            </a:r>
            <a:r>
              <a:rPr kumimoji="0" lang="en-US" altLang="en-US" sz="1100" b="0" i="0" u="none" strike="noStrike" cap="none" normalizeH="0" baseline="0" dirty="0">
                <a:ln>
                  <a:noFill/>
                </a:ln>
                <a:solidFill>
                  <a:srgbClr val="F8F8F2"/>
                </a:solidFill>
                <a:effectLst/>
                <a:latin typeface="JetBrains Mono"/>
              </a:rPr>
              <a:t>}</a:t>
            </a:r>
            <a:r>
              <a:rPr lang="en-US" altLang="en-US" sz="1100" dirty="0">
                <a:solidFill>
                  <a:srgbClr val="F1FA8C"/>
                </a:solidFill>
                <a:latin typeface="JetBrains Mono"/>
              </a:rPr>
              <a:t> /</a:t>
            </a:r>
            <a:r>
              <a:rPr lang="en-US" altLang="en-US" sz="1100" dirty="0">
                <a:solidFill>
                  <a:srgbClr val="F8F8F2"/>
                </a:solidFill>
                <a:latin typeface="JetBrains Mono"/>
              </a:rPr>
              <a:t>${</a:t>
            </a:r>
            <a:r>
              <a:rPr lang="en-US" altLang="en-US" sz="1100" dirty="0" err="1">
                <a:solidFill>
                  <a:srgbClr val="F8F8F2"/>
                </a:solidFill>
                <a:latin typeface="JetBrains Mono"/>
              </a:rPr>
              <a:t>Settings.db.MONGO_DB</a:t>
            </a:r>
            <a:r>
              <a:rPr lang="en-US" altLang="en-US" sz="1100" dirty="0">
                <a:solidFill>
                  <a:srgbClr val="F8F8F2"/>
                </a:solidFill>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err="1">
                <a:ln>
                  <a:noFill/>
                </a:ln>
                <a:solidFill>
                  <a:srgbClr val="F8F8F2"/>
                </a:solidFill>
                <a:effectLst/>
                <a:latin typeface="JetBrains Mono"/>
              </a:rPr>
              <a:t>mongoose.</a:t>
            </a:r>
            <a:r>
              <a:rPr kumimoji="0" lang="en-US" altLang="en-US" sz="1100" b="0" i="0" u="none" strike="noStrike" cap="none" normalizeH="0" baseline="0" dirty="0" err="1">
                <a:ln>
                  <a:noFill/>
                </a:ln>
                <a:solidFill>
                  <a:srgbClr val="50FA7B"/>
                </a:solidFill>
                <a:effectLst/>
                <a:latin typeface="JetBrains Mono"/>
              </a:rPr>
              <a:t>connect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url</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useNewUrlParser</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BD93F9"/>
                </a:solidFill>
                <a:effectLst/>
                <a:latin typeface="JetBrains Mono"/>
              </a:rPr>
              <a:t>true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DD4830C-92D7-44E3-858A-6C61B5783592}"/>
              </a:ext>
            </a:extLst>
          </p:cNvPr>
          <p:cNvSpPr>
            <a:spLocks noChangeArrowheads="1"/>
          </p:cNvSpPr>
          <p:nvPr/>
        </p:nvSpPr>
        <p:spPr bwMode="auto">
          <a:xfrm>
            <a:off x="1226127" y="4997772"/>
            <a:ext cx="8042564" cy="76944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db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'./lib/db'</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1" u="none" strike="noStrike" cap="none" normalizeH="0" baseline="0">
                <a:ln>
                  <a:noFill/>
                </a:ln>
                <a:solidFill>
                  <a:srgbClr val="6272A4"/>
                </a:solidFill>
                <a:effectLst/>
                <a:latin typeface="JetBrains Mono"/>
              </a:rPr>
              <a:t>// Static path</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995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1607-DE91-42FA-94B0-2E1D473A0DBA}"/>
              </a:ext>
            </a:extLst>
          </p:cNvPr>
          <p:cNvSpPr>
            <a:spLocks noGrp="1"/>
          </p:cNvSpPr>
          <p:nvPr>
            <p:ph type="title"/>
          </p:nvPr>
        </p:nvSpPr>
        <p:spPr/>
        <p:txBody>
          <a:bodyPr/>
          <a:lstStyle/>
          <a:p>
            <a:r>
              <a:rPr lang="en-US" dirty="0"/>
              <a:t>Build Project (7)</a:t>
            </a:r>
          </a:p>
        </p:txBody>
      </p:sp>
      <p:sp>
        <p:nvSpPr>
          <p:cNvPr id="3" name="Content Placeholder 2">
            <a:extLst>
              <a:ext uri="{FF2B5EF4-FFF2-40B4-BE49-F238E27FC236}">
                <a16:creationId xmlns:a16="http://schemas.microsoft.com/office/drawing/2014/main" id="{DAE01120-A321-4BC9-93CF-33F61F41785D}"/>
              </a:ext>
            </a:extLst>
          </p:cNvPr>
          <p:cNvSpPr>
            <a:spLocks noGrp="1"/>
          </p:cNvSpPr>
          <p:nvPr>
            <p:ph type="body" sz="quarter" idx="11"/>
          </p:nvPr>
        </p:nvSpPr>
        <p:spPr/>
        <p:txBody>
          <a:bodyPr/>
          <a:lstStyle/>
          <a:p>
            <a:r>
              <a:rPr lang="en-US" dirty="0"/>
              <a:t>Update </a:t>
            </a:r>
            <a:r>
              <a:rPr lang="en-US" b="1" dirty="0"/>
              <a:t>lib/controllers/note.js</a:t>
            </a:r>
          </a:p>
          <a:p>
            <a:endParaRPr lang="en-US" b="1" dirty="0"/>
          </a:p>
          <a:p>
            <a:endParaRPr lang="en-US" b="1" dirty="0"/>
          </a:p>
          <a:p>
            <a:endParaRPr lang="en-US" b="1" dirty="0"/>
          </a:p>
          <a:p>
            <a:endParaRPr lang="en-US" b="1" dirty="0"/>
          </a:p>
          <a:p>
            <a:endParaRPr lang="en-US" dirty="0"/>
          </a:p>
          <a:p>
            <a:endParaRPr lang="en-US" dirty="0"/>
          </a:p>
          <a:p>
            <a:r>
              <a:rPr lang="en-US" dirty="0"/>
              <a:t>Update </a:t>
            </a:r>
            <a:r>
              <a:rPr lang="en-US" b="1" dirty="0"/>
              <a:t>lib/routes.js </a:t>
            </a:r>
            <a:r>
              <a:rPr lang="en-US" dirty="0"/>
              <a:t>for list</a:t>
            </a:r>
          </a:p>
          <a:p>
            <a:endParaRPr lang="en-US" dirty="0"/>
          </a:p>
        </p:txBody>
      </p:sp>
      <p:sp>
        <p:nvSpPr>
          <p:cNvPr id="4" name="Rectangle 1">
            <a:extLst>
              <a:ext uri="{FF2B5EF4-FFF2-40B4-BE49-F238E27FC236}">
                <a16:creationId xmlns:a16="http://schemas.microsoft.com/office/drawing/2014/main" id="{44156D73-ACE9-4278-A1F3-7D740D7C7FA6}"/>
              </a:ext>
            </a:extLst>
          </p:cNvPr>
          <p:cNvSpPr>
            <a:spLocks noChangeArrowheads="1"/>
          </p:cNvSpPr>
          <p:nvPr/>
        </p:nvSpPr>
        <p:spPr bwMode="auto">
          <a:xfrm>
            <a:off x="1132607" y="1572593"/>
            <a:ext cx="4963391" cy="195438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B"/>
                </a:solidFill>
                <a:effectLst/>
                <a:latin typeface="JetBrains Mono"/>
              </a:rPr>
              <a:t>list</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Note.</a:t>
            </a:r>
            <a:r>
              <a:rPr kumimoji="0" lang="en-US" altLang="en-US" sz="1100" b="0" i="0" u="none" strike="noStrike" cap="none" normalizeH="0" baseline="0">
                <a:ln>
                  <a:noFill/>
                </a:ln>
                <a:solidFill>
                  <a:srgbClr val="50FA7B"/>
                </a:solidFill>
                <a:effectLst/>
                <a:latin typeface="JetBrains Mono"/>
              </a:rPr>
              <a:t>find</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exec</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notes</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send</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BD93F9"/>
                </a:solidFill>
                <a:effectLst/>
                <a:latin typeface="JetBrains Mono"/>
              </a:rPr>
              <a:t>500</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render</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'notes'</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title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'List notes'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notes</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FFB86C"/>
                </a:solidFill>
                <a:effectLst/>
                <a:latin typeface="JetBrains Mono"/>
              </a:rPr>
              <a:t>notes</a:t>
            </a:r>
            <a:br>
              <a:rPr kumimoji="0" lang="en-US" altLang="en-US" sz="1100" b="0" i="1" u="none" strike="noStrike" cap="none" normalizeH="0" baseline="0">
                <a:ln>
                  <a:noFill/>
                </a:ln>
                <a:solidFill>
                  <a:srgbClr val="FFB86C"/>
                </a:solidFill>
                <a:effectLst/>
                <a:latin typeface="JetBrains Mono"/>
              </a:rPr>
            </a:br>
            <a:r>
              <a:rPr kumimoji="0" lang="en-US" altLang="en-US" sz="1100" b="0" i="1" u="none" strike="noStrike" cap="none" normalizeH="0" baseline="0">
                <a:ln>
                  <a:noFill/>
                </a:ln>
                <a:solidFill>
                  <a:srgbClr val="FFB86C"/>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146A1D1-9796-4653-A88F-70853BB2B4E0}"/>
              </a:ext>
            </a:extLst>
          </p:cNvPr>
          <p:cNvSpPr>
            <a:spLocks noChangeArrowheads="1"/>
          </p:cNvSpPr>
          <p:nvPr/>
        </p:nvSpPr>
        <p:spPr bwMode="auto">
          <a:xfrm>
            <a:off x="1132608" y="4529932"/>
            <a:ext cx="4963391"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router.get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'/list'</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req</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Note.</a:t>
            </a:r>
            <a:r>
              <a:rPr kumimoji="0" lang="en-US" altLang="en-US" sz="1200" b="0" i="0" u="none" strike="noStrike" cap="none" normalizeH="0" baseline="0" dirty="0" err="1">
                <a:ln>
                  <a:noFill/>
                </a:ln>
                <a:solidFill>
                  <a:srgbClr val="50FA7B"/>
                </a:solidFill>
                <a:effectLst/>
                <a:latin typeface="JetBrains Mono"/>
              </a:rPr>
              <a:t>list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req</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2558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1607-DE91-42FA-94B0-2E1D473A0DBA}"/>
              </a:ext>
            </a:extLst>
          </p:cNvPr>
          <p:cNvSpPr>
            <a:spLocks noGrp="1"/>
          </p:cNvSpPr>
          <p:nvPr>
            <p:ph type="title"/>
          </p:nvPr>
        </p:nvSpPr>
        <p:spPr/>
        <p:txBody>
          <a:bodyPr/>
          <a:lstStyle/>
          <a:p>
            <a:r>
              <a:rPr lang="en-US" dirty="0"/>
              <a:t>Build Project (8)</a:t>
            </a:r>
          </a:p>
        </p:txBody>
      </p:sp>
      <p:sp>
        <p:nvSpPr>
          <p:cNvPr id="3" name="Content Placeholder 2">
            <a:extLst>
              <a:ext uri="{FF2B5EF4-FFF2-40B4-BE49-F238E27FC236}">
                <a16:creationId xmlns:a16="http://schemas.microsoft.com/office/drawing/2014/main" id="{DAE01120-A321-4BC9-93CF-33F61F41785D}"/>
              </a:ext>
            </a:extLst>
          </p:cNvPr>
          <p:cNvSpPr>
            <a:spLocks noGrp="1"/>
          </p:cNvSpPr>
          <p:nvPr>
            <p:ph type="body" sz="quarter" idx="11"/>
          </p:nvPr>
        </p:nvSpPr>
        <p:spPr/>
        <p:txBody>
          <a:bodyPr/>
          <a:lstStyle/>
          <a:p>
            <a:r>
              <a:rPr lang="en-US" dirty="0"/>
              <a:t>Update </a:t>
            </a:r>
            <a:r>
              <a:rPr lang="en-US" b="1" dirty="0"/>
              <a:t>html/</a:t>
            </a:r>
            <a:r>
              <a:rPr lang="en-US" b="1" dirty="0" err="1"/>
              <a:t>notes.pug</a:t>
            </a:r>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US" dirty="0"/>
          </a:p>
          <a:p>
            <a:r>
              <a:rPr lang="en-US" dirty="0"/>
              <a:t>Run to view result</a:t>
            </a:r>
          </a:p>
          <a:p>
            <a:endParaRPr lang="en-US" b="1" dirty="0"/>
          </a:p>
          <a:p>
            <a:endParaRPr lang="en-US" b="1" dirty="0"/>
          </a:p>
          <a:p>
            <a:endParaRPr lang="en-US" b="1" dirty="0"/>
          </a:p>
          <a:p>
            <a:endParaRPr lang="en-US" b="1" dirty="0"/>
          </a:p>
          <a:p>
            <a:pPr marL="0" indent="0">
              <a:buNone/>
            </a:pPr>
            <a:endParaRPr lang="en-US" dirty="0"/>
          </a:p>
        </p:txBody>
      </p:sp>
      <p:sp>
        <p:nvSpPr>
          <p:cNvPr id="6" name="Rectangle 1">
            <a:extLst>
              <a:ext uri="{FF2B5EF4-FFF2-40B4-BE49-F238E27FC236}">
                <a16:creationId xmlns:a16="http://schemas.microsoft.com/office/drawing/2014/main" id="{54252025-5777-4822-A229-C4EAA5C4F3C3}"/>
              </a:ext>
            </a:extLst>
          </p:cNvPr>
          <p:cNvSpPr>
            <a:spLocks noChangeArrowheads="1"/>
          </p:cNvSpPr>
          <p:nvPr/>
        </p:nvSpPr>
        <p:spPr bwMode="auto">
          <a:xfrm>
            <a:off x="1143000" y="1800344"/>
            <a:ext cx="6348845" cy="244682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79C6"/>
                </a:solidFill>
                <a:effectLst/>
                <a:latin typeface="JetBrains Mono"/>
              </a:rPr>
              <a:t>html</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head</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title= </a:t>
            </a:r>
            <a:r>
              <a:rPr kumimoji="0" lang="en-US" altLang="en-US" sz="900" b="0" i="0" u="none" strike="noStrike" cap="none" normalizeH="0" baseline="0" dirty="0">
                <a:ln>
                  <a:noFill/>
                </a:ln>
                <a:solidFill>
                  <a:srgbClr val="F8F8F2"/>
                </a:solidFill>
                <a:effectLst/>
                <a:latin typeface="JetBrains Mono"/>
              </a:rPr>
              <a:t>title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body</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form</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50FA78"/>
                </a:solidFill>
                <a:effectLst/>
                <a:latin typeface="JetBrains Mono"/>
              </a:rPr>
              <a:t>method</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'POST' </a:t>
            </a:r>
            <a:r>
              <a:rPr kumimoji="0" lang="en-US" altLang="en-US" sz="900" b="0" i="1" u="none" strike="noStrike" cap="none" normalizeH="0" baseline="0" dirty="0">
                <a:ln>
                  <a:noFill/>
                </a:ln>
                <a:solidFill>
                  <a:srgbClr val="50FA78"/>
                </a:solidFill>
                <a:effectLst/>
                <a:latin typeface="JetBrains Mono"/>
              </a:rPr>
              <a:t>action</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'/create'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F79C6"/>
                </a:solidFill>
                <a:effectLst/>
                <a:latin typeface="JetBrains Mono"/>
              </a:rPr>
              <a:t>div</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1" u="none" strike="noStrike" cap="none" normalizeH="0" baseline="0" dirty="0" err="1">
                <a:ln>
                  <a:noFill/>
                </a:ln>
                <a:solidFill>
                  <a:srgbClr val="F8F8F2"/>
                </a:solidFill>
                <a:effectLst/>
                <a:latin typeface="JetBrains Mono"/>
              </a:rPr>
              <a:t>form</a:t>
            </a:r>
            <a:r>
              <a:rPr kumimoji="0" lang="en-US" altLang="en-US" sz="900" b="0" i="1" u="none" strike="noStrike" cap="none" normalizeH="0" baseline="0" dirty="0">
                <a:ln>
                  <a:noFill/>
                </a:ln>
                <a:solidFill>
                  <a:srgbClr val="F8F8F2"/>
                </a:solidFill>
                <a:effectLst/>
                <a:latin typeface="JetBrains Mono"/>
              </a:rPr>
              <a:t>-group</a:t>
            </a:r>
            <a:br>
              <a:rPr kumimoji="0" lang="en-US" altLang="en-US" sz="900" b="0" i="1"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label</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50FA78"/>
                </a:solidFill>
                <a:effectLst/>
                <a:latin typeface="JetBrains Mono"/>
              </a:rPr>
              <a:t>for</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'title'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Title:</a:t>
            </a: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F1FA8C"/>
                </a:solidFill>
                <a:effectLst/>
                <a:latin typeface="JetBrains Mono"/>
              </a:rPr>
              <a:t>                </a:t>
            </a:r>
            <a:r>
              <a:rPr kumimoji="0" lang="en-US" altLang="en-US" sz="900" b="0" i="0" u="none" strike="noStrike" cap="none" normalizeH="0" baseline="0" dirty="0" err="1">
                <a:ln>
                  <a:noFill/>
                </a:ln>
                <a:solidFill>
                  <a:srgbClr val="FF79C6"/>
                </a:solidFill>
                <a:effectLst/>
                <a:latin typeface="JetBrains Mono"/>
              </a:rPr>
              <a:t>input</a:t>
            </a:r>
            <a:r>
              <a:rPr kumimoji="0" lang="en-US" altLang="en-US" sz="900" b="0" i="1" u="none" strike="noStrike" cap="none" normalizeH="0" baseline="0" dirty="0" err="1">
                <a:ln>
                  <a:noFill/>
                </a:ln>
                <a:solidFill>
                  <a:srgbClr val="50FA78"/>
                </a:solidFill>
                <a:effectLst/>
                <a:latin typeface="JetBrains Mono"/>
              </a:rPr>
              <a:t>#title</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1" u="none" strike="noStrike" cap="none" normalizeH="0" baseline="0" dirty="0" err="1">
                <a:ln>
                  <a:noFill/>
                </a:ln>
                <a:solidFill>
                  <a:srgbClr val="F8F8F2"/>
                </a:solidFill>
                <a:effectLst/>
                <a:latin typeface="JetBrains Mono"/>
              </a:rPr>
              <a:t>form-control</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50FA78"/>
                </a:solidFill>
                <a:effectLst/>
                <a:latin typeface="JetBrains Mono"/>
              </a:rPr>
              <a:t>type</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'text'</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50FA78"/>
                </a:solidFill>
                <a:effectLst/>
                <a:latin typeface="JetBrains Mono"/>
              </a:rPr>
              <a:t>placeholder</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'Add new title' </a:t>
            </a:r>
            <a:r>
              <a:rPr kumimoji="0" lang="en-US" altLang="en-US" sz="900" b="0" i="1" u="none" strike="noStrike" cap="none" normalizeH="0" baseline="0" dirty="0">
                <a:ln>
                  <a:noFill/>
                </a:ln>
                <a:solidFill>
                  <a:srgbClr val="50FA78"/>
                </a:solidFill>
                <a:effectLst/>
                <a:latin typeface="JetBrains Mono"/>
              </a:rPr>
              <a:t>name</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'title'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F79C6"/>
                </a:solidFill>
                <a:effectLst/>
                <a:latin typeface="JetBrains Mono"/>
              </a:rPr>
              <a:t>div</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1" u="none" strike="noStrike" cap="none" normalizeH="0" baseline="0" dirty="0" err="1">
                <a:ln>
                  <a:noFill/>
                </a:ln>
                <a:solidFill>
                  <a:srgbClr val="F8F8F2"/>
                </a:solidFill>
                <a:effectLst/>
                <a:latin typeface="JetBrains Mono"/>
              </a:rPr>
              <a:t>form</a:t>
            </a:r>
            <a:r>
              <a:rPr kumimoji="0" lang="en-US" altLang="en-US" sz="900" b="0" i="1" u="none" strike="noStrike" cap="none" normalizeH="0" baseline="0" dirty="0">
                <a:ln>
                  <a:noFill/>
                </a:ln>
                <a:solidFill>
                  <a:srgbClr val="F8F8F2"/>
                </a:solidFill>
                <a:effectLst/>
                <a:latin typeface="JetBrains Mono"/>
              </a:rPr>
              <a:t>-group</a:t>
            </a:r>
            <a:br>
              <a:rPr kumimoji="0" lang="en-US" altLang="en-US" sz="900" b="0" i="1"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label</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50FA78"/>
                </a:solidFill>
                <a:effectLst/>
                <a:latin typeface="JetBrains Mono"/>
              </a:rPr>
              <a:t>for</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'description'</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Description:</a:t>
            </a: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F1FA8C"/>
                </a:solidFill>
                <a:effectLst/>
                <a:latin typeface="JetBrains Mono"/>
              </a:rPr>
              <a:t>                </a:t>
            </a:r>
            <a:r>
              <a:rPr kumimoji="0" lang="en-US" altLang="en-US" sz="900" b="0" i="0" u="none" strike="noStrike" cap="none" normalizeH="0" baseline="0" dirty="0" err="1">
                <a:ln>
                  <a:noFill/>
                </a:ln>
                <a:solidFill>
                  <a:srgbClr val="FF79C6"/>
                </a:solidFill>
                <a:effectLst/>
                <a:latin typeface="JetBrains Mono"/>
              </a:rPr>
              <a:t>textarea</a:t>
            </a:r>
            <a:r>
              <a:rPr kumimoji="0" lang="en-US" altLang="en-US" sz="900" b="0" i="1" u="none" strike="noStrike" cap="none" normalizeH="0" baseline="0" dirty="0" err="1">
                <a:ln>
                  <a:noFill/>
                </a:ln>
                <a:solidFill>
                  <a:srgbClr val="50FA78"/>
                </a:solidFill>
                <a:effectLst/>
                <a:latin typeface="JetBrains Mono"/>
              </a:rPr>
              <a:t>#description</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1" u="none" strike="noStrike" cap="none" normalizeH="0" baseline="0" dirty="0" err="1">
                <a:ln>
                  <a:noFill/>
                </a:ln>
                <a:solidFill>
                  <a:srgbClr val="F8F8F2"/>
                </a:solidFill>
                <a:effectLst/>
                <a:latin typeface="JetBrains Mono"/>
              </a:rPr>
              <a:t>form-control</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50FA78"/>
                </a:solidFill>
                <a:effectLst/>
                <a:latin typeface="JetBrains Mono"/>
              </a:rPr>
              <a:t>placeholder</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'Add description' </a:t>
            </a:r>
            <a:r>
              <a:rPr kumimoji="0" lang="en-US" altLang="en-US" sz="900" b="0" i="1" u="none" strike="noStrike" cap="none" normalizeH="0" baseline="0" dirty="0">
                <a:ln>
                  <a:noFill/>
                </a:ln>
                <a:solidFill>
                  <a:srgbClr val="50FA78"/>
                </a:solidFill>
                <a:effectLst/>
                <a:latin typeface="JetBrains Mono"/>
              </a:rPr>
              <a:t>name</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'description'</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F79C6"/>
                </a:solidFill>
                <a:effectLst/>
                <a:latin typeface="JetBrains Mono"/>
              </a:rPr>
              <a:t>button</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1" u="none" strike="noStrike" cap="none" normalizeH="0" baseline="0" dirty="0" err="1">
                <a:ln>
                  <a:noFill/>
                </a:ln>
                <a:solidFill>
                  <a:srgbClr val="F8F8F2"/>
                </a:solidFill>
                <a:effectLst/>
                <a:latin typeface="JetBrains Mono"/>
              </a:rPr>
              <a:t>btn</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1" u="none" strike="noStrike" cap="none" normalizeH="0" baseline="0" dirty="0" err="1">
                <a:ln>
                  <a:noFill/>
                </a:ln>
                <a:solidFill>
                  <a:srgbClr val="F8F8F2"/>
                </a:solidFill>
                <a:effectLst/>
                <a:latin typeface="JetBrains Mono"/>
              </a:rPr>
              <a:t>btn</a:t>
            </a:r>
            <a:r>
              <a:rPr kumimoji="0" lang="en-US" altLang="en-US" sz="900" b="0" i="1" u="none" strike="noStrike" cap="none" normalizeH="0" baseline="0" dirty="0">
                <a:ln>
                  <a:noFill/>
                </a:ln>
                <a:solidFill>
                  <a:srgbClr val="F8F8F2"/>
                </a:solidFill>
                <a:effectLst/>
                <a:latin typeface="JetBrains Mono"/>
              </a:rPr>
              <a:t>-primary</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50FA78"/>
                </a:solidFill>
                <a:effectLst/>
                <a:latin typeface="JetBrains Mono"/>
              </a:rPr>
              <a:t>type</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'submit'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Add new</a:t>
            </a:r>
            <a:br>
              <a:rPr kumimoji="0" lang="en-US" altLang="en-US" sz="900" b="0" i="0" u="none" strike="noStrike" cap="none" normalizeH="0" baseline="0" dirty="0">
                <a:ln>
                  <a:noFill/>
                </a:ln>
                <a:solidFill>
                  <a:srgbClr val="F1FA8C"/>
                </a:solidFill>
                <a:effectLst/>
                <a:latin typeface="JetBrains Mono"/>
              </a:rPr>
            </a:b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F1FA8C"/>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h1= </a:t>
            </a:r>
            <a:r>
              <a:rPr kumimoji="0" lang="en-US" altLang="en-US" sz="900" b="0" i="0" u="none" strike="noStrike" cap="none" normalizeH="0" baseline="0" dirty="0">
                <a:ln>
                  <a:noFill/>
                </a:ln>
                <a:solidFill>
                  <a:srgbClr val="F8F8F2"/>
                </a:solidFill>
                <a:effectLst/>
                <a:latin typeface="JetBrains Mono"/>
              </a:rPr>
              <a:t>title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ul</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each note </a:t>
            </a:r>
            <a:r>
              <a:rPr kumimoji="0" lang="en-US" altLang="en-US" sz="900" b="0" i="0" u="none" strike="noStrike" cap="none" normalizeH="0" baseline="0" dirty="0">
                <a:ln>
                  <a:noFill/>
                </a:ln>
                <a:solidFill>
                  <a:srgbClr val="FF79C6"/>
                </a:solidFill>
                <a:effectLst/>
                <a:latin typeface="JetBrains Mono"/>
              </a:rPr>
              <a:t>in </a:t>
            </a:r>
            <a:r>
              <a:rPr kumimoji="0" lang="en-US" altLang="en-US" sz="900" b="0" i="0" u="none" strike="noStrike" cap="none" normalizeH="0" baseline="0" dirty="0">
                <a:ln>
                  <a:noFill/>
                </a:ln>
                <a:solidFill>
                  <a:srgbClr val="F8F8F2"/>
                </a:solidFill>
                <a:effectLst/>
                <a:latin typeface="JetBrains Mono"/>
              </a:rPr>
              <a:t>notes</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li= </a:t>
            </a:r>
            <a:r>
              <a:rPr kumimoji="0" lang="en-US" altLang="en-US" sz="900" b="0" i="0" u="none" strike="noStrike" cap="none" normalizeH="0" baseline="0" dirty="0" err="1">
                <a:ln>
                  <a:noFill/>
                </a:ln>
                <a:solidFill>
                  <a:srgbClr val="F8F8F2"/>
                </a:solidFill>
                <a:effectLst/>
                <a:latin typeface="JetBrains Mono"/>
              </a:rPr>
              <a:t>note.title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note.description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949065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1607-DE91-42FA-94B0-2E1D473A0DBA}"/>
              </a:ext>
            </a:extLst>
          </p:cNvPr>
          <p:cNvSpPr>
            <a:spLocks noGrp="1"/>
          </p:cNvSpPr>
          <p:nvPr>
            <p:ph type="title"/>
          </p:nvPr>
        </p:nvSpPr>
        <p:spPr/>
        <p:txBody>
          <a:bodyPr/>
          <a:lstStyle/>
          <a:p>
            <a:r>
              <a:rPr lang="en-US" dirty="0"/>
              <a:t>Build Project (9)</a:t>
            </a:r>
          </a:p>
        </p:txBody>
      </p:sp>
      <p:sp>
        <p:nvSpPr>
          <p:cNvPr id="3" name="Content Placeholder 2">
            <a:extLst>
              <a:ext uri="{FF2B5EF4-FFF2-40B4-BE49-F238E27FC236}">
                <a16:creationId xmlns:a16="http://schemas.microsoft.com/office/drawing/2014/main" id="{DAE01120-A321-4BC9-93CF-33F61F41785D}"/>
              </a:ext>
            </a:extLst>
          </p:cNvPr>
          <p:cNvSpPr>
            <a:spLocks noGrp="1"/>
          </p:cNvSpPr>
          <p:nvPr>
            <p:ph type="body" sz="quarter" idx="11"/>
          </p:nvPr>
        </p:nvSpPr>
        <p:spPr/>
        <p:txBody>
          <a:bodyPr>
            <a:normAutofit/>
          </a:bodyPr>
          <a:lstStyle/>
          <a:p>
            <a:r>
              <a:rPr lang="en-US" dirty="0"/>
              <a:t>Create “create” route, and function:</a:t>
            </a:r>
          </a:p>
          <a:p>
            <a:pPr lvl="1"/>
            <a:r>
              <a:rPr lang="en-US" b="1" dirty="0"/>
              <a:t>lib/routes.js</a:t>
            </a:r>
          </a:p>
          <a:p>
            <a:pPr lvl="1"/>
            <a:endParaRPr lang="en-US" b="1" dirty="0"/>
          </a:p>
          <a:p>
            <a:pPr lvl="1"/>
            <a:endParaRPr lang="en-US" b="1" dirty="0"/>
          </a:p>
          <a:p>
            <a:pPr lvl="1"/>
            <a:r>
              <a:rPr lang="en-US" b="1" dirty="0"/>
              <a:t>lib/controllers/note.js</a:t>
            </a:r>
          </a:p>
          <a:p>
            <a:endParaRPr lang="en-US" b="1" dirty="0"/>
          </a:p>
          <a:p>
            <a:endParaRPr lang="en-US" b="1" dirty="0"/>
          </a:p>
          <a:p>
            <a:endParaRPr lang="en-US" b="1" dirty="0"/>
          </a:p>
          <a:p>
            <a:endParaRPr lang="en-US" b="1" dirty="0"/>
          </a:p>
          <a:p>
            <a:pPr marL="0" indent="0">
              <a:buNone/>
            </a:pPr>
            <a:endParaRPr lang="en-US" dirty="0"/>
          </a:p>
        </p:txBody>
      </p:sp>
      <p:sp>
        <p:nvSpPr>
          <p:cNvPr id="4" name="Rectangle 1">
            <a:extLst>
              <a:ext uri="{FF2B5EF4-FFF2-40B4-BE49-F238E27FC236}">
                <a16:creationId xmlns:a16="http://schemas.microsoft.com/office/drawing/2014/main" id="{819ADEE8-FBFD-42E0-A040-A28765E50052}"/>
              </a:ext>
            </a:extLst>
          </p:cNvPr>
          <p:cNvSpPr>
            <a:spLocks noChangeArrowheads="1"/>
          </p:cNvSpPr>
          <p:nvPr/>
        </p:nvSpPr>
        <p:spPr bwMode="auto">
          <a:xfrm>
            <a:off x="1631370" y="1766996"/>
            <a:ext cx="4052455" cy="55399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8F8F2"/>
                </a:solidFill>
                <a:effectLst/>
                <a:latin typeface="JetBrains Mono"/>
              </a:rPr>
              <a:t>router.post(</a:t>
            </a:r>
            <a:r>
              <a:rPr kumimoji="0" lang="en-US" altLang="en-US" sz="1000" b="0" i="0" u="none" strike="noStrike" cap="none" normalizeH="0" baseline="0">
                <a:ln>
                  <a:noFill/>
                </a:ln>
                <a:solidFill>
                  <a:srgbClr val="F1FA8C"/>
                </a:solidFill>
                <a:effectLst/>
                <a:latin typeface="JetBrains Mono"/>
              </a:rPr>
              <a:t>'/create'</a:t>
            </a:r>
            <a:r>
              <a:rPr kumimoji="0" lang="en-US" altLang="en-US" sz="1000" b="0" i="0" u="none" strike="noStrike" cap="none" normalizeH="0" baseline="0">
                <a:ln>
                  <a:noFill/>
                </a:ln>
                <a:solidFill>
                  <a:srgbClr val="F8F8F2"/>
                </a:solidFill>
                <a:effectLst/>
                <a:latin typeface="JetBrains Mono"/>
              </a:rPr>
              <a:t>, (</a:t>
            </a:r>
            <a:r>
              <a:rPr kumimoji="0" lang="en-US" altLang="en-US" sz="1000" b="0" i="1" u="none" strike="noStrike" cap="none" normalizeH="0" baseline="0">
                <a:ln>
                  <a:noFill/>
                </a:ln>
                <a:solidFill>
                  <a:srgbClr val="FFB86C"/>
                </a:solidFill>
                <a:effectLst/>
                <a:latin typeface="JetBrains Mono"/>
              </a:rPr>
              <a:t>req</a:t>
            </a:r>
            <a:r>
              <a:rPr kumimoji="0" lang="en-US" altLang="en-US" sz="1000" b="0" i="0" u="none" strike="noStrike" cap="none" normalizeH="0" baseline="0">
                <a:ln>
                  <a:noFill/>
                </a:ln>
                <a:solidFill>
                  <a:srgbClr val="F8F8F2"/>
                </a:solidFill>
                <a:effectLst/>
                <a:latin typeface="JetBrains Mono"/>
              </a:rPr>
              <a:t>, </a:t>
            </a:r>
            <a:r>
              <a:rPr kumimoji="0" lang="en-US" altLang="en-US" sz="1000" b="0" i="1" u="none" strike="noStrike" cap="none" normalizeH="0" baseline="0">
                <a:ln>
                  <a:noFill/>
                </a:ln>
                <a:solidFill>
                  <a:srgbClr val="FFB86C"/>
                </a:solidFill>
                <a:effectLst/>
                <a:latin typeface="JetBrains Mono"/>
              </a:rPr>
              <a:t>res</a:t>
            </a:r>
            <a:r>
              <a:rPr kumimoji="0" lang="en-US" altLang="en-US" sz="1000" b="0" i="0" u="none" strike="noStrike" cap="none" normalizeH="0" baseline="0">
                <a:ln>
                  <a:noFill/>
                </a:ln>
                <a:solidFill>
                  <a:srgbClr val="F8F8F2"/>
                </a:solidFill>
                <a:effectLst/>
                <a:latin typeface="JetBrains Mono"/>
              </a:rPr>
              <a:t>) </a:t>
            </a:r>
            <a:r>
              <a:rPr kumimoji="0" lang="en-US" altLang="en-US" sz="1000" b="0" i="0" u="none" strike="noStrike" cap="none" normalizeH="0" baseline="0">
                <a:ln>
                  <a:noFill/>
                </a:ln>
                <a:solidFill>
                  <a:srgbClr val="FF79C6"/>
                </a:solidFill>
                <a:effectLst/>
                <a:latin typeface="JetBrains Mono"/>
              </a:rPr>
              <a:t>=&gt; </a:t>
            </a:r>
            <a:r>
              <a:rPr kumimoji="0" lang="en-US" altLang="en-US" sz="1000" b="0" i="0" u="none" strike="noStrike" cap="none" normalizeH="0" baseline="0">
                <a:ln>
                  <a:noFill/>
                </a:ln>
                <a:solidFill>
                  <a:srgbClr val="F8F8F2"/>
                </a:solidFill>
                <a:effectLst/>
                <a:latin typeface="JetBrains Mono"/>
              </a:rPr>
              <a:t>{</a:t>
            </a:r>
            <a:br>
              <a:rPr kumimoji="0" lang="en-US" altLang="en-US" sz="1000" b="0" i="0" u="none" strike="noStrike" cap="none" normalizeH="0" baseline="0">
                <a:ln>
                  <a:noFill/>
                </a:ln>
                <a:solidFill>
                  <a:srgbClr val="F8F8F2"/>
                </a:solidFill>
                <a:effectLst/>
                <a:latin typeface="JetBrains Mono"/>
              </a:rPr>
            </a:br>
            <a:r>
              <a:rPr kumimoji="0" lang="en-US" altLang="en-US" sz="1000" b="0" i="0" u="none" strike="noStrike" cap="none" normalizeH="0" baseline="0">
                <a:ln>
                  <a:noFill/>
                </a:ln>
                <a:solidFill>
                  <a:srgbClr val="F8F8F2"/>
                </a:solidFill>
                <a:effectLst/>
                <a:latin typeface="JetBrains Mono"/>
              </a:rPr>
              <a:t>    Note.</a:t>
            </a:r>
            <a:r>
              <a:rPr kumimoji="0" lang="en-US" altLang="en-US" sz="1000" b="0" i="0" u="none" strike="noStrike" cap="none" normalizeH="0" baseline="0">
                <a:ln>
                  <a:noFill/>
                </a:ln>
                <a:solidFill>
                  <a:srgbClr val="50FA7B"/>
                </a:solidFill>
                <a:effectLst/>
                <a:latin typeface="JetBrains Mono"/>
              </a:rPr>
              <a:t>create</a:t>
            </a:r>
            <a:r>
              <a:rPr kumimoji="0" lang="en-US" altLang="en-US" sz="1000" b="0" i="0" u="none" strike="noStrike" cap="none" normalizeH="0" baseline="0">
                <a:ln>
                  <a:noFill/>
                </a:ln>
                <a:solidFill>
                  <a:srgbClr val="F8F8F2"/>
                </a:solidFill>
                <a:effectLst/>
                <a:latin typeface="JetBrains Mono"/>
              </a:rPr>
              <a:t>(</a:t>
            </a:r>
            <a:r>
              <a:rPr kumimoji="0" lang="en-US" altLang="en-US" sz="1000" b="0" i="1" u="none" strike="noStrike" cap="none" normalizeH="0" baseline="0">
                <a:ln>
                  <a:noFill/>
                </a:ln>
                <a:solidFill>
                  <a:srgbClr val="FFB86C"/>
                </a:solidFill>
                <a:effectLst/>
                <a:latin typeface="JetBrains Mono"/>
              </a:rPr>
              <a:t>req</a:t>
            </a:r>
            <a:r>
              <a:rPr kumimoji="0" lang="en-US" altLang="en-US" sz="1000" b="0" i="0" u="none" strike="noStrike" cap="none" normalizeH="0" baseline="0">
                <a:ln>
                  <a:noFill/>
                </a:ln>
                <a:solidFill>
                  <a:srgbClr val="F8F8F2"/>
                </a:solidFill>
                <a:effectLst/>
                <a:latin typeface="JetBrains Mono"/>
              </a:rPr>
              <a:t>, </a:t>
            </a:r>
            <a:r>
              <a:rPr kumimoji="0" lang="en-US" altLang="en-US" sz="1000" b="0" i="1" u="none" strike="noStrike" cap="none" normalizeH="0" baseline="0">
                <a:ln>
                  <a:noFill/>
                </a:ln>
                <a:solidFill>
                  <a:srgbClr val="FFB86C"/>
                </a:solidFill>
                <a:effectLst/>
                <a:latin typeface="JetBrains Mono"/>
              </a:rPr>
              <a:t>res</a:t>
            </a:r>
            <a:r>
              <a:rPr kumimoji="0" lang="en-US" altLang="en-US" sz="1000" b="0" i="0" u="none" strike="noStrike" cap="none" normalizeH="0" baseline="0">
                <a:ln>
                  <a:noFill/>
                </a:ln>
                <a:solidFill>
                  <a:srgbClr val="F8F8F2"/>
                </a:solidFill>
                <a:effectLst/>
                <a:latin typeface="JetBrains Mono"/>
              </a:rPr>
              <a:t>);</a:t>
            </a:r>
            <a:br>
              <a:rPr kumimoji="0" lang="en-US" altLang="en-US" sz="1000" b="0" i="0" u="none" strike="noStrike" cap="none" normalizeH="0" baseline="0">
                <a:ln>
                  <a:noFill/>
                </a:ln>
                <a:solidFill>
                  <a:srgbClr val="F8F8F2"/>
                </a:solidFill>
                <a:effectLst/>
                <a:latin typeface="JetBrains Mono"/>
              </a:rPr>
            </a:br>
            <a:r>
              <a:rPr kumimoji="0" lang="en-US" altLang="en-US" sz="1000" b="0" i="0" u="none" strike="noStrike" cap="none" normalizeH="0" baseline="0">
                <a:ln>
                  <a:noFill/>
                </a:ln>
                <a:solidFill>
                  <a:srgbClr val="F8F8F2"/>
                </a:solidFill>
                <a:effectLst/>
                <a:latin typeface="JetBrains Mono"/>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F642131-3961-44A5-A998-1E3135156B69}"/>
              </a:ext>
            </a:extLst>
          </p:cNvPr>
          <p:cNvSpPr>
            <a:spLocks noChangeArrowheads="1"/>
          </p:cNvSpPr>
          <p:nvPr/>
        </p:nvSpPr>
        <p:spPr bwMode="auto">
          <a:xfrm>
            <a:off x="1631370" y="2719060"/>
            <a:ext cx="4052455"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B"/>
                </a:solidFill>
                <a:effectLst/>
                <a:latin typeface="JetBrains Mono"/>
              </a:rPr>
              <a:t>create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req</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res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newNote </a:t>
            </a:r>
            <a:r>
              <a:rPr kumimoji="0" lang="en-US" altLang="en-US" sz="900" b="0" i="0" u="none" strike="noStrike" cap="none" normalizeH="0" baseline="0">
                <a:ln>
                  <a:noFill/>
                </a:ln>
                <a:solidFill>
                  <a:srgbClr val="FF79C6"/>
                </a:solidFill>
                <a:effectLst/>
                <a:latin typeface="JetBrains Mono"/>
              </a:rPr>
              <a:t>= new </a:t>
            </a:r>
            <a:r>
              <a:rPr kumimoji="0" lang="en-US" altLang="en-US" sz="900" b="0" i="0" u="none" strike="noStrike" cap="none" normalizeH="0" baseline="0">
                <a:ln>
                  <a:noFill/>
                </a:ln>
                <a:solidFill>
                  <a:srgbClr val="F8F8F2"/>
                </a:solidFill>
                <a:effectLst/>
                <a:latin typeface="JetBrains Mono"/>
              </a:rPr>
              <a:t>Note(</a:t>
            </a:r>
            <a:r>
              <a:rPr kumimoji="0" lang="en-US" altLang="en-US" sz="900" b="0" i="1" u="none" strike="noStrike" cap="none" normalizeH="0" baseline="0">
                <a:ln>
                  <a:noFill/>
                </a:ln>
                <a:solidFill>
                  <a:srgbClr val="FFB86C"/>
                </a:solidFill>
                <a:effectLst/>
                <a:latin typeface="JetBrains Mono"/>
              </a:rPr>
              <a:t>req</a:t>
            </a:r>
            <a:r>
              <a:rPr kumimoji="0" lang="en-US" altLang="en-US" sz="900" b="0" i="0" u="none" strike="noStrike" cap="none" normalizeH="0" baseline="0">
                <a:ln>
                  <a:noFill/>
                </a:ln>
                <a:solidFill>
                  <a:srgbClr val="F8F8F2"/>
                </a:solidFill>
                <a:effectLst/>
                <a:latin typeface="JetBrains Mono"/>
              </a:rPr>
              <a:t>.body);</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8BE9FD"/>
                </a:solidFill>
                <a:effectLst/>
                <a:latin typeface="JetBrains Mono"/>
              </a:rPr>
              <a:t>console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log</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req</a:t>
            </a:r>
            <a:r>
              <a:rPr kumimoji="0" lang="en-US" altLang="en-US" sz="900" b="0" i="0" u="none" strike="noStrike" cap="none" normalizeH="0" baseline="0">
                <a:ln>
                  <a:noFill/>
                </a:ln>
                <a:solidFill>
                  <a:srgbClr val="F8F8F2"/>
                </a:solidFill>
                <a:effectLst/>
                <a:latin typeface="JetBrains Mono"/>
              </a:rPr>
              <a:t>.body);</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newNote.</a:t>
            </a:r>
            <a:r>
              <a:rPr kumimoji="0" lang="en-US" altLang="en-US" sz="900" b="0" i="0" u="none" strike="noStrike" cap="none" normalizeH="0" baseline="0">
                <a:ln>
                  <a:noFill/>
                </a:ln>
                <a:solidFill>
                  <a:srgbClr val="50FA7B"/>
                </a:solidFill>
                <a:effectLst/>
                <a:latin typeface="JetBrains Mono"/>
              </a:rPr>
              <a:t>save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res</a:t>
            </a:r>
            <a:r>
              <a:rPr kumimoji="0" lang="en-US" altLang="en-US" sz="900" b="0" i="0" u="none" strike="noStrike" cap="none" normalizeH="0" baseline="0">
                <a:ln>
                  <a:noFill/>
                </a:ln>
                <a:solidFill>
                  <a:srgbClr val="F8F8F2"/>
                </a:solidFill>
                <a:effectLst/>
                <a:latin typeface="JetBrains Mono"/>
              </a:rPr>
              <a:t>.status(</a:t>
            </a:r>
            <a:r>
              <a:rPr kumimoji="0" lang="en-US" altLang="en-US" sz="900" b="0" i="0" u="none" strike="noStrike" cap="none" normalizeH="0" baseline="0">
                <a:ln>
                  <a:noFill/>
                </a:ln>
                <a:solidFill>
                  <a:srgbClr val="BD93F9"/>
                </a:solidFill>
                <a:effectLst/>
                <a:latin typeface="JetBrains Mono"/>
              </a:rPr>
              <a:t>400</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send</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'Unable to save note to database'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 </a:t>
            </a:r>
            <a:r>
              <a:rPr kumimoji="0" lang="en-US" altLang="en-US" sz="900" b="0" i="0" u="none" strike="noStrike" cap="none" normalizeH="0" baseline="0">
                <a:ln>
                  <a:noFill/>
                </a:ln>
                <a:solidFill>
                  <a:srgbClr val="FF79C6"/>
                </a:solidFill>
                <a:effectLst/>
                <a:latin typeface="JetBrains Mono"/>
              </a:rPr>
              <a:t>else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res</a:t>
            </a:r>
            <a:r>
              <a:rPr kumimoji="0" lang="en-US" altLang="en-US" sz="900" b="0" i="0" u="none" strike="noStrike" cap="none" normalizeH="0" baseline="0">
                <a:ln>
                  <a:noFill/>
                </a:ln>
                <a:solidFill>
                  <a:srgbClr val="F8F8F2"/>
                </a:solidFill>
                <a:effectLst/>
                <a:latin typeface="JetBrains Mono"/>
              </a:rPr>
              <a:t>.redirect(</a:t>
            </a:r>
            <a:r>
              <a:rPr kumimoji="0" lang="en-US" altLang="en-US" sz="900" b="0" i="0" u="none" strike="noStrike" cap="none" normalizeH="0" baseline="0">
                <a:ln>
                  <a:noFill/>
                </a:ln>
                <a:solidFill>
                  <a:srgbClr val="F1FA8C"/>
                </a:solidFill>
                <a:effectLst/>
                <a:latin typeface="JetBrains Mono"/>
              </a:rPr>
              <a:t>'/list'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4621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E0A8F9-9E19-49A2-9270-DCF24EBE81A9}"/>
              </a:ext>
            </a:extLst>
          </p:cNvPr>
          <p:cNvSpPr>
            <a:spLocks noGrp="1"/>
          </p:cNvSpPr>
          <p:nvPr>
            <p:ph type="title"/>
          </p:nvPr>
        </p:nvSpPr>
        <p:spPr/>
        <p:txBody>
          <a:bodyPr/>
          <a:lstStyle/>
          <a:p>
            <a:r>
              <a:rPr lang="vi-VN" dirty="0"/>
              <a:t>Docker-compose</a:t>
            </a:r>
            <a:endParaRPr lang="en-US" dirty="0"/>
          </a:p>
        </p:txBody>
      </p:sp>
      <p:sp>
        <p:nvSpPr>
          <p:cNvPr id="3" name="Content Placeholder 2">
            <a:extLst>
              <a:ext uri="{FF2B5EF4-FFF2-40B4-BE49-F238E27FC236}">
                <a16:creationId xmlns:a16="http://schemas.microsoft.com/office/drawing/2014/main" id="{808BAE23-7C66-4571-89BA-AF765D873387}"/>
              </a:ext>
            </a:extLst>
          </p:cNvPr>
          <p:cNvSpPr>
            <a:spLocks noGrp="1"/>
          </p:cNvSpPr>
          <p:nvPr>
            <p:ph type="body" sz="quarter" idx="11"/>
          </p:nvPr>
        </p:nvSpPr>
        <p:spPr/>
        <p:txBody>
          <a:bodyPr/>
          <a:lstStyle/>
          <a:p>
            <a:r>
              <a:rPr lang="vi-VN" dirty="0"/>
              <a:t>Create </a:t>
            </a:r>
            <a:r>
              <a:rPr lang="vi-VN" b="1" dirty="0"/>
              <a:t>Dockerfile</a:t>
            </a:r>
          </a:p>
          <a:p>
            <a:endParaRPr lang="vi-VN" b="1" dirty="0"/>
          </a:p>
          <a:p>
            <a:endParaRPr lang="vi-VN" dirty="0"/>
          </a:p>
          <a:p>
            <a:endParaRPr lang="vi-VN" dirty="0"/>
          </a:p>
        </p:txBody>
      </p:sp>
      <p:sp>
        <p:nvSpPr>
          <p:cNvPr id="2" name="Rectangle 1">
            <a:extLst>
              <a:ext uri="{FF2B5EF4-FFF2-40B4-BE49-F238E27FC236}">
                <a16:creationId xmlns:a16="http://schemas.microsoft.com/office/drawing/2014/main" id="{35BD1B99-BE55-437A-9AF2-B47A6BECC480}"/>
              </a:ext>
            </a:extLst>
          </p:cNvPr>
          <p:cNvSpPr>
            <a:spLocks noChangeArrowheads="1"/>
          </p:cNvSpPr>
          <p:nvPr/>
        </p:nvSpPr>
        <p:spPr bwMode="auto">
          <a:xfrm>
            <a:off x="1163782" y="1821196"/>
            <a:ext cx="9673936" cy="286232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FROM </a:t>
            </a:r>
            <a:r>
              <a:rPr kumimoji="0" lang="en-US" altLang="en-US" sz="1200" b="0" i="0" u="none" strike="noStrike" cap="none" normalizeH="0" baseline="0">
                <a:ln>
                  <a:noFill/>
                </a:ln>
                <a:solidFill>
                  <a:srgbClr val="F8F8F2"/>
                </a:solidFill>
                <a:effectLst/>
                <a:latin typeface="JetBrains Mono"/>
              </a:rPr>
              <a:t>node:12-alpine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RUN </a:t>
            </a:r>
            <a:r>
              <a:rPr kumimoji="0" lang="en-US" altLang="en-US" sz="1200" b="0" i="0" u="none" strike="noStrike" cap="none" normalizeH="0" baseline="0">
                <a:ln>
                  <a:noFill/>
                </a:ln>
                <a:solidFill>
                  <a:srgbClr val="F8F8F2"/>
                </a:solidFill>
                <a:effectLst/>
                <a:latin typeface="JetBrains Mono"/>
              </a:rPr>
              <a:t>mkdir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p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home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node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app</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node_modules </a:t>
            </a:r>
            <a:r>
              <a:rPr kumimoji="0" lang="en-US" altLang="en-US" sz="1200" b="0" i="0" u="none" strike="noStrike" cap="none" normalizeH="0" baseline="0">
                <a:ln>
                  <a:noFill/>
                </a:ln>
                <a:solidFill>
                  <a:srgbClr val="FF79C6"/>
                </a:solidFill>
                <a:effectLst/>
                <a:latin typeface="JetBrains Mono"/>
              </a:rPr>
              <a:t>&amp;&amp; </a:t>
            </a:r>
            <a:r>
              <a:rPr kumimoji="0" lang="en-US" altLang="en-US" sz="1200" b="0" i="0" u="none" strike="noStrike" cap="none" normalizeH="0" baseline="0">
                <a:ln>
                  <a:noFill/>
                </a:ln>
                <a:solidFill>
                  <a:srgbClr val="F8F8F2"/>
                </a:solidFill>
                <a:effectLst/>
                <a:latin typeface="JetBrains Mono"/>
              </a:rPr>
              <a:t>chown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R node:node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home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node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app</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WORKDIR /</a:t>
            </a:r>
            <a:r>
              <a:rPr kumimoji="0" lang="en-US" altLang="en-US" sz="1200" b="0" i="0" u="none" strike="noStrike" cap="none" normalizeH="0" baseline="0">
                <a:ln>
                  <a:noFill/>
                </a:ln>
                <a:solidFill>
                  <a:srgbClr val="F8F8F2"/>
                </a:solidFill>
                <a:effectLst/>
                <a:latin typeface="JetBrains Mono"/>
              </a:rPr>
              <a:t>home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node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app</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COPY </a:t>
            </a:r>
            <a:r>
              <a:rPr kumimoji="0" lang="en-US" altLang="en-US" sz="1200" b="0" i="0" u="none" strike="noStrike" cap="none" normalizeH="0" baseline="0">
                <a:ln>
                  <a:noFill/>
                </a:ln>
                <a:solidFill>
                  <a:srgbClr val="F8F8F2"/>
                </a:solidFill>
                <a:effectLst/>
                <a:latin typeface="JetBrains Mono"/>
              </a:rPr>
              <a:t>package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.json .</a:t>
            </a:r>
            <a:r>
              <a:rPr kumimoji="0" lang="en-US" altLang="en-US" sz="1200" b="0" i="0" u="none" strike="noStrike" cap="none" normalizeH="0" baseline="0">
                <a:ln>
                  <a:noFill/>
                </a:ln>
                <a:solidFill>
                  <a:srgbClr val="FF79C6"/>
                </a:solidFill>
                <a:effectLst/>
                <a:latin typeface="JetBrains Mono"/>
              </a:rPr>
              <a:t>/</a:t>
            </a:r>
            <a:br>
              <a:rPr kumimoji="0" lang="en-US" altLang="en-US" sz="1200" b="0" i="0" u="none" strike="noStrike" cap="none" normalizeH="0" baseline="0">
                <a:ln>
                  <a:noFill/>
                </a:ln>
                <a:solidFill>
                  <a:srgbClr val="FF79C6"/>
                </a:solidFill>
                <a:effectLst/>
                <a:latin typeface="JetBrains Mono"/>
              </a:rPr>
            </a:br>
            <a:r>
              <a:rPr kumimoji="0" lang="en-US" altLang="en-US" sz="1200" b="0" i="1" u="none" strike="noStrike" cap="none" normalizeH="0" baseline="0">
                <a:ln>
                  <a:noFill/>
                </a:ln>
                <a:solidFill>
                  <a:srgbClr val="6272A4"/>
                </a:solidFill>
                <a:effectLst/>
                <a:latin typeface="JetBrains Mono"/>
              </a:rPr>
              <a:t># COPY wait-for.sh /wait-for.sh</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F79C6"/>
                </a:solidFill>
                <a:effectLst/>
                <a:latin typeface="JetBrains Mono"/>
              </a:rPr>
              <a:t>RUN </a:t>
            </a:r>
            <a:r>
              <a:rPr kumimoji="0" lang="en-US" altLang="en-US" sz="1200" b="0" i="0" u="none" strike="noStrike" cap="none" normalizeH="0" baseline="0">
                <a:ln>
                  <a:noFill/>
                </a:ln>
                <a:solidFill>
                  <a:srgbClr val="F8F8F2"/>
                </a:solidFill>
                <a:effectLst/>
                <a:latin typeface="JetBrains Mono"/>
              </a:rPr>
              <a:t>wget https:</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raw.githubusercontent.com</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eficode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wait-for</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master</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wait-for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O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wait-for.sh</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RUN </a:t>
            </a:r>
            <a:r>
              <a:rPr kumimoji="0" lang="en-US" altLang="en-US" sz="1200" b="0" i="0" u="none" strike="noStrike" cap="none" normalizeH="0" baseline="0">
                <a:ln>
                  <a:noFill/>
                </a:ln>
                <a:solidFill>
                  <a:srgbClr val="F8F8F2"/>
                </a:solidFill>
                <a:effectLst/>
                <a:latin typeface="JetBrains Mono"/>
              </a:rPr>
              <a:t>chmod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x </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wait-for.sh</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USER </a:t>
            </a:r>
            <a:r>
              <a:rPr kumimoji="0" lang="en-US" altLang="en-US" sz="1200" b="0" i="0" u="none" strike="noStrike" cap="none" normalizeH="0" baseline="0">
                <a:ln>
                  <a:noFill/>
                </a:ln>
                <a:solidFill>
                  <a:srgbClr val="F8F8F2"/>
                </a:solidFill>
                <a:effectLst/>
                <a:latin typeface="JetBrains Mono"/>
              </a:rPr>
              <a:t>node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RUN </a:t>
            </a:r>
            <a:r>
              <a:rPr kumimoji="0" lang="en-US" altLang="en-US" sz="1200" b="0" i="0" u="none" strike="noStrike" cap="none" normalizeH="0" baseline="0">
                <a:ln>
                  <a:noFill/>
                </a:ln>
                <a:solidFill>
                  <a:srgbClr val="F8F8F2"/>
                </a:solidFill>
                <a:effectLst/>
                <a:latin typeface="JetBrains Mono"/>
              </a:rPr>
              <a:t>npm install</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COPY --</a:t>
            </a:r>
            <a:r>
              <a:rPr kumimoji="0" lang="en-US" altLang="en-US" sz="1200" b="0" i="0" u="none" strike="noStrike" cap="none" normalizeH="0" baseline="0">
                <a:ln>
                  <a:noFill/>
                </a:ln>
                <a:solidFill>
                  <a:srgbClr val="F8F8F2"/>
                </a:solidFill>
                <a:effectLst/>
                <a:latin typeface="JetBrains Mono"/>
              </a:rPr>
              <a:t>chown=node:node .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EXPOSE </a:t>
            </a:r>
            <a:r>
              <a:rPr kumimoji="0" lang="en-US" altLang="en-US" sz="1200" b="0" i="0" u="none" strike="noStrike" cap="none" normalizeH="0" baseline="0">
                <a:ln>
                  <a:noFill/>
                </a:ln>
                <a:solidFill>
                  <a:srgbClr val="BD93F9"/>
                </a:solidFill>
                <a:effectLst/>
                <a:latin typeface="JetBrains Mono"/>
              </a:rPr>
              <a:t>3000</a:t>
            </a:r>
            <a:br>
              <a:rPr kumimoji="0" lang="en-US" altLang="en-US" sz="1200" b="0" i="0" u="none" strike="noStrike" cap="none" normalizeH="0" baseline="0">
                <a:ln>
                  <a:noFill/>
                </a:ln>
                <a:solidFill>
                  <a:srgbClr val="BD93F9"/>
                </a:solidFill>
                <a:effectLst/>
                <a:latin typeface="JetBrains Mono"/>
              </a:rPr>
            </a:br>
            <a:r>
              <a:rPr kumimoji="0" lang="en-US" altLang="en-US" sz="1200" b="0" i="0" u="none" strike="noStrike" cap="none" normalizeH="0" baseline="0">
                <a:ln>
                  <a:noFill/>
                </a:ln>
                <a:solidFill>
                  <a:srgbClr val="FF79C6"/>
                </a:solidFill>
                <a:effectLst/>
                <a:latin typeface="JetBrains Mono"/>
              </a:rPr>
              <a:t>CMD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"node"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"app.js" </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48531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E0A8F9-9E19-49A2-9270-DCF24EBE81A9}"/>
              </a:ext>
            </a:extLst>
          </p:cNvPr>
          <p:cNvSpPr>
            <a:spLocks noGrp="1"/>
          </p:cNvSpPr>
          <p:nvPr>
            <p:ph type="title"/>
          </p:nvPr>
        </p:nvSpPr>
        <p:spPr/>
        <p:txBody>
          <a:bodyPr/>
          <a:lstStyle/>
          <a:p>
            <a:r>
              <a:rPr lang="vi-VN" dirty="0"/>
              <a:t>Docker-compose (2)</a:t>
            </a:r>
            <a:endParaRPr lang="en-US" dirty="0"/>
          </a:p>
        </p:txBody>
      </p:sp>
      <p:sp>
        <p:nvSpPr>
          <p:cNvPr id="3" name="Content Placeholder 2">
            <a:extLst>
              <a:ext uri="{FF2B5EF4-FFF2-40B4-BE49-F238E27FC236}">
                <a16:creationId xmlns:a16="http://schemas.microsoft.com/office/drawing/2014/main" id="{808BAE23-7C66-4571-89BA-AF765D873387}"/>
              </a:ext>
            </a:extLst>
          </p:cNvPr>
          <p:cNvSpPr>
            <a:spLocks noGrp="1"/>
          </p:cNvSpPr>
          <p:nvPr>
            <p:ph type="body" sz="quarter" idx="11"/>
          </p:nvPr>
        </p:nvSpPr>
        <p:spPr/>
        <p:txBody>
          <a:bodyPr>
            <a:normAutofit/>
          </a:bodyPr>
          <a:lstStyle/>
          <a:p>
            <a:r>
              <a:rPr lang="vi-VN" dirty="0"/>
              <a:t>Create </a:t>
            </a:r>
            <a:r>
              <a:rPr lang="vi-VN" b="1" dirty="0"/>
              <a:t>docker-compose.yml</a:t>
            </a:r>
          </a:p>
          <a:p>
            <a:endParaRPr lang="vi-VN" b="1" dirty="0"/>
          </a:p>
          <a:p>
            <a:endParaRPr lang="vi-VN" b="1" dirty="0"/>
          </a:p>
          <a:p>
            <a:endParaRPr lang="vi-VN" b="1" dirty="0"/>
          </a:p>
          <a:p>
            <a:endParaRPr lang="vi-VN" b="1" dirty="0"/>
          </a:p>
          <a:p>
            <a:endParaRPr lang="vi-VN" b="1" dirty="0"/>
          </a:p>
          <a:p>
            <a:endParaRPr lang="vi-VN" b="1" dirty="0"/>
          </a:p>
          <a:p>
            <a:endParaRPr lang="vi-VN" b="1" dirty="0"/>
          </a:p>
          <a:p>
            <a:endParaRPr lang="vi-VN" b="1" dirty="0"/>
          </a:p>
          <a:p>
            <a:r>
              <a:rPr lang="vi-VN" dirty="0"/>
              <a:t>Test with:</a:t>
            </a:r>
            <a:r>
              <a:rPr lang="vi-VN" b="1" dirty="0"/>
              <a:t> docker-compose up</a:t>
            </a:r>
            <a:endParaRPr lang="en-US" b="1" dirty="0"/>
          </a:p>
          <a:p>
            <a:endParaRPr lang="vi-VN" b="1" dirty="0"/>
          </a:p>
          <a:p>
            <a:endParaRPr lang="vi-VN" b="1" dirty="0"/>
          </a:p>
          <a:p>
            <a:endParaRPr lang="vi-VN" dirty="0"/>
          </a:p>
          <a:p>
            <a:endParaRPr lang="vi-VN" dirty="0"/>
          </a:p>
        </p:txBody>
      </p:sp>
      <p:sp>
        <p:nvSpPr>
          <p:cNvPr id="2" name="Rectangle 1">
            <a:extLst>
              <a:ext uri="{FF2B5EF4-FFF2-40B4-BE49-F238E27FC236}">
                <a16:creationId xmlns:a16="http://schemas.microsoft.com/office/drawing/2014/main" id="{3ECC469D-28F0-49E3-A96E-463D5677C744}"/>
              </a:ext>
            </a:extLst>
          </p:cNvPr>
          <p:cNvSpPr>
            <a:spLocks noChangeArrowheads="1"/>
          </p:cNvSpPr>
          <p:nvPr/>
        </p:nvSpPr>
        <p:spPr bwMode="auto">
          <a:xfrm>
            <a:off x="1205345" y="1855772"/>
            <a:ext cx="4488873" cy="36933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BE9FD"/>
                </a:solidFill>
                <a:effectLst/>
                <a:latin typeface="JetBrains Mono"/>
              </a:rPr>
              <a:t>version</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'3'</a:t>
            </a:r>
            <a:br>
              <a:rPr kumimoji="0" lang="en-US" altLang="en-US" sz="900" b="0" i="0" u="none" strike="noStrike" cap="none" normalizeH="0" baseline="0" dirty="0">
                <a:ln>
                  <a:noFill/>
                </a:ln>
                <a:solidFill>
                  <a:srgbClr val="F1FA8C"/>
                </a:solidFill>
                <a:effectLst/>
                <a:latin typeface="JetBrains Mono"/>
              </a:rPr>
            </a:b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8BE9FD"/>
                </a:solidFill>
                <a:effectLst/>
                <a:latin typeface="JetBrains Mono"/>
              </a:rPr>
              <a:t>services</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8BE9FD"/>
                </a:solidFill>
                <a:effectLst/>
                <a:latin typeface="JetBrains Mono"/>
              </a:rPr>
              <a:t>nodejs</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build</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context</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8BE9FD"/>
                </a:solidFill>
                <a:effectLst/>
                <a:latin typeface="JetBrains Mono"/>
              </a:rPr>
              <a:t>dockerfile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Dockerfile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image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808080"/>
                </a:solidFill>
                <a:effectLst/>
                <a:latin typeface="JetBrains Mono"/>
              </a:rPr>
              <a:t>nodejs</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8BE9FD"/>
                </a:solidFill>
                <a:effectLst/>
                <a:latin typeface="JetBrains Mono"/>
              </a:rPr>
              <a:t>container_name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nodejs</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restart</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unless-stopped</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8BE9FD"/>
                </a:solidFill>
                <a:effectLst/>
                <a:latin typeface="JetBrains Mono"/>
              </a:rPr>
              <a:t>env_file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.env</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environment</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 </a:t>
            </a:r>
            <a:r>
              <a:rPr kumimoji="0" lang="en-US" altLang="en-US" sz="900" b="0" i="0" u="none" strike="noStrike" cap="none" normalizeH="0" baseline="0" dirty="0">
                <a:ln>
                  <a:noFill/>
                </a:ln>
                <a:solidFill>
                  <a:srgbClr val="F8F8F2"/>
                </a:solidFill>
                <a:effectLst/>
                <a:latin typeface="JetBrains Mono"/>
              </a:rPr>
              <a:t>MONGO_USERNAME=$MONGO_USERNAME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MONGO_PASSWORD=$MONGO_PASSWORD</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MONGO_HOSTNAME=</a:t>
            </a:r>
            <a:r>
              <a:rPr kumimoji="0" lang="en-US" altLang="en-US" sz="900" b="0" i="0" u="none" strike="noStrike" cap="none" normalizeH="0" baseline="0" dirty="0" err="1">
                <a:ln>
                  <a:noFill/>
                </a:ln>
                <a:solidFill>
                  <a:srgbClr val="F8F8F2"/>
                </a:solidFill>
                <a:effectLst/>
                <a:latin typeface="JetBrains Mono"/>
              </a:rPr>
              <a:t>db</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MONGO_PORT=$MONGO_PORT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MONGO_DB=$MONGO_DB</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ports</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 </a:t>
            </a:r>
            <a:r>
              <a:rPr kumimoji="0" lang="en-US" altLang="en-US" sz="900" b="0" i="0" u="none" strike="noStrike" cap="none" normalizeH="0" baseline="0" dirty="0">
                <a:ln>
                  <a:noFill/>
                </a:ln>
                <a:solidFill>
                  <a:srgbClr val="F1FA8C"/>
                </a:solidFill>
                <a:effectLst/>
                <a:latin typeface="JetBrains Mono"/>
              </a:rPr>
              <a:t>“3000:3000"</a:t>
            </a: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F1FA8C"/>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volumes</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 </a:t>
            </a:r>
            <a:r>
              <a:rPr kumimoji="0" lang="en-US" altLang="en-US" sz="900" b="0" i="0" u="none" strike="noStrike" cap="none" normalizeH="0" baseline="0" dirty="0">
                <a:ln>
                  <a:noFill/>
                </a:ln>
                <a:solidFill>
                  <a:srgbClr val="F8F8F2"/>
                </a:solidFill>
                <a:effectLst/>
                <a:latin typeface="JetBrains Mono"/>
              </a:rPr>
              <a:t>.:/home/node/app</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node_modules</a:t>
            </a:r>
            <a:r>
              <a:rPr kumimoji="0" lang="en-US" altLang="en-US" sz="900" b="0" i="0" u="none" strike="noStrike" cap="none" normalizeH="0" baseline="0" dirty="0">
                <a:ln>
                  <a:noFill/>
                </a:ln>
                <a:solidFill>
                  <a:srgbClr val="F8F8F2"/>
                </a:solidFill>
                <a:effectLst/>
                <a:latin typeface="JetBrains Mono"/>
              </a:rPr>
              <a:t>:/home/node/app/</a:t>
            </a:r>
            <a:r>
              <a:rPr kumimoji="0" lang="en-US" altLang="en-US" sz="900" b="0" i="0" u="none" strike="noStrike" cap="none" normalizeH="0" baseline="0" dirty="0" err="1">
                <a:ln>
                  <a:noFill/>
                </a:ln>
                <a:solidFill>
                  <a:srgbClr val="F8F8F2"/>
                </a:solidFill>
                <a:effectLst/>
                <a:latin typeface="JetBrains Mono"/>
              </a:rPr>
              <a:t>node_modules</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networks</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 </a:t>
            </a:r>
            <a:r>
              <a:rPr kumimoji="0" lang="en-US" altLang="en-US" sz="900" b="0" i="0" u="none" strike="noStrike" cap="none" normalizeH="0" baseline="0" dirty="0">
                <a:ln>
                  <a:noFill/>
                </a:ln>
                <a:solidFill>
                  <a:srgbClr val="F8F8F2"/>
                </a:solidFill>
                <a:effectLst/>
                <a:latin typeface="JetBrains Mono"/>
              </a:rPr>
              <a:t>app-network</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8BE9FD"/>
                </a:solidFill>
                <a:effectLst/>
                <a:latin typeface="JetBrains Mono"/>
              </a:rPr>
              <a:t>command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./wait-for.sh db:27017 – </a:t>
            </a:r>
            <a:r>
              <a:rPr kumimoji="0" lang="en-US" altLang="en-US" sz="900" b="0" i="0" u="none" strike="noStrike" cap="none" normalizeH="0" baseline="0" dirty="0" err="1">
                <a:ln>
                  <a:noFill/>
                </a:ln>
                <a:solidFill>
                  <a:srgbClr val="F8F8F2"/>
                </a:solidFill>
                <a:effectLst/>
                <a:latin typeface="JetBrains Mono"/>
              </a:rPr>
              <a:t>npm</a:t>
            </a:r>
            <a:r>
              <a:rPr kumimoji="0" lang="en-US" altLang="en-US" sz="900" b="0" i="0" u="none" strike="noStrike" cap="none" normalizeH="0" baseline="0" dirty="0">
                <a:ln>
                  <a:noFill/>
                </a:ln>
                <a:solidFill>
                  <a:srgbClr val="F8F8F2"/>
                </a:solidFill>
                <a:effectLst/>
                <a:latin typeface="JetBrains Mono"/>
              </a:rPr>
              <a:t> start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07168E5-33B0-4DF4-B625-03E47ACBFDA9}"/>
              </a:ext>
            </a:extLst>
          </p:cNvPr>
          <p:cNvSpPr>
            <a:spLocks noChangeArrowheads="1"/>
          </p:cNvSpPr>
          <p:nvPr/>
        </p:nvSpPr>
        <p:spPr bwMode="auto">
          <a:xfrm>
            <a:off x="5957455" y="1855772"/>
            <a:ext cx="5029200" cy="286232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db</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8BE9FD"/>
                </a:solidFill>
                <a:effectLst/>
                <a:latin typeface="JetBrains Mono"/>
              </a:rPr>
              <a:t>image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808080"/>
                </a:solidFill>
                <a:effectLst/>
                <a:latin typeface="JetBrains Mono"/>
              </a:rPr>
              <a:t>mongo</a:t>
            </a:r>
            <a:r>
              <a:rPr kumimoji="0" lang="en-US" altLang="en-US" sz="900" b="0" i="0" u="none" strike="noStrike" cap="none" normalizeH="0" baseline="0">
                <a:ln>
                  <a:noFill/>
                </a:ln>
                <a:solidFill>
                  <a:srgbClr val="F8F8F2"/>
                </a:solidFill>
                <a:effectLst/>
                <a:latin typeface="JetBrains Mono"/>
              </a:rPr>
              <a:t>:4.1.8-xenial</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container_name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db</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restart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unless-stopped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env_file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.env</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environment</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 </a:t>
            </a:r>
            <a:r>
              <a:rPr kumimoji="0" lang="en-US" altLang="en-US" sz="900" b="0" i="0" u="none" strike="noStrike" cap="none" normalizeH="0" baseline="0">
                <a:ln>
                  <a:noFill/>
                </a:ln>
                <a:solidFill>
                  <a:srgbClr val="F8F8F2"/>
                </a:solidFill>
                <a:effectLst/>
                <a:latin typeface="JetBrains Mono"/>
              </a:rPr>
              <a:t>MONGO_INITDB_ROOT_USERNAME=$MONGO_USERNAME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MONGO_INITDB_ROOT_PASSWORD=$MONGO_PASSWORD</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volumes</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 </a:t>
            </a:r>
            <a:r>
              <a:rPr kumimoji="0" lang="en-US" altLang="en-US" sz="900" b="0" i="0" u="none" strike="noStrike" cap="none" normalizeH="0" baseline="0">
                <a:ln>
                  <a:noFill/>
                </a:ln>
                <a:solidFill>
                  <a:srgbClr val="F8F8F2"/>
                </a:solidFill>
                <a:effectLst/>
                <a:latin typeface="JetBrains Mono"/>
              </a:rPr>
              <a:t>dbdata:/data/db</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8BE9FD"/>
                </a:solidFill>
                <a:effectLst/>
                <a:latin typeface="JetBrains Mono"/>
              </a:rPr>
              <a:t>networks</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 </a:t>
            </a:r>
            <a:r>
              <a:rPr kumimoji="0" lang="en-US" altLang="en-US" sz="900" b="0" i="0" u="none" strike="noStrike" cap="none" normalizeH="0" baseline="0">
                <a:ln>
                  <a:noFill/>
                </a:ln>
                <a:solidFill>
                  <a:srgbClr val="F8F8F2"/>
                </a:solidFill>
                <a:effectLst/>
                <a:latin typeface="JetBrains Mono"/>
              </a:rPr>
              <a:t>app-network</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8BE9FD"/>
                </a:solidFill>
                <a:effectLst/>
                <a:latin typeface="JetBrains Mono"/>
              </a:rPr>
              <a:t>networks</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8BE9FD"/>
                </a:solidFill>
                <a:effectLst/>
                <a:latin typeface="JetBrains Mono"/>
              </a:rPr>
              <a:t>app-network</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8BE9FD"/>
                </a:solidFill>
                <a:effectLst/>
                <a:latin typeface="JetBrains Mono"/>
              </a:rPr>
              <a:t>driver</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bridge</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8BE9FD"/>
                </a:solidFill>
                <a:effectLst/>
                <a:latin typeface="JetBrains Mono"/>
              </a:rPr>
              <a:t>volumes</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8BE9FD"/>
                </a:solidFill>
                <a:effectLst/>
                <a:latin typeface="JetBrains Mono"/>
              </a:rPr>
              <a:t>dbdata</a:t>
            </a:r>
            <a:r>
              <a:rPr kumimoji="0" lang="en-US" altLang="en-US" sz="900" b="0" i="0" u="none" strike="noStrike" cap="none" normalizeH="0" baseline="0">
                <a:ln>
                  <a:noFill/>
                </a:ln>
                <a:solidFill>
                  <a:srgbClr val="FF79C6"/>
                </a:solidFill>
                <a:effectLst/>
                <a:latin typeface="JetBrains Mono"/>
              </a:rPr>
              <a:t>:</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8BE9FD"/>
                </a:solidFill>
                <a:effectLst/>
                <a:latin typeface="JetBrains Mono"/>
              </a:rPr>
              <a:t>node_modules</a:t>
            </a:r>
            <a:r>
              <a:rPr kumimoji="0" lang="en-US" altLang="en-US" sz="900" b="0" i="0" u="none" strike="noStrike" cap="none" normalizeH="0" baseline="0">
                <a:ln>
                  <a:noFill/>
                </a:ln>
                <a:solidFill>
                  <a:srgbClr val="FF79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4777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6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0A8A-100A-4BBA-B9B9-9B73916BBD84}"/>
              </a:ext>
            </a:extLst>
          </p:cNvPr>
          <p:cNvSpPr>
            <a:spLocks noGrp="1"/>
          </p:cNvSpPr>
          <p:nvPr>
            <p:ph type="title"/>
          </p:nvPr>
        </p:nvSpPr>
        <p:spPr/>
        <p:txBody>
          <a:bodyPr/>
          <a:lstStyle/>
          <a:p>
            <a:r>
              <a:rPr lang="en-US" dirty="0"/>
              <a:t>Query forms (3)</a:t>
            </a:r>
          </a:p>
        </p:txBody>
      </p:sp>
      <p:sp>
        <p:nvSpPr>
          <p:cNvPr id="3" name="Content Placeholder 2">
            <a:extLst>
              <a:ext uri="{FF2B5EF4-FFF2-40B4-BE49-F238E27FC236}">
                <a16:creationId xmlns:a16="http://schemas.microsoft.com/office/drawing/2014/main" id="{EEC17CD1-6018-4197-BE9D-7742F091BAF4}"/>
              </a:ext>
            </a:extLst>
          </p:cNvPr>
          <p:cNvSpPr>
            <a:spLocks noGrp="1"/>
          </p:cNvSpPr>
          <p:nvPr>
            <p:ph type="body" sz="quarter" idx="11"/>
          </p:nvPr>
        </p:nvSpPr>
        <p:spPr>
          <a:ln>
            <a:noFill/>
          </a:ln>
        </p:spPr>
        <p:style>
          <a:lnRef idx="2">
            <a:schemeClr val="accent1"/>
          </a:lnRef>
          <a:fillRef idx="1">
            <a:schemeClr val="lt1"/>
          </a:fillRef>
          <a:effectRef idx="0">
            <a:schemeClr val="accent1"/>
          </a:effectRef>
          <a:fontRef idx="minor">
            <a:schemeClr val="dk1"/>
          </a:fontRef>
        </p:style>
        <p:txBody>
          <a:bodyPr/>
          <a:lstStyle/>
          <a:p>
            <a:r>
              <a:rPr lang="en-US" dirty="0"/>
              <a:t>Combination of the second and third forms</a:t>
            </a:r>
          </a:p>
          <a:p>
            <a:pPr lvl="1"/>
            <a:r>
              <a:rPr lang="en-US" dirty="0"/>
              <a:t>Can be used where the placeholder values are passed as an argument and not in the options object</a:t>
            </a:r>
          </a:p>
          <a:p>
            <a:pPr lvl="1"/>
            <a:r>
              <a:rPr lang="en-US" dirty="0"/>
              <a:t>The values argument will override the values in the option object.</a:t>
            </a:r>
          </a:p>
        </p:txBody>
      </p:sp>
      <p:sp>
        <p:nvSpPr>
          <p:cNvPr id="5" name="Rectangle 2">
            <a:extLst>
              <a:ext uri="{FF2B5EF4-FFF2-40B4-BE49-F238E27FC236}">
                <a16:creationId xmlns:a16="http://schemas.microsoft.com/office/drawing/2014/main" id="{C4516333-8EC6-4F87-81B6-A9EAFC2DDF33}"/>
              </a:ext>
            </a:extLst>
          </p:cNvPr>
          <p:cNvSpPr>
            <a:spLocks noChangeArrowheads="1"/>
          </p:cNvSpPr>
          <p:nvPr/>
        </p:nvSpPr>
        <p:spPr bwMode="auto">
          <a:xfrm>
            <a:off x="1371600" y="3034123"/>
            <a:ext cx="6634717" cy="246221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8F8F2"/>
                </a:solidFill>
                <a:effectLst/>
                <a:latin typeface="JetBrains Mono"/>
              </a:rPr>
              <a:t>con.</a:t>
            </a:r>
            <a:r>
              <a:rPr kumimoji="0" lang="en-US" altLang="en-US" sz="1400" b="0" i="0" u="none" strike="noStrike" cap="none" normalizeH="0" baseline="0">
                <a:ln>
                  <a:noFill/>
                </a:ln>
                <a:solidFill>
                  <a:srgbClr val="50FA7B"/>
                </a:solidFill>
                <a:effectLst/>
                <a:latin typeface="JetBrains Mono"/>
              </a:rPr>
              <a:t>query</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sql</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'SELECT * FROM `books` WHERE `author` =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timeout</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BD93F9"/>
                </a:solidFill>
                <a:effectLst/>
                <a:latin typeface="JetBrains Mono"/>
              </a:rPr>
              <a:t>40000</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6272A4"/>
                </a:solidFill>
                <a:effectLst/>
                <a:latin typeface="JetBrains Mono"/>
              </a:rPr>
              <a:t>// 40s</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1FA8C"/>
                </a:solidFill>
                <a:effectLst/>
                <a:latin typeface="JetBrains Mono"/>
              </a:rPr>
              <a:t>'David'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function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error</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results</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fields</a:t>
            </a: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6272A4"/>
                </a:solidFill>
                <a:effectLst/>
                <a:latin typeface="JetBrains Mono"/>
              </a:rPr>
              <a:t>// error will be an Error if one occurred during the query</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 results will contain the results of the query</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 fields will contain information about the returned results fields (if any)</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781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B69C-DBA7-42B3-8E69-7C7E210CACAB}"/>
              </a:ext>
            </a:extLst>
          </p:cNvPr>
          <p:cNvSpPr>
            <a:spLocks noGrp="1"/>
          </p:cNvSpPr>
          <p:nvPr>
            <p:ph type="title"/>
          </p:nvPr>
        </p:nvSpPr>
        <p:spPr/>
        <p:txBody>
          <a:bodyPr/>
          <a:lstStyle/>
          <a:p>
            <a:r>
              <a:rPr lang="en-US" dirty="0"/>
              <a:t>Transaction</a:t>
            </a:r>
          </a:p>
        </p:txBody>
      </p:sp>
      <p:sp>
        <p:nvSpPr>
          <p:cNvPr id="3" name="Content Placeholder 2">
            <a:extLst>
              <a:ext uri="{FF2B5EF4-FFF2-40B4-BE49-F238E27FC236}">
                <a16:creationId xmlns:a16="http://schemas.microsoft.com/office/drawing/2014/main" id="{1AB476BC-9ABD-4C51-A1AD-B52D30276602}"/>
              </a:ext>
            </a:extLst>
          </p:cNvPr>
          <p:cNvSpPr>
            <a:spLocks noGrp="1"/>
          </p:cNvSpPr>
          <p:nvPr>
            <p:ph type="body" sz="quarter" idx="11"/>
          </p:nvPr>
        </p:nvSpPr>
        <p:spPr/>
        <p:txBody>
          <a:bodyPr/>
          <a:lstStyle/>
          <a:p>
            <a:r>
              <a:rPr lang="en-US" dirty="0"/>
              <a:t>MySQL support transaction</a:t>
            </a:r>
          </a:p>
        </p:txBody>
      </p:sp>
      <p:sp>
        <p:nvSpPr>
          <p:cNvPr id="5" name="Rectangle 2">
            <a:extLst>
              <a:ext uri="{FF2B5EF4-FFF2-40B4-BE49-F238E27FC236}">
                <a16:creationId xmlns:a16="http://schemas.microsoft.com/office/drawing/2014/main" id="{9817420A-D468-4FBA-9E59-EE06DE12D547}"/>
              </a:ext>
            </a:extLst>
          </p:cNvPr>
          <p:cNvSpPr>
            <a:spLocks noChangeArrowheads="1"/>
          </p:cNvSpPr>
          <p:nvPr/>
        </p:nvSpPr>
        <p:spPr bwMode="auto">
          <a:xfrm>
            <a:off x="1039091" y="1911432"/>
            <a:ext cx="9237518" cy="397031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8F8F2"/>
                </a:solidFill>
                <a:effectLst/>
                <a:latin typeface="JetBrains Mono"/>
              </a:rPr>
              <a:t>con.</a:t>
            </a:r>
            <a:r>
              <a:rPr kumimoji="0" lang="en-US" altLang="en-US" sz="900" b="0" i="0" u="none" strike="noStrike" cap="none" normalizeH="0" baseline="0">
                <a:ln>
                  <a:noFill/>
                </a:ln>
                <a:solidFill>
                  <a:srgbClr val="50FA7B"/>
                </a:solidFill>
                <a:effectLst/>
                <a:latin typeface="JetBrains Mono"/>
              </a:rPr>
              <a:t>beginTransaction</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 </a:t>
            </a:r>
            <a:r>
              <a:rPr kumimoji="0" lang="en-US" altLang="en-US" sz="900" b="0" i="0" u="none" strike="noStrike" cap="none" normalizeH="0" baseline="0">
                <a:ln>
                  <a:noFill/>
                </a:ln>
                <a:solidFill>
                  <a:srgbClr val="FF79C6"/>
                </a:solidFill>
                <a:effectLst/>
                <a:latin typeface="JetBrains Mono"/>
              </a:rPr>
              <a:t>throw </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title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'The first title'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con.</a:t>
            </a:r>
            <a:r>
              <a:rPr kumimoji="0" lang="en-US" altLang="en-US" sz="900" b="0" i="0" u="none" strike="noStrike" cap="none" normalizeH="0" baseline="0">
                <a:ln>
                  <a:noFill/>
                </a:ln>
                <a:solidFill>
                  <a:srgbClr val="50FA7B"/>
                </a:solidFill>
                <a:effectLst/>
                <a:latin typeface="JetBrains Mono"/>
              </a:rPr>
              <a:t>query</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'INSERT INTO posts SET title=?'</a:t>
            </a:r>
            <a:r>
              <a:rPr kumimoji="0" lang="en-US" altLang="en-US" sz="900" b="0" i="0" u="none" strike="noStrike" cap="none" normalizeH="0" baseline="0">
                <a:ln>
                  <a:noFill/>
                </a:ln>
                <a:solidFill>
                  <a:srgbClr val="F8F8F2"/>
                </a:solidFill>
                <a:effectLst/>
                <a:latin typeface="JetBrains Mono"/>
              </a:rPr>
              <a:t>, title, </a:t>
            </a:r>
            <a:r>
              <a:rPr kumimoji="0" lang="en-US" altLang="en-US" sz="900" b="0" i="0" u="none" strike="noStrike" cap="none" normalizeH="0" baseline="0">
                <a:ln>
                  <a:noFill/>
                </a:ln>
                <a:solidFill>
                  <a:srgbClr val="FF79C6"/>
                </a:solidFill>
                <a:effectLst/>
                <a:latin typeface="JetBrains Mono"/>
              </a:rPr>
              <a:t>function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error</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results</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fields</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error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return </a:t>
            </a:r>
            <a:r>
              <a:rPr kumimoji="0" lang="en-US" altLang="en-US" sz="900" b="0" i="0" u="none" strike="noStrike" cap="none" normalizeH="0" baseline="0">
                <a:ln>
                  <a:noFill/>
                </a:ln>
                <a:solidFill>
                  <a:srgbClr val="F8F8F2"/>
                </a:solidFill>
                <a:effectLst/>
                <a:latin typeface="JetBrains Mono"/>
              </a:rPr>
              <a:t>con.</a:t>
            </a:r>
            <a:r>
              <a:rPr kumimoji="0" lang="en-US" altLang="en-US" sz="900" b="0" i="0" u="none" strike="noStrike" cap="none" normalizeH="0" baseline="0">
                <a:ln>
                  <a:noFill/>
                </a:ln>
                <a:solidFill>
                  <a:srgbClr val="50FA7B"/>
                </a:solidFill>
                <a:effectLst/>
                <a:latin typeface="JetBrains Mono"/>
              </a:rPr>
              <a:t>rollback</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throw </a:t>
            </a:r>
            <a:r>
              <a:rPr kumimoji="0" lang="en-US" altLang="en-US" sz="900" b="0" i="1" u="none" strike="noStrike" cap="none" normalizeH="0" baseline="0">
                <a:ln>
                  <a:noFill/>
                </a:ln>
                <a:solidFill>
                  <a:srgbClr val="FFB86C"/>
                </a:solidFill>
                <a:effectLst/>
                <a:latin typeface="JetBrains Mono"/>
              </a:rPr>
              <a:t>error</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log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'Post ' </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results</a:t>
            </a:r>
            <a:r>
              <a:rPr kumimoji="0" lang="en-US" altLang="en-US" sz="900" b="0" i="0" u="none" strike="noStrike" cap="none" normalizeH="0" baseline="0">
                <a:ln>
                  <a:noFill/>
                </a:ln>
                <a:solidFill>
                  <a:srgbClr val="F8F8F2"/>
                </a:solidFill>
                <a:effectLst/>
                <a:latin typeface="JetBrains Mono"/>
              </a:rPr>
              <a:t>.insertId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 added'</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con.</a:t>
            </a:r>
            <a:r>
              <a:rPr kumimoji="0" lang="en-US" altLang="en-US" sz="900" b="0" i="0" u="none" strike="noStrike" cap="none" normalizeH="0" baseline="0">
                <a:ln>
                  <a:noFill/>
                </a:ln>
                <a:solidFill>
                  <a:srgbClr val="50FA7B"/>
                </a:solidFill>
                <a:effectLst/>
                <a:latin typeface="JetBrains Mono"/>
              </a:rPr>
              <a:t>query</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'INSERT INTO log SET data=?'</a:t>
            </a:r>
            <a:r>
              <a:rPr kumimoji="0" lang="en-US" altLang="en-US" sz="900" b="0" i="0" u="none" strike="noStrike" cap="none" normalizeH="0" baseline="0">
                <a:ln>
                  <a:noFill/>
                </a:ln>
                <a:solidFill>
                  <a:srgbClr val="F8F8F2"/>
                </a:solidFill>
                <a:effectLst/>
                <a:latin typeface="JetBrains Mono"/>
              </a:rPr>
              <a:t>, log, </a:t>
            </a:r>
            <a:r>
              <a:rPr kumimoji="0" lang="en-US" altLang="en-US" sz="900" b="0" i="0" u="none" strike="noStrike" cap="none" normalizeH="0" baseline="0">
                <a:ln>
                  <a:noFill/>
                </a:ln>
                <a:solidFill>
                  <a:srgbClr val="FF79C6"/>
                </a:solidFill>
                <a:effectLst/>
                <a:latin typeface="JetBrains Mono"/>
              </a:rPr>
              <a:t>function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error</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results</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fields</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error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return </a:t>
            </a:r>
            <a:r>
              <a:rPr kumimoji="0" lang="en-US" altLang="en-US" sz="900" b="0" i="0" u="none" strike="noStrike" cap="none" normalizeH="0" baseline="0">
                <a:ln>
                  <a:noFill/>
                </a:ln>
                <a:solidFill>
                  <a:srgbClr val="F8F8F2"/>
                </a:solidFill>
                <a:effectLst/>
                <a:latin typeface="JetBrains Mono"/>
              </a:rPr>
              <a:t>con.</a:t>
            </a:r>
            <a:r>
              <a:rPr kumimoji="0" lang="en-US" altLang="en-US" sz="900" b="0" i="0" u="none" strike="noStrike" cap="none" normalizeH="0" baseline="0">
                <a:ln>
                  <a:noFill/>
                </a:ln>
                <a:solidFill>
                  <a:srgbClr val="50FA7B"/>
                </a:solidFill>
                <a:effectLst/>
                <a:latin typeface="JetBrains Mono"/>
              </a:rPr>
              <a:t>rollback</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throw </a:t>
            </a:r>
            <a:r>
              <a:rPr kumimoji="0" lang="en-US" altLang="en-US" sz="900" b="0" i="1" u="none" strike="noStrike" cap="none" normalizeH="0" baseline="0">
                <a:ln>
                  <a:noFill/>
                </a:ln>
                <a:solidFill>
                  <a:srgbClr val="FFB86C"/>
                </a:solidFill>
                <a:effectLst/>
                <a:latin typeface="JetBrains Mono"/>
              </a:rPr>
              <a:t>error</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con.</a:t>
            </a:r>
            <a:r>
              <a:rPr kumimoji="0" lang="en-US" altLang="en-US" sz="900" b="0" i="0" u="none" strike="noStrike" cap="none" normalizeH="0" baseline="0">
                <a:ln>
                  <a:noFill/>
                </a:ln>
                <a:solidFill>
                  <a:srgbClr val="50FA7B"/>
                </a:solidFill>
                <a:effectLst/>
                <a:latin typeface="JetBrains Mono"/>
              </a:rPr>
              <a:t>commit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return </a:t>
            </a:r>
            <a:r>
              <a:rPr kumimoji="0" lang="en-US" altLang="en-US" sz="900" b="0" i="0" u="none" strike="noStrike" cap="none" normalizeH="0" baseline="0">
                <a:ln>
                  <a:noFill/>
                </a:ln>
                <a:solidFill>
                  <a:srgbClr val="F8F8F2"/>
                </a:solidFill>
                <a:effectLst/>
                <a:latin typeface="JetBrains Mono"/>
              </a:rPr>
              <a:t>con.</a:t>
            </a:r>
            <a:r>
              <a:rPr kumimoji="0" lang="en-US" altLang="en-US" sz="900" b="0" i="0" u="none" strike="noStrike" cap="none" normalizeH="0" baseline="0">
                <a:ln>
                  <a:noFill/>
                </a:ln>
                <a:solidFill>
                  <a:srgbClr val="50FA7B"/>
                </a:solidFill>
                <a:effectLst/>
                <a:latin typeface="JetBrains Mono"/>
              </a:rPr>
              <a:t>rollback</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throw </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8BE9FD"/>
                </a:solidFill>
                <a:effectLst/>
                <a:latin typeface="JetBrains Mono"/>
              </a:rPr>
              <a:t>console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log</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'success!'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033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D83821-B0E5-4ADC-A342-F4F026E74FC3}"/>
              </a:ext>
            </a:extLst>
          </p:cNvPr>
          <p:cNvSpPr>
            <a:spLocks noGrp="1"/>
          </p:cNvSpPr>
          <p:nvPr>
            <p:ph type="title"/>
          </p:nvPr>
        </p:nvSpPr>
        <p:spPr/>
        <p:txBody>
          <a:bodyPr/>
          <a:lstStyle/>
          <a:p>
            <a:r>
              <a:rPr lang="en-US" dirty="0"/>
              <a:t>Working with MongoDB</a:t>
            </a:r>
          </a:p>
        </p:txBody>
      </p:sp>
      <p:sp>
        <p:nvSpPr>
          <p:cNvPr id="6" name="Content Placeholder 5">
            <a:extLst>
              <a:ext uri="{FF2B5EF4-FFF2-40B4-BE49-F238E27FC236}">
                <a16:creationId xmlns:a16="http://schemas.microsoft.com/office/drawing/2014/main" id="{E6F5FFB0-6CB7-40A4-A401-34D15B35F26B}"/>
              </a:ext>
            </a:extLst>
          </p:cNvPr>
          <p:cNvSpPr>
            <a:spLocks noGrp="1"/>
          </p:cNvSpPr>
          <p:nvPr>
            <p:ph type="body" sz="quarter" idx="11"/>
          </p:nvPr>
        </p:nvSpPr>
        <p:spPr/>
        <p:txBody>
          <a:bodyPr/>
          <a:lstStyle/>
          <a:p>
            <a:r>
              <a:rPr lang="en-US" dirty="0"/>
              <a:t>We will use the “</a:t>
            </a:r>
            <a:r>
              <a:rPr lang="en-US" dirty="0" err="1"/>
              <a:t>mongodb</a:t>
            </a:r>
            <a:r>
              <a:rPr lang="en-US" dirty="0"/>
              <a:t>” module</a:t>
            </a:r>
          </a:p>
          <a:p>
            <a:r>
              <a:rPr lang="en-US" i="1" dirty="0" err="1">
                <a:highlight>
                  <a:srgbClr val="E5E8ED"/>
                </a:highlight>
              </a:rPr>
              <a:t>npm</a:t>
            </a:r>
            <a:r>
              <a:rPr lang="en-US" i="1" dirty="0">
                <a:highlight>
                  <a:srgbClr val="E5E8ED"/>
                </a:highlight>
              </a:rPr>
              <a:t> install </a:t>
            </a:r>
            <a:r>
              <a:rPr lang="en-US" i="1" dirty="0" err="1">
                <a:highlight>
                  <a:srgbClr val="E5E8ED"/>
                </a:highlight>
              </a:rPr>
              <a:t>mongodb</a:t>
            </a:r>
            <a:endParaRPr lang="en-US" i="1" dirty="0">
              <a:highlight>
                <a:srgbClr val="E5E8ED"/>
              </a:highlight>
            </a:endParaRPr>
          </a:p>
          <a:p>
            <a:r>
              <a:rPr lang="en-US" dirty="0"/>
              <a:t>We create </a:t>
            </a:r>
            <a:r>
              <a:rPr lang="en-US" b="1" dirty="0" err="1"/>
              <a:t>mongodb</a:t>
            </a:r>
            <a:r>
              <a:rPr lang="en-US" b="1" dirty="0"/>
              <a:t>/index.js </a:t>
            </a:r>
            <a:r>
              <a:rPr lang="en-US" dirty="0"/>
              <a:t>to work with mongo</a:t>
            </a:r>
          </a:p>
          <a:p>
            <a:endParaRPr lang="en-US" b="1" dirty="0"/>
          </a:p>
        </p:txBody>
      </p:sp>
      <p:sp>
        <p:nvSpPr>
          <p:cNvPr id="3" name="Rectangle 2">
            <a:extLst>
              <a:ext uri="{FF2B5EF4-FFF2-40B4-BE49-F238E27FC236}">
                <a16:creationId xmlns:a16="http://schemas.microsoft.com/office/drawing/2014/main" id="{61A3C26D-35EE-4D20-9EFA-1D3627CDC78C}"/>
              </a:ext>
            </a:extLst>
          </p:cNvPr>
          <p:cNvSpPr>
            <a:spLocks noChangeArrowheads="1"/>
          </p:cNvSpPr>
          <p:nvPr/>
        </p:nvSpPr>
        <p:spPr bwMode="auto">
          <a:xfrm>
            <a:off x="1215735" y="2922344"/>
            <a:ext cx="6096000" cy="230832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1" u="none" strike="noStrike" cap="none" normalizeH="0" baseline="0">
                <a:ln>
                  <a:noFill/>
                </a:ln>
                <a:solidFill>
                  <a:srgbClr val="8BE9FD"/>
                </a:solidFill>
                <a:effectLst/>
                <a:latin typeface="JetBrains Mono"/>
              </a:rPr>
              <a:t>mongo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'mongodb'</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To create DB, we need MongoClient object</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mongoClient </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8BE9FD"/>
                </a:solidFill>
                <a:effectLst/>
                <a:latin typeface="JetBrains Mono"/>
              </a:rPr>
              <a:t>mongo</a:t>
            </a:r>
            <a:r>
              <a:rPr kumimoji="0" lang="en-US" altLang="en-US" sz="1200" b="0" i="0" u="none" strike="noStrike" cap="none" normalizeH="0" baseline="0">
                <a:ln>
                  <a:noFill/>
                </a:ln>
                <a:solidFill>
                  <a:srgbClr val="F8F8F2"/>
                </a:solidFill>
                <a:effectLst/>
                <a:latin typeface="JetBrains Mono"/>
              </a:rPr>
              <a:t>.MongoClient;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url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"mongodb://localhost:27017/"</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dbName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'mydb'</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mongoClient.</a:t>
            </a:r>
            <a:r>
              <a:rPr kumimoji="0" lang="en-US" altLang="en-US" sz="1200" b="0" i="0" u="none" strike="noStrike" cap="none" normalizeH="0" baseline="0">
                <a:ln>
                  <a:noFill/>
                </a:ln>
                <a:solidFill>
                  <a:srgbClr val="50FA7B"/>
                </a:solidFill>
                <a:effectLst/>
                <a:latin typeface="JetBrains Mono"/>
              </a:rPr>
              <a:t>connect</a:t>
            </a:r>
            <a:r>
              <a:rPr kumimoji="0" lang="en-US" altLang="en-US" sz="1200" b="0" i="0" u="none" strike="noStrike" cap="none" normalizeH="0" baseline="0">
                <a:ln>
                  <a:noFill/>
                </a:ln>
                <a:solidFill>
                  <a:srgbClr val="F8F8F2"/>
                </a:solidFill>
                <a:effectLst/>
                <a:latin typeface="JetBrains Mono"/>
              </a:rPr>
              <a:t>(url, { useUnifiedTopology</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true </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err</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client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if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err</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throw </a:t>
            </a:r>
            <a:r>
              <a:rPr kumimoji="0" lang="en-US" altLang="en-US" sz="1200" b="0" i="1" u="none" strike="noStrike" cap="none" normalizeH="0" baseline="0">
                <a:ln>
                  <a:noFill/>
                </a:ln>
                <a:solidFill>
                  <a:srgbClr val="FFB86C"/>
                </a:solidFill>
                <a:effectLst/>
                <a:latin typeface="JetBrains Mono"/>
              </a:rPr>
              <a:t>err</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log</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"Connect to Database!"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db </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client</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db</a:t>
            </a:r>
            <a:r>
              <a:rPr kumimoji="0" lang="en-US" altLang="en-US" sz="1200" b="0" i="0" u="none" strike="noStrike" cap="none" normalizeH="0" baseline="0">
                <a:ln>
                  <a:noFill/>
                </a:ln>
                <a:solidFill>
                  <a:srgbClr val="F8F8F2"/>
                </a:solidFill>
                <a:effectLst/>
                <a:latin typeface="JetBrains Mono"/>
              </a:rPr>
              <a:t>(dbName);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client</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close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8132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01EC-8034-4540-9F42-DB857C12ABBF}"/>
              </a:ext>
            </a:extLst>
          </p:cNvPr>
          <p:cNvSpPr>
            <a:spLocks noGrp="1"/>
          </p:cNvSpPr>
          <p:nvPr>
            <p:ph type="title"/>
          </p:nvPr>
        </p:nvSpPr>
        <p:spPr/>
        <p:txBody>
          <a:bodyPr/>
          <a:lstStyle/>
          <a:p>
            <a:r>
              <a:rPr lang="en-US" dirty="0"/>
              <a:t>Insert a Document</a:t>
            </a:r>
          </a:p>
        </p:txBody>
      </p:sp>
      <p:sp>
        <p:nvSpPr>
          <p:cNvPr id="3" name="Content Placeholder 2">
            <a:extLst>
              <a:ext uri="{FF2B5EF4-FFF2-40B4-BE49-F238E27FC236}">
                <a16:creationId xmlns:a16="http://schemas.microsoft.com/office/drawing/2014/main" id="{3E0D8037-F0CF-40FA-AD8D-7E851E1A4FBE}"/>
              </a:ext>
            </a:extLst>
          </p:cNvPr>
          <p:cNvSpPr>
            <a:spLocks noGrp="1"/>
          </p:cNvSpPr>
          <p:nvPr>
            <p:ph type="body" sz="quarter" idx="11"/>
          </p:nvPr>
        </p:nvSpPr>
        <p:spPr/>
        <p:txBody>
          <a:bodyPr/>
          <a:lstStyle/>
          <a:p>
            <a:r>
              <a:rPr lang="en-US" dirty="0"/>
              <a:t>We can use </a:t>
            </a:r>
            <a:r>
              <a:rPr lang="en-US" dirty="0" err="1"/>
              <a:t>insertMany</a:t>
            </a:r>
            <a:r>
              <a:rPr lang="en-US" dirty="0"/>
              <a:t> function to insert document.</a:t>
            </a:r>
          </a:p>
          <a:p>
            <a:endParaRPr lang="en-US" dirty="0"/>
          </a:p>
          <a:p>
            <a:endParaRPr lang="en-US" dirty="0"/>
          </a:p>
          <a:p>
            <a:endParaRPr lang="en-US" dirty="0"/>
          </a:p>
          <a:p>
            <a:endParaRPr lang="en-US" dirty="0"/>
          </a:p>
          <a:p>
            <a:endParaRPr lang="en-US" dirty="0"/>
          </a:p>
          <a:p>
            <a:endParaRPr lang="en-US" dirty="0"/>
          </a:p>
          <a:p>
            <a:r>
              <a:rPr lang="en-US" dirty="0"/>
              <a:t>Update index.js to call </a:t>
            </a:r>
            <a:r>
              <a:rPr lang="en-US" b="1" dirty="0" err="1"/>
              <a:t>insertDocument</a:t>
            </a:r>
            <a:r>
              <a:rPr lang="en-US" b="1" dirty="0"/>
              <a:t>()</a:t>
            </a:r>
          </a:p>
        </p:txBody>
      </p:sp>
      <p:sp>
        <p:nvSpPr>
          <p:cNvPr id="4" name="Rectangle 1">
            <a:extLst>
              <a:ext uri="{FF2B5EF4-FFF2-40B4-BE49-F238E27FC236}">
                <a16:creationId xmlns:a16="http://schemas.microsoft.com/office/drawing/2014/main" id="{52E9C4DA-EB34-4E27-BBE8-1CEF819DFB9D}"/>
              </a:ext>
            </a:extLst>
          </p:cNvPr>
          <p:cNvSpPr>
            <a:spLocks noChangeArrowheads="1"/>
          </p:cNvSpPr>
          <p:nvPr/>
        </p:nvSpPr>
        <p:spPr bwMode="auto">
          <a:xfrm>
            <a:off x="1194955" y="1986367"/>
            <a:ext cx="5309754" cy="175432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50FA7B"/>
                </a:solidFill>
                <a:effectLst/>
                <a:latin typeface="JetBrains Mono"/>
              </a:rPr>
              <a:t>insertDocument</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db</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collectionName</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data</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callback</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Get document of collection</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collection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db</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collection</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collectionName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collection.</a:t>
            </a:r>
            <a:r>
              <a:rPr kumimoji="0" lang="en-US" altLang="en-US" sz="1200" b="0" i="0" u="none" strike="noStrike" cap="none" normalizeH="0" baseline="0" dirty="0" err="1">
                <a:ln>
                  <a:noFill/>
                </a:ln>
                <a:solidFill>
                  <a:srgbClr val="50FA7B"/>
                </a:solidFill>
                <a:effectLst/>
                <a:latin typeface="JetBrains Mono"/>
              </a:rPr>
              <a:t>insertMany</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data</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result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if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throw </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`Inserted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result</a:t>
            </a:r>
            <a:r>
              <a:rPr kumimoji="0" lang="en-US" altLang="en-US" sz="1200" b="0" i="0" u="none" strike="noStrike" cap="none" normalizeH="0" baseline="0" dirty="0" err="1">
                <a:ln>
                  <a:noFill/>
                </a:ln>
                <a:solidFill>
                  <a:srgbClr val="F8F8F2"/>
                </a:solidFill>
                <a:effectLst/>
                <a:latin typeface="JetBrains Mono"/>
              </a:rPr>
              <a:t>.ops.length</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 documents into the collection`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callback</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result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50EECB4-A27C-4272-907C-6A0D9873DA37}"/>
              </a:ext>
            </a:extLst>
          </p:cNvPr>
          <p:cNvSpPr>
            <a:spLocks noChangeArrowheads="1"/>
          </p:cNvSpPr>
          <p:nvPr/>
        </p:nvSpPr>
        <p:spPr bwMode="auto">
          <a:xfrm>
            <a:off x="1194954" y="4419830"/>
            <a:ext cx="5309753" cy="138499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FF79C6"/>
                </a:solidFill>
                <a:effectLst/>
                <a:latin typeface="JetBrains Mono"/>
              </a:rPr>
              <a:t>const </a:t>
            </a:r>
            <a:r>
              <a:rPr kumimoji="0" lang="en-US" altLang="en-US" sz="1050" b="0" i="0" u="none" strike="noStrike" cap="none" normalizeH="0" baseline="0">
                <a:ln>
                  <a:noFill/>
                </a:ln>
                <a:solidFill>
                  <a:srgbClr val="F8F8F2"/>
                </a:solidFill>
                <a:effectLst/>
                <a:latin typeface="JetBrains Mono"/>
              </a:rPr>
              <a:t>db </a:t>
            </a:r>
            <a:r>
              <a:rPr kumimoji="0" lang="en-US" altLang="en-US" sz="1050" b="0" i="0" u="none" strike="noStrike" cap="none" normalizeH="0" baseline="0">
                <a:ln>
                  <a:noFill/>
                </a:ln>
                <a:solidFill>
                  <a:srgbClr val="FF79C6"/>
                </a:solidFill>
                <a:effectLst/>
                <a:latin typeface="JetBrains Mono"/>
              </a:rPr>
              <a:t>= </a:t>
            </a:r>
            <a:r>
              <a:rPr kumimoji="0" lang="en-US" altLang="en-US" sz="1050" b="0" i="1" u="none" strike="noStrike" cap="none" normalizeH="0" baseline="0">
                <a:ln>
                  <a:noFill/>
                </a:ln>
                <a:solidFill>
                  <a:srgbClr val="FFB86C"/>
                </a:solidFill>
                <a:effectLst/>
                <a:latin typeface="JetBrains Mono"/>
              </a:rPr>
              <a:t>client</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50FA7B"/>
                </a:solidFill>
                <a:effectLst/>
                <a:latin typeface="JetBrains Mono"/>
              </a:rPr>
              <a:t>db</a:t>
            </a:r>
            <a:r>
              <a:rPr kumimoji="0" lang="en-US" altLang="en-US" sz="1050" b="0" i="0" u="none" strike="noStrike" cap="none" normalizeH="0" baseline="0">
                <a:ln>
                  <a:noFill/>
                </a:ln>
                <a:solidFill>
                  <a:srgbClr val="F8F8F2"/>
                </a:solidFill>
                <a:effectLst/>
                <a:latin typeface="JetBrains Mono"/>
              </a:rPr>
              <a:t>(dbName);</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F79C6"/>
                </a:solidFill>
                <a:effectLst/>
                <a:latin typeface="JetBrains Mono"/>
              </a:rPr>
              <a:t>const </a:t>
            </a:r>
            <a:r>
              <a:rPr kumimoji="0" lang="en-US" altLang="en-US" sz="1050" b="0" i="0" u="none" strike="noStrike" cap="none" normalizeH="0" baseline="0">
                <a:ln>
                  <a:noFill/>
                </a:ln>
                <a:solidFill>
                  <a:srgbClr val="F8F8F2"/>
                </a:solidFill>
                <a:effectLst/>
                <a:latin typeface="JetBrains Mono"/>
              </a:rPr>
              <a:t>data </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{name</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1FA8C"/>
                </a:solidFill>
                <a:effectLst/>
                <a:latin typeface="JetBrains Mono"/>
              </a:rPr>
              <a:t>'NashTech'</a:t>
            </a:r>
            <a:r>
              <a:rPr kumimoji="0" lang="en-US" altLang="en-US" sz="1050" b="0" i="0" u="none" strike="noStrike" cap="none" normalizeH="0" baseline="0">
                <a:ln>
                  <a:noFill/>
                </a:ln>
                <a:solidFill>
                  <a:srgbClr val="F8F8F2"/>
                </a:solidFill>
                <a:effectLst/>
                <a:latin typeface="JetBrains Mono"/>
              </a:rPr>
              <a:t>, addr</a:t>
            </a:r>
            <a:r>
              <a:rPr kumimoji="0" lang="en-US" altLang="en-US" sz="1050" b="0" i="0" u="none" strike="noStrike" cap="none" normalizeH="0" baseline="0">
                <a:ln>
                  <a:noFill/>
                </a:ln>
                <a:solidFill>
                  <a:srgbClr val="FF79C6"/>
                </a:solidFill>
                <a:effectLst/>
                <a:latin typeface="JetBrains Mono"/>
              </a:rPr>
              <a:t>:</a:t>
            </a:r>
            <a:r>
              <a:rPr kumimoji="0" lang="en-US" altLang="en-US" sz="1050" b="0" i="0" u="none" strike="noStrike" cap="none" normalizeH="0" baseline="0">
                <a:ln>
                  <a:noFill/>
                </a:ln>
                <a:solidFill>
                  <a:srgbClr val="F1FA8C"/>
                </a:solidFill>
                <a:effectLst/>
                <a:latin typeface="JetBrains Mono"/>
              </a:rPr>
              <a:t>'364 Cong Hoa'</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{name</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1FA8C"/>
                </a:solidFill>
                <a:effectLst/>
                <a:latin typeface="JetBrains Mono"/>
              </a:rPr>
              <a:t>'KMS'</a:t>
            </a:r>
            <a:r>
              <a:rPr kumimoji="0" lang="en-US" altLang="en-US" sz="1050" b="0" i="0" u="none" strike="noStrike" cap="none" normalizeH="0" baseline="0">
                <a:ln>
                  <a:noFill/>
                </a:ln>
                <a:solidFill>
                  <a:srgbClr val="F8F8F2"/>
                </a:solidFill>
                <a:effectLst/>
                <a:latin typeface="JetBrains Mono"/>
              </a:rPr>
              <a:t>, addr</a:t>
            </a:r>
            <a:r>
              <a:rPr kumimoji="0" lang="en-US" altLang="en-US" sz="1050" b="0" i="0" u="none" strike="noStrike" cap="none" normalizeH="0" baseline="0">
                <a:ln>
                  <a:noFill/>
                </a:ln>
                <a:solidFill>
                  <a:srgbClr val="FF79C6"/>
                </a:solidFill>
                <a:effectLst/>
                <a:latin typeface="JetBrains Mono"/>
              </a:rPr>
              <a:t>:</a:t>
            </a:r>
            <a:r>
              <a:rPr kumimoji="0" lang="en-US" altLang="en-US" sz="1050" b="0" i="0" u="none" strike="noStrike" cap="none" normalizeH="0" baseline="0">
                <a:ln>
                  <a:noFill/>
                </a:ln>
                <a:solidFill>
                  <a:srgbClr val="F1FA8C"/>
                </a:solidFill>
                <a:effectLst/>
                <a:latin typeface="JetBrains Mono"/>
              </a:rPr>
              <a:t>'123 Cong Hoa'</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50FA7B"/>
                </a:solidFill>
                <a:effectLst/>
                <a:latin typeface="JetBrains Mono"/>
              </a:rPr>
              <a:t>insertDocument</a:t>
            </a:r>
            <a:r>
              <a:rPr kumimoji="0" lang="en-US" altLang="en-US" sz="1050" b="0" i="0" u="none" strike="noStrike" cap="none" normalizeH="0" baseline="0">
                <a:ln>
                  <a:noFill/>
                </a:ln>
                <a:solidFill>
                  <a:srgbClr val="F8F8F2"/>
                </a:solidFill>
                <a:effectLst/>
                <a:latin typeface="JetBrains Mono"/>
              </a:rPr>
              <a:t>(db, </a:t>
            </a:r>
            <a:r>
              <a:rPr kumimoji="0" lang="en-US" altLang="en-US" sz="1050" b="0" i="0" u="none" strike="noStrike" cap="none" normalizeH="0" baseline="0">
                <a:ln>
                  <a:noFill/>
                </a:ln>
                <a:solidFill>
                  <a:srgbClr val="F1FA8C"/>
                </a:solidFill>
                <a:effectLst/>
                <a:latin typeface="JetBrains Mono"/>
              </a:rPr>
              <a:t>'customers'</a:t>
            </a:r>
            <a:r>
              <a:rPr kumimoji="0" lang="en-US" altLang="en-US" sz="1050" b="0" i="0" u="none" strike="noStrike" cap="none" normalizeH="0" baseline="0">
                <a:ln>
                  <a:noFill/>
                </a:ln>
                <a:solidFill>
                  <a:srgbClr val="F8F8F2"/>
                </a:solidFill>
                <a:effectLst/>
                <a:latin typeface="JetBrains Mono"/>
              </a:rPr>
              <a:t>, data, () </a:t>
            </a:r>
            <a:r>
              <a:rPr kumimoji="0" lang="en-US" altLang="en-US" sz="1050" b="0" i="0" u="none" strike="noStrike" cap="none" normalizeH="0" baseline="0">
                <a:ln>
                  <a:noFill/>
                </a:ln>
                <a:solidFill>
                  <a:srgbClr val="FF79C6"/>
                </a:solidFill>
                <a:effectLst/>
                <a:latin typeface="JetBrains Mono"/>
              </a:rPr>
              <a:t>=&gt;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FFB86C"/>
                </a:solidFill>
                <a:effectLst/>
                <a:latin typeface="JetBrains Mono"/>
              </a:rPr>
              <a:t>client</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50FA7B"/>
                </a:solidFill>
                <a:effectLst/>
                <a:latin typeface="JetBrains Mono"/>
              </a:rPr>
              <a:t>close</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94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401EC-8034-4540-9F42-DB857C12ABBF}"/>
              </a:ext>
            </a:extLst>
          </p:cNvPr>
          <p:cNvSpPr>
            <a:spLocks noGrp="1"/>
          </p:cNvSpPr>
          <p:nvPr>
            <p:ph type="title"/>
          </p:nvPr>
        </p:nvSpPr>
        <p:spPr/>
        <p:txBody>
          <a:bodyPr/>
          <a:lstStyle/>
          <a:p>
            <a:r>
              <a:rPr lang="en-US" dirty="0"/>
              <a:t>Find All Documents</a:t>
            </a:r>
          </a:p>
        </p:txBody>
      </p:sp>
      <p:sp>
        <p:nvSpPr>
          <p:cNvPr id="3" name="Content Placeholder 2">
            <a:extLst>
              <a:ext uri="{FF2B5EF4-FFF2-40B4-BE49-F238E27FC236}">
                <a16:creationId xmlns:a16="http://schemas.microsoft.com/office/drawing/2014/main" id="{3E0D8037-F0CF-40FA-AD8D-7E851E1A4FBE}"/>
              </a:ext>
            </a:extLst>
          </p:cNvPr>
          <p:cNvSpPr>
            <a:spLocks noGrp="1"/>
          </p:cNvSpPr>
          <p:nvPr>
            <p:ph type="body" sz="quarter" idx="11"/>
          </p:nvPr>
        </p:nvSpPr>
        <p:spPr/>
        <p:txBody>
          <a:bodyPr/>
          <a:lstStyle/>
          <a:p>
            <a:r>
              <a:rPr lang="en-US" dirty="0"/>
              <a:t>We will use </a:t>
            </a:r>
            <a:r>
              <a:rPr lang="en-US" dirty="0" err="1"/>
              <a:t>collection.find</a:t>
            </a:r>
            <a:endParaRPr lang="en-US" dirty="0"/>
          </a:p>
          <a:p>
            <a:endParaRPr lang="en-US" dirty="0"/>
          </a:p>
          <a:p>
            <a:endParaRPr lang="en-US" dirty="0"/>
          </a:p>
          <a:p>
            <a:endParaRPr lang="en-US" dirty="0"/>
          </a:p>
          <a:p>
            <a:endParaRPr lang="en-US" dirty="0"/>
          </a:p>
          <a:p>
            <a:endParaRPr lang="en-US" dirty="0"/>
          </a:p>
          <a:p>
            <a:endParaRPr lang="en-US" dirty="0"/>
          </a:p>
          <a:p>
            <a:r>
              <a:rPr lang="en-US" dirty="0"/>
              <a:t>Update index.js to call </a:t>
            </a:r>
            <a:r>
              <a:rPr lang="en-US" b="1" dirty="0" err="1"/>
              <a:t>insertDocument</a:t>
            </a:r>
            <a:r>
              <a:rPr lang="en-US" b="1" dirty="0"/>
              <a:t>()</a:t>
            </a:r>
          </a:p>
        </p:txBody>
      </p:sp>
      <p:sp>
        <p:nvSpPr>
          <p:cNvPr id="6" name="Rectangle 1">
            <a:extLst>
              <a:ext uri="{FF2B5EF4-FFF2-40B4-BE49-F238E27FC236}">
                <a16:creationId xmlns:a16="http://schemas.microsoft.com/office/drawing/2014/main" id="{3C552DF0-CCC3-44FE-9353-E268F0BD8674}"/>
              </a:ext>
            </a:extLst>
          </p:cNvPr>
          <p:cNvSpPr>
            <a:spLocks noChangeArrowheads="1"/>
          </p:cNvSpPr>
          <p:nvPr/>
        </p:nvSpPr>
        <p:spPr bwMode="auto">
          <a:xfrm>
            <a:off x="1194954" y="1819474"/>
            <a:ext cx="4901046" cy="178510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50FA7B"/>
                </a:solidFill>
                <a:effectLst/>
                <a:latin typeface="JetBrains Mono"/>
              </a:rPr>
              <a:t>findAllDocuments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db</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collectionName</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callback</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6272A4"/>
                </a:solidFill>
                <a:effectLst/>
                <a:latin typeface="JetBrains Mono"/>
              </a:rPr>
              <a:t>// Get document of collection</a:t>
            </a:r>
            <a:br>
              <a:rPr kumimoji="0" lang="en-US" altLang="en-US" sz="1100" b="0" i="1" u="none" strike="noStrike" cap="none" normalizeH="0" baseline="0">
                <a:ln>
                  <a:noFill/>
                </a:ln>
                <a:solidFill>
                  <a:srgbClr val="6272A4"/>
                </a:solidFill>
                <a:effectLst/>
                <a:latin typeface="JetBrains Mono"/>
              </a:rPr>
            </a:br>
            <a:r>
              <a:rPr kumimoji="0" lang="en-US" altLang="en-US" sz="1100" b="0" i="1" u="none" strike="noStrike" cap="none" normalizeH="0" baseline="0">
                <a:ln>
                  <a:noFill/>
                </a:ln>
                <a:solidFill>
                  <a:srgbClr val="6272A4"/>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collection </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FFB86C"/>
                </a:solidFill>
                <a:effectLst/>
                <a:latin typeface="JetBrains Mono"/>
              </a:rPr>
              <a:t>db</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collection</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collectionName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collection.</a:t>
            </a:r>
            <a:r>
              <a:rPr kumimoji="0" lang="en-US" altLang="en-US" sz="1100" b="0" i="0" u="none" strike="noStrike" cap="none" normalizeH="0" baseline="0">
                <a:ln>
                  <a:noFill/>
                </a:ln>
                <a:solidFill>
                  <a:srgbClr val="50FA7B"/>
                </a:solidFill>
                <a:effectLst/>
                <a:latin typeface="JetBrains Mono"/>
              </a:rPr>
              <a:t>find</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toArray</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docs</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throw </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8BE9FD"/>
                </a:solidFill>
                <a:effectLst/>
                <a:latin typeface="JetBrains Mono"/>
              </a:rPr>
              <a:t>console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log</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'Found the following records'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8BE9FD"/>
                </a:solidFill>
                <a:effectLst/>
                <a:latin typeface="JetBrains Mono"/>
              </a:rPr>
              <a:t>console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log</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docs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callback</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docs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76EDBD2D-FF21-4B81-96B3-80F47B5BB048}"/>
              </a:ext>
            </a:extLst>
          </p:cNvPr>
          <p:cNvSpPr>
            <a:spLocks noChangeArrowheads="1"/>
          </p:cNvSpPr>
          <p:nvPr/>
        </p:nvSpPr>
        <p:spPr bwMode="auto">
          <a:xfrm>
            <a:off x="1194954" y="4448048"/>
            <a:ext cx="4901046"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B"/>
                </a:solidFill>
                <a:effectLst/>
                <a:latin typeface="JetBrains Mono"/>
              </a:rPr>
              <a:t>insertDocument</a:t>
            </a:r>
            <a:r>
              <a:rPr kumimoji="0" lang="en-US" altLang="en-US" sz="1100" b="0" i="0" u="none" strike="noStrike" cap="none" normalizeH="0" baseline="0">
                <a:ln>
                  <a:noFill/>
                </a:ln>
                <a:solidFill>
                  <a:srgbClr val="F8F8F2"/>
                </a:solidFill>
                <a:effectLst/>
                <a:latin typeface="JetBrains Mono"/>
              </a:rPr>
              <a:t>(db, </a:t>
            </a:r>
            <a:r>
              <a:rPr kumimoji="0" lang="en-US" altLang="en-US" sz="1100" b="0" i="0" u="none" strike="noStrike" cap="none" normalizeH="0" baseline="0">
                <a:ln>
                  <a:noFill/>
                </a:ln>
                <a:solidFill>
                  <a:srgbClr val="F1FA8C"/>
                </a:solidFill>
                <a:effectLst/>
                <a:latin typeface="JetBrains Mono"/>
              </a:rPr>
              <a:t>'customers'</a:t>
            </a:r>
            <a:r>
              <a:rPr kumimoji="0" lang="en-US" altLang="en-US" sz="1100" b="0" i="0" u="none" strike="noStrike" cap="none" normalizeH="0" baseline="0">
                <a:ln>
                  <a:noFill/>
                </a:ln>
                <a:solidFill>
                  <a:srgbClr val="F8F8F2"/>
                </a:solidFill>
                <a:effectLst/>
                <a:latin typeface="JetBrains Mono"/>
              </a:rPr>
              <a:t>, data, ()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50FA7B"/>
                </a:solidFill>
                <a:effectLst/>
                <a:latin typeface="JetBrains Mono"/>
              </a:rPr>
              <a:t>findAllDocuments</a:t>
            </a:r>
            <a:r>
              <a:rPr kumimoji="0" lang="en-US" altLang="en-US" sz="1100" b="0" i="0" u="none" strike="noStrike" cap="none" normalizeH="0" baseline="0">
                <a:ln>
                  <a:noFill/>
                </a:ln>
                <a:solidFill>
                  <a:srgbClr val="F8F8F2"/>
                </a:solidFill>
                <a:effectLst/>
                <a:latin typeface="JetBrains Mono"/>
              </a:rPr>
              <a:t>(db, </a:t>
            </a:r>
            <a:r>
              <a:rPr kumimoji="0" lang="en-US" altLang="en-US" sz="1100" b="0" i="0" u="none" strike="noStrike" cap="none" normalizeH="0" baseline="0">
                <a:ln>
                  <a:noFill/>
                </a:ln>
                <a:solidFill>
                  <a:srgbClr val="F1FA8C"/>
                </a:solidFill>
                <a:effectLst/>
                <a:latin typeface="JetBrains Mono"/>
              </a:rPr>
              <a:t>'customers'</a:t>
            </a:r>
            <a:r>
              <a:rPr kumimoji="0" lang="en-US" altLang="en-US" sz="1100" b="0" i="0" u="none" strike="noStrike" cap="none" normalizeH="0" baseline="0">
                <a:ln>
                  <a:noFill/>
                </a:ln>
                <a:solidFill>
                  <a:srgbClr val="F8F8F2"/>
                </a:solidFill>
                <a:effectLst/>
                <a:latin typeface="JetBrains Mono"/>
              </a:rPr>
              <a:t>, ()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client</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close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12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38A4-350F-41D6-AAAF-B040091713A3}"/>
              </a:ext>
            </a:extLst>
          </p:cNvPr>
          <p:cNvSpPr>
            <a:spLocks noGrp="1"/>
          </p:cNvSpPr>
          <p:nvPr>
            <p:ph type="title"/>
          </p:nvPr>
        </p:nvSpPr>
        <p:spPr/>
        <p:txBody>
          <a:bodyPr/>
          <a:lstStyle/>
          <a:p>
            <a:r>
              <a:rPr lang="en-US" dirty="0"/>
              <a:t>Find with condition and Async - Await</a:t>
            </a:r>
          </a:p>
        </p:txBody>
      </p:sp>
      <p:sp>
        <p:nvSpPr>
          <p:cNvPr id="3" name="Content Placeholder 2">
            <a:extLst>
              <a:ext uri="{FF2B5EF4-FFF2-40B4-BE49-F238E27FC236}">
                <a16:creationId xmlns:a16="http://schemas.microsoft.com/office/drawing/2014/main" id="{5AEA1F78-260D-4C33-A335-3A620A8BFF39}"/>
              </a:ext>
            </a:extLst>
          </p:cNvPr>
          <p:cNvSpPr>
            <a:spLocks noGrp="1"/>
          </p:cNvSpPr>
          <p:nvPr>
            <p:ph type="body" sz="quarter" idx="11"/>
          </p:nvPr>
        </p:nvSpPr>
        <p:spPr/>
        <p:txBody>
          <a:bodyPr/>
          <a:lstStyle/>
          <a:p>
            <a:r>
              <a:rPr lang="en-US" dirty="0"/>
              <a:t>Create </a:t>
            </a:r>
            <a:r>
              <a:rPr lang="en-US" b="1" dirty="0"/>
              <a:t>find_document_async.js</a:t>
            </a:r>
          </a:p>
          <a:p>
            <a:pPr lvl="1"/>
            <a:r>
              <a:rPr lang="en-US" b="1" dirty="0" err="1"/>
              <a:t>findOne</a:t>
            </a:r>
            <a:r>
              <a:rPr lang="en-US" b="1" dirty="0"/>
              <a:t>() </a:t>
            </a:r>
            <a:r>
              <a:rPr lang="en-US" dirty="0"/>
              <a:t>method to find document</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Connect </a:t>
            </a:r>
            <a:r>
              <a:rPr lang="en-US" dirty="0" err="1"/>
              <a:t>db</a:t>
            </a:r>
            <a:r>
              <a:rPr lang="en-US" dirty="0"/>
              <a:t> and call </a:t>
            </a:r>
            <a:r>
              <a:rPr lang="en-US" b="1" dirty="0" err="1"/>
              <a:t>findOne</a:t>
            </a:r>
            <a:r>
              <a:rPr lang="en-US" b="1" dirty="0"/>
              <a:t>()</a:t>
            </a:r>
            <a:r>
              <a:rPr lang="en-US" dirty="0"/>
              <a:t> with query</a:t>
            </a:r>
          </a:p>
          <a:p>
            <a:pPr lvl="1"/>
            <a:endParaRPr lang="en-US" dirty="0"/>
          </a:p>
          <a:p>
            <a:pPr lvl="1"/>
            <a:endParaRPr lang="en-US" dirty="0"/>
          </a:p>
          <a:p>
            <a:pPr lvl="1"/>
            <a:endParaRPr lang="en-US" b="1" dirty="0"/>
          </a:p>
        </p:txBody>
      </p:sp>
      <p:sp>
        <p:nvSpPr>
          <p:cNvPr id="4" name="Rectangle 1">
            <a:extLst>
              <a:ext uri="{FF2B5EF4-FFF2-40B4-BE49-F238E27FC236}">
                <a16:creationId xmlns:a16="http://schemas.microsoft.com/office/drawing/2014/main" id="{E4696220-C66E-4E82-A747-1EF7B86D8C7C}"/>
              </a:ext>
            </a:extLst>
          </p:cNvPr>
          <p:cNvSpPr>
            <a:spLocks noChangeArrowheads="1"/>
          </p:cNvSpPr>
          <p:nvPr/>
        </p:nvSpPr>
        <p:spPr bwMode="auto">
          <a:xfrm>
            <a:off x="1553833" y="1889627"/>
            <a:ext cx="5434445"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err="1">
                <a:ln>
                  <a:noFill/>
                </a:ln>
                <a:solidFill>
                  <a:srgbClr val="50FA7B"/>
                </a:solidFill>
                <a:effectLst/>
                <a:latin typeface="JetBrains Mono"/>
              </a:rPr>
              <a:t>findOne</a:t>
            </a:r>
            <a:r>
              <a:rPr kumimoji="0" lang="en-US" altLang="en-US" sz="1100" b="0" i="0" u="none" strike="noStrike" cap="none" normalizeH="0" baseline="0" dirty="0">
                <a:ln>
                  <a:noFill/>
                </a:ln>
                <a:solidFill>
                  <a:srgbClr val="50FA7B"/>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async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FFB86C"/>
                </a:solidFill>
                <a:effectLst/>
                <a:latin typeface="JetBrains Mono"/>
              </a:rPr>
              <a:t>db</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collectionName</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query</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=&gt;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try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Get document of collection</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collection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db</a:t>
            </a:r>
            <a:r>
              <a:rPr kumimoji="0" lang="en-US" altLang="en-US" sz="1100" b="0" i="0" u="none" strike="noStrike" cap="none" normalizeH="0" baseline="0" dirty="0" err="1">
                <a:ln>
                  <a:noFill/>
                </a:ln>
                <a:solidFill>
                  <a:srgbClr val="F8F8F2"/>
                </a:solidFill>
                <a:effectLst/>
                <a:latin typeface="JetBrains Mono"/>
              </a:rPr>
              <a:t>.</a:t>
            </a:r>
            <a:r>
              <a:rPr kumimoji="0" lang="en-US" altLang="en-US" sz="1100" b="0" i="0" u="none" strike="noStrike" cap="none" normalizeH="0" baseline="0" dirty="0" err="1">
                <a:ln>
                  <a:noFill/>
                </a:ln>
                <a:solidFill>
                  <a:srgbClr val="50FA7B"/>
                </a:solidFill>
                <a:effectLst/>
                <a:latin typeface="JetBrains Mono"/>
              </a:rPr>
              <a:t>collection</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FFB86C"/>
                </a:solidFill>
                <a:effectLst/>
                <a:latin typeface="JetBrains Mono"/>
              </a:rPr>
              <a:t>collectionName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await </a:t>
            </a:r>
            <a:r>
              <a:rPr kumimoji="0" lang="en-US" altLang="en-US" sz="1100" b="0" i="0" u="none" strike="noStrike" cap="none" normalizeH="0" baseline="0" dirty="0" err="1">
                <a:ln>
                  <a:noFill/>
                </a:ln>
                <a:solidFill>
                  <a:srgbClr val="F8F8F2"/>
                </a:solidFill>
                <a:effectLst/>
                <a:latin typeface="JetBrains Mono"/>
              </a:rPr>
              <a:t>collection.findOne</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query</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 </a:t>
            </a:r>
            <a:r>
              <a:rPr kumimoji="0" lang="en-US" altLang="en-US" sz="1100" b="0" i="0" u="none" strike="noStrike" cap="none" normalizeH="0" baseline="0" dirty="0">
                <a:ln>
                  <a:noFill/>
                </a:ln>
                <a:solidFill>
                  <a:srgbClr val="FF79C6"/>
                </a:solidFill>
                <a:effectLst/>
                <a:latin typeface="JetBrains Mono"/>
              </a:rPr>
              <a:t>catch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err</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throw </a:t>
            </a:r>
            <a:r>
              <a:rPr kumimoji="0" lang="en-US" altLang="en-US" sz="1100" b="0" i="1" u="none" strike="noStrike" cap="none" normalizeH="0" baseline="0" dirty="0">
                <a:ln>
                  <a:noFill/>
                </a:ln>
                <a:solidFill>
                  <a:srgbClr val="FFB86C"/>
                </a:solidFill>
                <a:effectLst/>
                <a:latin typeface="JetBrains Mono"/>
              </a:rPr>
              <a:t>err</a:t>
            </a:r>
            <a:br>
              <a:rPr kumimoji="0" lang="en-US" altLang="en-US" sz="1100" b="0" i="1" u="none" strike="noStrike" cap="none" normalizeH="0" baseline="0" dirty="0">
                <a:ln>
                  <a:noFill/>
                </a:ln>
                <a:solidFill>
                  <a:srgbClr val="FFB86C"/>
                </a:solidFill>
                <a:effectLst/>
                <a:latin typeface="JetBrains Mono"/>
              </a:rPr>
            </a:br>
            <a:r>
              <a:rPr kumimoji="0" lang="en-US" altLang="en-US" sz="1100" b="0" i="1" u="none" strike="noStrike" cap="none" normalizeH="0" baseline="0" dirty="0">
                <a:ln>
                  <a:noFill/>
                </a:ln>
                <a:solidFill>
                  <a:srgbClr val="FFB86C"/>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4F26E6A-A17F-470F-BB2F-AE4BFDFBE065}"/>
              </a:ext>
            </a:extLst>
          </p:cNvPr>
          <p:cNvSpPr>
            <a:spLocks noChangeArrowheads="1"/>
          </p:cNvSpPr>
          <p:nvPr/>
        </p:nvSpPr>
        <p:spPr bwMode="auto">
          <a:xfrm>
            <a:off x="1652155" y="4182094"/>
            <a:ext cx="5434445" cy="212365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mongoClient.</a:t>
            </a:r>
            <a:r>
              <a:rPr kumimoji="0" lang="en-US" altLang="en-US" sz="1100" b="0" i="0" u="none" strike="noStrike" cap="none" normalizeH="0" baseline="0">
                <a:ln>
                  <a:noFill/>
                </a:ln>
                <a:solidFill>
                  <a:srgbClr val="50FA7B"/>
                </a:solidFill>
                <a:effectLst/>
                <a:latin typeface="JetBrains Mono"/>
              </a:rPr>
              <a:t>connect</a:t>
            </a:r>
            <a:r>
              <a:rPr kumimoji="0" lang="en-US" altLang="en-US" sz="1100" b="0" i="0" u="none" strike="noStrike" cap="none" normalizeH="0" baseline="0">
                <a:ln>
                  <a:noFill/>
                </a:ln>
                <a:solidFill>
                  <a:srgbClr val="F8F8F2"/>
                </a:solidFill>
                <a:effectLst/>
                <a:latin typeface="JetBrains Mono"/>
              </a:rPr>
              <a:t>(url, { useUnifiedTopology</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BD93F9"/>
                </a:solidFill>
                <a:effectLst/>
                <a:latin typeface="JetBrains Mono"/>
              </a:rPr>
              <a:t>true </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async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client</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throw </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8BE9FD"/>
                </a:solidFill>
                <a:effectLst/>
                <a:latin typeface="JetBrains Mono"/>
              </a:rPr>
              <a:t>console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log</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"Connect to Database!"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db </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FFB86C"/>
                </a:solidFill>
                <a:effectLst/>
                <a:latin typeface="JetBrains Mono"/>
              </a:rPr>
              <a:t>client</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db</a:t>
            </a:r>
            <a:r>
              <a:rPr kumimoji="0" lang="en-US" altLang="en-US" sz="1100" b="0" i="0" u="none" strike="noStrike" cap="none" normalizeH="0" baseline="0">
                <a:ln>
                  <a:noFill/>
                </a:ln>
                <a:solidFill>
                  <a:srgbClr val="F8F8F2"/>
                </a:solidFill>
                <a:effectLst/>
                <a:latin typeface="JetBrains Mono"/>
              </a:rPr>
              <a:t>(dbName);</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query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name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'NashTech'</a:t>
            </a:r>
            <a:br>
              <a:rPr kumimoji="0" lang="en-US" altLang="en-US" sz="1100" b="0" i="0" u="none" strike="noStrike" cap="none" normalizeH="0" baseline="0">
                <a:ln>
                  <a:noFill/>
                </a:ln>
                <a:solidFill>
                  <a:srgbClr val="F1FA8C"/>
                </a:solidFill>
                <a:effectLst/>
                <a:latin typeface="JetBrains Mono"/>
              </a:rPr>
            </a:br>
            <a:r>
              <a:rPr kumimoji="0" lang="en-US" altLang="en-US" sz="1100" b="0" i="0" u="none" strike="noStrike" cap="none" normalizeH="0" baseline="0">
                <a:ln>
                  <a:noFill/>
                </a:ln>
                <a:solidFill>
                  <a:srgbClr val="F1FA8C"/>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result </a:t>
            </a:r>
            <a:r>
              <a:rPr kumimoji="0" lang="en-US" altLang="en-US" sz="1100" b="0" i="0" u="none" strike="noStrike" cap="none" normalizeH="0" baseline="0">
                <a:ln>
                  <a:noFill/>
                </a:ln>
                <a:solidFill>
                  <a:srgbClr val="FF79C6"/>
                </a:solidFill>
                <a:effectLst/>
                <a:latin typeface="JetBrains Mono"/>
              </a:rPr>
              <a:t>= await </a:t>
            </a:r>
            <a:r>
              <a:rPr kumimoji="0" lang="en-US" altLang="en-US" sz="1100" b="0" i="0" u="none" strike="noStrike" cap="none" normalizeH="0" baseline="0">
                <a:ln>
                  <a:noFill/>
                </a:ln>
                <a:solidFill>
                  <a:srgbClr val="50FA7B"/>
                </a:solidFill>
                <a:effectLst/>
                <a:latin typeface="JetBrains Mono"/>
              </a:rPr>
              <a:t>findOne</a:t>
            </a:r>
            <a:r>
              <a:rPr kumimoji="0" lang="en-US" altLang="en-US" sz="1100" b="0" i="0" u="none" strike="noStrike" cap="none" normalizeH="0" baseline="0">
                <a:ln>
                  <a:noFill/>
                </a:ln>
                <a:solidFill>
                  <a:srgbClr val="F8F8F2"/>
                </a:solidFill>
                <a:effectLst/>
                <a:latin typeface="JetBrains Mono"/>
              </a:rPr>
              <a:t>(db, </a:t>
            </a:r>
            <a:r>
              <a:rPr kumimoji="0" lang="en-US" altLang="en-US" sz="1100" b="0" i="0" u="none" strike="noStrike" cap="none" normalizeH="0" baseline="0">
                <a:ln>
                  <a:noFill/>
                </a:ln>
                <a:solidFill>
                  <a:srgbClr val="F1FA8C"/>
                </a:solidFill>
                <a:effectLst/>
                <a:latin typeface="JetBrains Mono"/>
              </a:rPr>
              <a:t>'customers'</a:t>
            </a:r>
            <a:r>
              <a:rPr kumimoji="0" lang="en-US" altLang="en-US" sz="1100" b="0" i="0" u="none" strike="noStrike" cap="none" normalizeH="0" baseline="0">
                <a:ln>
                  <a:noFill/>
                </a:ln>
                <a:solidFill>
                  <a:srgbClr val="F8F8F2"/>
                </a:solidFill>
                <a:effectLst/>
                <a:latin typeface="JetBrains Mono"/>
              </a:rPr>
              <a:t>, query);</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8BE9FD"/>
                </a:solidFill>
                <a:effectLst/>
                <a:latin typeface="JetBrains Mono"/>
              </a:rPr>
              <a:t>console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log</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'Ket qua: '</a:t>
            </a:r>
            <a:r>
              <a:rPr kumimoji="0" lang="en-US" altLang="en-US" sz="1100" b="0" i="0" u="none" strike="noStrike" cap="none" normalizeH="0" baseline="0">
                <a:ln>
                  <a:noFill/>
                </a:ln>
                <a:solidFill>
                  <a:srgbClr val="F8F8F2"/>
                </a:solidFill>
                <a:effectLst/>
                <a:latin typeface="JetBrains Mono"/>
              </a:rPr>
              <a:t>, result);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await </a:t>
            </a:r>
            <a:r>
              <a:rPr kumimoji="0" lang="en-US" altLang="en-US" sz="1100" b="0" i="1" u="none" strike="noStrike" cap="none" normalizeH="0" baseline="0">
                <a:ln>
                  <a:noFill/>
                </a:ln>
                <a:solidFill>
                  <a:srgbClr val="FFB86C"/>
                </a:solidFill>
                <a:effectLst/>
                <a:latin typeface="JetBrains Mono"/>
              </a:rPr>
              <a:t>client</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close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738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Build and structure a Node.js MVC</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6933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What is MVC?</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Model-View-Controller (or MVC) is probably one of the most popular architectures for applications</a:t>
            </a:r>
          </a:p>
          <a:p>
            <a:pPr lvl="1"/>
            <a:r>
              <a:rPr lang="en-US" b="1" dirty="0"/>
              <a:t>Model:</a:t>
            </a:r>
            <a:r>
              <a:rPr lang="en-US" dirty="0"/>
              <a:t> the part of our application that will deal with the database or any data-related functionality.</a:t>
            </a:r>
          </a:p>
          <a:p>
            <a:pPr lvl="1"/>
            <a:r>
              <a:rPr lang="en-US" b="1" dirty="0"/>
              <a:t>View:</a:t>
            </a:r>
            <a:r>
              <a:rPr lang="en-US" dirty="0"/>
              <a:t> everything the user will see. Basically, the pages that we’re going to send to the client.</a:t>
            </a:r>
          </a:p>
          <a:p>
            <a:pPr lvl="1"/>
            <a:r>
              <a:rPr lang="en-US" b="1" dirty="0"/>
              <a:t>Controller:</a:t>
            </a:r>
            <a:r>
              <a:rPr lang="en-US" dirty="0"/>
              <a:t> the logic of our site, and the glue between models and views. Here we call our models to get the data, then we put that data on our views to be sent to the users.</a:t>
            </a:r>
          </a:p>
          <a:p>
            <a:r>
              <a:rPr lang="en-US" dirty="0"/>
              <a:t>We will build an application that allow us to create, view, edit and delete </a:t>
            </a:r>
            <a:r>
              <a:rPr lang="en-US"/>
              <a:t>plain-text notes.</a:t>
            </a:r>
            <a:endParaRPr lang="en-US" dirty="0"/>
          </a:p>
        </p:txBody>
      </p:sp>
    </p:spTree>
    <p:extLst>
      <p:ext uri="{BB962C8B-B14F-4D97-AF65-F5344CB8AC3E}">
        <p14:creationId xmlns:p14="http://schemas.microsoft.com/office/powerpoint/2010/main" val="99560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a:xfrm>
            <a:off x="5809284" y="285135"/>
            <a:ext cx="5216136" cy="6096000"/>
          </a:xfrm>
        </p:spPr>
        <p:txBody>
          <a:bodyPr>
            <a:normAutofit/>
          </a:bodyPr>
          <a:lstStyle/>
          <a:p>
            <a:r>
              <a:rPr lang="en-US" dirty="0"/>
              <a:t>Working with Database</a:t>
            </a:r>
          </a:p>
          <a:p>
            <a:r>
              <a:rPr lang="en-US" dirty="0"/>
              <a:t>Build and structure a Node.js MVC</a:t>
            </a:r>
          </a:p>
          <a:p>
            <a:r>
              <a:rPr lang="en-US" dirty="0"/>
              <a:t>Local Authentication using Passport in Node.js</a:t>
            </a:r>
          </a:p>
          <a:p>
            <a:r>
              <a:rPr lang="en-US" dirty="0"/>
              <a:t>Testing for Beginners</a:t>
            </a:r>
          </a:p>
          <a:p>
            <a:r>
              <a:rPr lang="en-US" dirty="0"/>
              <a:t>How to use SSL/TLS with Node.js</a:t>
            </a:r>
          </a:p>
          <a:p>
            <a:r>
              <a:rPr lang="en-US" dirty="0"/>
              <a:t>Configure Nginx and SSL with Node.js</a:t>
            </a:r>
          </a:p>
          <a:p>
            <a:r>
              <a:rPr lang="en-US" dirty="0"/>
              <a:t>Q&amp;A</a:t>
            </a:r>
          </a:p>
        </p:txBody>
      </p:sp>
    </p:spTree>
    <p:extLst>
      <p:ext uri="{BB962C8B-B14F-4D97-AF65-F5344CB8AC3E}">
        <p14:creationId xmlns:p14="http://schemas.microsoft.com/office/powerpoint/2010/main" val="107736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Laying out the Foundation</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folder </a:t>
            </a:r>
            <a:r>
              <a:rPr lang="en-US" b="1" dirty="0"/>
              <a:t>notes-board</a:t>
            </a:r>
            <a:r>
              <a:rPr lang="en-US" dirty="0"/>
              <a:t>, run </a:t>
            </a:r>
            <a:r>
              <a:rPr lang="en-US" dirty="0" err="1">
                <a:highlight>
                  <a:srgbClr val="E5E8ED"/>
                </a:highlight>
              </a:rPr>
              <a:t>npm</a:t>
            </a:r>
            <a:r>
              <a:rPr lang="en-US" dirty="0">
                <a:highlight>
                  <a:srgbClr val="E5E8ED"/>
                </a:highlight>
              </a:rPr>
              <a:t> </a:t>
            </a:r>
            <a:r>
              <a:rPr lang="en-US" dirty="0" err="1">
                <a:highlight>
                  <a:srgbClr val="E5E8ED"/>
                </a:highlight>
              </a:rPr>
              <a:t>init</a:t>
            </a:r>
            <a:r>
              <a:rPr lang="en-US" dirty="0"/>
              <a:t> to create </a:t>
            </a:r>
            <a:r>
              <a:rPr lang="en-US" dirty="0" err="1"/>
              <a:t>package.json</a:t>
            </a:r>
            <a:endParaRPr lang="en-US" dirty="0"/>
          </a:p>
          <a:p>
            <a:r>
              <a:rPr lang="en-US" dirty="0"/>
              <a:t>We will install </a:t>
            </a:r>
            <a:r>
              <a:rPr lang="en-US" b="1" dirty="0"/>
              <a:t>Hapi.js</a:t>
            </a:r>
            <a:r>
              <a:rPr lang="en-US" dirty="0"/>
              <a:t> framework for this tutorial:</a:t>
            </a:r>
            <a:br>
              <a:rPr lang="en-US" dirty="0"/>
            </a:br>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a:t>
            </a:r>
            <a:r>
              <a:rPr lang="en-US" dirty="0" err="1">
                <a:highlight>
                  <a:srgbClr val="E5E8ED"/>
                </a:highlight>
              </a:rPr>
              <a:t>hapi</a:t>
            </a:r>
            <a:r>
              <a:rPr lang="en-US" dirty="0">
                <a:highlight>
                  <a:srgbClr val="E5E8ED"/>
                </a:highlight>
              </a:rPr>
              <a:t>/</a:t>
            </a:r>
            <a:r>
              <a:rPr lang="en-US" dirty="0" err="1">
                <a:highlight>
                  <a:srgbClr val="E5E8ED"/>
                </a:highlight>
              </a:rPr>
              <a:t>hapi</a:t>
            </a:r>
            <a:endParaRPr lang="en-US" dirty="0">
              <a:highlight>
                <a:srgbClr val="E5E8ED"/>
              </a:highlight>
            </a:endParaRPr>
          </a:p>
          <a:p>
            <a:r>
              <a:rPr lang="en-US" dirty="0"/>
              <a:t>Create </a:t>
            </a:r>
            <a:r>
              <a:rPr lang="en-US" b="1" dirty="0"/>
              <a:t>server.js</a:t>
            </a:r>
            <a:r>
              <a:rPr lang="en-US" dirty="0"/>
              <a:t> to start web server</a:t>
            </a:r>
            <a:endParaRPr lang="en-US" b="1" dirty="0"/>
          </a:p>
        </p:txBody>
      </p:sp>
      <p:sp>
        <p:nvSpPr>
          <p:cNvPr id="3" name="Rectangle 2">
            <a:extLst>
              <a:ext uri="{FF2B5EF4-FFF2-40B4-BE49-F238E27FC236}">
                <a16:creationId xmlns:a16="http://schemas.microsoft.com/office/drawing/2014/main" id="{46B0DB08-3BC7-43D5-90BD-F1D34FF7DABA}"/>
              </a:ext>
            </a:extLst>
          </p:cNvPr>
          <p:cNvSpPr>
            <a:spLocks noChangeArrowheads="1"/>
          </p:cNvSpPr>
          <p:nvPr/>
        </p:nvSpPr>
        <p:spPr bwMode="auto">
          <a:xfrm>
            <a:off x="1215737" y="2759235"/>
            <a:ext cx="7128164" cy="36933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1FA8C"/>
                </a:solidFill>
                <a:effectLst/>
                <a:latin typeface="JetBrains Mono"/>
              </a:rPr>
              <a:t>"use strict"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Hapi </a:t>
            </a:r>
            <a:r>
              <a:rPr kumimoji="0" lang="en-US" altLang="en-US" sz="900" b="0" i="0" u="none" strike="noStrike" cap="none" normalizeH="0" baseline="0">
                <a:ln>
                  <a:noFill/>
                </a:ln>
                <a:solidFill>
                  <a:srgbClr val="FF79C6"/>
                </a:solidFill>
                <a:effectLst/>
                <a:latin typeface="JetBrains Mono"/>
              </a:rPr>
              <a:t>= require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"@hapi/hapi"</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Settings </a:t>
            </a:r>
            <a:r>
              <a:rPr kumimoji="0" lang="en-US" altLang="en-US" sz="900" b="0" i="0" u="none" strike="noStrike" cap="none" normalizeH="0" baseline="0">
                <a:ln>
                  <a:noFill/>
                </a:ln>
                <a:solidFill>
                  <a:srgbClr val="FF79C6"/>
                </a:solidFill>
                <a:effectLst/>
                <a:latin typeface="JetBrains Mono"/>
              </a:rPr>
              <a:t>= require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"./settings"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50FA7B"/>
                </a:solidFill>
                <a:effectLst/>
                <a:latin typeface="JetBrains Mono"/>
              </a:rPr>
              <a:t>init </a:t>
            </a:r>
            <a:r>
              <a:rPr kumimoji="0" lang="en-US" altLang="en-US" sz="900" b="0" i="0" u="none" strike="noStrike" cap="none" normalizeH="0" baseline="0">
                <a:ln>
                  <a:noFill/>
                </a:ln>
                <a:solidFill>
                  <a:srgbClr val="FF79C6"/>
                </a:solidFill>
                <a:effectLst/>
                <a:latin typeface="JetBrains Mono"/>
              </a:rPr>
              <a:t>= async </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server </a:t>
            </a:r>
            <a:r>
              <a:rPr kumimoji="0" lang="en-US" altLang="en-US" sz="900" b="0" i="0" u="none" strike="noStrike" cap="none" normalizeH="0" baseline="0">
                <a:ln>
                  <a:noFill/>
                </a:ln>
                <a:solidFill>
                  <a:srgbClr val="FF79C6"/>
                </a:solidFill>
                <a:effectLst/>
                <a:latin typeface="JetBrains Mono"/>
              </a:rPr>
              <a:t>= new </a:t>
            </a:r>
            <a:r>
              <a:rPr kumimoji="0" lang="en-US" altLang="en-US" sz="900" b="0" i="0" u="none" strike="noStrike" cap="none" normalizeH="0" baseline="0">
                <a:ln>
                  <a:noFill/>
                </a:ln>
                <a:solidFill>
                  <a:srgbClr val="F8F8F2"/>
                </a:solidFill>
                <a:effectLst/>
                <a:latin typeface="JetBrains Mono"/>
              </a:rPr>
              <a:t>Hapi.</a:t>
            </a:r>
            <a:r>
              <a:rPr kumimoji="0" lang="en-US" altLang="en-US" sz="900" b="0" i="1" u="none" strike="noStrike" cap="none" normalizeH="0" baseline="0">
                <a:ln>
                  <a:noFill/>
                </a:ln>
                <a:solidFill>
                  <a:srgbClr val="8BE9FD"/>
                </a:solidFill>
                <a:effectLst/>
                <a:latin typeface="JetBrains Mono"/>
              </a:rPr>
              <a:t>Server</a:t>
            </a:r>
            <a:r>
              <a:rPr kumimoji="0" lang="en-US" altLang="en-US" sz="900" b="0" i="0" u="none" strike="noStrike" cap="none" normalizeH="0" baseline="0">
                <a:ln>
                  <a:noFill/>
                </a:ln>
                <a:solidFill>
                  <a:srgbClr val="F8F8F2"/>
                </a:solidFill>
                <a:effectLst/>
                <a:latin typeface="JetBrains Mono"/>
              </a:rPr>
              <a:t>({ port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Settings.port });</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server.</a:t>
            </a:r>
            <a:r>
              <a:rPr kumimoji="0" lang="en-US" altLang="en-US" sz="900" b="0" i="0" u="none" strike="noStrike" cap="none" normalizeH="0" baseline="0">
                <a:ln>
                  <a:noFill/>
                </a:ln>
                <a:solidFill>
                  <a:srgbClr val="50FA7B"/>
                </a:solidFill>
                <a:effectLst/>
                <a:latin typeface="JetBrains Mono"/>
              </a:rPr>
              <a:t>route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method</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"GET"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path</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B"/>
                </a:solidFill>
                <a:effectLst/>
                <a:latin typeface="JetBrains Mono"/>
              </a:rPr>
              <a:t>handler</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request</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h</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return </a:t>
            </a:r>
            <a:r>
              <a:rPr kumimoji="0" lang="en-US" altLang="en-US" sz="900" b="0" i="0" u="none" strike="noStrike" cap="none" normalizeH="0" baseline="0">
                <a:ln>
                  <a:noFill/>
                </a:ln>
                <a:solidFill>
                  <a:srgbClr val="F1FA8C"/>
                </a:solidFill>
                <a:effectLst/>
                <a:latin typeface="JetBrains Mono"/>
              </a:rPr>
              <a:t>"Hello, world!"</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await </a:t>
            </a:r>
            <a:r>
              <a:rPr kumimoji="0" lang="en-US" altLang="en-US" sz="900" b="0" i="0" u="none" strike="noStrike" cap="none" normalizeH="0" baseline="0">
                <a:ln>
                  <a:noFill/>
                </a:ln>
                <a:solidFill>
                  <a:srgbClr val="F8F8F2"/>
                </a:solidFill>
                <a:effectLst/>
                <a:latin typeface="JetBrains Mono"/>
              </a:rPr>
              <a:t>server.</a:t>
            </a:r>
            <a:r>
              <a:rPr kumimoji="0" lang="en-US" altLang="en-US" sz="900" b="0" i="0" u="none" strike="noStrike" cap="none" normalizeH="0" baseline="0">
                <a:ln>
                  <a:noFill/>
                </a:ln>
                <a:solidFill>
                  <a:srgbClr val="50FA7B"/>
                </a:solidFill>
                <a:effectLst/>
                <a:latin typeface="JetBrains Mono"/>
              </a:rPr>
              <a:t>start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8BE9FD"/>
                </a:solidFill>
                <a:effectLst/>
                <a:latin typeface="JetBrains Mono"/>
              </a:rPr>
              <a:t>console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log</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`Server running at: </a:t>
            </a:r>
            <a:r>
              <a:rPr kumimoji="0" lang="en-US" altLang="en-US" sz="900" b="0" i="0" u="none" strike="noStrike" cap="none" normalizeH="0" baseline="0">
                <a:ln>
                  <a:noFill/>
                </a:ln>
                <a:solidFill>
                  <a:srgbClr val="F8F8F2"/>
                </a:solidFill>
                <a:effectLst/>
                <a:latin typeface="JetBrains Mono"/>
              </a:rPr>
              <a:t>${server.info.uri}</a:t>
            </a:r>
            <a:r>
              <a:rPr kumimoji="0" lang="en-US" altLang="en-US" sz="900" b="0" i="0" u="none" strike="noStrike" cap="none" normalizeH="0" baseline="0">
                <a:ln>
                  <a:noFill/>
                </a:ln>
                <a:solidFill>
                  <a:srgbClr val="F1FA8C"/>
                </a:solidFill>
                <a:effectLst/>
                <a:latin typeface="JetBrains Mono"/>
              </a:rPr>
              <a: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process.</a:t>
            </a:r>
            <a:r>
              <a:rPr kumimoji="0" lang="en-US" altLang="en-US" sz="900" b="0" i="0" u="none" strike="noStrike" cap="none" normalizeH="0" baseline="0">
                <a:ln>
                  <a:noFill/>
                </a:ln>
                <a:solidFill>
                  <a:srgbClr val="50FA7B"/>
                </a:solidFill>
                <a:effectLst/>
                <a:latin typeface="JetBrains Mono"/>
              </a:rPr>
              <a:t>on</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"unhandledRejection"</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err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8BE9FD"/>
                </a:solidFill>
                <a:effectLst/>
                <a:latin typeface="JetBrains Mono"/>
              </a:rPr>
              <a:t>console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log</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err</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process.</a:t>
            </a:r>
            <a:r>
              <a:rPr kumimoji="0" lang="en-US" altLang="en-US" sz="900" b="0" i="0" u="none" strike="noStrike" cap="none" normalizeH="0" baseline="0">
                <a:ln>
                  <a:noFill/>
                </a:ln>
                <a:solidFill>
                  <a:srgbClr val="50FA7B"/>
                </a:solidFill>
                <a:effectLst/>
                <a:latin typeface="JetBrains Mono"/>
              </a:rPr>
              <a:t>exit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BD93F9"/>
                </a:solidFill>
                <a:effectLst/>
                <a:latin typeface="JetBrains Mono"/>
              </a:rPr>
              <a:t>1</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50FA7B"/>
                </a:solidFill>
                <a:effectLst/>
                <a:latin typeface="JetBrains Mono"/>
              </a:rPr>
              <a:t>init</a:t>
            </a: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51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Storing our settings</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It’s good practice to store our configuration variables in a dedicated file.</a:t>
            </a:r>
          </a:p>
          <a:p>
            <a:r>
              <a:rPr lang="en-US" dirty="0"/>
              <a:t>In this file, we can also have different settings depending on our environment (such as development or production)</a:t>
            </a:r>
          </a:p>
          <a:p>
            <a:r>
              <a:rPr lang="en-US" dirty="0"/>
              <a:t>Selecting the settings depending on the current environment is quite simple</a:t>
            </a:r>
          </a:p>
          <a:p>
            <a:r>
              <a:rPr lang="en-US" dirty="0"/>
              <a:t> Since we also have an env variable in our file which will contain either development or production</a:t>
            </a:r>
          </a:p>
          <a:p>
            <a:endParaRPr lang="en-US" dirty="0"/>
          </a:p>
        </p:txBody>
      </p:sp>
      <p:sp>
        <p:nvSpPr>
          <p:cNvPr id="3" name="Rectangle 2">
            <a:extLst>
              <a:ext uri="{FF2B5EF4-FFF2-40B4-BE49-F238E27FC236}">
                <a16:creationId xmlns:a16="http://schemas.microsoft.com/office/drawing/2014/main" id="{AD23F537-71A2-4B7E-A9BD-8DF671EB6120}"/>
              </a:ext>
            </a:extLst>
          </p:cNvPr>
          <p:cNvSpPr>
            <a:spLocks noChangeArrowheads="1"/>
          </p:cNvSpPr>
          <p:nvPr/>
        </p:nvSpPr>
        <p:spPr bwMode="auto">
          <a:xfrm>
            <a:off x="1205344" y="5047950"/>
            <a:ext cx="10148456" cy="615553"/>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182880" rIns="18288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const </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dbSettings</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 Settings[</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Settings.env</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db</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61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Storing our settings (2)</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Also, we can add support for a </a:t>
            </a:r>
            <a:r>
              <a:rPr lang="en-US" b="1" dirty="0"/>
              <a:t>.env</a:t>
            </a:r>
            <a:r>
              <a:rPr lang="en-US" dirty="0"/>
              <a:t> file, where we can store our environment variables locally for development purposes.</a:t>
            </a:r>
          </a:p>
          <a:p>
            <a:r>
              <a:rPr lang="en-US" dirty="0"/>
              <a:t>This is accomplished using a package like </a:t>
            </a:r>
            <a:r>
              <a:rPr lang="en-US" b="1" dirty="0" err="1"/>
              <a:t>dotenv</a:t>
            </a:r>
            <a:r>
              <a:rPr lang="en-US" dirty="0"/>
              <a:t> for Node.js, which will read a </a:t>
            </a:r>
            <a:r>
              <a:rPr lang="en-US" b="1" dirty="0"/>
              <a:t>.env</a:t>
            </a:r>
            <a:r>
              <a:rPr lang="en-US" dirty="0"/>
              <a:t> file from the root of our project and automatically add the found values to the environment</a:t>
            </a:r>
          </a:p>
          <a:p>
            <a:r>
              <a:rPr lang="en-US" dirty="0"/>
              <a:t>If you decide to also use a </a:t>
            </a:r>
            <a:r>
              <a:rPr lang="en-US" b="1" dirty="0"/>
              <a:t>.env</a:t>
            </a:r>
            <a:r>
              <a:rPr lang="en-US" dirty="0"/>
              <a:t> file, make sure you install the package with </a:t>
            </a:r>
            <a:r>
              <a:rPr lang="en-US" dirty="0" err="1">
                <a:highlight>
                  <a:srgbClr val="E5E8ED"/>
                </a:highlight>
              </a:rPr>
              <a:t>npm</a:t>
            </a:r>
            <a:r>
              <a:rPr lang="en-US" dirty="0">
                <a:highlight>
                  <a:srgbClr val="E5E8ED"/>
                </a:highlight>
              </a:rPr>
              <a:t> install </a:t>
            </a:r>
            <a:r>
              <a:rPr lang="en-US" dirty="0" err="1">
                <a:highlight>
                  <a:srgbClr val="E5E8ED"/>
                </a:highlight>
              </a:rPr>
              <a:t>dotenv</a:t>
            </a:r>
            <a:r>
              <a:rPr lang="en-US" dirty="0"/>
              <a:t> and add it to </a:t>
            </a:r>
            <a:r>
              <a:rPr lang="en-US" b="1" dirty="0"/>
              <a:t>.</a:t>
            </a:r>
            <a:r>
              <a:rPr lang="en-US" b="1" dirty="0" err="1"/>
              <a:t>gitignore</a:t>
            </a:r>
            <a:r>
              <a:rPr lang="en-US" dirty="0"/>
              <a:t> so you don’t publish any sensitive information.</a:t>
            </a:r>
          </a:p>
          <a:p>
            <a:endParaRPr lang="en-US" dirty="0"/>
          </a:p>
        </p:txBody>
      </p:sp>
    </p:spTree>
    <p:extLst>
      <p:ext uri="{BB962C8B-B14F-4D97-AF65-F5344CB8AC3E}">
        <p14:creationId xmlns:p14="http://schemas.microsoft.com/office/powerpoint/2010/main" val="69969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Storing our settings (3)</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a:t>
            </a:r>
            <a:r>
              <a:rPr lang="en-US" b="1" dirty="0"/>
              <a:t>settings.js</a:t>
            </a:r>
          </a:p>
          <a:p>
            <a:endParaRPr lang="en-US" b="1" dirty="0"/>
          </a:p>
          <a:p>
            <a:endParaRPr lang="en-US" b="1" dirty="0"/>
          </a:p>
          <a:p>
            <a:endParaRPr lang="en-US" b="1" dirty="0"/>
          </a:p>
          <a:p>
            <a:endParaRPr lang="en-US" dirty="0"/>
          </a:p>
          <a:p>
            <a:endParaRPr lang="en-US" dirty="0"/>
          </a:p>
          <a:p>
            <a:r>
              <a:rPr lang="en-US" dirty="0"/>
              <a:t>Update </a:t>
            </a:r>
            <a:r>
              <a:rPr lang="en-US" b="1" dirty="0" err="1"/>
              <a:t>package.json</a:t>
            </a:r>
            <a:endParaRPr lang="en-US" b="1" dirty="0"/>
          </a:p>
          <a:p>
            <a:endParaRPr lang="en-US" b="1" dirty="0"/>
          </a:p>
          <a:p>
            <a:endParaRPr lang="en-US" b="1" dirty="0"/>
          </a:p>
          <a:p>
            <a:endParaRPr lang="en-US" dirty="0"/>
          </a:p>
          <a:p>
            <a:r>
              <a:rPr lang="en-US" dirty="0"/>
              <a:t>Run </a:t>
            </a:r>
            <a:r>
              <a:rPr lang="en-US" i="1" dirty="0" err="1">
                <a:highlight>
                  <a:srgbClr val="E5E8ED"/>
                </a:highlight>
              </a:rPr>
              <a:t>npm</a:t>
            </a:r>
            <a:r>
              <a:rPr lang="en-US" i="1" dirty="0">
                <a:highlight>
                  <a:srgbClr val="E5E8ED"/>
                </a:highlight>
              </a:rPr>
              <a:t> start</a:t>
            </a:r>
            <a:r>
              <a:rPr lang="en-US" dirty="0"/>
              <a:t> and browse to </a:t>
            </a:r>
            <a:r>
              <a:rPr lang="en-US" dirty="0">
                <a:hlinkClick r:id="rId2"/>
              </a:rPr>
              <a:t>http://localhost:3000</a:t>
            </a:r>
            <a:r>
              <a:rPr lang="en-US" dirty="0"/>
              <a:t> for testing</a:t>
            </a:r>
          </a:p>
        </p:txBody>
      </p:sp>
      <p:sp>
        <p:nvSpPr>
          <p:cNvPr id="2" name="Rectangle 1">
            <a:extLst>
              <a:ext uri="{FF2B5EF4-FFF2-40B4-BE49-F238E27FC236}">
                <a16:creationId xmlns:a16="http://schemas.microsoft.com/office/drawing/2014/main" id="{C3BF9E3F-1901-4343-A55B-BE74746760CC}"/>
              </a:ext>
            </a:extLst>
          </p:cNvPr>
          <p:cNvSpPr>
            <a:spLocks noChangeArrowheads="1"/>
          </p:cNvSpPr>
          <p:nvPr/>
        </p:nvSpPr>
        <p:spPr bwMode="auto">
          <a:xfrm>
            <a:off x="1174172" y="1832493"/>
            <a:ext cx="4384964" cy="138499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This will load our .env file and add the values to </a:t>
            </a:r>
            <a:r>
              <a:rPr kumimoji="0" lang="en-US" altLang="en-US" sz="1200" b="0" i="1" u="none" strike="noStrike" cap="none" normalizeH="0" baseline="0" dirty="0" err="1">
                <a:ln>
                  <a:noFill/>
                </a:ln>
                <a:solidFill>
                  <a:srgbClr val="6272A4"/>
                </a:solidFill>
                <a:effectLst/>
                <a:latin typeface="JetBrains Mono"/>
              </a:rPr>
              <a:t>process.env</a:t>
            </a:r>
            <a:r>
              <a:rPr kumimoji="0" lang="en-US" altLang="en-US" sz="1200" b="0" i="1" u="none" strike="noStrike" cap="none" normalizeH="0" baseline="0" dirty="0">
                <a:ln>
                  <a:noFill/>
                </a:ln>
                <a:solidFill>
                  <a:srgbClr val="6272A4"/>
                </a:solidFill>
                <a:effectLst/>
                <a:latin typeface="JetBrains Mono"/>
              </a:rPr>
              <a:t>,</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dotenv</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8BE9FD"/>
                </a:solidFill>
                <a:effectLst/>
                <a:latin typeface="JetBrains Mono"/>
              </a:rPr>
              <a:t>config</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port</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process.env.PORT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3000</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env</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process.env.NODE_ENV</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"development"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8773B4D-8FCC-4087-8C69-9CDAEEE99CA2}"/>
              </a:ext>
            </a:extLst>
          </p:cNvPr>
          <p:cNvSpPr>
            <a:spLocks noChangeArrowheads="1"/>
          </p:cNvSpPr>
          <p:nvPr/>
        </p:nvSpPr>
        <p:spPr bwMode="auto">
          <a:xfrm>
            <a:off x="1174171" y="4031812"/>
            <a:ext cx="4384963"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1FA8C"/>
                </a:solidFill>
                <a:effectLst/>
                <a:latin typeface="JetBrains Mono"/>
              </a:rPr>
              <a:t>"scripts"</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"test"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"echo </a:t>
            </a:r>
            <a:r>
              <a:rPr kumimoji="0" lang="en-US" altLang="en-US" sz="1200" b="0" i="0" u="none" strike="noStrike" cap="none" normalizeH="0" baseline="0">
                <a:ln>
                  <a:noFill/>
                </a:ln>
                <a:solidFill>
                  <a:srgbClr val="FFB86C"/>
                </a:solidFill>
                <a:effectLst/>
                <a:latin typeface="JetBrains Mono"/>
              </a:rPr>
              <a:t>\"</a:t>
            </a:r>
            <a:r>
              <a:rPr kumimoji="0" lang="en-US" altLang="en-US" sz="1200" b="0" i="0" u="none" strike="noStrike" cap="none" normalizeH="0" baseline="0">
                <a:ln>
                  <a:noFill/>
                </a:ln>
                <a:solidFill>
                  <a:srgbClr val="F1FA8C"/>
                </a:solidFill>
                <a:effectLst/>
                <a:latin typeface="JetBrains Mono"/>
              </a:rPr>
              <a:t>Error: no test specified</a:t>
            </a:r>
            <a:r>
              <a:rPr kumimoji="0" lang="en-US" altLang="en-US" sz="1200" b="0" i="0" u="none" strike="noStrike" cap="none" normalizeH="0" baseline="0">
                <a:ln>
                  <a:noFill/>
                </a:ln>
                <a:solidFill>
                  <a:srgbClr val="FFB86C"/>
                </a:solidFill>
                <a:effectLst/>
                <a:latin typeface="JetBrains Mono"/>
              </a:rPr>
              <a:t>\"</a:t>
            </a:r>
            <a:r>
              <a:rPr kumimoji="0" lang="en-US" altLang="en-US" sz="1200" b="0" i="0" u="none" strike="noStrike" cap="none" normalizeH="0" baseline="0">
                <a:ln>
                  <a:noFill/>
                </a:ln>
                <a:solidFill>
                  <a:srgbClr val="F1FA8C"/>
                </a:solidFill>
                <a:effectLst/>
                <a:latin typeface="JetBrains Mono"/>
              </a:rPr>
              <a:t> &amp;&amp; exit 1"</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"start"</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"node server.js"</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164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D4B69-11F3-4EAE-809C-A2E2E5BA7F15}"/>
              </a:ext>
            </a:extLst>
          </p:cNvPr>
          <p:cNvSpPr>
            <a:spLocks noGrp="1"/>
          </p:cNvSpPr>
          <p:nvPr>
            <p:ph type="title"/>
          </p:nvPr>
        </p:nvSpPr>
        <p:spPr/>
        <p:txBody>
          <a:bodyPr/>
          <a:lstStyle/>
          <a:p>
            <a:r>
              <a:rPr lang="en-US" dirty="0"/>
              <a:t>Storing our settings (4)</a:t>
            </a:r>
          </a:p>
        </p:txBody>
      </p:sp>
      <p:sp>
        <p:nvSpPr>
          <p:cNvPr id="3" name="Content Placeholder 2">
            <a:extLst>
              <a:ext uri="{FF2B5EF4-FFF2-40B4-BE49-F238E27FC236}">
                <a16:creationId xmlns:a16="http://schemas.microsoft.com/office/drawing/2014/main" id="{3ABCCA1D-B17A-424E-B8F9-AE5B623C883B}"/>
              </a:ext>
            </a:extLst>
          </p:cNvPr>
          <p:cNvSpPr>
            <a:spLocks noGrp="1"/>
          </p:cNvSpPr>
          <p:nvPr>
            <p:ph type="body" sz="quarter" idx="11"/>
          </p:nvPr>
        </p:nvSpPr>
        <p:spPr/>
        <p:txBody>
          <a:bodyPr/>
          <a:lstStyle/>
          <a:p>
            <a:r>
              <a:rPr lang="en-US" dirty="0"/>
              <a:t>Create </a:t>
            </a:r>
            <a:r>
              <a:rPr lang="en-US" b="1" dirty="0"/>
              <a:t>.env</a:t>
            </a:r>
            <a:r>
              <a:rPr lang="en-US" dirty="0"/>
              <a:t> file for testing</a:t>
            </a:r>
          </a:p>
          <a:p>
            <a:endParaRPr lang="en-US" dirty="0"/>
          </a:p>
          <a:p>
            <a:endParaRPr lang="en-US" dirty="0"/>
          </a:p>
          <a:p>
            <a:r>
              <a:rPr lang="en-US" dirty="0"/>
              <a:t>Run </a:t>
            </a:r>
            <a:r>
              <a:rPr lang="en-US" i="1" dirty="0" err="1">
                <a:highlight>
                  <a:srgbClr val="E5E8ED"/>
                </a:highlight>
              </a:rPr>
              <a:t>npm</a:t>
            </a:r>
            <a:r>
              <a:rPr lang="en-US" i="1" dirty="0">
                <a:highlight>
                  <a:srgbClr val="E5E8ED"/>
                </a:highlight>
              </a:rPr>
              <a:t> start</a:t>
            </a:r>
            <a:r>
              <a:rPr lang="en-US" dirty="0"/>
              <a:t>, view console</a:t>
            </a:r>
          </a:p>
        </p:txBody>
      </p:sp>
      <p:sp>
        <p:nvSpPr>
          <p:cNvPr id="4" name="Rectangle 1">
            <a:extLst>
              <a:ext uri="{FF2B5EF4-FFF2-40B4-BE49-F238E27FC236}">
                <a16:creationId xmlns:a16="http://schemas.microsoft.com/office/drawing/2014/main" id="{EA5F24FD-06B2-4034-B92D-49B9CEC103ED}"/>
              </a:ext>
            </a:extLst>
          </p:cNvPr>
          <p:cNvSpPr>
            <a:spLocks noChangeArrowheads="1"/>
          </p:cNvSpPr>
          <p:nvPr/>
        </p:nvSpPr>
        <p:spPr bwMode="auto">
          <a:xfrm>
            <a:off x="1174173" y="1849583"/>
            <a:ext cx="3914775" cy="28397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PORT = 8080</a:t>
            </a:r>
            <a:endParaRPr kumimoji="0" lang="en-US" altLang="en-US" sz="32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0405E10-AF35-4BFB-960B-2BE9A43DE2D8}"/>
              </a:ext>
            </a:extLst>
          </p:cNvPr>
          <p:cNvPicPr>
            <a:picLocks noChangeAspect="1"/>
          </p:cNvPicPr>
          <p:nvPr/>
        </p:nvPicPr>
        <p:blipFill>
          <a:blip r:embed="rId2"/>
          <a:stretch>
            <a:fillRect/>
          </a:stretch>
        </p:blipFill>
        <p:spPr>
          <a:xfrm>
            <a:off x="1174173" y="2864470"/>
            <a:ext cx="3914775" cy="714375"/>
          </a:xfrm>
          <a:prstGeom prst="rect">
            <a:avLst/>
          </a:prstGeom>
        </p:spPr>
      </p:pic>
    </p:spTree>
    <p:extLst>
      <p:ext uri="{BB962C8B-B14F-4D97-AF65-F5344CB8AC3E}">
        <p14:creationId xmlns:p14="http://schemas.microsoft.com/office/powerpoint/2010/main" val="172180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Defining the Routes</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a:t>
            </a:r>
            <a:r>
              <a:rPr lang="en-US" b="1" dirty="0"/>
              <a:t>lib/routes.js</a:t>
            </a:r>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Update </a:t>
            </a:r>
            <a:r>
              <a:rPr lang="en-US" b="1" dirty="0"/>
              <a:t>server.js</a:t>
            </a:r>
          </a:p>
        </p:txBody>
      </p:sp>
      <p:sp>
        <p:nvSpPr>
          <p:cNvPr id="2" name="Rectangle 1">
            <a:extLst>
              <a:ext uri="{FF2B5EF4-FFF2-40B4-BE49-F238E27FC236}">
                <a16:creationId xmlns:a16="http://schemas.microsoft.com/office/drawing/2014/main" id="{F9A5E78E-672A-495D-979C-397C0B4479E6}"/>
              </a:ext>
            </a:extLst>
          </p:cNvPr>
          <p:cNvSpPr>
            <a:spLocks noChangeArrowheads="1"/>
          </p:cNvSpPr>
          <p:nvPr/>
        </p:nvSpPr>
        <p:spPr bwMode="auto">
          <a:xfrm>
            <a:off x="1194954" y="1482838"/>
            <a:ext cx="6099464" cy="280076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1FA8C"/>
                </a:solidFill>
                <a:effectLst/>
                <a:latin typeface="JetBrains Mono"/>
              </a:rPr>
              <a:t>"use strict"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Path </a:t>
            </a:r>
            <a:r>
              <a:rPr kumimoji="0" lang="en-US" altLang="en-US" sz="1100" b="0" i="0" u="none" strike="noStrike" cap="none" normalizeH="0" baseline="0" dirty="0">
                <a:ln>
                  <a:noFill/>
                </a:ln>
                <a:solidFill>
                  <a:srgbClr val="FF79C6"/>
                </a:solidFill>
                <a:effectLst/>
                <a:latin typeface="JetBrains Mono"/>
              </a:rPr>
              <a:t>= require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"path"</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err="1">
                <a:ln>
                  <a:noFill/>
                </a:ln>
                <a:solidFill>
                  <a:srgbClr val="FF79C6"/>
                </a:solidFill>
                <a:effectLst/>
                <a:latin typeface="JetBrains Mono"/>
              </a:rPr>
              <a:t>module</a:t>
            </a:r>
            <a:r>
              <a:rPr kumimoji="0" lang="en-US" altLang="en-US" sz="1100" b="0" i="0" u="none" strike="noStrike" cap="none" normalizeH="0" baseline="0" dirty="0" err="1">
                <a:ln>
                  <a:noFill/>
                </a:ln>
                <a:solidFill>
                  <a:srgbClr val="F8F8F2"/>
                </a:solidFill>
                <a:effectLst/>
                <a:latin typeface="JetBrains Mono"/>
              </a:rPr>
              <a:t>.exports</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method</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"GET"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path</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50FA7B"/>
                </a:solidFill>
                <a:effectLst/>
                <a:latin typeface="JetBrains Mono"/>
              </a:rPr>
              <a:t>handler</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request</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h</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=&gt;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F1FA8C"/>
                </a:solidFill>
                <a:effectLst/>
                <a:latin typeface="JetBrains Mono"/>
              </a:rPr>
              <a:t>"All the notes will appear here"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The description field in the config section is only for documentation purposes</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config</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description</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"Gets all the notes available"</a:t>
            </a:r>
            <a:br>
              <a:rPr kumimoji="0" lang="en-US" altLang="en-US" sz="1100" b="0" i="0" u="none" strike="noStrike" cap="none" normalizeH="0" baseline="0" dirty="0">
                <a:ln>
                  <a:noFill/>
                </a:ln>
                <a:solidFill>
                  <a:srgbClr val="F1FA8C"/>
                </a:solidFill>
                <a:effectLst/>
                <a:latin typeface="JetBrains Mono"/>
              </a:rPr>
            </a:br>
            <a:r>
              <a:rPr kumimoji="0" lang="en-US" altLang="en-US" sz="1100" b="0" i="0" u="none" strike="noStrike" cap="none" normalizeH="0" baseline="0" dirty="0">
                <a:ln>
                  <a:noFill/>
                </a:ln>
                <a:solidFill>
                  <a:srgbClr val="F1FA8C"/>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89469C4-34F3-40C4-BD03-564BBF7C14CA}"/>
              </a:ext>
            </a:extLst>
          </p:cNvPr>
          <p:cNvPicPr>
            <a:picLocks noChangeAspect="1"/>
          </p:cNvPicPr>
          <p:nvPr/>
        </p:nvPicPr>
        <p:blipFill>
          <a:blip r:embed="rId2"/>
          <a:stretch>
            <a:fillRect/>
          </a:stretch>
        </p:blipFill>
        <p:spPr>
          <a:xfrm>
            <a:off x="1194954" y="5023804"/>
            <a:ext cx="4499264" cy="1081554"/>
          </a:xfrm>
          <a:prstGeom prst="rect">
            <a:avLst/>
          </a:prstGeom>
        </p:spPr>
      </p:pic>
      <p:pic>
        <p:nvPicPr>
          <p:cNvPr id="4" name="Picture 3">
            <a:extLst>
              <a:ext uri="{FF2B5EF4-FFF2-40B4-BE49-F238E27FC236}">
                <a16:creationId xmlns:a16="http://schemas.microsoft.com/office/drawing/2014/main" id="{C137054C-85F0-4018-A72C-5C4541709C33}"/>
              </a:ext>
            </a:extLst>
          </p:cNvPr>
          <p:cNvPicPr>
            <a:picLocks noChangeAspect="1"/>
          </p:cNvPicPr>
          <p:nvPr/>
        </p:nvPicPr>
        <p:blipFill>
          <a:blip r:embed="rId3"/>
          <a:stretch>
            <a:fillRect/>
          </a:stretch>
        </p:blipFill>
        <p:spPr>
          <a:xfrm>
            <a:off x="5861771" y="5023804"/>
            <a:ext cx="5324475" cy="828675"/>
          </a:xfrm>
          <a:prstGeom prst="rect">
            <a:avLst/>
          </a:prstGeom>
        </p:spPr>
      </p:pic>
    </p:spTree>
    <p:extLst>
      <p:ext uri="{BB962C8B-B14F-4D97-AF65-F5344CB8AC3E}">
        <p14:creationId xmlns:p14="http://schemas.microsoft.com/office/powerpoint/2010/main" val="3447567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Defining the Routes</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Update </a:t>
            </a:r>
            <a:r>
              <a:rPr lang="en-US" b="1" dirty="0"/>
              <a:t>lib/routes.js</a:t>
            </a:r>
          </a:p>
        </p:txBody>
      </p:sp>
      <p:sp>
        <p:nvSpPr>
          <p:cNvPr id="8" name="Rectangle 2">
            <a:extLst>
              <a:ext uri="{FF2B5EF4-FFF2-40B4-BE49-F238E27FC236}">
                <a16:creationId xmlns:a16="http://schemas.microsoft.com/office/drawing/2014/main" id="{989EFEF5-8170-4FD2-9C13-3A2D7120B493}"/>
              </a:ext>
            </a:extLst>
          </p:cNvPr>
          <p:cNvSpPr>
            <a:spLocks noChangeArrowheads="1"/>
          </p:cNvSpPr>
          <p:nvPr/>
        </p:nvSpPr>
        <p:spPr bwMode="auto">
          <a:xfrm>
            <a:off x="955964" y="1560619"/>
            <a:ext cx="3751118" cy="378565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method</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"POST"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"/note"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handler</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1FA8C"/>
                </a:solidFill>
                <a:effectLst/>
                <a:latin typeface="JetBrains Mono"/>
              </a:rPr>
              <a:t>"New note"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config</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"Adds a new note"</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method</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"GET"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"/note/{slug}"</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handler</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1FA8C"/>
                </a:solidFill>
                <a:effectLst/>
                <a:latin typeface="JetBrains Mono"/>
              </a:rPr>
              <a:t>"This is a note"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config</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"Gets the content of a note"</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952B651-0362-4D85-98AA-62D439E90C4A}"/>
              </a:ext>
            </a:extLst>
          </p:cNvPr>
          <p:cNvSpPr>
            <a:spLocks noChangeArrowheads="1"/>
          </p:cNvSpPr>
          <p:nvPr/>
        </p:nvSpPr>
        <p:spPr bwMode="auto">
          <a:xfrm>
            <a:off x="5174675" y="1560619"/>
            <a:ext cx="3751118" cy="378565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method</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"PUT"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"/note/{slug}"</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handler</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1FA8C"/>
                </a:solidFill>
                <a:effectLst/>
                <a:latin typeface="JetBrains Mono"/>
              </a:rPr>
              <a:t>"Edit a note"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config</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"Updates the selected note"</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method</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"GET"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"/note/{slug}/delete"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handler</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1FA8C"/>
                </a:solidFill>
                <a:effectLst/>
                <a:latin typeface="JetBrains Mono"/>
              </a:rPr>
              <a:t>"This note no longer exists"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config</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"Deletes the selected note"</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120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Models</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Now we will install </a:t>
            </a:r>
            <a:r>
              <a:rPr lang="en-US" b="1" dirty="0"/>
              <a:t>SQLite</a:t>
            </a:r>
            <a:r>
              <a:rPr lang="en-US" dirty="0"/>
              <a:t> and </a:t>
            </a:r>
            <a:r>
              <a:rPr lang="en-US" b="1" dirty="0" err="1"/>
              <a:t>Sequelize</a:t>
            </a:r>
            <a:r>
              <a:rPr lang="en-US" dirty="0"/>
              <a:t> to test with database</a:t>
            </a:r>
          </a:p>
          <a:p>
            <a:r>
              <a:rPr lang="en-US" dirty="0" err="1"/>
              <a:t>npm</a:t>
            </a:r>
            <a:r>
              <a:rPr lang="en-US" dirty="0"/>
              <a:t> install </a:t>
            </a:r>
            <a:r>
              <a:rPr lang="en-US" dirty="0" err="1"/>
              <a:t>sequelize</a:t>
            </a:r>
            <a:r>
              <a:rPr lang="en-US" dirty="0"/>
              <a:t> sqlite3</a:t>
            </a:r>
          </a:p>
          <a:p>
            <a:r>
              <a:rPr lang="en-US" dirty="0"/>
              <a:t>Create </a:t>
            </a:r>
            <a:r>
              <a:rPr lang="en-US" b="1" dirty="0"/>
              <a:t>models</a:t>
            </a:r>
            <a:r>
              <a:rPr lang="en-US" dirty="0"/>
              <a:t> folder inside </a:t>
            </a:r>
            <a:r>
              <a:rPr lang="en-US" b="1" dirty="0"/>
              <a:t>lib/</a:t>
            </a:r>
            <a:r>
              <a:rPr lang="en-US" dirty="0"/>
              <a:t>, create </a:t>
            </a:r>
            <a:r>
              <a:rPr lang="en-US" b="1" dirty="0"/>
              <a:t>lib/models/index.js</a:t>
            </a:r>
          </a:p>
        </p:txBody>
      </p:sp>
      <p:sp>
        <p:nvSpPr>
          <p:cNvPr id="2" name="Rectangle 1">
            <a:extLst>
              <a:ext uri="{FF2B5EF4-FFF2-40B4-BE49-F238E27FC236}">
                <a16:creationId xmlns:a16="http://schemas.microsoft.com/office/drawing/2014/main" id="{28091D4C-E5D0-4ECE-B1A3-2BCBD20B679C}"/>
              </a:ext>
            </a:extLst>
          </p:cNvPr>
          <p:cNvSpPr>
            <a:spLocks noChangeArrowheads="1"/>
          </p:cNvSpPr>
          <p:nvPr/>
        </p:nvSpPr>
        <p:spPr bwMode="auto">
          <a:xfrm>
            <a:off x="1143000" y="2901917"/>
            <a:ext cx="5683827" cy="32778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1FA8C"/>
                </a:solidFill>
                <a:effectLst/>
                <a:latin typeface="JetBrains Mono"/>
              </a:rPr>
              <a:t>"use strict"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Fs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'fs'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Path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'path'</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78DCE8"/>
                </a:solidFill>
                <a:effectLst/>
                <a:latin typeface="JetBrains Mono"/>
              </a:rPr>
              <a:t>Sequelize</a:t>
            </a:r>
            <a:r>
              <a:rPr kumimoji="0" lang="en-US" altLang="en-US" sz="900" b="0" i="0" u="none" strike="noStrike" cap="none" normalizeH="0" baseline="0" dirty="0">
                <a:ln>
                  <a:noFill/>
                </a:ln>
                <a:solidFill>
                  <a:srgbClr val="78DCE8"/>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err="1">
                <a:ln>
                  <a:noFill/>
                </a:ln>
                <a:solidFill>
                  <a:srgbClr val="F1FA8C"/>
                </a:solidFill>
                <a:effectLst/>
                <a:latin typeface="JetBrains Mono"/>
              </a:rPr>
              <a:t>sequelize</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Settings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'../../settings'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err="1">
                <a:ln>
                  <a:noFill/>
                </a:ln>
                <a:solidFill>
                  <a:srgbClr val="F8F8F2"/>
                </a:solidFill>
                <a:effectLst/>
                <a:latin typeface="JetBrains Mono"/>
              </a:rPr>
              <a:t>dbSetting</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Settings</a:t>
            </a:r>
            <a:r>
              <a:rPr lang="en-US" altLang="en-US" sz="900" dirty="0">
                <a:solidFill>
                  <a:srgbClr val="F8F8F2"/>
                </a:solidFill>
                <a:latin typeface="JetBrains Mono"/>
              </a:rPr>
              <a:t>[</a:t>
            </a:r>
            <a:r>
              <a:rPr lang="en-US" altLang="en-US" sz="900" dirty="0" err="1">
                <a:solidFill>
                  <a:srgbClr val="F8F8F2"/>
                </a:solidFill>
                <a:latin typeface="JetBrains Mono"/>
              </a:rPr>
              <a:t>Setting.env</a:t>
            </a:r>
            <a:r>
              <a:rPr lang="en-US" altLang="en-US" sz="900" dirty="0">
                <a:solidFill>
                  <a:srgbClr val="F8F8F2"/>
                </a:solidFill>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err="1">
                <a:ln>
                  <a:noFill/>
                </a:ln>
                <a:solidFill>
                  <a:srgbClr val="F8F8F2"/>
                </a:solidFill>
                <a:effectLst/>
                <a:latin typeface="JetBrains Mono"/>
              </a:rPr>
              <a:t>sequelize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new </a:t>
            </a:r>
            <a:r>
              <a:rPr kumimoji="0" lang="en-US" altLang="en-US" sz="900" b="0" i="0" u="none" strike="noStrike" cap="none" normalizeH="0" baseline="0" dirty="0" err="1">
                <a:ln>
                  <a:noFill/>
                </a:ln>
                <a:solidFill>
                  <a:srgbClr val="78DCE8"/>
                </a:solidFill>
                <a:effectLst/>
                <a:latin typeface="JetBrains Mono"/>
              </a:rPr>
              <a:t>Sequelize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dbSetting</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err="1">
                <a:ln>
                  <a:noFill/>
                </a:ln>
                <a:solidFill>
                  <a:srgbClr val="F8F8F2"/>
                </a:solidFill>
                <a:effectLst/>
                <a:latin typeface="JetBrains Mono"/>
              </a:rPr>
              <a:t>db</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272A4"/>
                </a:solidFill>
                <a:effectLst/>
                <a:latin typeface="JetBrains Mono"/>
              </a:rPr>
              <a:t>// Read Model file and import</a:t>
            </a:r>
            <a:br>
              <a:rPr kumimoji="0" lang="en-US" altLang="en-US" sz="900" b="0" i="1" u="none" strike="noStrike" cap="none" normalizeH="0" baseline="0" dirty="0">
                <a:ln>
                  <a:noFill/>
                </a:ln>
                <a:solidFill>
                  <a:srgbClr val="6272A4"/>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Fs.</a:t>
            </a:r>
            <a:r>
              <a:rPr kumimoji="0" lang="en-US" altLang="en-US" sz="900" b="0" i="1" u="none" strike="noStrike" cap="none" normalizeH="0" baseline="0" dirty="0" err="1">
                <a:ln>
                  <a:noFill/>
                </a:ln>
                <a:solidFill>
                  <a:srgbClr val="8BE9FD"/>
                </a:solidFill>
                <a:effectLst/>
                <a:latin typeface="JetBrains Mono"/>
              </a:rPr>
              <a:t>readdirSync</a:t>
            </a:r>
            <a:r>
              <a:rPr kumimoji="0" lang="en-US" altLang="en-US" sz="900" b="0" i="0" u="none" strike="noStrike" cap="none" normalizeH="0" baseline="0" dirty="0">
                <a:ln>
                  <a:noFill/>
                </a:ln>
                <a:solidFill>
                  <a:srgbClr val="F8F8F2"/>
                </a:solidFill>
                <a:effectLst/>
                <a:latin typeface="JetBrains Mono"/>
              </a:rPr>
              <a:t>(__</a:t>
            </a:r>
            <a:r>
              <a:rPr kumimoji="0" lang="en-US" altLang="en-US" sz="900" b="0" i="0" u="none" strike="noStrike" cap="none" normalizeH="0" baseline="0" dirty="0" err="1">
                <a:ln>
                  <a:noFill/>
                </a:ln>
                <a:solidFill>
                  <a:srgbClr val="F8F8F2"/>
                </a:solidFill>
                <a:effectLst/>
                <a:latin typeface="JetBrains Mono"/>
              </a:rPr>
              <a:t>dirname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Filter is not folder, and is not index.js</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filter</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file </a:t>
            </a:r>
            <a:r>
              <a:rPr kumimoji="0" lang="en-US" altLang="en-US" sz="900" b="0" i="0" u="none" strike="noStrike" cap="none" normalizeH="0" baseline="0" dirty="0">
                <a:ln>
                  <a:noFill/>
                </a:ln>
                <a:solidFill>
                  <a:srgbClr val="FF79C6"/>
                </a:solidFill>
                <a:effectLst/>
                <a:latin typeface="JetBrains Mono"/>
              </a:rPr>
              <a:t>=&gt; </a:t>
            </a:r>
            <a:r>
              <a:rPr kumimoji="0" lang="en-US" altLang="en-US" sz="900" b="0" i="1" u="none" strike="noStrike" cap="none" normalizeH="0" baseline="0" dirty="0" err="1">
                <a:ln>
                  <a:noFill/>
                </a:ln>
                <a:solidFill>
                  <a:srgbClr val="FFB86C"/>
                </a:solidFill>
                <a:effectLst/>
                <a:latin typeface="JetBrains Mono"/>
              </a:rPr>
              <a:t>file</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0" u="none" strike="noStrike" cap="none" normalizeH="0" baseline="0" dirty="0" err="1">
                <a:ln>
                  <a:noFill/>
                </a:ln>
                <a:solidFill>
                  <a:srgbClr val="50FA7B"/>
                </a:solidFill>
                <a:effectLst/>
                <a:latin typeface="JetBrains Mono"/>
              </a:rPr>
              <a:t>indexOf</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0 </a:t>
            </a:r>
            <a:r>
              <a:rPr kumimoji="0" lang="en-US" altLang="en-US" sz="900" b="0" i="0" u="none" strike="noStrike" cap="none" normalizeH="0" baseline="0" dirty="0">
                <a:ln>
                  <a:noFill/>
                </a:ln>
                <a:solidFill>
                  <a:srgbClr val="FF79C6"/>
                </a:solidFill>
                <a:effectLst/>
                <a:latin typeface="JetBrains Mono"/>
              </a:rPr>
              <a:t>&amp;&amp; </a:t>
            </a:r>
            <a:r>
              <a:rPr kumimoji="0" lang="en-US" altLang="en-US" sz="900" b="0" i="1" u="none" strike="noStrike" cap="none" normalizeH="0" baseline="0" dirty="0">
                <a:ln>
                  <a:noFill/>
                </a:ln>
                <a:solidFill>
                  <a:srgbClr val="FFB86C"/>
                </a:solidFill>
                <a:effectLst/>
                <a:latin typeface="JetBrains Mono"/>
              </a:rPr>
              <a:t>file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"index.js"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50FA7B"/>
                </a:solidFill>
                <a:effectLst/>
                <a:latin typeface="JetBrains Mono"/>
              </a:rPr>
              <a:t>forEach</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file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model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sequelize.</a:t>
            </a:r>
            <a:r>
              <a:rPr kumimoji="0" lang="en-US" altLang="en-US" sz="900" b="0" i="0" u="none" strike="noStrike" cap="none" normalizeH="0" baseline="0" dirty="0" err="1">
                <a:ln>
                  <a:noFill/>
                </a:ln>
                <a:solidFill>
                  <a:srgbClr val="FF79C6"/>
                </a:solidFill>
                <a:effectLst/>
                <a:latin typeface="JetBrains Mono"/>
              </a:rPr>
              <a:t>import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Path.</a:t>
            </a:r>
            <a:r>
              <a:rPr kumimoji="0" lang="en-US" altLang="en-US" sz="900" b="0" i="0" u="none" strike="noStrike" cap="none" normalizeH="0" baseline="0" dirty="0" err="1">
                <a:ln>
                  <a:noFill/>
                </a:ln>
                <a:solidFill>
                  <a:srgbClr val="50FA7B"/>
                </a:solidFill>
                <a:effectLst/>
                <a:latin typeface="JetBrains Mono"/>
              </a:rPr>
              <a:t>join</a:t>
            </a:r>
            <a:r>
              <a:rPr kumimoji="0" lang="en-US" altLang="en-US" sz="900" b="0" i="0" u="none" strike="noStrike" cap="none" normalizeH="0" baseline="0" dirty="0">
                <a:ln>
                  <a:noFill/>
                </a:ln>
                <a:solidFill>
                  <a:srgbClr val="F8F8F2"/>
                </a:solidFill>
                <a:effectLst/>
                <a:latin typeface="JetBrains Mono"/>
              </a:rPr>
              <a:t>((__</a:t>
            </a:r>
            <a:r>
              <a:rPr kumimoji="0" lang="en-US" altLang="en-US" sz="900" b="0" i="0" u="none" strike="noStrike" cap="none" normalizeH="0" baseline="0" dirty="0" err="1">
                <a:ln>
                  <a:noFill/>
                </a:ln>
                <a:solidFill>
                  <a:srgbClr val="F8F8F2"/>
                </a:solidFill>
                <a:effectLst/>
                <a:latin typeface="JetBrains Mono"/>
              </a:rPr>
              <a:t>dirname</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FFB86C"/>
                </a:solidFill>
                <a:effectLst/>
                <a:latin typeface="JetBrains Mono"/>
              </a:rPr>
              <a:t>file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db</a:t>
            </a:r>
            <a:r>
              <a:rPr kumimoji="0" lang="en-US" altLang="en-US" sz="900" b="0" i="0" u="none" strike="noStrike" cap="none" normalizeH="0" baseline="0" dirty="0">
                <a:ln>
                  <a:noFill/>
                </a:ln>
                <a:solidFill>
                  <a:srgbClr val="F8F8F2"/>
                </a:solidFill>
                <a:effectLst/>
                <a:latin typeface="JetBrains Mono"/>
              </a:rPr>
              <a:t>[model.name]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model;</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db.sequelize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sequelize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db.Sequelize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78DCE8"/>
                </a:solidFill>
                <a:effectLst/>
                <a:latin typeface="JetBrains Mono"/>
              </a:rPr>
              <a:t>Sequelize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err="1">
                <a:ln>
                  <a:noFill/>
                </a:ln>
                <a:solidFill>
                  <a:srgbClr val="FF79C6"/>
                </a:solidFill>
                <a:effectLst/>
                <a:latin typeface="JetBrains Mono"/>
              </a:rPr>
              <a:t>module</a:t>
            </a:r>
            <a:r>
              <a:rPr kumimoji="0" lang="en-US" altLang="en-US" sz="900" b="0" i="0" u="none" strike="noStrike" cap="none" normalizeH="0" baseline="0" dirty="0" err="1">
                <a:ln>
                  <a:noFill/>
                </a:ln>
                <a:solidFill>
                  <a:srgbClr val="F8F8F2"/>
                </a:solidFill>
                <a:effectLst/>
                <a:latin typeface="JetBrains Mono"/>
              </a:rPr>
              <a:t>.exports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db</a:t>
            </a: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5598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Models (2)</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Update </a:t>
            </a:r>
            <a:r>
              <a:rPr lang="en-US" b="1" dirty="0"/>
              <a:t>settings.js, .env</a:t>
            </a:r>
          </a:p>
          <a:p>
            <a:endParaRPr lang="en-US" b="1" dirty="0"/>
          </a:p>
          <a:p>
            <a:endParaRPr lang="en-US" b="1" dirty="0"/>
          </a:p>
          <a:p>
            <a:endParaRPr lang="en-US" b="1" dirty="0"/>
          </a:p>
          <a:p>
            <a:endParaRPr lang="en-US" b="1" dirty="0"/>
          </a:p>
          <a:p>
            <a:endParaRPr lang="en-US" dirty="0"/>
          </a:p>
          <a:p>
            <a:endParaRPr lang="en-US" dirty="0"/>
          </a:p>
          <a:p>
            <a:endParaRPr lang="en-US" dirty="0"/>
          </a:p>
          <a:p>
            <a:r>
              <a:rPr lang="en-US" dirty="0"/>
              <a:t>We will use </a:t>
            </a:r>
            <a:r>
              <a:rPr lang="en-US" b="1" dirty="0"/>
              <a:t>moment</a:t>
            </a:r>
            <a:r>
              <a:rPr lang="en-US" dirty="0"/>
              <a:t> for date formatting</a:t>
            </a:r>
            <a:br>
              <a:rPr lang="en-US" dirty="0"/>
            </a:br>
            <a:r>
              <a:rPr lang="en-US" dirty="0" err="1">
                <a:highlight>
                  <a:srgbClr val="E5E8ED"/>
                </a:highlight>
              </a:rPr>
              <a:t>npm</a:t>
            </a:r>
            <a:r>
              <a:rPr lang="en-US" dirty="0">
                <a:highlight>
                  <a:srgbClr val="E5E8ED"/>
                </a:highlight>
              </a:rPr>
              <a:t> install moment</a:t>
            </a:r>
          </a:p>
        </p:txBody>
      </p:sp>
      <p:sp>
        <p:nvSpPr>
          <p:cNvPr id="4" name="Rectangle 2">
            <a:extLst>
              <a:ext uri="{FF2B5EF4-FFF2-40B4-BE49-F238E27FC236}">
                <a16:creationId xmlns:a16="http://schemas.microsoft.com/office/drawing/2014/main" id="{5A35DECE-11CC-417C-804A-F89C3439FF97}"/>
              </a:ext>
            </a:extLst>
          </p:cNvPr>
          <p:cNvSpPr>
            <a:spLocks noChangeArrowheads="1"/>
          </p:cNvSpPr>
          <p:nvPr/>
        </p:nvSpPr>
        <p:spPr bwMode="auto">
          <a:xfrm>
            <a:off x="4606638" y="1772588"/>
            <a:ext cx="2088573" cy="23083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8F8F2"/>
                </a:solidFill>
                <a:effectLst/>
                <a:latin typeface="JetBrains Mono"/>
              </a:rPr>
              <a:t>PORT = 8080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883DB6B-F787-431A-9BE9-0AEE99137D27}"/>
              </a:ext>
            </a:extLst>
          </p:cNvPr>
          <p:cNvSpPr>
            <a:spLocks noChangeArrowheads="1"/>
          </p:cNvSpPr>
          <p:nvPr/>
        </p:nvSpPr>
        <p:spPr bwMode="auto">
          <a:xfrm>
            <a:off x="1194955" y="1772588"/>
            <a:ext cx="3262745" cy="216982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6272A4"/>
                </a:solidFill>
                <a:effectLst/>
                <a:latin typeface="JetBrains Mono"/>
              </a:rPr>
              <a:t>// This will load our .env file and add the values to process.env,</a:t>
            </a:r>
            <a:br>
              <a:rPr kumimoji="0" lang="en-US" altLang="en-US" sz="900" b="0" i="1" u="none" strike="noStrike" cap="none" normalizeH="0" baseline="0">
                <a:ln>
                  <a:noFill/>
                </a:ln>
                <a:solidFill>
                  <a:srgbClr val="6272A4"/>
                </a:solidFill>
                <a:effectLst/>
                <a:latin typeface="JetBrains Mono"/>
              </a:rPr>
            </a:br>
            <a:r>
              <a:rPr kumimoji="0" lang="en-US" altLang="en-US" sz="900" b="0" i="0" u="none" strike="noStrike" cap="none" normalizeH="0" baseline="0">
                <a:ln>
                  <a:noFill/>
                </a:ln>
                <a:solidFill>
                  <a:srgbClr val="FF79C6"/>
                </a:solidFill>
                <a:effectLst/>
                <a:latin typeface="JetBrains Mono"/>
              </a:rPr>
              <a:t>require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"dotenv"</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8BE9FD"/>
                </a:solidFill>
                <a:effectLst/>
                <a:latin typeface="JetBrains Mono"/>
              </a:rPr>
              <a:t>config</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module</a:t>
            </a:r>
            <a:r>
              <a:rPr kumimoji="0" lang="en-US" altLang="en-US" sz="900" b="0" i="0" u="none" strike="noStrike" cap="none" normalizeH="0" baseline="0">
                <a:ln>
                  <a:noFill/>
                </a:ln>
                <a:solidFill>
                  <a:srgbClr val="F8F8F2"/>
                </a:solidFill>
                <a:effectLst/>
                <a:latin typeface="JetBrains Mono"/>
              </a:rPr>
              <a:t>.exports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port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process.env.PORT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BD93F9"/>
                </a:solidFill>
                <a:effectLst/>
                <a:latin typeface="JetBrains Mono"/>
              </a:rPr>
              <a:t>3000</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env</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process.env.NODE_ENV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"development"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development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dialect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"sqlite"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storage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":memory:"</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production</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dialect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"sqlite"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storage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"db/database.sqlite"</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225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Models (3)</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a:t>
            </a:r>
            <a:r>
              <a:rPr lang="en-US" b="1" dirty="0"/>
              <a:t>lib/models/note.js</a:t>
            </a:r>
          </a:p>
          <a:p>
            <a:endParaRPr lang="en-US" b="1" dirty="0"/>
          </a:p>
          <a:p>
            <a:endParaRPr lang="en-US" b="1" dirty="0"/>
          </a:p>
          <a:p>
            <a:endParaRPr lang="en-US" b="1" dirty="0"/>
          </a:p>
          <a:p>
            <a:endParaRPr lang="en-US" b="1" dirty="0"/>
          </a:p>
          <a:p>
            <a:endParaRPr lang="en-US" b="1" dirty="0"/>
          </a:p>
          <a:p>
            <a:endParaRPr lang="en-US" dirty="0"/>
          </a:p>
          <a:p>
            <a:endParaRPr lang="en-US" dirty="0"/>
          </a:p>
          <a:p>
            <a:endParaRPr lang="en-US" dirty="0"/>
          </a:p>
          <a:p>
            <a:r>
              <a:rPr lang="en-US" dirty="0"/>
              <a:t>Update </a:t>
            </a:r>
            <a:r>
              <a:rPr lang="en-US" b="1" dirty="0"/>
              <a:t>server.js</a:t>
            </a:r>
          </a:p>
          <a:p>
            <a:pPr lvl="1"/>
            <a:r>
              <a:rPr lang="en-US" dirty="0"/>
              <a:t>Require models:</a:t>
            </a:r>
          </a:p>
          <a:p>
            <a:pPr lvl="1"/>
            <a:r>
              <a:rPr lang="en-US" dirty="0"/>
              <a:t>Update to sync database:  </a:t>
            </a:r>
          </a:p>
        </p:txBody>
      </p:sp>
      <p:sp>
        <p:nvSpPr>
          <p:cNvPr id="3" name="Rectangle 2">
            <a:extLst>
              <a:ext uri="{FF2B5EF4-FFF2-40B4-BE49-F238E27FC236}">
                <a16:creationId xmlns:a16="http://schemas.microsoft.com/office/drawing/2014/main" id="{CC714BB0-3D88-4BDE-8A3E-D42A40B95DF0}"/>
              </a:ext>
            </a:extLst>
          </p:cNvPr>
          <p:cNvSpPr>
            <a:spLocks noChangeArrowheads="1"/>
          </p:cNvSpPr>
          <p:nvPr/>
        </p:nvSpPr>
        <p:spPr bwMode="auto">
          <a:xfrm>
            <a:off x="1153391" y="1803830"/>
            <a:ext cx="5091545" cy="258532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1FA8C"/>
                </a:solidFill>
                <a:effectLst/>
                <a:latin typeface="JetBrains Mono"/>
              </a:rPr>
              <a:t>"use strict"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Moment </a:t>
            </a:r>
            <a:r>
              <a:rPr kumimoji="0" lang="en-US" altLang="en-US" sz="900" b="0" i="0" u="none" strike="noStrike" cap="none" normalizeH="0" baseline="0">
                <a:ln>
                  <a:noFill/>
                </a:ln>
                <a:solidFill>
                  <a:srgbClr val="FF79C6"/>
                </a:solidFill>
                <a:effectLst/>
                <a:latin typeface="JetBrains Mono"/>
              </a:rPr>
              <a:t>= require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'moment'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module</a:t>
            </a:r>
            <a:r>
              <a:rPr kumimoji="0" lang="en-US" altLang="en-US" sz="900" b="0" i="0" u="none" strike="noStrike" cap="none" normalizeH="0" baseline="0">
                <a:ln>
                  <a:noFill/>
                </a:ln>
                <a:solidFill>
                  <a:srgbClr val="F8F8F2"/>
                </a:solidFill>
                <a:effectLst/>
                <a:latin typeface="JetBrains Mono"/>
              </a:rPr>
              <a:t>.exports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sequelize</a:t>
            </a: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DataTypes</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Note </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sequelize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define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'Note'</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date</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type</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DataTypes</a:t>
            </a:r>
            <a:r>
              <a:rPr kumimoji="0" lang="en-US" altLang="en-US" sz="900" b="0" i="0" u="none" strike="noStrike" cap="none" normalizeH="0" baseline="0">
                <a:ln>
                  <a:noFill/>
                </a:ln>
                <a:solidFill>
                  <a:srgbClr val="F8F8F2"/>
                </a:solidFill>
                <a:effectLst/>
                <a:latin typeface="JetBrains Mono"/>
              </a:rPr>
              <a:t>.DATE,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50FA7B"/>
                </a:solidFill>
                <a:effectLst/>
                <a:latin typeface="JetBrains Mono"/>
              </a:rPr>
              <a:t>get</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return </a:t>
            </a:r>
            <a:r>
              <a:rPr kumimoji="0" lang="en-US" altLang="en-US" sz="900" b="0" i="0" u="none" strike="noStrike" cap="none" normalizeH="0" baseline="0">
                <a:ln>
                  <a:noFill/>
                </a:ln>
                <a:solidFill>
                  <a:srgbClr val="F8F8F2"/>
                </a:solidFill>
                <a:effectLst/>
                <a:latin typeface="JetBrains Mono"/>
              </a:rPr>
              <a:t>Moment().</a:t>
            </a:r>
            <a:r>
              <a:rPr kumimoji="0" lang="en-US" altLang="en-US" sz="900" b="0" i="0" u="none" strike="noStrike" cap="none" normalizeH="0" baseline="0">
                <a:ln>
                  <a:noFill/>
                </a:ln>
                <a:solidFill>
                  <a:srgbClr val="50FA7B"/>
                </a:solidFill>
                <a:effectLst/>
                <a:latin typeface="JetBrains Mono"/>
              </a:rPr>
              <a:t>format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"MMMM Do, YYYY"</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title</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DataTypes</a:t>
            </a:r>
            <a:r>
              <a:rPr kumimoji="0" lang="en-US" altLang="en-US" sz="900" b="0" i="0" u="none" strike="noStrike" cap="none" normalizeH="0" baseline="0">
                <a:ln>
                  <a:noFill/>
                </a:ln>
                <a:solidFill>
                  <a:srgbClr val="F8F8F2"/>
                </a:solidFill>
                <a:effectLst/>
                <a:latin typeface="JetBrains Mono"/>
              </a:rPr>
              <a:t>.STRING,</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slug</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DataTypes</a:t>
            </a:r>
            <a:r>
              <a:rPr kumimoji="0" lang="en-US" altLang="en-US" sz="900" b="0" i="0" u="none" strike="noStrike" cap="none" normalizeH="0" baseline="0">
                <a:ln>
                  <a:noFill/>
                </a:ln>
                <a:solidFill>
                  <a:srgbClr val="F8F8F2"/>
                </a:solidFill>
                <a:effectLst/>
                <a:latin typeface="JetBrains Mono"/>
              </a:rPr>
              <a:t>.STRING,</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description</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DataTypes</a:t>
            </a:r>
            <a:r>
              <a:rPr kumimoji="0" lang="en-US" altLang="en-US" sz="900" b="0" i="0" u="none" strike="noStrike" cap="none" normalizeH="0" baseline="0">
                <a:ln>
                  <a:noFill/>
                </a:ln>
                <a:solidFill>
                  <a:srgbClr val="F8F8F2"/>
                </a:solidFill>
                <a:effectLst/>
                <a:latin typeface="JetBrains Mono"/>
              </a:rPr>
              <a:t>.STRING,</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content</a:t>
            </a:r>
            <a:r>
              <a:rPr kumimoji="0" lang="en-US" altLang="en-US" sz="900" b="0" i="0" u="none" strike="noStrike" cap="none" normalizeH="0" baseline="0">
                <a:ln>
                  <a:noFill/>
                </a:ln>
                <a:solidFill>
                  <a:srgbClr val="FF79C6"/>
                </a:solidFill>
                <a:effectLst/>
                <a:latin typeface="JetBrains Mono"/>
              </a:rPr>
              <a:t>: </a:t>
            </a:r>
            <a:r>
              <a:rPr kumimoji="0" lang="en-US" altLang="en-US" sz="900" b="0" i="1" u="none" strike="noStrike" cap="none" normalizeH="0" baseline="0">
                <a:ln>
                  <a:noFill/>
                </a:ln>
                <a:solidFill>
                  <a:srgbClr val="FFB86C"/>
                </a:solidFill>
                <a:effectLst/>
                <a:latin typeface="JetBrains Mono"/>
              </a:rPr>
              <a:t>DataTypes</a:t>
            </a:r>
            <a:r>
              <a:rPr kumimoji="0" lang="en-US" altLang="en-US" sz="900" b="0" i="0" u="none" strike="noStrike" cap="none" normalizeH="0" baseline="0">
                <a:ln>
                  <a:noFill/>
                </a:ln>
                <a:solidFill>
                  <a:srgbClr val="F8F8F2"/>
                </a:solidFill>
                <a:effectLst/>
                <a:latin typeface="JetBrains Mono"/>
              </a:rPr>
              <a:t>.STRING,</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return </a:t>
            </a:r>
            <a:r>
              <a:rPr kumimoji="0" lang="en-US" altLang="en-US" sz="900" b="0" i="0" u="none" strike="noStrike" cap="none" normalizeH="0" baseline="0">
                <a:ln>
                  <a:noFill/>
                </a:ln>
                <a:solidFill>
                  <a:srgbClr val="F8F8F2"/>
                </a:solidFill>
                <a:effectLst/>
                <a:latin typeface="JetBrains Mono"/>
              </a:rPr>
              <a:t>Note</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CFF3235-524A-4480-AD17-913714A6611B}"/>
              </a:ext>
            </a:extLst>
          </p:cNvPr>
          <p:cNvSpPr>
            <a:spLocks noChangeArrowheads="1"/>
          </p:cNvSpPr>
          <p:nvPr/>
        </p:nvSpPr>
        <p:spPr bwMode="auto">
          <a:xfrm>
            <a:off x="5252605" y="4904510"/>
            <a:ext cx="4436918" cy="28360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Models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"./lib/models"</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968D0FFA-B519-45BD-9ACD-8FD8B01CAEB6}"/>
              </a:ext>
            </a:extLst>
          </p:cNvPr>
          <p:cNvSpPr>
            <a:spLocks noChangeArrowheads="1"/>
          </p:cNvSpPr>
          <p:nvPr/>
        </p:nvSpPr>
        <p:spPr bwMode="auto">
          <a:xfrm>
            <a:off x="5252605" y="5396870"/>
            <a:ext cx="4436918"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await </a:t>
            </a:r>
            <a:r>
              <a:rPr kumimoji="0" lang="en-US" altLang="en-US" sz="1200" b="0" i="0" u="none" strike="noStrike" cap="none" normalizeH="0" baseline="0">
                <a:ln>
                  <a:noFill/>
                </a:ln>
                <a:solidFill>
                  <a:srgbClr val="F8F8F2"/>
                </a:solidFill>
                <a:effectLst/>
                <a:latin typeface="JetBrains Mono"/>
              </a:rPr>
              <a:t>Models.sequelize.</a:t>
            </a:r>
            <a:r>
              <a:rPr kumimoji="0" lang="en-US" altLang="en-US" sz="1200" b="0" i="0" u="none" strike="noStrike" cap="none" normalizeH="0" baseline="0">
                <a:ln>
                  <a:noFill/>
                </a:ln>
                <a:solidFill>
                  <a:srgbClr val="50FA7B"/>
                </a:solidFill>
                <a:effectLst/>
                <a:latin typeface="JetBrains Mono"/>
              </a:rPr>
              <a:t>sync</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await </a:t>
            </a:r>
            <a:r>
              <a:rPr kumimoji="0" lang="en-US" altLang="en-US" sz="1200" b="0" i="0" u="none" strike="noStrike" cap="none" normalizeH="0" baseline="0">
                <a:ln>
                  <a:noFill/>
                </a:ln>
                <a:solidFill>
                  <a:srgbClr val="F8F8F2"/>
                </a:solidFill>
                <a:effectLst/>
                <a:latin typeface="JetBrains Mono"/>
              </a:rPr>
              <a:t>server.</a:t>
            </a:r>
            <a:r>
              <a:rPr kumimoji="0" lang="en-US" altLang="en-US" sz="1200" b="0" i="0" u="none" strike="noStrike" cap="none" normalizeH="0" baseline="0">
                <a:ln>
                  <a:noFill/>
                </a:ln>
                <a:solidFill>
                  <a:srgbClr val="50FA7B"/>
                </a:solidFill>
                <a:effectLst/>
                <a:latin typeface="JetBrains Mono"/>
              </a:rPr>
              <a:t>start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log</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`Server running at: </a:t>
            </a:r>
            <a:r>
              <a:rPr kumimoji="0" lang="en-US" altLang="en-US" sz="1200" b="0" i="0" u="none" strike="noStrike" cap="none" normalizeH="0" baseline="0">
                <a:ln>
                  <a:noFill/>
                </a:ln>
                <a:solidFill>
                  <a:srgbClr val="F8F8F2"/>
                </a:solidFill>
                <a:effectLst/>
                <a:latin typeface="JetBrains Mono"/>
              </a:rPr>
              <a:t>${server.info.uri}</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86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Working with Database</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92359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Models (4)</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Run start </a:t>
            </a:r>
            <a:r>
              <a:rPr lang="en-US" dirty="0" err="1">
                <a:highlight>
                  <a:srgbClr val="E5E8ED"/>
                </a:highlight>
              </a:rPr>
              <a:t>npm</a:t>
            </a:r>
            <a:r>
              <a:rPr lang="en-US" dirty="0">
                <a:highlight>
                  <a:srgbClr val="E5E8ED"/>
                </a:highlight>
              </a:rPr>
              <a:t> start</a:t>
            </a:r>
          </a:p>
          <a:p>
            <a:endParaRPr lang="en-US" dirty="0">
              <a:highlight>
                <a:srgbClr val="E5E8ED"/>
              </a:highlight>
            </a:endParaRPr>
          </a:p>
          <a:p>
            <a:pPr marL="0" indent="0">
              <a:buNone/>
            </a:pPr>
            <a:endParaRPr lang="en-US" b="1" dirty="0"/>
          </a:p>
        </p:txBody>
      </p:sp>
      <p:pic>
        <p:nvPicPr>
          <p:cNvPr id="2" name="Picture 1">
            <a:extLst>
              <a:ext uri="{FF2B5EF4-FFF2-40B4-BE49-F238E27FC236}">
                <a16:creationId xmlns:a16="http://schemas.microsoft.com/office/drawing/2014/main" id="{B5DA878E-C660-4D5E-8A53-2CE47B92C277}"/>
              </a:ext>
            </a:extLst>
          </p:cNvPr>
          <p:cNvPicPr>
            <a:picLocks noChangeAspect="1"/>
          </p:cNvPicPr>
          <p:nvPr/>
        </p:nvPicPr>
        <p:blipFill>
          <a:blip r:embed="rId2"/>
          <a:stretch>
            <a:fillRect/>
          </a:stretch>
        </p:blipFill>
        <p:spPr>
          <a:xfrm>
            <a:off x="1160319" y="1861271"/>
            <a:ext cx="7086600" cy="1285875"/>
          </a:xfrm>
          <a:prstGeom prst="rect">
            <a:avLst/>
          </a:prstGeom>
        </p:spPr>
      </p:pic>
    </p:spTree>
    <p:extLst>
      <p:ext uri="{BB962C8B-B14F-4D97-AF65-F5344CB8AC3E}">
        <p14:creationId xmlns:p14="http://schemas.microsoft.com/office/powerpoint/2010/main" val="337685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Controllers are functions that accept the request and response toolkit objects from Hapi.js</a:t>
            </a:r>
          </a:p>
          <a:p>
            <a:r>
              <a:rPr lang="en-US" dirty="0"/>
              <a:t>The request object contains information about the requested resource, and we use reply to return information to the client.</a:t>
            </a:r>
          </a:p>
          <a:p>
            <a:r>
              <a:rPr lang="en-US" dirty="0"/>
              <a:t>We will build first controller </a:t>
            </a:r>
            <a:r>
              <a:rPr lang="en-US" b="1" dirty="0"/>
              <a:t>/lib/controllers/home.js</a:t>
            </a:r>
          </a:p>
        </p:txBody>
      </p:sp>
      <p:sp>
        <p:nvSpPr>
          <p:cNvPr id="2" name="Rectangle 1">
            <a:extLst>
              <a:ext uri="{FF2B5EF4-FFF2-40B4-BE49-F238E27FC236}">
                <a16:creationId xmlns:a16="http://schemas.microsoft.com/office/drawing/2014/main" id="{48EFDD28-D583-47BD-B8C6-35961A543969}"/>
              </a:ext>
            </a:extLst>
          </p:cNvPr>
          <p:cNvSpPr>
            <a:spLocks noChangeArrowheads="1"/>
          </p:cNvSpPr>
          <p:nvPr/>
        </p:nvSpPr>
        <p:spPr bwMode="auto">
          <a:xfrm>
            <a:off x="1205344" y="2580928"/>
            <a:ext cx="4073237" cy="283923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F1FA8C"/>
                </a:solidFill>
                <a:effectLst/>
                <a:latin typeface="JetBrains Mono"/>
              </a:rPr>
              <a:t>"use strict"</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F79C6"/>
                </a:solidFill>
                <a:effectLst/>
                <a:latin typeface="JetBrains Mono"/>
              </a:rPr>
              <a:t>const </a:t>
            </a:r>
            <a:r>
              <a:rPr kumimoji="0" lang="en-US" altLang="en-US" sz="1050" b="0" i="0" u="none" strike="noStrike" cap="none" normalizeH="0" baseline="0">
                <a:ln>
                  <a:noFill/>
                </a:ln>
                <a:solidFill>
                  <a:srgbClr val="F8F8F2"/>
                </a:solidFill>
                <a:effectLst/>
                <a:latin typeface="JetBrains Mono"/>
              </a:rPr>
              <a:t>Models </a:t>
            </a:r>
            <a:r>
              <a:rPr kumimoji="0" lang="en-US" altLang="en-US" sz="1050" b="0" i="0" u="none" strike="noStrike" cap="none" normalizeH="0" baseline="0">
                <a:ln>
                  <a:noFill/>
                </a:ln>
                <a:solidFill>
                  <a:srgbClr val="FF79C6"/>
                </a:solidFill>
                <a:effectLst/>
                <a:latin typeface="JetBrains Mono"/>
              </a:rPr>
              <a:t>= require</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F1FA8C"/>
                </a:solidFill>
                <a:effectLst/>
                <a:latin typeface="JetBrains Mono"/>
              </a:rPr>
              <a:t>"../models/"</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F79C6"/>
                </a:solidFill>
                <a:effectLst/>
                <a:latin typeface="JetBrains Mono"/>
              </a:rPr>
              <a:t>module</a:t>
            </a:r>
            <a:r>
              <a:rPr kumimoji="0" lang="en-US" altLang="en-US" sz="1050" b="0" i="0" u="none" strike="noStrike" cap="none" normalizeH="0" baseline="0">
                <a:ln>
                  <a:noFill/>
                </a:ln>
                <a:solidFill>
                  <a:srgbClr val="F8F8F2"/>
                </a:solidFill>
                <a:effectLst/>
                <a:latin typeface="JetBrains Mono"/>
              </a:rPr>
              <a:t>.exports </a:t>
            </a:r>
            <a:r>
              <a:rPr kumimoji="0" lang="en-US" altLang="en-US" sz="1050" b="0" i="0" u="none" strike="noStrike" cap="none" normalizeH="0" baseline="0">
                <a:ln>
                  <a:noFill/>
                </a:ln>
                <a:solidFill>
                  <a:srgbClr val="FF79C6"/>
                </a:solidFill>
                <a:effectLst/>
                <a:latin typeface="JetBrains Mono"/>
              </a:rPr>
              <a:t>= async </a:t>
            </a:r>
            <a:r>
              <a:rPr kumimoji="0" lang="en-US" altLang="en-US" sz="1050" b="0" i="0" u="none" strike="noStrike" cap="none" normalizeH="0" baseline="0">
                <a:ln>
                  <a:noFill/>
                </a:ln>
                <a:solidFill>
                  <a:srgbClr val="F8F8F2"/>
                </a:solidFill>
                <a:effectLst/>
                <a:latin typeface="JetBrains Mono"/>
              </a:rPr>
              <a:t>(</a:t>
            </a:r>
            <a:r>
              <a:rPr kumimoji="0" lang="en-US" altLang="en-US" sz="1050" b="0" i="1" u="none" strike="noStrike" cap="none" normalizeH="0" baseline="0">
                <a:ln>
                  <a:noFill/>
                </a:ln>
                <a:solidFill>
                  <a:srgbClr val="FFB86C"/>
                </a:solidFill>
                <a:effectLst/>
                <a:latin typeface="JetBrains Mono"/>
              </a:rPr>
              <a:t>request</a:t>
            </a: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FFB86C"/>
                </a:solidFill>
                <a:effectLst/>
                <a:latin typeface="JetBrains Mono"/>
              </a:rPr>
              <a:t>h</a:t>
            </a: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FF79C6"/>
                </a:solidFill>
                <a:effectLst/>
                <a:latin typeface="JetBrains Mono"/>
              </a:rPr>
              <a:t>=&gt;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FF79C6"/>
                </a:solidFill>
                <a:effectLst/>
                <a:latin typeface="JetBrains Mono"/>
              </a:rPr>
              <a:t>const </a:t>
            </a:r>
            <a:r>
              <a:rPr kumimoji="0" lang="en-US" altLang="en-US" sz="1050" b="0" i="0" u="none" strike="noStrike" cap="none" normalizeH="0" baseline="0">
                <a:ln>
                  <a:noFill/>
                </a:ln>
                <a:solidFill>
                  <a:srgbClr val="F8F8F2"/>
                </a:solidFill>
                <a:effectLst/>
                <a:latin typeface="JetBrains Mono"/>
              </a:rPr>
              <a:t>result </a:t>
            </a:r>
            <a:r>
              <a:rPr kumimoji="0" lang="en-US" altLang="en-US" sz="1050" b="0" i="0" u="none" strike="noStrike" cap="none" normalizeH="0" baseline="0">
                <a:ln>
                  <a:noFill/>
                </a:ln>
                <a:solidFill>
                  <a:srgbClr val="FF79C6"/>
                </a:solidFill>
                <a:effectLst/>
                <a:latin typeface="JetBrains Mono"/>
              </a:rPr>
              <a:t>= await </a:t>
            </a:r>
            <a:r>
              <a:rPr kumimoji="0" lang="en-US" altLang="en-US" sz="1050" b="0" i="0" u="none" strike="noStrike" cap="none" normalizeH="0" baseline="0">
                <a:ln>
                  <a:noFill/>
                </a:ln>
                <a:solidFill>
                  <a:srgbClr val="F8F8F2"/>
                </a:solidFill>
                <a:effectLst/>
                <a:latin typeface="JetBrains Mono"/>
              </a:rPr>
              <a:t>Models.Note.</a:t>
            </a:r>
            <a:r>
              <a:rPr kumimoji="0" lang="en-US" altLang="en-US" sz="1050" b="0" i="1" u="none" strike="noStrike" cap="none" normalizeH="0" baseline="0">
                <a:ln>
                  <a:noFill/>
                </a:ln>
                <a:solidFill>
                  <a:srgbClr val="50FA78"/>
                </a:solidFill>
                <a:effectLst/>
                <a:latin typeface="JetBrains Mono"/>
              </a:rPr>
              <a:t>findAll</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order</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F1FA8C"/>
                </a:solidFill>
                <a:effectLst/>
                <a:latin typeface="JetBrains Mono"/>
              </a:rPr>
              <a:t>"date"</a:t>
            </a: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F1FA8C"/>
                </a:solidFill>
                <a:effectLst/>
                <a:latin typeface="JetBrains Mono"/>
              </a:rPr>
              <a:t>"DESC"</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FF79C6"/>
                </a:solidFill>
                <a:effectLst/>
                <a:latin typeface="JetBrains Mono"/>
              </a:rPr>
              <a:t>return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data</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notes</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8F8F2"/>
                </a:solidFill>
                <a:effectLst/>
                <a:latin typeface="JetBrains Mono"/>
              </a:rPr>
              <a:t>result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page</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1FA8C"/>
                </a:solidFill>
                <a:effectLst/>
                <a:latin typeface="JetBrains Mono"/>
              </a:rPr>
              <a:t>"Home—Notes Board"</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description</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F1FA8C"/>
                </a:solidFill>
                <a:effectLst/>
                <a:latin typeface="JetBrains Mono"/>
              </a:rPr>
              <a:t>"Welcome to my Notes Board"</a:t>
            </a:r>
            <a:br>
              <a:rPr kumimoji="0" lang="en-US" altLang="en-US" sz="1050" b="0" i="0" u="none" strike="noStrike" cap="none" normalizeH="0" baseline="0">
                <a:ln>
                  <a:noFill/>
                </a:ln>
                <a:solidFill>
                  <a:srgbClr val="F1FA8C"/>
                </a:solidFill>
                <a:effectLst/>
                <a:latin typeface="JetBrains Mono"/>
              </a:rPr>
            </a:br>
            <a:r>
              <a:rPr kumimoji="0" lang="en-US" altLang="en-US" sz="1050" b="0" i="0" u="none" strike="noStrike" cap="none" normalizeH="0" baseline="0">
                <a:ln>
                  <a:noFill/>
                </a:ln>
                <a:solidFill>
                  <a:srgbClr val="F1FA8C"/>
                </a:solidFill>
                <a:effectLst/>
                <a:latin typeface="JetBrains Mono"/>
              </a:rPr>
              <a: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6075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 (2)</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Update </a:t>
            </a:r>
            <a:r>
              <a:rPr lang="en-US" b="1" dirty="0"/>
              <a:t>routes.js</a:t>
            </a:r>
            <a:endParaRPr lang="en-US" dirty="0"/>
          </a:p>
          <a:p>
            <a:pPr lvl="1"/>
            <a:r>
              <a:rPr lang="en-US" dirty="0"/>
              <a:t>Require </a:t>
            </a:r>
            <a:r>
              <a:rPr lang="en-US" b="1" dirty="0"/>
              <a:t>controllers/home</a:t>
            </a:r>
          </a:p>
          <a:p>
            <a:pPr lvl="1"/>
            <a:endParaRPr lang="en-US" b="1" dirty="0"/>
          </a:p>
          <a:p>
            <a:pPr lvl="1"/>
            <a:endParaRPr lang="en-US" dirty="0"/>
          </a:p>
          <a:p>
            <a:pPr lvl="1"/>
            <a:r>
              <a:rPr lang="en-US" dirty="0"/>
              <a:t>Update path “/” to handler with Home</a:t>
            </a:r>
          </a:p>
          <a:p>
            <a:pPr lvl="1"/>
            <a:endParaRPr lang="en-US" dirty="0"/>
          </a:p>
          <a:p>
            <a:pPr lvl="1"/>
            <a:endParaRPr lang="en-US" dirty="0"/>
          </a:p>
          <a:p>
            <a:pPr lvl="1"/>
            <a:endParaRPr lang="en-US" dirty="0"/>
          </a:p>
          <a:p>
            <a:pPr lvl="1"/>
            <a:endParaRPr lang="en-US" dirty="0"/>
          </a:p>
          <a:p>
            <a:pPr lvl="1"/>
            <a:endParaRPr lang="en-US" dirty="0"/>
          </a:p>
          <a:p>
            <a:endParaRPr lang="en-US" b="1" dirty="0">
              <a:highlight>
                <a:srgbClr val="E5E8ED"/>
              </a:highlight>
            </a:endParaRPr>
          </a:p>
          <a:p>
            <a:r>
              <a:rPr lang="en-US" b="1" dirty="0" err="1">
                <a:highlight>
                  <a:srgbClr val="E5E8ED"/>
                </a:highlight>
              </a:rPr>
              <a:t>npm</a:t>
            </a:r>
            <a:r>
              <a:rPr lang="en-US" b="1" dirty="0">
                <a:highlight>
                  <a:srgbClr val="E5E8ED"/>
                </a:highlight>
              </a:rPr>
              <a:t> start</a:t>
            </a:r>
            <a:r>
              <a:rPr lang="en-US" dirty="0"/>
              <a:t> for testing</a:t>
            </a:r>
          </a:p>
          <a:p>
            <a:pPr lvl="1"/>
            <a:endParaRPr lang="en-US" b="1" dirty="0"/>
          </a:p>
        </p:txBody>
      </p:sp>
      <p:sp>
        <p:nvSpPr>
          <p:cNvPr id="3" name="Rectangle 1">
            <a:extLst>
              <a:ext uri="{FF2B5EF4-FFF2-40B4-BE49-F238E27FC236}">
                <a16:creationId xmlns:a16="http://schemas.microsoft.com/office/drawing/2014/main" id="{C222935A-18A9-4200-BF30-F105461398AA}"/>
              </a:ext>
            </a:extLst>
          </p:cNvPr>
          <p:cNvSpPr>
            <a:spLocks noChangeArrowheads="1"/>
          </p:cNvSpPr>
          <p:nvPr/>
        </p:nvSpPr>
        <p:spPr bwMode="auto">
          <a:xfrm>
            <a:off x="1631371" y="1893636"/>
            <a:ext cx="4031673" cy="400110"/>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const Home = require("./controllers/home");</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AF4E3E1-00A2-4ABB-9D98-C4AB5831C527}"/>
              </a:ext>
            </a:extLst>
          </p:cNvPr>
          <p:cNvSpPr>
            <a:spLocks noChangeArrowheads="1"/>
          </p:cNvSpPr>
          <p:nvPr/>
        </p:nvSpPr>
        <p:spPr bwMode="auto">
          <a:xfrm>
            <a:off x="1631371" y="2649811"/>
            <a:ext cx="5496793" cy="175432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method</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"GET"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path</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50FA7B"/>
                </a:solidFill>
                <a:effectLst/>
                <a:latin typeface="JetBrains Mono"/>
              </a:rPr>
              <a:t>handler</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Home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The description field in the config section is only for documentation purposes</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config</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description</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"Gets all the notes available"</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1FA8C"/>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7C7F71F-91D3-413C-9D69-42A7DFCD91A7}"/>
              </a:ext>
            </a:extLst>
          </p:cNvPr>
          <p:cNvPicPr>
            <a:picLocks noChangeAspect="1"/>
          </p:cNvPicPr>
          <p:nvPr/>
        </p:nvPicPr>
        <p:blipFill>
          <a:blip r:embed="rId2"/>
          <a:stretch>
            <a:fillRect/>
          </a:stretch>
        </p:blipFill>
        <p:spPr>
          <a:xfrm>
            <a:off x="1162493" y="4849305"/>
            <a:ext cx="9867014" cy="586024"/>
          </a:xfrm>
          <a:prstGeom prst="rect">
            <a:avLst/>
          </a:prstGeom>
        </p:spPr>
      </p:pic>
    </p:spTree>
    <p:extLst>
      <p:ext uri="{BB962C8B-B14F-4D97-AF65-F5344CB8AC3E}">
        <p14:creationId xmlns:p14="http://schemas.microsoft.com/office/powerpoint/2010/main" val="1656236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 (3)</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a:t>
            </a:r>
            <a:r>
              <a:rPr lang="en-US" b="1" dirty="0"/>
              <a:t>lib/controllers/note.js</a:t>
            </a:r>
          </a:p>
          <a:p>
            <a:pPr lvl="1"/>
            <a:r>
              <a:rPr lang="en-US" dirty="0"/>
              <a:t>Install slug module: </a:t>
            </a:r>
            <a:r>
              <a:rPr lang="en-US" b="1" dirty="0" err="1">
                <a:highlight>
                  <a:srgbClr val="E5E8ED"/>
                </a:highlight>
              </a:rPr>
              <a:t>npm</a:t>
            </a:r>
            <a:r>
              <a:rPr lang="en-US" b="1" dirty="0">
                <a:highlight>
                  <a:srgbClr val="E5E8ED"/>
                </a:highlight>
              </a:rPr>
              <a:t> </a:t>
            </a:r>
            <a:r>
              <a:rPr lang="en-US" b="1" dirty="0" err="1">
                <a:highlight>
                  <a:srgbClr val="E5E8ED"/>
                </a:highlight>
              </a:rPr>
              <a:t>i</a:t>
            </a:r>
            <a:r>
              <a:rPr lang="en-US" b="1" dirty="0">
                <a:highlight>
                  <a:srgbClr val="E5E8ED"/>
                </a:highlight>
              </a:rPr>
              <a:t> slug</a:t>
            </a:r>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dirty="0"/>
          </a:p>
          <a:p>
            <a:pPr lvl="1"/>
            <a:endParaRPr lang="en-US" dirty="0"/>
          </a:p>
          <a:p>
            <a:pPr lvl="1"/>
            <a:r>
              <a:rPr lang="en-US" dirty="0"/>
              <a:t>“</a:t>
            </a:r>
            <a:r>
              <a:rPr lang="en-US" b="1" dirty="0"/>
              <a:t>create</a:t>
            </a:r>
            <a:r>
              <a:rPr lang="en-US" dirty="0"/>
              <a:t>” function:</a:t>
            </a:r>
          </a:p>
          <a:p>
            <a:pPr lvl="1"/>
            <a:endParaRPr lang="en-US" dirty="0"/>
          </a:p>
          <a:p>
            <a:pPr lvl="1"/>
            <a:endParaRPr lang="en-US" b="1" dirty="0">
              <a:highlight>
                <a:srgbClr val="E5E8ED"/>
              </a:highlight>
            </a:endParaRPr>
          </a:p>
          <a:p>
            <a:pPr lvl="1"/>
            <a:endParaRPr lang="en-US" b="1" dirty="0">
              <a:highlight>
                <a:srgbClr val="E5E8ED"/>
              </a:highlight>
            </a:endParaRPr>
          </a:p>
        </p:txBody>
      </p:sp>
      <p:sp>
        <p:nvSpPr>
          <p:cNvPr id="2" name="Rectangle 1">
            <a:extLst>
              <a:ext uri="{FF2B5EF4-FFF2-40B4-BE49-F238E27FC236}">
                <a16:creationId xmlns:a16="http://schemas.microsoft.com/office/drawing/2014/main" id="{D919F17E-E827-4659-884D-35E93A014BCA}"/>
              </a:ext>
            </a:extLst>
          </p:cNvPr>
          <p:cNvSpPr>
            <a:spLocks noChangeArrowheads="1"/>
          </p:cNvSpPr>
          <p:nvPr/>
        </p:nvSpPr>
        <p:spPr bwMode="auto">
          <a:xfrm>
            <a:off x="1631374" y="1785511"/>
            <a:ext cx="5434445" cy="193899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1FA8C"/>
                </a:solidFill>
                <a:effectLst/>
                <a:latin typeface="JetBrains Mono"/>
              </a:rPr>
              <a:t>"use strict"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 Note }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"../models/"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Slugify</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"slug"</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Path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"path"</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Here we’re going to include our functions that will handle the remaining requests in the routes.js file.</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FAD55B0-FA56-413F-8796-F68F785E0333}"/>
              </a:ext>
            </a:extLst>
          </p:cNvPr>
          <p:cNvSpPr>
            <a:spLocks noChangeArrowheads="1"/>
          </p:cNvSpPr>
          <p:nvPr/>
        </p:nvSpPr>
        <p:spPr bwMode="auto">
          <a:xfrm>
            <a:off x="1631374" y="4128754"/>
            <a:ext cx="5496791" cy="178510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JetBrains Mono"/>
              </a:rPr>
              <a:t>create</a:t>
            </a:r>
            <a:r>
              <a:rPr kumimoji="0" lang="en-US" altLang="en-US" sz="1100" b="0" i="0" u="none" strike="noStrike" cap="none" normalizeH="0" baseline="0" dirty="0">
                <a:ln>
                  <a:noFill/>
                </a:ln>
                <a:solidFill>
                  <a:srgbClr val="FF79C6"/>
                </a:solidFill>
                <a:effectLst/>
                <a:latin typeface="JetBrains Mono"/>
              </a:rPr>
              <a:t>: async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request</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h</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=&gt;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result </a:t>
            </a:r>
            <a:r>
              <a:rPr kumimoji="0" lang="en-US" altLang="en-US" sz="1100" b="0" i="0" u="none" strike="noStrike" cap="none" normalizeH="0" baseline="0" dirty="0">
                <a:ln>
                  <a:noFill/>
                </a:ln>
                <a:solidFill>
                  <a:srgbClr val="FF79C6"/>
                </a:solidFill>
                <a:effectLst/>
                <a:latin typeface="JetBrains Mono"/>
              </a:rPr>
              <a:t>= await </a:t>
            </a:r>
            <a:r>
              <a:rPr kumimoji="0" lang="en-US" altLang="en-US" sz="1100" b="0" i="0" u="none" strike="noStrike" cap="none" normalizeH="0" baseline="0" dirty="0" err="1">
                <a:ln>
                  <a:noFill/>
                </a:ln>
                <a:solidFill>
                  <a:srgbClr val="F8F8F2"/>
                </a:solidFill>
                <a:effectLst/>
                <a:latin typeface="JetBrains Mono"/>
              </a:rPr>
              <a:t>Note.</a:t>
            </a:r>
            <a:r>
              <a:rPr kumimoji="0" lang="en-US" altLang="en-US" sz="1100" b="0" i="0" u="none" strike="noStrike" cap="none" normalizeH="0" baseline="0" dirty="0" err="1">
                <a:ln>
                  <a:noFill/>
                </a:ln>
                <a:solidFill>
                  <a:srgbClr val="50FA7B"/>
                </a:solidFill>
                <a:effectLst/>
                <a:latin typeface="JetBrains Mono"/>
              </a:rPr>
              <a:t>create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date</a:t>
            </a:r>
            <a:r>
              <a:rPr kumimoji="0" lang="en-US" altLang="en-US" sz="1100" b="0" i="0" u="none" strike="noStrike" cap="none" normalizeH="0" baseline="0" dirty="0">
                <a:ln>
                  <a:noFill/>
                </a:ln>
                <a:solidFill>
                  <a:srgbClr val="FF79C6"/>
                </a:solidFill>
                <a:effectLst/>
                <a:latin typeface="JetBrains Mono"/>
              </a:rPr>
              <a:t>: new </a:t>
            </a:r>
            <a:r>
              <a:rPr kumimoji="0" lang="en-US" altLang="en-US" sz="1100" b="0" i="0" u="none" strike="noStrike" cap="none" normalizeH="0" baseline="0" dirty="0">
                <a:ln>
                  <a:noFill/>
                </a:ln>
                <a:solidFill>
                  <a:srgbClr val="F8F8F2"/>
                </a:solidFill>
                <a:effectLst/>
                <a:latin typeface="JetBrains Mono"/>
              </a:rPr>
              <a:t>Date(),</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title</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request</a:t>
            </a:r>
            <a:r>
              <a:rPr kumimoji="0" lang="en-US" altLang="en-US" sz="1100" b="0" i="0" u="none" strike="noStrike" cap="none" normalizeH="0" baseline="0" dirty="0" err="1">
                <a:ln>
                  <a:noFill/>
                </a:ln>
                <a:solidFill>
                  <a:srgbClr val="F8F8F2"/>
                </a:solidFill>
                <a:effectLst/>
                <a:latin typeface="JetBrains Mono"/>
              </a:rPr>
              <a:t>.payload.noteTitle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slug</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Slugify</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FFB86C"/>
                </a:solidFill>
                <a:effectLst/>
                <a:latin typeface="JetBrains Mono"/>
              </a:rPr>
              <a:t>request</a:t>
            </a:r>
            <a:r>
              <a:rPr kumimoji="0" lang="en-US" altLang="en-US" sz="1100" b="0" i="0" u="none" strike="noStrike" cap="none" normalizeH="0" baseline="0" dirty="0" err="1">
                <a:ln>
                  <a:noFill/>
                </a:ln>
                <a:solidFill>
                  <a:srgbClr val="F8F8F2"/>
                </a:solidFill>
                <a:effectLst/>
                <a:latin typeface="JetBrains Mono"/>
              </a:rPr>
              <a:t>.payload.noteTitle</a:t>
            </a:r>
            <a:r>
              <a:rPr kumimoji="0" lang="en-US" altLang="en-US" sz="1100" b="0" i="0" u="none" strike="noStrike" cap="none" normalizeH="0" baseline="0" dirty="0">
                <a:ln>
                  <a:noFill/>
                </a:ln>
                <a:solidFill>
                  <a:srgbClr val="F8F8F2"/>
                </a:solidFill>
                <a:effectLst/>
                <a:latin typeface="JetBrains Mono"/>
              </a:rPr>
              <a:t>, {lower</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BD93F9"/>
                </a:solidFill>
                <a:effectLst/>
                <a:latin typeface="JetBrains Mono"/>
              </a:rPr>
              <a:t>true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description</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request</a:t>
            </a:r>
            <a:r>
              <a:rPr kumimoji="0" lang="en-US" altLang="en-US" sz="1100" b="0" i="0" u="none" strike="noStrike" cap="none" normalizeH="0" baseline="0" dirty="0" err="1">
                <a:ln>
                  <a:noFill/>
                </a:ln>
                <a:solidFill>
                  <a:srgbClr val="F8F8F2"/>
                </a:solidFill>
                <a:effectLst/>
                <a:latin typeface="JetBrains Mono"/>
              </a:rPr>
              <a:t>.payload.noteDescription</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content</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request</a:t>
            </a:r>
            <a:r>
              <a:rPr kumimoji="0" lang="en-US" altLang="en-US" sz="1100" b="0" i="0" u="none" strike="noStrike" cap="none" normalizeH="0" baseline="0" dirty="0" err="1">
                <a:ln>
                  <a:noFill/>
                </a:ln>
                <a:solidFill>
                  <a:srgbClr val="F8F8F2"/>
                </a:solidFill>
                <a:effectLst/>
                <a:latin typeface="JetBrains Mono"/>
              </a:rPr>
              <a:t>.payload.noteContent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F8F8F2"/>
                </a:solidFill>
                <a:effectLst/>
                <a:latin typeface="JetBrains Mono"/>
              </a:rPr>
              <a:t>result;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3106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 (4)</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pPr lvl="1"/>
            <a:r>
              <a:rPr lang="en-US" dirty="0"/>
              <a:t>Create “</a:t>
            </a:r>
            <a:r>
              <a:rPr lang="en-US" b="1" dirty="0"/>
              <a:t>read</a:t>
            </a:r>
            <a:r>
              <a:rPr lang="en-US" dirty="0"/>
              <a:t>” function. URL: </a:t>
            </a:r>
            <a:r>
              <a:rPr lang="en-US" dirty="0">
                <a:hlinkClick r:id="rId2"/>
              </a:rPr>
              <a:t>http://localhost:&lt;PORT&gt;/note/:slug</a:t>
            </a:r>
            <a:endParaRPr lang="en-US" dirty="0"/>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dirty="0"/>
          </a:p>
          <a:p>
            <a:pPr lvl="1"/>
            <a:r>
              <a:rPr lang="en-US" dirty="0"/>
              <a:t>Create “</a:t>
            </a:r>
            <a:r>
              <a:rPr lang="en-US" b="1" dirty="0"/>
              <a:t>update</a:t>
            </a:r>
            <a:r>
              <a:rPr lang="en-US" dirty="0"/>
              <a:t>” function:</a:t>
            </a:r>
          </a:p>
          <a:p>
            <a:pPr lvl="1"/>
            <a:endParaRPr lang="en-US" dirty="0"/>
          </a:p>
          <a:p>
            <a:pPr lvl="1"/>
            <a:endParaRPr lang="en-US" b="1" dirty="0">
              <a:highlight>
                <a:srgbClr val="E5E8ED"/>
              </a:highlight>
            </a:endParaRPr>
          </a:p>
          <a:p>
            <a:pPr lvl="1"/>
            <a:endParaRPr lang="en-US" b="1" dirty="0">
              <a:highlight>
                <a:srgbClr val="E5E8ED"/>
              </a:highlight>
            </a:endParaRPr>
          </a:p>
        </p:txBody>
      </p:sp>
      <p:sp>
        <p:nvSpPr>
          <p:cNvPr id="3" name="Rectangle 1">
            <a:extLst>
              <a:ext uri="{FF2B5EF4-FFF2-40B4-BE49-F238E27FC236}">
                <a16:creationId xmlns:a16="http://schemas.microsoft.com/office/drawing/2014/main" id="{2814CD26-CFB0-410D-8BD5-1AF6C7A75653}"/>
              </a:ext>
            </a:extLst>
          </p:cNvPr>
          <p:cNvSpPr>
            <a:spLocks noChangeArrowheads="1"/>
          </p:cNvSpPr>
          <p:nvPr/>
        </p:nvSpPr>
        <p:spPr bwMode="auto">
          <a:xfrm>
            <a:off x="1631373" y="1570287"/>
            <a:ext cx="3553691" cy="127727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B"/>
                </a:solidFill>
                <a:effectLst/>
                <a:latin typeface="JetBrains Mono"/>
              </a:rPr>
              <a:t>read</a:t>
            </a:r>
            <a:r>
              <a:rPr kumimoji="0" lang="en-US" altLang="en-US" sz="1100" b="0" i="0" u="none" strike="noStrike" cap="none" normalizeH="0" baseline="0">
                <a:ln>
                  <a:noFill/>
                </a:ln>
                <a:solidFill>
                  <a:srgbClr val="FF79C6"/>
                </a:solidFill>
                <a:effectLst/>
                <a:latin typeface="JetBrains Mono"/>
              </a:rPr>
              <a:t>: async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request</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h</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0" u="none" strike="noStrike" cap="none" normalizeH="0" baseline="0">
                <a:ln>
                  <a:noFill/>
                </a:ln>
                <a:solidFill>
                  <a:srgbClr val="F8F8F2"/>
                </a:solidFill>
                <a:effectLst/>
                <a:latin typeface="JetBrains Mono"/>
              </a:rPr>
              <a:t>Note.</a:t>
            </a:r>
            <a:r>
              <a:rPr kumimoji="0" lang="en-US" altLang="en-US" sz="1100" b="0" i="1" u="none" strike="noStrike" cap="none" normalizeH="0" baseline="0">
                <a:ln>
                  <a:noFill/>
                </a:ln>
                <a:solidFill>
                  <a:srgbClr val="50FA78"/>
                </a:solidFill>
                <a:effectLst/>
                <a:latin typeface="JetBrains Mono"/>
              </a:rPr>
              <a:t>findOne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where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slug</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FFB86C"/>
                </a:solidFill>
                <a:effectLst/>
                <a:latin typeface="JetBrains Mono"/>
              </a:rPr>
              <a:t>request</a:t>
            </a:r>
            <a:r>
              <a:rPr kumimoji="0" lang="en-US" altLang="en-US" sz="1100" b="0" i="0" u="none" strike="noStrike" cap="none" normalizeH="0" baseline="0">
                <a:ln>
                  <a:noFill/>
                </a:ln>
                <a:solidFill>
                  <a:srgbClr val="F8F8F2"/>
                </a:solidFill>
                <a:effectLst/>
                <a:latin typeface="JetBrains Mono"/>
              </a:rPr>
              <a:t>.params.slug</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AE35128-1559-4A00-9685-F5DBA311ADCE}"/>
              </a:ext>
            </a:extLst>
          </p:cNvPr>
          <p:cNvSpPr>
            <a:spLocks noChangeArrowheads="1"/>
          </p:cNvSpPr>
          <p:nvPr/>
        </p:nvSpPr>
        <p:spPr bwMode="auto">
          <a:xfrm>
            <a:off x="1631373" y="3365545"/>
            <a:ext cx="3553691" cy="267765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50FA7B"/>
                </a:solidFill>
                <a:effectLst/>
                <a:latin typeface="JetBrains Mono"/>
              </a:rPr>
              <a:t>update</a:t>
            </a:r>
            <a:r>
              <a:rPr kumimoji="0" lang="en-US" altLang="en-US" sz="1200" b="0" i="0" u="none" strike="noStrike" cap="none" normalizeH="0" baseline="0">
                <a:ln>
                  <a:noFill/>
                </a:ln>
                <a:solidFill>
                  <a:srgbClr val="FF79C6"/>
                </a:solidFill>
                <a:effectLst/>
                <a:latin typeface="JetBrains Mono"/>
              </a:rPr>
              <a:t>: async </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values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title</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.payload.noteTitle,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.payload.noteDescription,</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content</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.payload.noteContent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options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where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slug</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.params.slug</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await </a:t>
            </a:r>
            <a:r>
              <a:rPr kumimoji="0" lang="en-US" altLang="en-US" sz="1200" b="0" i="0" u="none" strike="noStrike" cap="none" normalizeH="0" baseline="0">
                <a:ln>
                  <a:noFill/>
                </a:ln>
                <a:solidFill>
                  <a:srgbClr val="F8F8F2"/>
                </a:solidFill>
                <a:effectLst/>
                <a:latin typeface="JetBrains Mono"/>
              </a:rPr>
              <a:t>Note.</a:t>
            </a:r>
            <a:r>
              <a:rPr kumimoji="0" lang="en-US" altLang="en-US" sz="1200" b="0" i="0" u="none" strike="noStrike" cap="none" normalizeH="0" baseline="0">
                <a:ln>
                  <a:noFill/>
                </a:ln>
                <a:solidFill>
                  <a:srgbClr val="50FA7B"/>
                </a:solidFill>
                <a:effectLst/>
                <a:latin typeface="JetBrains Mono"/>
              </a:rPr>
              <a:t>update</a:t>
            </a:r>
            <a:r>
              <a:rPr kumimoji="0" lang="en-US" altLang="en-US" sz="1200" b="0" i="0" u="none" strike="noStrike" cap="none" normalizeH="0" baseline="0">
                <a:ln>
                  <a:noFill/>
                </a:ln>
                <a:solidFill>
                  <a:srgbClr val="F8F8F2"/>
                </a:solidFill>
                <a:effectLst/>
                <a:latin typeface="JetBrains Mono"/>
              </a:rPr>
              <a:t>(values, options);</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8F8F2"/>
                </a:solidFill>
                <a:effectLst/>
                <a:latin typeface="JetBrains Mono"/>
              </a:rPr>
              <a:t>Note.</a:t>
            </a:r>
            <a:r>
              <a:rPr kumimoji="0" lang="en-US" altLang="en-US" sz="1200" b="0" i="1" u="none" strike="noStrike" cap="none" normalizeH="0" baseline="0">
                <a:ln>
                  <a:noFill/>
                </a:ln>
                <a:solidFill>
                  <a:srgbClr val="50FA78"/>
                </a:solidFill>
                <a:effectLst/>
                <a:latin typeface="JetBrains Mono"/>
              </a:rPr>
              <a:t>findOne</a:t>
            </a:r>
            <a:r>
              <a:rPr kumimoji="0" lang="en-US" altLang="en-US" sz="1200" b="0" i="0" u="none" strike="noStrike" cap="none" normalizeH="0" baseline="0">
                <a:ln>
                  <a:noFill/>
                </a:ln>
                <a:solidFill>
                  <a:srgbClr val="F8F8F2"/>
                </a:solidFill>
                <a:effectLst/>
                <a:latin typeface="JetBrains Mono"/>
              </a:rPr>
              <a:t>(options);</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3504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 (4)</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pPr lvl="1"/>
            <a:r>
              <a:rPr lang="en-US" dirty="0"/>
              <a:t>Create “</a:t>
            </a:r>
            <a:r>
              <a:rPr lang="en-US" b="1" dirty="0"/>
              <a:t>delete</a:t>
            </a:r>
            <a:r>
              <a:rPr lang="en-US" dirty="0"/>
              <a:t>” function.</a:t>
            </a:r>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b="1" dirty="0">
              <a:highlight>
                <a:srgbClr val="E5E8ED"/>
              </a:highlight>
            </a:endParaRPr>
          </a:p>
          <a:p>
            <a:pPr lvl="1"/>
            <a:endParaRPr lang="en-US" dirty="0"/>
          </a:p>
          <a:p>
            <a:pPr lvl="1"/>
            <a:r>
              <a:rPr lang="en-US" dirty="0"/>
              <a:t>Include </a:t>
            </a:r>
            <a:r>
              <a:rPr lang="en-US" b="1" dirty="0"/>
              <a:t>note</a:t>
            </a:r>
            <a:r>
              <a:rPr lang="en-US" dirty="0"/>
              <a:t> controller into </a:t>
            </a:r>
            <a:r>
              <a:rPr lang="en-US" b="1" dirty="0"/>
              <a:t>routes.js</a:t>
            </a:r>
            <a:br>
              <a:rPr lang="en-US" b="1" dirty="0"/>
            </a:br>
            <a:endParaRPr lang="en-US" b="1" dirty="0"/>
          </a:p>
          <a:p>
            <a:pPr lvl="1"/>
            <a:endParaRPr lang="en-US" dirty="0"/>
          </a:p>
          <a:p>
            <a:pPr lvl="1"/>
            <a:r>
              <a:rPr lang="en-US" dirty="0"/>
              <a:t>Update method handler of </a:t>
            </a:r>
            <a:r>
              <a:rPr lang="en-US" b="1" dirty="0"/>
              <a:t>note</a:t>
            </a:r>
          </a:p>
          <a:p>
            <a:pPr lvl="1"/>
            <a:endParaRPr lang="en-US" b="1" dirty="0"/>
          </a:p>
          <a:p>
            <a:pPr lvl="1"/>
            <a:endParaRPr lang="en-US" dirty="0"/>
          </a:p>
          <a:p>
            <a:pPr lvl="1"/>
            <a:endParaRPr lang="en-US" b="1" dirty="0">
              <a:highlight>
                <a:srgbClr val="E5E8ED"/>
              </a:highlight>
            </a:endParaRPr>
          </a:p>
          <a:p>
            <a:pPr lvl="1"/>
            <a:endParaRPr lang="en-US" b="1" dirty="0">
              <a:highlight>
                <a:srgbClr val="E5E8ED"/>
              </a:highlight>
            </a:endParaRPr>
          </a:p>
        </p:txBody>
      </p:sp>
      <p:sp>
        <p:nvSpPr>
          <p:cNvPr id="7" name="Rectangle 2">
            <a:extLst>
              <a:ext uri="{FF2B5EF4-FFF2-40B4-BE49-F238E27FC236}">
                <a16:creationId xmlns:a16="http://schemas.microsoft.com/office/drawing/2014/main" id="{B2135D50-3D05-4A56-918B-5506CC73FAB0}"/>
              </a:ext>
            </a:extLst>
          </p:cNvPr>
          <p:cNvSpPr>
            <a:spLocks noChangeArrowheads="1"/>
          </p:cNvSpPr>
          <p:nvPr/>
        </p:nvSpPr>
        <p:spPr bwMode="auto">
          <a:xfrm>
            <a:off x="1631373" y="1259878"/>
            <a:ext cx="3688773" cy="161582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50FA7B"/>
                </a:solidFill>
                <a:effectLst/>
                <a:latin typeface="JetBrains Mono"/>
              </a:rPr>
              <a:t>delete</a:t>
            </a:r>
            <a:r>
              <a:rPr kumimoji="0" lang="en-US" altLang="en-US" sz="1100" b="0" i="0" u="none" strike="noStrike" cap="none" normalizeH="0" baseline="0">
                <a:ln>
                  <a:noFill/>
                </a:ln>
                <a:solidFill>
                  <a:srgbClr val="FF79C6"/>
                </a:solidFill>
                <a:effectLst/>
                <a:latin typeface="JetBrains Mono"/>
              </a:rPr>
              <a:t>: async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request</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h</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await </a:t>
            </a:r>
            <a:r>
              <a:rPr kumimoji="0" lang="en-US" altLang="en-US" sz="1100" b="0" i="0" u="none" strike="noStrike" cap="none" normalizeH="0" baseline="0">
                <a:ln>
                  <a:noFill/>
                </a:ln>
                <a:solidFill>
                  <a:srgbClr val="F8F8F2"/>
                </a:solidFill>
                <a:effectLst/>
                <a:latin typeface="JetBrains Mono"/>
              </a:rPr>
              <a:t>Note.</a:t>
            </a:r>
            <a:r>
              <a:rPr kumimoji="0" lang="en-US" altLang="en-US" sz="1100" b="0" i="0" u="none" strike="noStrike" cap="none" normalizeH="0" baseline="0">
                <a:ln>
                  <a:noFill/>
                </a:ln>
                <a:solidFill>
                  <a:srgbClr val="50FA7B"/>
                </a:solidFill>
                <a:effectLst/>
                <a:latin typeface="JetBrains Mono"/>
              </a:rPr>
              <a:t>destroy</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where</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slug</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FFB86C"/>
                </a:solidFill>
                <a:effectLst/>
                <a:latin typeface="JetBrains Mono"/>
              </a:rPr>
              <a:t>request</a:t>
            </a:r>
            <a:r>
              <a:rPr kumimoji="0" lang="en-US" altLang="en-US" sz="1100" b="0" i="0" u="none" strike="noStrike" cap="none" normalizeH="0" baseline="0">
                <a:ln>
                  <a:noFill/>
                </a:ln>
                <a:solidFill>
                  <a:srgbClr val="F8F8F2"/>
                </a:solidFill>
                <a:effectLst/>
                <a:latin typeface="JetBrains Mono"/>
              </a:rPr>
              <a:t>.params.slug</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1" u="none" strike="noStrike" cap="none" normalizeH="0" baseline="0">
                <a:ln>
                  <a:noFill/>
                </a:ln>
                <a:solidFill>
                  <a:srgbClr val="FFB86C"/>
                </a:solidFill>
                <a:effectLst/>
                <a:latin typeface="JetBrains Mono"/>
              </a:rPr>
              <a:t>h</a:t>
            </a:r>
            <a:r>
              <a:rPr kumimoji="0" lang="en-US" altLang="en-US" sz="1100" b="0" i="0" u="none" strike="noStrike" cap="none" normalizeH="0" baseline="0">
                <a:ln>
                  <a:noFill/>
                </a:ln>
                <a:solidFill>
                  <a:srgbClr val="F8F8F2"/>
                </a:solidFill>
                <a:effectLst/>
                <a:latin typeface="JetBrains Mono"/>
              </a:rPr>
              <a:t>.redirect(</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7DA4992-7FBB-4AAA-BAB0-B046EF502418}"/>
              </a:ext>
            </a:extLst>
          </p:cNvPr>
          <p:cNvSpPr>
            <a:spLocks noChangeArrowheads="1"/>
          </p:cNvSpPr>
          <p:nvPr/>
        </p:nvSpPr>
        <p:spPr bwMode="auto">
          <a:xfrm>
            <a:off x="1631373" y="3278247"/>
            <a:ext cx="3688773" cy="26161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Note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"./controllers/note"</a:t>
            </a: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D29ECBCD-8AE9-46D4-82FD-76ED36C598E7}"/>
              </a:ext>
            </a:extLst>
          </p:cNvPr>
          <p:cNvSpPr>
            <a:spLocks noChangeArrowheads="1"/>
          </p:cNvSpPr>
          <p:nvPr/>
        </p:nvSpPr>
        <p:spPr bwMode="auto">
          <a:xfrm>
            <a:off x="1631373" y="3996431"/>
            <a:ext cx="3688773" cy="195438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method</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"POST"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path</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"/note"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handler</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Note.</a:t>
            </a:r>
            <a:r>
              <a:rPr kumimoji="0" lang="en-US" altLang="en-US" sz="1100" b="0" i="0" u="none" strike="noStrike" cap="none" normalizeH="0" baseline="0">
                <a:ln>
                  <a:noFill/>
                </a:ln>
                <a:solidFill>
                  <a:srgbClr val="50FA7B"/>
                </a:solidFill>
                <a:effectLst/>
                <a:latin typeface="JetBrains Mono"/>
              </a:rPr>
              <a:t>create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config</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description</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"Adds a new note"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payload</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multipart</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BD93F9"/>
                </a:solidFill>
                <a:effectLst/>
                <a:latin typeface="JetBrains Mono"/>
              </a:rPr>
              <a:t>true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5389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 (5)</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pPr lvl="1"/>
            <a:endParaRPr lang="en-US" b="1" dirty="0">
              <a:highlight>
                <a:srgbClr val="E5E8ED"/>
              </a:highlight>
            </a:endParaRPr>
          </a:p>
          <a:p>
            <a:pPr lvl="1"/>
            <a:endParaRPr lang="en-US" b="1" dirty="0">
              <a:highlight>
                <a:srgbClr val="E5E8ED"/>
              </a:highlight>
            </a:endParaRPr>
          </a:p>
        </p:txBody>
      </p:sp>
      <p:sp>
        <p:nvSpPr>
          <p:cNvPr id="2" name="Rectangle 1">
            <a:extLst>
              <a:ext uri="{FF2B5EF4-FFF2-40B4-BE49-F238E27FC236}">
                <a16:creationId xmlns:a16="http://schemas.microsoft.com/office/drawing/2014/main" id="{B218E074-2D65-4EBE-9C71-02D06526AA8C}"/>
              </a:ext>
            </a:extLst>
          </p:cNvPr>
          <p:cNvSpPr>
            <a:spLocks noChangeArrowheads="1"/>
          </p:cNvSpPr>
          <p:nvPr/>
        </p:nvSpPr>
        <p:spPr bwMode="auto">
          <a:xfrm>
            <a:off x="955965" y="1097592"/>
            <a:ext cx="4457700" cy="466281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method</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"GET"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path</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"/note/{slug}"</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handler</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Note.</a:t>
            </a:r>
            <a:r>
              <a:rPr kumimoji="0" lang="en-US" altLang="en-US" sz="1100" b="0" i="0" u="none" strike="noStrike" cap="none" normalizeH="0" baseline="0">
                <a:ln>
                  <a:noFill/>
                </a:ln>
                <a:solidFill>
                  <a:srgbClr val="50FA7B"/>
                </a:solidFill>
                <a:effectLst/>
                <a:latin typeface="JetBrains Mono"/>
              </a:rPr>
              <a:t>read</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config</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description</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"Gets the content of a note"</a:t>
            </a:r>
            <a:br>
              <a:rPr kumimoji="0" lang="en-US" altLang="en-US" sz="1100" b="0" i="0" u="none" strike="noStrike" cap="none" normalizeH="0" baseline="0">
                <a:ln>
                  <a:noFill/>
                </a:ln>
                <a:solidFill>
                  <a:srgbClr val="F1FA8C"/>
                </a:solidFill>
                <a:effectLst/>
                <a:latin typeface="JetBrains Mono"/>
              </a:rPr>
            </a:br>
            <a:r>
              <a:rPr kumimoji="0" lang="en-US" altLang="en-US" sz="1100" b="0" i="0" u="none" strike="noStrike" cap="none" normalizeH="0" baseline="0">
                <a:ln>
                  <a:noFill/>
                </a:ln>
                <a:solidFill>
                  <a:srgbClr val="F1FA8C"/>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method</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"PUT"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path</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"/note/{slug}"</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handler</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Note.</a:t>
            </a:r>
            <a:r>
              <a:rPr kumimoji="0" lang="en-US" altLang="en-US" sz="1100" b="0" i="0" u="none" strike="noStrike" cap="none" normalizeH="0" baseline="0">
                <a:ln>
                  <a:noFill/>
                </a:ln>
                <a:solidFill>
                  <a:srgbClr val="50FA7B"/>
                </a:solidFill>
                <a:effectLst/>
                <a:latin typeface="JetBrains Mono"/>
              </a:rPr>
              <a:t>update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config</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description</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"Updates the selected note"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payload</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multipart</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BD93F9"/>
                </a:solidFill>
                <a:effectLst/>
                <a:latin typeface="JetBrains Mono"/>
              </a:rPr>
              <a:t>true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method</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"GET"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path</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"/note/{slug}/delete"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handler</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Note.</a:t>
            </a:r>
            <a:r>
              <a:rPr kumimoji="0" lang="en-US" altLang="en-US" sz="1100" b="0" i="0" u="none" strike="noStrike" cap="none" normalizeH="0" baseline="0">
                <a:ln>
                  <a:noFill/>
                </a:ln>
                <a:solidFill>
                  <a:srgbClr val="50FA7B"/>
                </a:solidFill>
                <a:effectLst/>
                <a:latin typeface="JetBrains Mono"/>
              </a:rPr>
              <a:t>delete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config</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description</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"Deletes the selected note"</a:t>
            </a:r>
            <a:br>
              <a:rPr kumimoji="0" lang="en-US" altLang="en-US" sz="1100" b="0" i="0" u="none" strike="noStrike" cap="none" normalizeH="0" baseline="0">
                <a:ln>
                  <a:noFill/>
                </a:ln>
                <a:solidFill>
                  <a:srgbClr val="F1FA8C"/>
                </a:solidFill>
                <a:effectLst/>
                <a:latin typeface="JetBrains Mono"/>
              </a:rPr>
            </a:br>
            <a:r>
              <a:rPr kumimoji="0" lang="en-US" altLang="en-US" sz="1100" b="0" i="0" u="none" strike="noStrike" cap="none" normalizeH="0" baseline="0">
                <a:ln>
                  <a:noFill/>
                </a:ln>
                <a:solidFill>
                  <a:srgbClr val="F1FA8C"/>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741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Controllers (6)</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In Hap v19, </a:t>
            </a:r>
            <a:r>
              <a:rPr lang="en-US" b="1" dirty="0" err="1"/>
              <a:t>request.payload.multipart</a:t>
            </a:r>
            <a:r>
              <a:rPr lang="en-US" dirty="0"/>
              <a:t> was changed to </a:t>
            </a:r>
            <a:r>
              <a:rPr lang="en-US" b="1" dirty="0"/>
              <a:t>false</a:t>
            </a:r>
            <a:r>
              <a:rPr lang="en-US" dirty="0"/>
              <a:t> by default. We need to set it back to </a:t>
            </a:r>
            <a:r>
              <a:rPr lang="en-US" b="1" dirty="0"/>
              <a:t>true </a:t>
            </a:r>
            <a:r>
              <a:rPr lang="en-US" dirty="0"/>
              <a:t>for the POST and PUT routes, as we’ll be using a </a:t>
            </a:r>
            <a:r>
              <a:rPr lang="en-US" dirty="0" err="1"/>
              <a:t>FormData</a:t>
            </a:r>
            <a:r>
              <a:rPr lang="en-US" dirty="0"/>
              <a:t> object to transmit data to the server, and the transmitted data will be in the multipart/form-data format.</a:t>
            </a:r>
          </a:p>
        </p:txBody>
      </p:sp>
    </p:spTree>
    <p:extLst>
      <p:ext uri="{BB962C8B-B14F-4D97-AF65-F5344CB8AC3E}">
        <p14:creationId xmlns:p14="http://schemas.microsoft.com/office/powerpoint/2010/main" val="4202728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In this example, we’re going to use the </a:t>
            </a:r>
            <a:r>
              <a:rPr lang="en-US" b="1" dirty="0"/>
              <a:t>Pug</a:t>
            </a:r>
            <a:r>
              <a:rPr lang="en-US" dirty="0"/>
              <a:t> templating language.</a:t>
            </a:r>
          </a:p>
          <a:p>
            <a:r>
              <a:rPr lang="en-US" dirty="0"/>
              <a:t>We’re going to use the </a:t>
            </a:r>
            <a:r>
              <a:rPr lang="en-US" b="1" dirty="0"/>
              <a:t>Vision </a:t>
            </a:r>
            <a:r>
              <a:rPr lang="en-US" dirty="0"/>
              <a:t>plugin to enable the view functionality in our server</a:t>
            </a:r>
          </a:p>
          <a:p>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a:t>
            </a:r>
            <a:r>
              <a:rPr lang="en-US" dirty="0" err="1">
                <a:highlight>
                  <a:srgbClr val="E5E8ED"/>
                </a:highlight>
              </a:rPr>
              <a:t>hapi</a:t>
            </a:r>
            <a:r>
              <a:rPr lang="en-US" dirty="0">
                <a:highlight>
                  <a:srgbClr val="E5E8ED"/>
                </a:highlight>
              </a:rPr>
              <a:t>/vision@5.5.4 pug</a:t>
            </a:r>
          </a:p>
          <a:p>
            <a:r>
              <a:rPr lang="en-US" dirty="0"/>
              <a:t>Create </a:t>
            </a:r>
            <a:r>
              <a:rPr lang="en-US" b="1" dirty="0"/>
              <a:t>lib/views/components/</a:t>
            </a:r>
            <a:r>
              <a:rPr lang="en-US" b="1" dirty="0" err="1"/>
              <a:t>note.pug</a:t>
            </a:r>
            <a:endParaRPr lang="en-US" b="1" dirty="0"/>
          </a:p>
          <a:p>
            <a:endParaRPr lang="en-US" dirty="0"/>
          </a:p>
        </p:txBody>
      </p:sp>
      <p:sp>
        <p:nvSpPr>
          <p:cNvPr id="3" name="Rectangle 2">
            <a:extLst>
              <a:ext uri="{FF2B5EF4-FFF2-40B4-BE49-F238E27FC236}">
                <a16:creationId xmlns:a16="http://schemas.microsoft.com/office/drawing/2014/main" id="{25C3482F-B1C3-4BBD-8D4A-E466F8220F57}"/>
              </a:ext>
            </a:extLst>
          </p:cNvPr>
          <p:cNvSpPr>
            <a:spLocks noChangeArrowheads="1"/>
          </p:cNvSpPr>
          <p:nvPr/>
        </p:nvSpPr>
        <p:spPr bwMode="auto">
          <a:xfrm>
            <a:off x="1175848" y="2704942"/>
            <a:ext cx="4509655"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article</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8F8F2"/>
                </a:solidFill>
                <a:effectLst/>
                <a:latin typeface="JetBrains Mono"/>
              </a:rPr>
              <a:t>content</a:t>
            </a:r>
            <a:br>
              <a:rPr kumimoji="0" lang="en-US" altLang="en-US" sz="1200" b="0" i="1"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h2</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8F8F2"/>
                </a:solidFill>
                <a:effectLst/>
                <a:latin typeface="JetBrains Mono"/>
              </a:rPr>
              <a:t>title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a</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50FA78"/>
                </a:solidFill>
                <a:effectLst/>
                <a:latin typeface="JetBrains Mono"/>
              </a:rPr>
              <a:t>href</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1FA8C"/>
                </a:solidFill>
                <a:effectLst/>
                <a:latin typeface="JetBrains Mono"/>
              </a:rPr>
              <a:t>`/note/</a:t>
            </a:r>
            <a:r>
              <a:rPr kumimoji="0" lang="en-US" altLang="en-US" sz="1200" b="0" i="0" u="none" strike="noStrike" cap="none" normalizeH="0" baseline="0">
                <a:ln>
                  <a:noFill/>
                </a:ln>
                <a:solidFill>
                  <a:srgbClr val="F8F8F2"/>
                </a:solidFill>
                <a:effectLst/>
                <a:latin typeface="JetBrains Mono"/>
              </a:rPr>
              <a:t>${note.slug}</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note.title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p</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8F8F2"/>
                </a:solidFill>
                <a:effectLst/>
                <a:latin typeface="JetBrains Mono"/>
              </a:rPr>
              <a:t>subtitle</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8F8F2"/>
                </a:solidFill>
                <a:effectLst/>
                <a:latin typeface="JetBrains Mono"/>
              </a:rPr>
              <a:t>is-6 </a:t>
            </a:r>
            <a:r>
              <a:rPr kumimoji="0" lang="en-US" altLang="en-US" sz="1200" b="0" i="0" u="none" strike="noStrike" cap="none" normalizeH="0" baseline="0">
                <a:ln>
                  <a:noFill/>
                </a:ln>
                <a:solidFill>
                  <a:srgbClr val="F1FA8C"/>
                </a:solidFill>
                <a:effectLst/>
                <a:latin typeface="JetBrains Mono"/>
              </a:rPr>
              <a:t>Published on #{</a:t>
            </a:r>
            <a:r>
              <a:rPr kumimoji="0" lang="en-US" altLang="en-US" sz="1200" b="0" i="0" u="none" strike="noStrike" cap="none" normalizeH="0" baseline="0">
                <a:ln>
                  <a:noFill/>
                </a:ln>
                <a:solidFill>
                  <a:srgbClr val="F8F8F2"/>
                </a:solidFill>
                <a:effectLst/>
                <a:latin typeface="JetBrains Mono"/>
              </a:rPr>
              <a:t>note.date</a:t>
            </a:r>
            <a:r>
              <a:rPr kumimoji="0" lang="en-US" altLang="en-US" sz="1200" b="0" i="0" u="none" strike="noStrike" cap="none" normalizeH="0" baseline="0">
                <a:ln>
                  <a:noFill/>
                </a:ln>
                <a:solidFill>
                  <a:srgbClr val="F1FA8C"/>
                </a:solidFill>
                <a:effectLst/>
                <a:latin typeface="JetBrains Mono"/>
              </a:rPr>
              <a:t>}</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F79C6"/>
                </a:solidFill>
                <a:effectLst/>
                <a:latin typeface="JetBrains Mono"/>
              </a:rPr>
              <a:t>p=</a:t>
            </a:r>
            <a:r>
              <a:rPr kumimoji="0" lang="en-US" altLang="en-US" sz="1200" b="0" i="0" u="none" strike="noStrike" cap="none" normalizeH="0" baseline="0">
                <a:ln>
                  <a:noFill/>
                </a:ln>
                <a:solidFill>
                  <a:srgbClr val="F8F8F2"/>
                </a:solidFill>
                <a:effectLst/>
                <a:latin typeface="JetBrains Mono"/>
              </a:rPr>
              <a:t>note.content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228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(2)</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base layout </a:t>
            </a:r>
            <a:r>
              <a:rPr lang="en-US" b="1" dirty="0"/>
              <a:t>lib/views/</a:t>
            </a:r>
            <a:r>
              <a:rPr lang="en-US" b="1" dirty="0" err="1"/>
              <a:t>layout.pug</a:t>
            </a:r>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The content of the other pages will be loaded in place of </a:t>
            </a:r>
            <a:r>
              <a:rPr lang="en-US" i="1" dirty="0"/>
              <a:t>block content</a:t>
            </a:r>
            <a:endParaRPr lang="en-US" dirty="0"/>
          </a:p>
          <a:p>
            <a:r>
              <a:rPr lang="en-US" dirty="0"/>
              <a:t>We will create static folder </a:t>
            </a:r>
            <a:r>
              <a:rPr lang="en-US" b="1" dirty="0"/>
              <a:t>static/public/scripts</a:t>
            </a:r>
          </a:p>
          <a:p>
            <a:endParaRPr lang="en-US" dirty="0"/>
          </a:p>
        </p:txBody>
      </p:sp>
      <p:sp>
        <p:nvSpPr>
          <p:cNvPr id="2" name="Rectangle 1">
            <a:extLst>
              <a:ext uri="{FF2B5EF4-FFF2-40B4-BE49-F238E27FC236}">
                <a16:creationId xmlns:a16="http://schemas.microsoft.com/office/drawing/2014/main" id="{6CF83827-37AD-4BC7-B011-2231B43B2026}"/>
              </a:ext>
            </a:extLst>
          </p:cNvPr>
          <p:cNvSpPr>
            <a:spLocks noChangeArrowheads="1"/>
          </p:cNvSpPr>
          <p:nvPr/>
        </p:nvSpPr>
        <p:spPr bwMode="auto">
          <a:xfrm>
            <a:off x="1163782" y="1891768"/>
            <a:ext cx="6037118" cy="212365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doctype </a:t>
            </a:r>
            <a:r>
              <a:rPr kumimoji="0" lang="en-US" altLang="en-US" sz="1200" b="0" i="0" u="none" strike="noStrike" cap="none" normalizeH="0" baseline="0" dirty="0">
                <a:ln>
                  <a:noFill/>
                </a:ln>
                <a:solidFill>
                  <a:srgbClr val="F1FA8C"/>
                </a:solidFill>
                <a:effectLst/>
                <a:latin typeface="JetBrains Mono"/>
              </a:rPr>
              <a:t>html</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F79C6"/>
                </a:solidFill>
                <a:effectLst/>
                <a:latin typeface="JetBrains Mono"/>
              </a:rPr>
              <a:t>head</a:t>
            </a:r>
            <a:br>
              <a:rPr kumimoji="0" lang="en-US" altLang="en-US" sz="1200" b="0" i="0" u="none" strike="noStrike" cap="none" normalizeH="0" baseline="0" dirty="0">
                <a:ln>
                  <a:noFill/>
                </a:ln>
                <a:solidFill>
                  <a:srgbClr val="FF79C6"/>
                </a:solidFill>
                <a:effectLst/>
                <a:latin typeface="JetBrains Mono"/>
              </a:rPr>
            </a:br>
            <a:r>
              <a:rPr kumimoji="0" lang="en-US" altLang="en-US" sz="1200" b="0" i="0" u="none" strike="noStrike" cap="none" normalizeH="0" baseline="0" dirty="0">
                <a:ln>
                  <a:noFill/>
                </a:ln>
                <a:solidFill>
                  <a:srgbClr val="FF79C6"/>
                </a:solidFill>
                <a:effectLst/>
                <a:latin typeface="JetBrains Mono"/>
              </a:rPr>
              <a:t>    meta</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50FA78"/>
                </a:solidFill>
                <a:effectLst/>
                <a:latin typeface="JetBrains Mono"/>
              </a:rPr>
              <a:t>charset</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'utf-8'</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meta</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50FA78"/>
                </a:solidFill>
                <a:effectLst/>
                <a:latin typeface="JetBrains Mono"/>
              </a:rPr>
              <a:t>name</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'viewport' </a:t>
            </a:r>
            <a:r>
              <a:rPr kumimoji="0" lang="en-US" altLang="en-US" sz="1200" b="0" i="1" u="none" strike="noStrike" cap="none" normalizeH="0" baseline="0" dirty="0">
                <a:ln>
                  <a:noFill/>
                </a:ln>
                <a:solidFill>
                  <a:srgbClr val="50FA78"/>
                </a:solidFill>
                <a:effectLst/>
                <a:latin typeface="JetBrains Mono"/>
              </a:rPr>
              <a:t>content</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'width=device-width, initial-scale=1'</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title=</a:t>
            </a:r>
            <a:r>
              <a:rPr kumimoji="0" lang="en-US" altLang="en-US" sz="1200" b="0" i="0" u="none" strike="noStrike" cap="none" normalizeH="0" baseline="0" dirty="0">
                <a:ln>
                  <a:noFill/>
                </a:ln>
                <a:solidFill>
                  <a:srgbClr val="F8F8F2"/>
                </a:solidFill>
                <a:effectLst/>
                <a:latin typeface="JetBrains Mono"/>
              </a:rPr>
              <a:t>page</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meta</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50FA78"/>
                </a:solidFill>
                <a:effectLst/>
                <a:latin typeface="JetBrains Mono"/>
              </a:rPr>
              <a:t>name</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'description' </a:t>
            </a:r>
            <a:r>
              <a:rPr kumimoji="0" lang="en-US" altLang="en-US" sz="1200" b="0" i="1" u="none" strike="noStrike" cap="none" normalizeH="0" baseline="0" dirty="0">
                <a:ln>
                  <a:noFill/>
                </a:ln>
                <a:solidFill>
                  <a:srgbClr val="50FA78"/>
                </a:solidFill>
                <a:effectLst/>
                <a:latin typeface="JetBrains Mono"/>
              </a:rPr>
              <a:t>content</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description)</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link</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50FA78"/>
                </a:solidFill>
                <a:effectLst/>
                <a:latin typeface="JetBrains Mono"/>
              </a:rPr>
              <a:t>rel</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'stylesheet' </a:t>
            </a:r>
            <a:r>
              <a:rPr kumimoji="0" lang="en-US" altLang="en-US" sz="1200" b="0" i="1" u="none" strike="noStrike" cap="none" normalizeH="0" baseline="0" dirty="0" err="1">
                <a:ln>
                  <a:noFill/>
                </a:ln>
                <a:solidFill>
                  <a:srgbClr val="50FA78"/>
                </a:solidFill>
                <a:effectLst/>
                <a:latin typeface="JetBrains Mono"/>
              </a:rPr>
              <a:t>href</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808080"/>
                </a:solidFill>
                <a:effectLst/>
                <a:latin typeface="JetBrains Mono"/>
              </a:rPr>
              <a:t>https://cdn.jsdelivr.net/</a:t>
            </a:r>
            <a:r>
              <a:rPr kumimoji="0" lang="en-US" altLang="en-US" sz="1200" b="0" i="0" u="none" strike="noStrike" cap="none" normalizeH="0" baseline="0" dirty="0" err="1">
                <a:ln>
                  <a:noFill/>
                </a:ln>
                <a:solidFill>
                  <a:srgbClr val="808080"/>
                </a:solidFill>
                <a:effectLst/>
                <a:latin typeface="JetBrains Mono"/>
              </a:rPr>
              <a:t>npm</a:t>
            </a:r>
            <a:r>
              <a:rPr kumimoji="0" lang="en-US" altLang="en-US" sz="1200" b="0" i="0" u="none" strike="noStrike" cap="none" normalizeH="0" baseline="0" dirty="0">
                <a:ln>
                  <a:noFill/>
                </a:ln>
                <a:solidFill>
                  <a:srgbClr val="808080"/>
                </a:solidFill>
                <a:effectLst/>
                <a:latin typeface="JetBrains Mono"/>
              </a:rPr>
              <a:t>/bulma@0.8.0/</a:t>
            </a:r>
            <a:r>
              <a:rPr kumimoji="0" lang="en-US" altLang="en-US" sz="1200" b="0" i="0" u="none" strike="noStrike" cap="none" normalizeH="0" baseline="0" dirty="0" err="1">
                <a:ln>
                  <a:noFill/>
                </a:ln>
                <a:solidFill>
                  <a:srgbClr val="808080"/>
                </a:solidFill>
                <a:effectLst/>
                <a:latin typeface="JetBrains Mono"/>
              </a:rPr>
              <a:t>css</a:t>
            </a:r>
            <a:r>
              <a:rPr kumimoji="0" lang="en-US" altLang="en-US" sz="1200" b="0" i="0" u="none" strike="noStrike" cap="none" normalizeH="0" baseline="0" dirty="0">
                <a:ln>
                  <a:noFill/>
                </a:ln>
                <a:solidFill>
                  <a:srgbClr val="808080"/>
                </a:solidFill>
                <a:effectLst/>
                <a:latin typeface="JetBrains Mono"/>
              </a:rPr>
              <a:t>/bulma.min.css</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script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50FA78"/>
                </a:solidFill>
                <a:effectLst/>
                <a:latin typeface="JetBrains Mono"/>
              </a:rPr>
              <a:t>defer</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 </a:t>
            </a:r>
            <a:r>
              <a:rPr kumimoji="0" lang="en-US" altLang="en-US" sz="1200" b="0" i="1" u="none" strike="noStrike" cap="none" normalizeH="0" baseline="0" dirty="0" err="1">
                <a:ln>
                  <a:noFill/>
                </a:ln>
                <a:solidFill>
                  <a:srgbClr val="50FA78"/>
                </a:solidFill>
                <a:effectLst/>
                <a:latin typeface="JetBrains Mono"/>
              </a:rPr>
              <a:t>src</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808080"/>
                </a:solidFill>
                <a:effectLst/>
                <a:latin typeface="JetBrains Mono"/>
              </a:rPr>
              <a:t>https://use.fontawesome.com/releases/v5.3.1/</a:t>
            </a:r>
            <a:r>
              <a:rPr kumimoji="0" lang="en-US" altLang="en-US" sz="1200" b="0" i="0" u="none" strike="noStrike" cap="none" normalizeH="0" baseline="0" dirty="0" err="1">
                <a:ln>
                  <a:noFill/>
                </a:ln>
                <a:solidFill>
                  <a:srgbClr val="808080"/>
                </a:solidFill>
                <a:effectLst/>
                <a:latin typeface="JetBrains Mono"/>
              </a:rPr>
              <a:t>js</a:t>
            </a:r>
            <a:r>
              <a:rPr kumimoji="0" lang="en-US" altLang="en-US" sz="1200" b="0" i="0" u="none" strike="noStrike" cap="none" normalizeH="0" baseline="0" dirty="0">
                <a:ln>
                  <a:noFill/>
                </a:ln>
                <a:solidFill>
                  <a:srgbClr val="808080"/>
                </a:solidFill>
                <a:effectLst/>
                <a:latin typeface="JetBrains Mono"/>
              </a:rPr>
              <a:t>/all.js</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body</a:t>
            </a:r>
            <a:br>
              <a:rPr kumimoji="0" lang="en-US" altLang="en-US" sz="1200" b="0" i="0" u="none" strike="noStrike" cap="none" normalizeH="0" baseline="0" dirty="0">
                <a:ln>
                  <a:noFill/>
                </a:ln>
                <a:solidFill>
                  <a:srgbClr val="FF79C6"/>
                </a:solidFill>
                <a:effectLst/>
                <a:latin typeface="JetBrains Mono"/>
              </a:rPr>
            </a:br>
            <a:r>
              <a:rPr kumimoji="0" lang="en-US" altLang="en-US" sz="1200" b="0" i="0" u="none" strike="noStrike" cap="none" normalizeH="0" baseline="0" dirty="0">
                <a:ln>
                  <a:noFill/>
                </a:ln>
                <a:solidFill>
                  <a:srgbClr val="FF79C6"/>
                </a:solidFill>
                <a:effectLst/>
                <a:latin typeface="JetBrains Mono"/>
              </a:rPr>
              <a:t>    block </a:t>
            </a:r>
            <a:r>
              <a:rPr kumimoji="0" lang="en-US" altLang="en-US" sz="1200" b="0" i="0" u="none" strike="noStrike" cap="none" normalizeH="0" baseline="0" dirty="0">
                <a:ln>
                  <a:noFill/>
                </a:ln>
                <a:solidFill>
                  <a:srgbClr val="F1FA8C"/>
                </a:solidFill>
                <a:effectLst/>
                <a:latin typeface="JetBrains Mono"/>
              </a:rPr>
              <a:t>content</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1FA8C"/>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script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50FA78"/>
                </a:solidFill>
                <a:effectLst/>
                <a:latin typeface="JetBrains Mono"/>
              </a:rPr>
              <a:t>src</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'/scripts/main.js'</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126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D83821-B0E5-4ADC-A342-F4F026E74FC3}"/>
              </a:ext>
            </a:extLst>
          </p:cNvPr>
          <p:cNvSpPr>
            <a:spLocks noGrp="1"/>
          </p:cNvSpPr>
          <p:nvPr>
            <p:ph type="title"/>
          </p:nvPr>
        </p:nvSpPr>
        <p:spPr/>
        <p:txBody>
          <a:bodyPr/>
          <a:lstStyle/>
          <a:p>
            <a:r>
              <a:rPr lang="en-US" dirty="0"/>
              <a:t>Working with MySQL</a:t>
            </a:r>
          </a:p>
        </p:txBody>
      </p:sp>
      <p:sp>
        <p:nvSpPr>
          <p:cNvPr id="6" name="Content Placeholder 5">
            <a:extLst>
              <a:ext uri="{FF2B5EF4-FFF2-40B4-BE49-F238E27FC236}">
                <a16:creationId xmlns:a16="http://schemas.microsoft.com/office/drawing/2014/main" id="{E6F5FFB0-6CB7-40A4-A401-34D15B35F26B}"/>
              </a:ext>
            </a:extLst>
          </p:cNvPr>
          <p:cNvSpPr>
            <a:spLocks noGrp="1"/>
          </p:cNvSpPr>
          <p:nvPr>
            <p:ph type="body" sz="quarter" idx="11"/>
          </p:nvPr>
        </p:nvSpPr>
        <p:spPr/>
        <p:txBody>
          <a:bodyPr/>
          <a:lstStyle/>
          <a:p>
            <a:r>
              <a:rPr lang="en-US" dirty="0"/>
              <a:t>To access a MySQL database with Node.js, you need a MySQL driver.</a:t>
            </a:r>
          </a:p>
          <a:p>
            <a:r>
              <a:rPr lang="en-US" dirty="0"/>
              <a:t>We will use the “</a:t>
            </a:r>
            <a:r>
              <a:rPr lang="en-US" dirty="0" err="1"/>
              <a:t>mysql</a:t>
            </a:r>
            <a:r>
              <a:rPr lang="en-US" dirty="0"/>
              <a:t>” module</a:t>
            </a:r>
          </a:p>
          <a:p>
            <a:r>
              <a:rPr lang="en-US" dirty="0"/>
              <a:t>We will test some common functionality of “</a:t>
            </a:r>
            <a:r>
              <a:rPr lang="en-US" dirty="0" err="1"/>
              <a:t>mysql</a:t>
            </a:r>
            <a:r>
              <a:rPr lang="en-US" dirty="0"/>
              <a:t>”</a:t>
            </a:r>
          </a:p>
          <a:p>
            <a:pPr lvl="1"/>
            <a:r>
              <a:rPr lang="en-US" dirty="0"/>
              <a:t>Connect DB</a:t>
            </a:r>
          </a:p>
          <a:p>
            <a:pPr lvl="1"/>
            <a:r>
              <a:rPr lang="en-US" dirty="0"/>
              <a:t>Create database</a:t>
            </a:r>
          </a:p>
          <a:p>
            <a:pPr lvl="1"/>
            <a:r>
              <a:rPr lang="en-US" dirty="0"/>
              <a:t>Create table</a:t>
            </a:r>
          </a:p>
          <a:p>
            <a:pPr lvl="1"/>
            <a:r>
              <a:rPr lang="en-US" dirty="0"/>
              <a:t>Insert/ Select/ Delete data</a:t>
            </a:r>
          </a:p>
        </p:txBody>
      </p:sp>
    </p:spTree>
    <p:extLst>
      <p:ext uri="{BB962C8B-B14F-4D97-AF65-F5344CB8AC3E}">
        <p14:creationId xmlns:p14="http://schemas.microsoft.com/office/powerpoint/2010/main" val="2497411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(3)</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home view to show list of all the notes and a button that will show a modal window with a form that allow us to create new note via Ajax.</a:t>
            </a:r>
          </a:p>
          <a:p>
            <a:r>
              <a:rPr lang="en-US" dirty="0"/>
              <a:t>Create </a:t>
            </a:r>
            <a:r>
              <a:rPr lang="en-US" b="1" dirty="0"/>
              <a:t>lib/views/</a:t>
            </a:r>
            <a:r>
              <a:rPr lang="en-US" b="1" dirty="0" err="1"/>
              <a:t>home.pug</a:t>
            </a:r>
            <a:endParaRPr lang="en-US" b="1" dirty="0"/>
          </a:p>
          <a:p>
            <a:pPr lvl="1"/>
            <a:r>
              <a:rPr lang="en-US" dirty="0"/>
              <a:t>That will extend from layout </a:t>
            </a:r>
          </a:p>
          <a:p>
            <a:pPr lvl="1"/>
            <a:r>
              <a:rPr lang="en-US" dirty="0"/>
              <a:t>Write content display on </a:t>
            </a:r>
            <a:r>
              <a:rPr lang="en-US" b="1" dirty="0"/>
              <a:t>block content</a:t>
            </a:r>
            <a:r>
              <a:rPr lang="en-US" dirty="0"/>
              <a:t> of </a:t>
            </a:r>
            <a:r>
              <a:rPr lang="en-US" b="1" dirty="0"/>
              <a:t>layout</a:t>
            </a:r>
          </a:p>
          <a:p>
            <a:pPr lvl="1"/>
            <a:endParaRPr lang="en-US" b="1" dirty="0"/>
          </a:p>
          <a:p>
            <a:pPr lvl="1"/>
            <a:endParaRPr lang="en-US" b="1" dirty="0"/>
          </a:p>
          <a:p>
            <a:pPr lvl="1"/>
            <a:r>
              <a:rPr lang="en-US" dirty="0"/>
              <a:t>Include </a:t>
            </a:r>
            <a:r>
              <a:rPr lang="en-US" b="1" dirty="0"/>
              <a:t>components/note</a:t>
            </a:r>
            <a:r>
              <a:rPr lang="en-US" dirty="0"/>
              <a:t> to display with same format:</a:t>
            </a:r>
          </a:p>
          <a:p>
            <a:pPr lvl="1"/>
            <a:endParaRPr lang="en-US" b="1" dirty="0"/>
          </a:p>
          <a:p>
            <a:pPr lvl="1"/>
            <a:endParaRPr lang="en-US" b="1" dirty="0"/>
          </a:p>
          <a:p>
            <a:endParaRPr lang="en-US" b="1" dirty="0"/>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4" name="Rectangle 2">
            <a:extLst>
              <a:ext uri="{FF2B5EF4-FFF2-40B4-BE49-F238E27FC236}">
                <a16:creationId xmlns:a16="http://schemas.microsoft.com/office/drawing/2014/main" id="{87CACFC7-56C7-44CE-B01F-07357E5542BF}"/>
              </a:ext>
            </a:extLst>
          </p:cNvPr>
          <p:cNvSpPr>
            <a:spLocks noChangeArrowheads="1"/>
          </p:cNvSpPr>
          <p:nvPr/>
        </p:nvSpPr>
        <p:spPr bwMode="auto">
          <a:xfrm>
            <a:off x="1683327" y="2875127"/>
            <a:ext cx="1298864"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extends </a:t>
            </a:r>
            <a:r>
              <a:rPr kumimoji="0" lang="en-US" altLang="en-US" sz="1200" b="0" i="0" u="none" strike="noStrike" cap="none" normalizeH="0" baseline="0">
                <a:ln>
                  <a:noFill/>
                </a:ln>
                <a:solidFill>
                  <a:srgbClr val="F1FA8C"/>
                </a:solidFill>
                <a:effectLst/>
                <a:latin typeface="JetBrains Mono"/>
              </a:rPr>
              <a:t>layout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2AE29B9-F1E4-479D-A389-5B25A0E79FD3}"/>
              </a:ext>
            </a:extLst>
          </p:cNvPr>
          <p:cNvSpPr>
            <a:spLocks noChangeArrowheads="1"/>
          </p:cNvSpPr>
          <p:nvPr/>
        </p:nvSpPr>
        <p:spPr bwMode="auto">
          <a:xfrm>
            <a:off x="1683327" y="3637047"/>
            <a:ext cx="3023755"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block </a:t>
            </a:r>
            <a:r>
              <a:rPr kumimoji="0" lang="en-US" altLang="en-US" sz="1200" b="0" i="0" u="none" strike="noStrike" cap="none" normalizeH="0" baseline="0">
                <a:ln>
                  <a:noFill/>
                </a:ln>
                <a:solidFill>
                  <a:srgbClr val="F1FA8C"/>
                </a:solidFill>
                <a:effectLst/>
                <a:latin typeface="JetBrains Mono"/>
              </a:rPr>
              <a:t>content</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D27EA14B-86EA-4A8A-AC51-A19232F44160}"/>
              </a:ext>
            </a:extLst>
          </p:cNvPr>
          <p:cNvSpPr>
            <a:spLocks noChangeArrowheads="1"/>
          </p:cNvSpPr>
          <p:nvPr/>
        </p:nvSpPr>
        <p:spPr bwMode="auto">
          <a:xfrm>
            <a:off x="1683327" y="4362665"/>
            <a:ext cx="3023755"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main</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50FA78"/>
                </a:solidFill>
                <a:effectLst/>
                <a:latin typeface="JetBrains Mono"/>
              </a:rPr>
              <a:t>container</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8F8F2"/>
                </a:solidFill>
                <a:effectLst/>
                <a:latin typeface="JetBrains Mono"/>
              </a:rPr>
              <a:t>notes-list</a:t>
            </a:r>
            <a:br>
              <a:rPr kumimoji="0" lang="en-US" altLang="en-US" sz="1200" b="0" i="1"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8F8F2"/>
                </a:solidFill>
                <a:effectLst/>
                <a:latin typeface="JetBrains Mono"/>
              </a:rPr>
              <a:t>each note </a:t>
            </a:r>
            <a:r>
              <a:rPr kumimoji="0" lang="en-US" altLang="en-US" sz="1200" b="0" i="0" u="none" strike="noStrike" cap="none" normalizeH="0" baseline="0">
                <a:ln>
                  <a:noFill/>
                </a:ln>
                <a:solidFill>
                  <a:srgbClr val="FF79C6"/>
                </a:solidFill>
                <a:effectLst/>
                <a:latin typeface="JetBrains Mono"/>
              </a:rPr>
              <a:t>in </a:t>
            </a:r>
            <a:r>
              <a:rPr kumimoji="0" lang="en-US" altLang="en-US" sz="1200" b="0" i="0" u="none" strike="noStrike" cap="none" normalizeH="0" baseline="0">
                <a:ln>
                  <a:noFill/>
                </a:ln>
                <a:solidFill>
                  <a:srgbClr val="F8F8F2"/>
                </a:solidFill>
                <a:effectLst/>
                <a:latin typeface="JetBrains Mono"/>
              </a:rPr>
              <a:t>data.notes</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include </a:t>
            </a:r>
            <a:r>
              <a:rPr kumimoji="0" lang="en-US" altLang="en-US" sz="1200" b="0" i="0" u="none" strike="noStrike" cap="none" normalizeH="0" baseline="0">
                <a:ln>
                  <a:noFill/>
                </a:ln>
                <a:solidFill>
                  <a:srgbClr val="F1FA8C"/>
                </a:solidFill>
                <a:effectLst/>
                <a:latin typeface="JetBrains Mono"/>
              </a:rPr>
              <a:t>components/note</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1FA8C"/>
                </a:solidFill>
                <a:effectLst/>
                <a:latin typeface="JetBrains Mono"/>
              </a:rPr>
              <a:t>        </a:t>
            </a:r>
            <a:r>
              <a:rPr kumimoji="0" lang="en-US" altLang="en-US" sz="1200" b="0" i="0" u="none" strike="noStrike" cap="none" normalizeH="0" baseline="0">
                <a:ln>
                  <a:noFill/>
                </a:ln>
                <a:solidFill>
                  <a:srgbClr val="FF79C6"/>
                </a:solidFill>
                <a:effectLst/>
                <a:latin typeface="JetBrains Mono"/>
              </a:rPr>
              <a:t>hr</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2275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(4)</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endParaRPr lang="en-US" b="1" dirty="0"/>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4" name="Rectangle 1">
            <a:extLst>
              <a:ext uri="{FF2B5EF4-FFF2-40B4-BE49-F238E27FC236}">
                <a16:creationId xmlns:a16="http://schemas.microsoft.com/office/drawing/2014/main" id="{9C1F7BAB-FBA2-489C-AB73-F116A50F5FE3}"/>
              </a:ext>
            </a:extLst>
          </p:cNvPr>
          <p:cNvSpPr>
            <a:spLocks noChangeArrowheads="1"/>
          </p:cNvSpPr>
          <p:nvPr/>
        </p:nvSpPr>
        <p:spPr bwMode="auto">
          <a:xfrm>
            <a:off x="924791" y="944142"/>
            <a:ext cx="5902036" cy="549381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F79C6"/>
                </a:solidFill>
                <a:effectLst/>
                <a:latin typeface="JetBrains Mono"/>
              </a:rPr>
              <a:t>extends </a:t>
            </a:r>
            <a:r>
              <a:rPr kumimoji="0" lang="en-US" altLang="en-US" sz="900" b="0" i="0" u="none" strike="noStrike" cap="none" normalizeH="0" baseline="0">
                <a:ln>
                  <a:noFill/>
                </a:ln>
                <a:solidFill>
                  <a:srgbClr val="F1FA8C"/>
                </a:solidFill>
                <a:effectLst/>
                <a:latin typeface="JetBrains Mono"/>
              </a:rPr>
              <a:t>layout</a:t>
            </a:r>
            <a:br>
              <a:rPr kumimoji="0" lang="en-US" altLang="en-US" sz="900" b="0" i="0" u="none" strike="noStrike" cap="none" normalizeH="0" baseline="0">
                <a:ln>
                  <a:noFill/>
                </a:ln>
                <a:solidFill>
                  <a:srgbClr val="F1FA8C"/>
                </a:solidFill>
                <a:effectLst/>
                <a:latin typeface="JetBrains Mono"/>
              </a:rPr>
            </a:b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F79C6"/>
                </a:solidFill>
                <a:effectLst/>
                <a:latin typeface="JetBrains Mono"/>
              </a:rPr>
              <a:t>block </a:t>
            </a:r>
            <a:r>
              <a:rPr kumimoji="0" lang="en-US" altLang="en-US" sz="900" b="0" i="0" u="none" strike="noStrike" cap="none" normalizeH="0" baseline="0">
                <a:ln>
                  <a:noFill/>
                </a:ln>
                <a:solidFill>
                  <a:srgbClr val="F1FA8C"/>
                </a:solidFill>
                <a:effectLst/>
                <a:latin typeface="JetBrains Mono"/>
              </a:rPr>
              <a:t>content</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F79C6"/>
                </a:solidFill>
                <a:effectLst/>
                <a:latin typeface="JetBrains Mono"/>
              </a:rPr>
              <a:t>section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section</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container</a:t>
            </a:r>
            <a:br>
              <a:rPr kumimoji="0" lang="en-US" altLang="en-US" sz="900" b="0" i="1" u="none" strike="noStrike" cap="none" normalizeH="0" baseline="0">
                <a:ln>
                  <a:noFill/>
                </a:ln>
                <a:solidFill>
                  <a:srgbClr val="F8F8F2"/>
                </a:solidFill>
                <a:effectLst/>
                <a:latin typeface="JetBrains Mono"/>
              </a:rPr>
            </a:b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h1</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title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has-text-centered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1FA8C"/>
                </a:solidFill>
                <a:effectLst/>
                <a:latin typeface="JetBrains Mono"/>
              </a:rPr>
              <a:t>Notes Board</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tabs</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is-centered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ul</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li</a:t>
            </a: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show-modal</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href</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1FA8C"/>
                </a:solidFill>
                <a:effectLst/>
                <a:latin typeface="JetBrains Mono"/>
              </a:rPr>
              <a:t>Publish</a:t>
            </a:r>
            <a:br>
              <a:rPr kumimoji="0" lang="en-US" altLang="en-US" sz="900" b="0" i="0" u="none" strike="noStrike" cap="none" normalizeH="0" baseline="0">
                <a:ln>
                  <a:noFill/>
                </a:ln>
                <a:solidFill>
                  <a:srgbClr val="F1FA8C"/>
                </a:solidFill>
                <a:effectLst/>
                <a:latin typeface="JetBrains Mono"/>
              </a:rPr>
            </a:b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F79C6"/>
                </a:solidFill>
                <a:effectLst/>
                <a:latin typeface="JetBrains Mono"/>
              </a:rPr>
              <a:t>main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container</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notes-list</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each note </a:t>
            </a:r>
            <a:r>
              <a:rPr kumimoji="0" lang="en-US" altLang="en-US" sz="900" b="0" i="0" u="none" strike="noStrike" cap="none" normalizeH="0" baseline="0">
                <a:ln>
                  <a:noFill/>
                </a:ln>
                <a:solidFill>
                  <a:srgbClr val="FF79C6"/>
                </a:solidFill>
                <a:effectLst/>
                <a:latin typeface="JetBrains Mono"/>
              </a:rPr>
              <a:t>in </a:t>
            </a:r>
            <a:r>
              <a:rPr kumimoji="0" lang="en-US" altLang="en-US" sz="900" b="0" i="0" u="none" strike="noStrike" cap="none" normalizeH="0" baseline="0">
                <a:ln>
                  <a:noFill/>
                </a:ln>
                <a:solidFill>
                  <a:srgbClr val="F8F8F2"/>
                </a:solidFill>
                <a:effectLst/>
                <a:latin typeface="JetBrains Mono"/>
              </a:rPr>
              <a:t>data.notes</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include </a:t>
            </a:r>
            <a:r>
              <a:rPr kumimoji="0" lang="en-US" altLang="en-US" sz="900" b="0" i="0" u="none" strike="noStrike" cap="none" normalizeH="0" baseline="0">
                <a:ln>
                  <a:noFill/>
                </a:ln>
                <a:solidFill>
                  <a:srgbClr val="F1FA8C"/>
                </a:solidFill>
                <a:effectLst/>
                <a:latin typeface="JetBrains Mono"/>
              </a:rPr>
              <a:t>components/note</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F79C6"/>
                </a:solidFill>
                <a:effectLst/>
                <a:latin typeface="JetBrains Mono"/>
              </a:rPr>
              <a:t>hr</a:t>
            </a:r>
            <a:br>
              <a:rPr kumimoji="0" lang="en-US" altLang="en-US" sz="900" b="0" i="0" u="none" strike="noStrike" cap="none" normalizeH="0" baseline="0">
                <a:ln>
                  <a:noFill/>
                </a:ln>
                <a:solidFill>
                  <a:srgbClr val="FF79C6"/>
                </a:solidFill>
                <a:effectLst/>
                <a:latin typeface="JetBrains Mono"/>
              </a:rPr>
            </a:br>
            <a:br>
              <a:rPr kumimoji="0" lang="en-US" altLang="en-US" sz="900" b="0" i="0" u="none" strike="noStrike" cap="none" normalizeH="0" baseline="0">
                <a:ln>
                  <a:noFill/>
                </a:ln>
                <a:solidFill>
                  <a:srgbClr val="FF79C6"/>
                </a:solidFill>
                <a:effectLst/>
                <a:latin typeface="JetBrains Mono"/>
              </a:rPr>
            </a:b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modal</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modal-background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modal-card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header</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modal-card-head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p</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modal-card-title </a:t>
            </a:r>
            <a:r>
              <a:rPr kumimoji="0" lang="en-US" altLang="en-US" sz="900" b="0" i="0" u="none" strike="noStrike" cap="none" normalizeH="0" baseline="0">
                <a:ln>
                  <a:noFill/>
                </a:ln>
                <a:solidFill>
                  <a:srgbClr val="F1FA8C"/>
                </a:solidFill>
                <a:effectLst/>
                <a:latin typeface="JetBrains Mono"/>
              </a:rPr>
              <a:t>Add note</a:t>
            </a:r>
            <a:br>
              <a:rPr kumimoji="0" lang="en-US" altLang="en-US" sz="900" b="0" i="0" u="none" strike="noStrike" cap="none" normalizeH="0" baseline="0">
                <a:ln>
                  <a:noFill/>
                </a:ln>
                <a:solidFill>
                  <a:srgbClr val="F1FA8C"/>
                </a:solidFill>
                <a:effectLst/>
                <a:latin typeface="JetBrains Mono"/>
              </a:rPr>
            </a:br>
            <a:r>
              <a:rPr kumimoji="0" lang="en-US" altLang="en-US" sz="900" b="0" i="0" u="none" strike="noStrike" cap="none" normalizeH="0" baseline="0">
                <a:ln>
                  <a:noFill/>
                </a:ln>
                <a:solidFill>
                  <a:srgbClr val="F1FA8C"/>
                </a:solidFill>
                <a:effectLst/>
                <a:latin typeface="JetBrains Mono"/>
              </a:rPr>
              <a:t>                        </a:t>
            </a:r>
            <a:r>
              <a:rPr kumimoji="0" lang="en-US" altLang="en-US" sz="900" b="0" i="0" u="none" strike="noStrike" cap="none" normalizeH="0" baseline="0">
                <a:ln>
                  <a:noFill/>
                </a:ln>
                <a:solidFill>
                  <a:srgbClr val="FF79C6"/>
                </a:solidFill>
                <a:effectLst/>
                <a:latin typeface="JetBrains Mono"/>
              </a:rPr>
              <a:t>button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delete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aria-label</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'close'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section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modal-card-body</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form</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action</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'/note' </a:t>
            </a:r>
            <a:r>
              <a:rPr kumimoji="0" lang="en-US" altLang="en-US" sz="900" b="0" i="1" u="none" strike="noStrike" cap="none" normalizeH="0" baseline="0">
                <a:ln>
                  <a:noFill/>
                </a:ln>
                <a:solidFill>
                  <a:srgbClr val="50FA78"/>
                </a:solidFill>
                <a:effectLst/>
                <a:latin typeface="JetBrains Mono"/>
              </a:rPr>
              <a:t>method</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'POST'</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note-form</a:t>
            </a:r>
            <a:r>
              <a:rPr kumimoji="0" lang="en-US" altLang="en-US" sz="900" b="0" i="1" u="none" strike="noStrike" cap="none" normalizeH="0" baseline="0">
                <a:ln>
                  <a:noFill/>
                </a:ln>
                <a:solidFill>
                  <a:srgbClr val="50FA78"/>
                </a:solidFill>
                <a:effectLst/>
                <a:latin typeface="JetBrains Mono"/>
              </a:rPr>
              <a:t>#note-form</a:t>
            </a:r>
            <a:br>
              <a:rPr kumimoji="0" lang="en-US" altLang="en-US" sz="900" b="0" i="1" u="none" strike="noStrike" cap="none" normalizeH="0" baseline="0">
                <a:ln>
                  <a:noFill/>
                </a:ln>
                <a:solidFill>
                  <a:srgbClr val="50FA78"/>
                </a:solidFill>
                <a:effectLst/>
                <a:latin typeface="JetBrains Mono"/>
              </a:rPr>
            </a:br>
            <a:r>
              <a:rPr kumimoji="0" lang="en-US" altLang="en-US" sz="900" b="0" i="1" u="none" strike="noStrike" cap="none" normalizeH="0" baseline="0">
                <a:ln>
                  <a:noFill/>
                </a:ln>
                <a:solidFill>
                  <a:srgbClr val="50FA78"/>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field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control</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input</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input</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name</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'noteTitle' </a:t>
            </a:r>
            <a:r>
              <a:rPr kumimoji="0" lang="en-US" altLang="en-US" sz="900" b="0" i="1" u="none" strike="noStrike" cap="none" normalizeH="0" baseline="0">
                <a:ln>
                  <a:noFill/>
                </a:ln>
                <a:solidFill>
                  <a:srgbClr val="50FA78"/>
                </a:solidFill>
                <a:effectLst/>
                <a:latin typeface="JetBrains Mono"/>
              </a:rPr>
              <a:t>type</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'text' </a:t>
            </a:r>
            <a:r>
              <a:rPr kumimoji="0" lang="en-US" altLang="en-US" sz="900" b="0" i="1" u="none" strike="noStrike" cap="none" normalizeH="0" baseline="0">
                <a:ln>
                  <a:noFill/>
                </a:ln>
                <a:solidFill>
                  <a:srgbClr val="50FA78"/>
                </a:solidFill>
                <a:effectLst/>
                <a:latin typeface="JetBrains Mono"/>
              </a:rPr>
              <a:t>placeholder</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'Title'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8F8F2"/>
                </a:solidFill>
                <a:effectLst/>
                <a:latin typeface="JetBrains Mono"/>
              </a:rPr>
              <a:t>field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control</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input</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input</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name</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'noteDescription' </a:t>
            </a:r>
            <a:r>
              <a:rPr kumimoji="0" lang="en-US" altLang="en-US" sz="900" b="0" i="1" u="none" strike="noStrike" cap="none" normalizeH="0" baseline="0">
                <a:ln>
                  <a:noFill/>
                </a:ln>
                <a:solidFill>
                  <a:srgbClr val="50FA78"/>
                </a:solidFill>
                <a:effectLst/>
                <a:latin typeface="JetBrains Mono"/>
              </a:rPr>
              <a:t>type</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'text' </a:t>
            </a:r>
            <a:r>
              <a:rPr kumimoji="0" lang="en-US" altLang="en-US" sz="900" b="0" i="1" u="none" strike="noStrike" cap="none" normalizeH="0" baseline="0">
                <a:ln>
                  <a:noFill/>
                </a:ln>
                <a:solidFill>
                  <a:srgbClr val="50FA78"/>
                </a:solidFill>
                <a:effectLst/>
                <a:latin typeface="JetBrains Mono"/>
              </a:rPr>
              <a:t>placeholder</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'Short description'</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8F8F2"/>
                </a:solidFill>
                <a:effectLst/>
                <a:latin typeface="JetBrains Mono"/>
              </a:rPr>
              <a:t>field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control</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textarea</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textarea</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50FA78"/>
                </a:solidFill>
                <a:effectLst/>
                <a:latin typeface="JetBrains Mono"/>
              </a:rPr>
              <a:t>name</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'noteContent' </a:t>
            </a:r>
            <a:r>
              <a:rPr kumimoji="0" lang="en-US" altLang="en-US" sz="900" b="0" i="1" u="none" strike="noStrike" cap="none" normalizeH="0" baseline="0">
                <a:ln>
                  <a:noFill/>
                </a:ln>
                <a:solidFill>
                  <a:srgbClr val="50FA78"/>
                </a:solidFill>
                <a:effectLst/>
                <a:latin typeface="JetBrains Mono"/>
              </a:rPr>
              <a:t>placeholder</a:t>
            </a:r>
            <a:r>
              <a:rPr kumimoji="0" lang="en-US" altLang="en-US" sz="900" b="0" i="0" u="none" strike="noStrike" cap="none" normalizeH="0" baseline="0">
                <a:ln>
                  <a:noFill/>
                </a:ln>
                <a:solidFill>
                  <a:srgbClr val="FF79C6"/>
                </a:solidFill>
                <a:effectLst/>
                <a:latin typeface="JetBrains Mono"/>
              </a:rPr>
              <a:t>=</a:t>
            </a:r>
            <a:r>
              <a:rPr kumimoji="0" lang="en-US" altLang="en-US" sz="900" b="0" i="0" u="none" strike="noStrike" cap="none" normalizeH="0" baseline="0">
                <a:ln>
                  <a:noFill/>
                </a:ln>
                <a:solidFill>
                  <a:srgbClr val="F1FA8C"/>
                </a:solidFill>
                <a:effectLst/>
                <a:latin typeface="JetBrains Mono"/>
              </a:rPr>
              <a:t>'Contents'</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8F8F2"/>
                </a:solidFill>
                <a:effectLst/>
                <a:latin typeface="JetBrains Mono"/>
              </a:rPr>
              <a:t>field</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control</a:t>
            </a:r>
            <a:br>
              <a:rPr kumimoji="0" lang="en-US" altLang="en-US" sz="900" b="0" i="1" u="none" strike="noStrike" cap="none" normalizeH="0" baseline="0">
                <a:ln>
                  <a:noFill/>
                </a:ln>
                <a:solidFill>
                  <a:srgbClr val="F8F8F2"/>
                </a:solidFill>
                <a:effectLst/>
                <a:latin typeface="JetBrains Mono"/>
              </a:rPr>
            </a:br>
            <a:r>
              <a:rPr kumimoji="0" lang="en-US" altLang="en-US" sz="900" b="0" i="1"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button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button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8F8F2"/>
                </a:solidFill>
                <a:effectLst/>
                <a:latin typeface="JetBrains Mono"/>
              </a:rPr>
              <a:t>is-link </a:t>
            </a:r>
            <a:r>
              <a:rPr kumimoji="0" lang="en-US" altLang="en-US" sz="900" b="0" i="0" u="none" strike="noStrike" cap="none" normalizeH="0" baseline="0">
                <a:ln>
                  <a:noFill/>
                </a:ln>
                <a:solidFill>
                  <a:srgbClr val="F1FA8C"/>
                </a:solidFill>
                <a:effectLst/>
                <a:latin typeface="JetBrains Mono"/>
              </a:rPr>
              <a:t>Save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534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(5)</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The note page is pretty similar to the home page, but in this case, we show a menu with options specific to the current note.</a:t>
            </a:r>
          </a:p>
          <a:p>
            <a:r>
              <a:rPr lang="en-US" dirty="0"/>
              <a:t>Create lib/views/</a:t>
            </a:r>
            <a:r>
              <a:rPr lang="en-US" dirty="0" err="1"/>
              <a:t>note.pug</a:t>
            </a:r>
            <a:endParaRPr lang="en-US" dirty="0"/>
          </a:p>
          <a:p>
            <a:endParaRPr lang="en-US" b="1" dirty="0"/>
          </a:p>
          <a:p>
            <a:endParaRPr lang="en-US" b="1" dirty="0"/>
          </a:p>
          <a:p>
            <a:endParaRPr lang="en-US" b="1" dirty="0"/>
          </a:p>
          <a:p>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872922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(6)</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endParaRPr lang="en-US" dirty="0"/>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4" name="Rectangle 3">
            <a:extLst>
              <a:ext uri="{FF2B5EF4-FFF2-40B4-BE49-F238E27FC236}">
                <a16:creationId xmlns:a16="http://schemas.microsoft.com/office/drawing/2014/main" id="{A0C19569-8088-448F-8531-FEC6AB46EB24}"/>
              </a:ext>
            </a:extLst>
          </p:cNvPr>
          <p:cNvSpPr>
            <a:spLocks noChangeArrowheads="1"/>
          </p:cNvSpPr>
          <p:nvPr/>
        </p:nvSpPr>
        <p:spPr bwMode="auto">
          <a:xfrm>
            <a:off x="838200" y="944142"/>
            <a:ext cx="6660573" cy="532453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79C6"/>
                </a:solidFill>
                <a:effectLst/>
                <a:latin typeface="JetBrains Mono"/>
              </a:rPr>
              <a:t>extends </a:t>
            </a:r>
            <a:r>
              <a:rPr kumimoji="0" lang="en-US" altLang="en-US" sz="1000" b="0" i="0" u="none" strike="noStrike" cap="none" normalizeH="0" baseline="0" dirty="0">
                <a:ln>
                  <a:noFill/>
                </a:ln>
                <a:solidFill>
                  <a:srgbClr val="F1FA8C"/>
                </a:solidFill>
                <a:effectLst/>
                <a:latin typeface="JetBrains Mono"/>
              </a:rPr>
              <a:t>layout</a:t>
            </a:r>
            <a:br>
              <a:rPr kumimoji="0" lang="en-US" altLang="en-US" sz="1000" b="0" i="0" u="none" strike="noStrike" cap="none" normalizeH="0" baseline="0" dirty="0">
                <a:ln>
                  <a:noFill/>
                </a:ln>
                <a:solidFill>
                  <a:srgbClr val="F1FA8C"/>
                </a:solidFill>
                <a:effectLst/>
                <a:latin typeface="JetBrains Mono"/>
              </a:rPr>
            </a:b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F79C6"/>
                </a:solidFill>
                <a:effectLst/>
                <a:latin typeface="JetBrains Mono"/>
              </a:rPr>
              <a:t>block </a:t>
            </a:r>
            <a:r>
              <a:rPr kumimoji="0" lang="en-US" altLang="en-US" sz="1000" b="0" i="0" u="none" strike="noStrike" cap="none" normalizeH="0" baseline="0" dirty="0">
                <a:ln>
                  <a:noFill/>
                </a:ln>
                <a:solidFill>
                  <a:srgbClr val="F1FA8C"/>
                </a:solidFill>
                <a:effectLst/>
                <a:latin typeface="JetBrains Mono"/>
              </a:rPr>
              <a:t>content</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section</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section</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container</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h1</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title</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has-text-centered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1FA8C"/>
                </a:solidFill>
                <a:effectLst/>
                <a:latin typeface="JetBrains Mono"/>
              </a:rPr>
              <a:t>Notes Board</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tabs</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is-centered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ul</a:t>
            </a:r>
            <a:br>
              <a:rPr kumimoji="0" lang="en-US" altLang="en-US" sz="1000" b="0" i="0" u="none" strike="noStrike" cap="none" normalizeH="0" baseline="0" dirty="0">
                <a:ln>
                  <a:noFill/>
                </a:ln>
                <a:solidFill>
                  <a:srgbClr val="FF79C6"/>
                </a:solidFill>
                <a:effectLst/>
                <a:latin typeface="JetBrains Mono"/>
              </a:rPr>
            </a:br>
            <a:r>
              <a:rPr kumimoji="0" lang="en-US" altLang="en-US" sz="1000" b="0" i="0" u="none" strike="noStrike" cap="none" normalizeH="0" baseline="0" dirty="0">
                <a:ln>
                  <a:noFill/>
                </a:ln>
                <a:solidFill>
                  <a:srgbClr val="FF79C6"/>
                </a:solidFill>
                <a:effectLst/>
                <a:latin typeface="JetBrains Mono"/>
              </a:rPr>
              <a:t>                    li</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a</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err="1">
                <a:ln>
                  <a:noFill/>
                </a:ln>
                <a:solidFill>
                  <a:srgbClr val="50FA78"/>
                </a:solidFill>
                <a:effectLst/>
                <a:latin typeface="JetBrains Mono"/>
              </a:rPr>
              <a:t>href</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1FA8C"/>
                </a:solidFill>
                <a:effectLst/>
                <a:latin typeface="JetBrains Mono"/>
              </a:rPr>
              <a:t>Home</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li</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a</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show</a:t>
            </a:r>
            <a:r>
              <a:rPr kumimoji="0" lang="en-US" altLang="en-US" sz="1000" b="0" i="1" u="none" strike="noStrike" cap="none" normalizeH="0" baseline="0" dirty="0">
                <a:ln>
                  <a:noFill/>
                </a:ln>
                <a:solidFill>
                  <a:srgbClr val="F8F8F2"/>
                </a:solidFill>
                <a:effectLst/>
                <a:latin typeface="JetBrains Mono"/>
              </a:rPr>
              <a:t>-modal</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err="1">
                <a:ln>
                  <a:noFill/>
                </a:ln>
                <a:solidFill>
                  <a:srgbClr val="50FA78"/>
                </a:solidFill>
                <a:effectLst/>
                <a:latin typeface="JetBrains Mono"/>
              </a:rPr>
              <a:t>href</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1FA8C"/>
                </a:solidFill>
                <a:effectLst/>
                <a:latin typeface="JetBrains Mono"/>
              </a:rPr>
              <a:t>Update</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li</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a</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err="1">
                <a:ln>
                  <a:noFill/>
                </a:ln>
                <a:solidFill>
                  <a:srgbClr val="50FA78"/>
                </a:solidFill>
                <a:effectLst/>
                <a:latin typeface="JetBrains Mono"/>
              </a:rPr>
              <a:t>href</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`/note/</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note.slug</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/delete`</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1FA8C"/>
                </a:solidFill>
                <a:effectLst/>
                <a:latin typeface="JetBrains Mono"/>
              </a:rPr>
              <a:t>Delete</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include </a:t>
            </a:r>
            <a:r>
              <a:rPr kumimoji="0" lang="en-US" altLang="en-US" sz="1000" b="0" i="0" u="none" strike="noStrike" cap="none" normalizeH="0" baseline="0" dirty="0">
                <a:ln>
                  <a:noFill/>
                </a:ln>
                <a:solidFill>
                  <a:srgbClr val="F1FA8C"/>
                </a:solidFill>
                <a:effectLst/>
                <a:latin typeface="JetBrains Mono"/>
              </a:rPr>
              <a:t>components/note</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modal</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modal-background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modal-card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header</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modal</a:t>
            </a:r>
            <a:r>
              <a:rPr kumimoji="0" lang="en-US" altLang="en-US" sz="1000" b="0" i="1" u="none" strike="noStrike" cap="none" normalizeH="0" baseline="0" dirty="0">
                <a:ln>
                  <a:noFill/>
                </a:ln>
                <a:solidFill>
                  <a:srgbClr val="F8F8F2"/>
                </a:solidFill>
                <a:effectLst/>
                <a:latin typeface="JetBrains Mono"/>
              </a:rPr>
              <a:t>-card-head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p</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modal</a:t>
            </a:r>
            <a:r>
              <a:rPr kumimoji="0" lang="en-US" altLang="en-US" sz="1000" b="0" i="1" u="none" strike="noStrike" cap="none" normalizeH="0" baseline="0" dirty="0">
                <a:ln>
                  <a:noFill/>
                </a:ln>
                <a:solidFill>
                  <a:srgbClr val="F8F8F2"/>
                </a:solidFill>
                <a:effectLst/>
                <a:latin typeface="JetBrains Mono"/>
              </a:rPr>
              <a:t>-card-title </a:t>
            </a:r>
            <a:r>
              <a:rPr kumimoji="0" lang="en-US" altLang="en-US" sz="1000" b="0" i="0" u="none" strike="noStrike" cap="none" normalizeH="0" baseline="0" dirty="0">
                <a:ln>
                  <a:noFill/>
                </a:ln>
                <a:solidFill>
                  <a:srgbClr val="F1FA8C"/>
                </a:solidFill>
                <a:effectLst/>
                <a:latin typeface="JetBrains Mono"/>
              </a:rPr>
              <a:t>Edit note</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button</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delete</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50FA78"/>
                </a:solidFill>
                <a:effectLst/>
                <a:latin typeface="JetBrains Mono"/>
              </a:rPr>
              <a:t>aria-label</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'close'</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section</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modal</a:t>
            </a:r>
            <a:r>
              <a:rPr kumimoji="0" lang="en-US" altLang="en-US" sz="1000" b="0" i="1" u="none" strike="noStrike" cap="none" normalizeH="0" baseline="0" dirty="0">
                <a:ln>
                  <a:noFill/>
                </a:ln>
                <a:solidFill>
                  <a:srgbClr val="F8F8F2"/>
                </a:solidFill>
                <a:effectLst/>
                <a:latin typeface="JetBrains Mono"/>
              </a:rPr>
              <a:t>-card-body</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form</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50FA78"/>
                </a:solidFill>
                <a:effectLst/>
                <a:latin typeface="JetBrains Mono"/>
              </a:rPr>
              <a:t>action</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`/note/</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note.slug</a:t>
            </a:r>
            <a:r>
              <a:rPr kumimoji="0" lang="en-US" altLang="en-US" sz="1000" b="0" i="0" u="none" strike="noStrike" cap="none" normalizeH="0" baseline="0" dirty="0">
                <a:ln>
                  <a:noFill/>
                </a:ln>
                <a:solidFill>
                  <a:srgbClr val="F8F8F2"/>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 </a:t>
            </a:r>
            <a:r>
              <a:rPr kumimoji="0" lang="en-US" altLang="en-US" sz="1000" b="0" i="1" u="none" strike="noStrike" cap="none" normalizeH="0" baseline="0" dirty="0">
                <a:ln>
                  <a:noFill/>
                </a:ln>
                <a:solidFill>
                  <a:srgbClr val="50FA78"/>
                </a:solidFill>
                <a:effectLst/>
                <a:latin typeface="JetBrains Mono"/>
              </a:rPr>
              <a:t>method</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'PUT'</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note-form</a:t>
            </a:r>
            <a:r>
              <a:rPr kumimoji="0" lang="en-US" altLang="en-US" sz="1000" b="0" i="1" u="none" strike="noStrike" cap="none" normalizeH="0" baseline="0" dirty="0" err="1">
                <a:ln>
                  <a:noFill/>
                </a:ln>
                <a:solidFill>
                  <a:srgbClr val="50FA78"/>
                </a:solidFill>
                <a:effectLst/>
                <a:latin typeface="JetBrains Mono"/>
              </a:rPr>
              <a:t>#note-form</a:t>
            </a:r>
            <a:br>
              <a:rPr kumimoji="0" lang="en-US" altLang="en-US" sz="1000" b="0" i="1" u="none" strike="noStrike" cap="none" normalizeH="0" baseline="0" dirty="0">
                <a:ln>
                  <a:noFill/>
                </a:ln>
                <a:solidFill>
                  <a:srgbClr val="50FA78"/>
                </a:solidFill>
                <a:effectLst/>
                <a:latin typeface="JetBrains Mono"/>
              </a:rPr>
            </a:br>
            <a:r>
              <a:rPr kumimoji="0" lang="en-US" altLang="en-US" sz="1000" b="0" i="1" u="none" strike="noStrike" cap="none" normalizeH="0" baseline="0" dirty="0">
                <a:ln>
                  <a:noFill/>
                </a:ln>
                <a:solidFill>
                  <a:srgbClr val="50FA78"/>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field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control</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input</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input</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50FA78"/>
                </a:solidFill>
                <a:effectLst/>
                <a:latin typeface="JetBrains Mono"/>
              </a:rPr>
              <a:t>name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a:t>
            </a:r>
            <a:r>
              <a:rPr kumimoji="0" lang="en-US" altLang="en-US" sz="1000" b="0" i="0" u="none" strike="noStrike" cap="none" normalizeH="0" baseline="0" dirty="0" err="1">
                <a:ln>
                  <a:noFill/>
                </a:ln>
                <a:solidFill>
                  <a:srgbClr val="F1FA8C"/>
                </a:solidFill>
                <a:effectLst/>
                <a:latin typeface="JetBrains Mono"/>
              </a:rPr>
              <a:t>noteTitle</a:t>
            </a:r>
            <a:r>
              <a:rPr kumimoji="0" lang="en-US" altLang="en-US" sz="1000" b="0" i="0" u="none" strike="noStrike" cap="none" normalizeH="0" baseline="0" dirty="0">
                <a:ln>
                  <a:noFill/>
                </a:ln>
                <a:solidFill>
                  <a:srgbClr val="F1FA8C"/>
                </a:solidFill>
                <a:effectLst/>
                <a:latin typeface="JetBrains Mono"/>
              </a:rPr>
              <a:t>' </a:t>
            </a:r>
            <a:r>
              <a:rPr kumimoji="0" lang="en-US" altLang="en-US" sz="1000" b="0" i="1" u="none" strike="noStrike" cap="none" normalizeH="0" baseline="0" dirty="0">
                <a:ln>
                  <a:noFill/>
                </a:ln>
                <a:solidFill>
                  <a:srgbClr val="50FA78"/>
                </a:solidFill>
                <a:effectLst/>
                <a:latin typeface="JetBrains Mono"/>
              </a:rPr>
              <a:t>type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'text' </a:t>
            </a:r>
            <a:r>
              <a:rPr kumimoji="0" lang="en-US" altLang="en-US" sz="1000" b="0" i="1" u="none" strike="noStrike" cap="none" normalizeH="0" baseline="0" dirty="0">
                <a:ln>
                  <a:noFill/>
                </a:ln>
                <a:solidFill>
                  <a:srgbClr val="50FA78"/>
                </a:solidFill>
                <a:effectLst/>
                <a:latin typeface="JetBrains Mono"/>
              </a:rPr>
              <a:t>placeholder</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'Title' </a:t>
            </a:r>
            <a:r>
              <a:rPr kumimoji="0" lang="en-US" altLang="en-US" sz="1000" b="0" i="1" u="none" strike="noStrike" cap="none" normalizeH="0" baseline="0" dirty="0">
                <a:ln>
                  <a:noFill/>
                </a:ln>
                <a:solidFill>
                  <a:srgbClr val="50FA78"/>
                </a:solidFill>
                <a:effectLst/>
                <a:latin typeface="JetBrains Mono"/>
              </a:rPr>
              <a:t>value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note.title</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F8F8F2"/>
                </a:solidFill>
                <a:effectLst/>
                <a:latin typeface="JetBrains Mono"/>
              </a:rPr>
              <a:t>field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control</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input</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input</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50FA78"/>
                </a:solidFill>
                <a:effectLst/>
                <a:latin typeface="JetBrains Mono"/>
              </a:rPr>
              <a:t>name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a:t>
            </a:r>
            <a:r>
              <a:rPr kumimoji="0" lang="en-US" altLang="en-US" sz="1000" b="0" i="0" u="none" strike="noStrike" cap="none" normalizeH="0" baseline="0" dirty="0" err="1">
                <a:ln>
                  <a:noFill/>
                </a:ln>
                <a:solidFill>
                  <a:srgbClr val="F1FA8C"/>
                </a:solidFill>
                <a:effectLst/>
                <a:latin typeface="JetBrains Mono"/>
              </a:rPr>
              <a:t>noteDescription</a:t>
            </a:r>
            <a:r>
              <a:rPr kumimoji="0" lang="en-US" altLang="en-US" sz="1000" b="0" i="0" u="none" strike="noStrike" cap="none" normalizeH="0" baseline="0" dirty="0">
                <a:ln>
                  <a:noFill/>
                </a:ln>
                <a:solidFill>
                  <a:srgbClr val="F1FA8C"/>
                </a:solidFill>
                <a:effectLst/>
                <a:latin typeface="JetBrains Mono"/>
              </a:rPr>
              <a:t>' </a:t>
            </a:r>
            <a:r>
              <a:rPr kumimoji="0" lang="en-US" altLang="en-US" sz="1000" b="0" i="1" u="none" strike="noStrike" cap="none" normalizeH="0" baseline="0" dirty="0">
                <a:ln>
                  <a:noFill/>
                </a:ln>
                <a:solidFill>
                  <a:srgbClr val="50FA78"/>
                </a:solidFill>
                <a:effectLst/>
                <a:latin typeface="JetBrains Mono"/>
              </a:rPr>
              <a:t>type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'text' </a:t>
            </a:r>
            <a:r>
              <a:rPr kumimoji="0" lang="en-US" altLang="en-US" sz="1000" b="0" i="1" u="none" strike="noStrike" cap="none" normalizeH="0" baseline="0" dirty="0">
                <a:ln>
                  <a:noFill/>
                </a:ln>
                <a:solidFill>
                  <a:srgbClr val="50FA78"/>
                </a:solidFill>
                <a:effectLst/>
                <a:latin typeface="JetBrains Mono"/>
              </a:rPr>
              <a:t>placeholder</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'Short description' </a:t>
            </a:r>
            <a:r>
              <a:rPr kumimoji="0" lang="en-US" altLang="en-US" sz="1000" b="0" i="1" u="none" strike="noStrike" cap="none" normalizeH="0" baseline="0" dirty="0">
                <a:ln>
                  <a:noFill/>
                </a:ln>
                <a:solidFill>
                  <a:srgbClr val="50FA78"/>
                </a:solidFill>
                <a:effectLst/>
                <a:latin typeface="JetBrains Mono"/>
              </a:rPr>
              <a:t>value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note.description</a:t>
            </a:r>
            <a:r>
              <a:rPr kumimoji="0" lang="en-US" altLang="en-US" sz="1000" b="0" i="0" u="none" strike="noStrike" cap="none" normalizeH="0" baseline="0" dirty="0">
                <a:ln>
                  <a:noFill/>
                </a:ln>
                <a:solidFill>
                  <a:srgbClr val="F8F8F2"/>
                </a:solidFill>
                <a:effectLst/>
                <a:latin typeface="JetBrains Mono"/>
              </a:rPr>
              <a:t>)</a:t>
            </a:r>
            <a:br>
              <a:rPr kumimoji="0" lang="en-US" altLang="en-US" sz="1000" b="0" i="0" u="none" strike="noStrike" cap="none" normalizeH="0" baseline="0" dirty="0">
                <a:ln>
                  <a:noFill/>
                </a:ln>
                <a:solidFill>
                  <a:srgbClr val="F8F8F2"/>
                </a:solidFill>
                <a:effectLst/>
                <a:latin typeface="JetBrains Mono"/>
              </a:rPr>
            </a:br>
            <a:r>
              <a:rPr kumimoji="0" lang="en-US" altLang="en-US" sz="1000" b="0" i="0" u="none" strike="noStrike" cap="none" normalizeH="0" baseline="0" dirty="0">
                <a:ln>
                  <a:noFill/>
                </a:ln>
                <a:solidFill>
                  <a:srgbClr val="F8F8F2"/>
                </a:solidFill>
                <a:effectLst/>
                <a:latin typeface="JetBrains Mono"/>
              </a:rPr>
              <a:t>                            .</a:t>
            </a:r>
            <a:r>
              <a:rPr kumimoji="0" lang="en-US" altLang="en-US" sz="1000" b="0" i="1" u="none" strike="noStrike" cap="none" normalizeH="0" baseline="0" dirty="0">
                <a:ln>
                  <a:noFill/>
                </a:ln>
                <a:solidFill>
                  <a:srgbClr val="F8F8F2"/>
                </a:solidFill>
                <a:effectLst/>
                <a:latin typeface="JetBrains Mono"/>
              </a:rPr>
              <a:t>field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control</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err="1">
                <a:ln>
                  <a:noFill/>
                </a:ln>
                <a:solidFill>
                  <a:srgbClr val="FF79C6"/>
                </a:solidFill>
                <a:effectLst/>
                <a:latin typeface="JetBrains Mono"/>
              </a:rPr>
              <a:t>textarea</a:t>
            </a:r>
            <a:r>
              <a:rPr kumimoji="0" lang="en-US" altLang="en-US" sz="1000" b="0" i="0" u="none" strike="noStrike" cap="none" normalizeH="0" baseline="0" dirty="0" err="1">
                <a:ln>
                  <a:noFill/>
                </a:ln>
                <a:solidFill>
                  <a:srgbClr val="F8F8F2"/>
                </a:solidFill>
                <a:effectLst/>
                <a:latin typeface="JetBrains Mono"/>
              </a:rPr>
              <a:t>.</a:t>
            </a:r>
            <a:r>
              <a:rPr kumimoji="0" lang="en-US" altLang="en-US" sz="1000" b="0" i="1" u="none" strike="noStrike" cap="none" normalizeH="0" baseline="0" dirty="0" err="1">
                <a:ln>
                  <a:noFill/>
                </a:ln>
                <a:solidFill>
                  <a:srgbClr val="F8F8F2"/>
                </a:solidFill>
                <a:effectLst/>
                <a:latin typeface="JetBrains Mono"/>
              </a:rPr>
              <a:t>textarea</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50FA78"/>
                </a:solidFill>
                <a:effectLst/>
                <a:latin typeface="JetBrains Mono"/>
              </a:rPr>
              <a:t>name</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a:t>
            </a:r>
            <a:r>
              <a:rPr kumimoji="0" lang="en-US" altLang="en-US" sz="1000" b="0" i="0" u="none" strike="noStrike" cap="none" normalizeH="0" baseline="0" dirty="0" err="1">
                <a:ln>
                  <a:noFill/>
                </a:ln>
                <a:solidFill>
                  <a:srgbClr val="F1FA8C"/>
                </a:solidFill>
                <a:effectLst/>
                <a:latin typeface="JetBrains Mono"/>
              </a:rPr>
              <a:t>noteContent</a:t>
            </a:r>
            <a:r>
              <a:rPr kumimoji="0" lang="en-US" altLang="en-US" sz="1000" b="0" i="0" u="none" strike="noStrike" cap="none" normalizeH="0" baseline="0" dirty="0">
                <a:ln>
                  <a:noFill/>
                </a:ln>
                <a:solidFill>
                  <a:srgbClr val="F1FA8C"/>
                </a:solidFill>
                <a:effectLst/>
                <a:latin typeface="JetBrains Mono"/>
              </a:rPr>
              <a:t>' </a:t>
            </a:r>
            <a:r>
              <a:rPr kumimoji="0" lang="en-US" altLang="en-US" sz="1000" b="0" i="1" u="none" strike="noStrike" cap="none" normalizeH="0" baseline="0" dirty="0">
                <a:ln>
                  <a:noFill/>
                </a:ln>
                <a:solidFill>
                  <a:srgbClr val="50FA78"/>
                </a:solidFill>
                <a:effectLst/>
                <a:latin typeface="JetBrains Mono"/>
              </a:rPr>
              <a:t>placeholder</a:t>
            </a:r>
            <a:r>
              <a:rPr kumimoji="0" lang="en-US" altLang="en-US" sz="1000" b="0" i="0" u="none" strike="noStrike" cap="none" normalizeH="0" baseline="0" dirty="0">
                <a:ln>
                  <a:noFill/>
                </a:ln>
                <a:solidFill>
                  <a:srgbClr val="FF79C6"/>
                </a:solidFill>
                <a:effectLst/>
                <a:latin typeface="JetBrains Mono"/>
              </a:rPr>
              <a:t>=</a:t>
            </a:r>
            <a:r>
              <a:rPr kumimoji="0" lang="en-US" altLang="en-US" sz="1000" b="0" i="0" u="none" strike="noStrike" cap="none" normalizeH="0" baseline="0" dirty="0">
                <a:ln>
                  <a:noFill/>
                </a:ln>
                <a:solidFill>
                  <a:srgbClr val="F1FA8C"/>
                </a:solidFill>
                <a:effectLst/>
                <a:latin typeface="JetBrains Mono"/>
              </a:rPr>
              <a:t>'Contents'</a:t>
            </a:r>
            <a:r>
              <a:rPr kumimoji="0" lang="en-US" altLang="en-US" sz="1000" b="0" i="0"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1FA8C"/>
                </a:solidFill>
                <a:effectLst/>
                <a:latin typeface="JetBrains Mono"/>
              </a:rPr>
              <a:t>#{</a:t>
            </a:r>
            <a:r>
              <a:rPr kumimoji="0" lang="en-US" altLang="en-US" sz="1000" b="0" i="0" u="none" strike="noStrike" cap="none" normalizeH="0" baseline="0" dirty="0" err="1">
                <a:ln>
                  <a:noFill/>
                </a:ln>
                <a:solidFill>
                  <a:srgbClr val="F8F8F2"/>
                </a:solidFill>
                <a:effectLst/>
                <a:latin typeface="JetBrains Mono"/>
              </a:rPr>
              <a:t>note.content</a:t>
            </a:r>
            <a:r>
              <a:rPr kumimoji="0" lang="en-US" altLang="en-US" sz="1000" b="0" i="0" u="none" strike="noStrike" cap="none" normalizeH="0" baseline="0" dirty="0">
                <a:ln>
                  <a:noFill/>
                </a:ln>
                <a:solidFill>
                  <a:srgbClr val="F1FA8C"/>
                </a:solidFill>
                <a:effectLst/>
                <a:latin typeface="JetBrains Mono"/>
              </a:rPr>
              <a:t>}</a:t>
            </a:r>
            <a:br>
              <a:rPr kumimoji="0" lang="en-US" altLang="en-US" sz="1000" b="0" i="0" u="none" strike="noStrike" cap="none" normalizeH="0" baseline="0" dirty="0">
                <a:ln>
                  <a:noFill/>
                </a:ln>
                <a:solidFill>
                  <a:srgbClr val="F1FA8C"/>
                </a:solidFill>
                <a:effectLst/>
                <a:latin typeface="JetBrains Mono"/>
              </a:rPr>
            </a:br>
            <a:r>
              <a:rPr kumimoji="0" lang="en-US" altLang="en-US" sz="1000" b="0" i="0" u="none" strike="noStrike" cap="none" normalizeH="0" baseline="0" dirty="0">
                <a:ln>
                  <a:noFill/>
                </a:ln>
                <a:solidFill>
                  <a:srgbClr val="F1FA8C"/>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field</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control</a:t>
            </a:r>
            <a:br>
              <a:rPr kumimoji="0" lang="en-US" altLang="en-US" sz="1000" b="0" i="1" u="none" strike="noStrike" cap="none" normalizeH="0" baseline="0" dirty="0">
                <a:ln>
                  <a:noFill/>
                </a:ln>
                <a:solidFill>
                  <a:srgbClr val="F8F8F2"/>
                </a:solidFill>
                <a:effectLst/>
                <a:latin typeface="JetBrains Mono"/>
              </a:rPr>
            </a:br>
            <a:r>
              <a:rPr kumimoji="0" lang="en-US" altLang="en-US" sz="1000" b="0" i="1" u="none" strike="noStrike" cap="none" normalizeH="0" baseline="0" dirty="0">
                <a:ln>
                  <a:noFill/>
                </a:ln>
                <a:solidFill>
                  <a:srgbClr val="F8F8F2"/>
                </a:solidFill>
                <a:effectLst/>
                <a:latin typeface="JetBrains Mono"/>
              </a:rPr>
              <a:t>                                    </a:t>
            </a:r>
            <a:r>
              <a:rPr kumimoji="0" lang="en-US" altLang="en-US" sz="1000" b="0" i="0" u="none" strike="noStrike" cap="none" normalizeH="0" baseline="0" dirty="0">
                <a:ln>
                  <a:noFill/>
                </a:ln>
                <a:solidFill>
                  <a:srgbClr val="FF79C6"/>
                </a:solidFill>
                <a:effectLst/>
                <a:latin typeface="JetBrains Mono"/>
              </a:rPr>
              <a:t>button</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button</a:t>
            </a:r>
            <a:r>
              <a:rPr kumimoji="0" lang="en-US" altLang="en-US" sz="1000" b="0" i="0" u="none" strike="noStrike" cap="none" normalizeH="0" baseline="0" dirty="0">
                <a:ln>
                  <a:noFill/>
                </a:ln>
                <a:solidFill>
                  <a:srgbClr val="F8F8F2"/>
                </a:solidFill>
                <a:effectLst/>
                <a:latin typeface="JetBrains Mono"/>
              </a:rPr>
              <a:t>.</a:t>
            </a:r>
            <a:r>
              <a:rPr kumimoji="0" lang="en-US" altLang="en-US" sz="1000" b="0" i="1" u="none" strike="noStrike" cap="none" normalizeH="0" baseline="0" dirty="0">
                <a:ln>
                  <a:noFill/>
                </a:ln>
                <a:solidFill>
                  <a:srgbClr val="F8F8F2"/>
                </a:solidFill>
                <a:effectLst/>
                <a:latin typeface="JetBrains Mono"/>
              </a:rPr>
              <a:t>is-link </a:t>
            </a:r>
            <a:r>
              <a:rPr kumimoji="0" lang="en-US" altLang="en-US" sz="1000" b="0" i="0" u="none" strike="noStrike" cap="none" normalizeH="0" baseline="0" dirty="0">
                <a:ln>
                  <a:noFill/>
                </a:ln>
                <a:solidFill>
                  <a:srgbClr val="F1FA8C"/>
                </a:solidFill>
                <a:effectLst/>
                <a:latin typeface="JetBrains Mono"/>
              </a:rPr>
              <a:t>Save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71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(7)</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To create and update notes, we’ll use some JavaScript, both to show/hide a modal with a form, and to submit the requests via Ajax.</a:t>
            </a:r>
          </a:p>
          <a:p>
            <a:r>
              <a:rPr lang="en-US" dirty="0"/>
              <a:t>Create </a:t>
            </a:r>
            <a:r>
              <a:rPr lang="en-US" b="1" dirty="0"/>
              <a:t>static/public/scripts/main.js</a:t>
            </a:r>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2" name="Rectangle 1">
            <a:extLst>
              <a:ext uri="{FF2B5EF4-FFF2-40B4-BE49-F238E27FC236}">
                <a16:creationId xmlns:a16="http://schemas.microsoft.com/office/drawing/2014/main" id="{CE29AE1F-815C-48A4-98EF-838A8C2337D5}"/>
              </a:ext>
            </a:extLst>
          </p:cNvPr>
          <p:cNvSpPr>
            <a:spLocks noChangeArrowheads="1"/>
          </p:cNvSpPr>
          <p:nvPr/>
        </p:nvSpPr>
        <p:spPr bwMode="auto">
          <a:xfrm>
            <a:off x="1184005" y="2228693"/>
            <a:ext cx="5185064" cy="34163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6272A4"/>
                </a:solidFill>
                <a:effectLst/>
                <a:latin typeface="JetBrains Mono"/>
              </a:rPr>
              <a:t>// Modal</a:t>
            </a:r>
            <a:br>
              <a:rPr kumimoji="0" lang="en-US" altLang="en-US" sz="900" b="0" i="1" u="none" strike="noStrike" cap="none" normalizeH="0" baseline="0">
                <a:ln>
                  <a:noFill/>
                </a:ln>
                <a:solidFill>
                  <a:srgbClr val="6272A4"/>
                </a:solidFill>
                <a:effectLst/>
                <a:latin typeface="JetBrains Mono"/>
              </a:rPr>
            </a:br>
            <a:br>
              <a:rPr kumimoji="0" lang="en-US" altLang="en-US" sz="900" b="0" i="1" u="none" strike="noStrike" cap="none" normalizeH="0" baseline="0">
                <a:ln>
                  <a:noFill/>
                </a:ln>
                <a:solidFill>
                  <a:srgbClr val="6272A4"/>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modal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document.</a:t>
            </a:r>
            <a:r>
              <a:rPr kumimoji="0" lang="en-US" altLang="en-US" sz="900" b="0" i="0" u="none" strike="noStrike" cap="none" normalizeH="0" baseline="0">
                <a:ln>
                  <a:noFill/>
                </a:ln>
                <a:solidFill>
                  <a:srgbClr val="50FA7B"/>
                </a:solidFill>
                <a:effectLst/>
                <a:latin typeface="JetBrains Mono"/>
              </a:rPr>
              <a:t>querySelector</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".modal"</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html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document.</a:t>
            </a:r>
            <a:r>
              <a:rPr kumimoji="0" lang="en-US" altLang="en-US" sz="900" b="0" i="0" u="none" strike="noStrike" cap="none" normalizeH="0" baseline="0">
                <a:ln>
                  <a:noFill/>
                </a:ln>
                <a:solidFill>
                  <a:srgbClr val="50FA7B"/>
                </a:solidFill>
                <a:effectLst/>
                <a:latin typeface="JetBrains Mono"/>
              </a:rPr>
              <a:t>querySelector</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"html"</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1" u="none" strike="noStrike" cap="none" normalizeH="0" baseline="0">
                <a:ln>
                  <a:noFill/>
                </a:ln>
                <a:solidFill>
                  <a:srgbClr val="8BE9FD"/>
                </a:solidFill>
                <a:effectLst/>
                <a:latin typeface="JetBrains Mono"/>
              </a:rPr>
              <a:t>showModal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modal.classList.</a:t>
            </a:r>
            <a:r>
              <a:rPr kumimoji="0" lang="en-US" altLang="en-US" sz="900" b="0" i="0" u="none" strike="noStrike" cap="none" normalizeH="0" baseline="0">
                <a:ln>
                  <a:noFill/>
                </a:ln>
                <a:solidFill>
                  <a:srgbClr val="50FA7B"/>
                </a:solidFill>
                <a:effectLst/>
                <a:latin typeface="JetBrains Mono"/>
              </a:rPr>
              <a:t>add</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"is-active"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html.classList.</a:t>
            </a:r>
            <a:r>
              <a:rPr kumimoji="0" lang="en-US" altLang="en-US" sz="900" b="0" i="0" u="none" strike="noStrike" cap="none" normalizeH="0" baseline="0">
                <a:ln>
                  <a:noFill/>
                </a:ln>
                <a:solidFill>
                  <a:srgbClr val="50FA7B"/>
                </a:solidFill>
                <a:effectLst/>
                <a:latin typeface="JetBrains Mono"/>
              </a:rPr>
              <a:t>add</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"is-clipped"</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F79C6"/>
                </a:solidFill>
                <a:effectLst/>
                <a:latin typeface="JetBrains Mono"/>
              </a:rPr>
              <a:t>const </a:t>
            </a:r>
            <a:r>
              <a:rPr kumimoji="0" lang="en-US" altLang="en-US" sz="900" b="0" i="1" u="none" strike="noStrike" cap="none" normalizeH="0" baseline="0">
                <a:ln>
                  <a:noFill/>
                </a:ln>
                <a:solidFill>
                  <a:srgbClr val="8BE9FD"/>
                </a:solidFill>
                <a:effectLst/>
                <a:latin typeface="JetBrains Mono"/>
              </a:rPr>
              <a:t>hideModal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modal.classList.</a:t>
            </a:r>
            <a:r>
              <a:rPr kumimoji="0" lang="en-US" altLang="en-US" sz="900" b="0" i="0" u="none" strike="noStrike" cap="none" normalizeH="0" baseline="0">
                <a:ln>
                  <a:noFill/>
                </a:ln>
                <a:solidFill>
                  <a:srgbClr val="50FA7B"/>
                </a:solidFill>
                <a:effectLst/>
                <a:latin typeface="JetBrains Mono"/>
              </a:rPr>
              <a:t>remove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"is-active"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html.classList.</a:t>
            </a:r>
            <a:r>
              <a:rPr kumimoji="0" lang="en-US" altLang="en-US" sz="900" b="0" i="0" u="none" strike="noStrike" cap="none" normalizeH="0" baseline="0">
                <a:ln>
                  <a:noFill/>
                </a:ln>
                <a:solidFill>
                  <a:srgbClr val="50FA7B"/>
                </a:solidFill>
                <a:effectLst/>
                <a:latin typeface="JetBrains Mono"/>
              </a:rPr>
              <a:t>remove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"is-clipped"</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document.</a:t>
            </a:r>
            <a:r>
              <a:rPr kumimoji="0" lang="en-US" altLang="en-US" sz="900" b="0" i="0" u="none" strike="noStrike" cap="none" normalizeH="0" baseline="0">
                <a:ln>
                  <a:noFill/>
                </a:ln>
                <a:solidFill>
                  <a:srgbClr val="50FA7B"/>
                </a:solidFill>
                <a:effectLst/>
                <a:latin typeface="JetBrains Mono"/>
              </a:rPr>
              <a:t>querySelector</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"a.show-modal"</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addEventListener</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"click"</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preventDefault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8BE9FD"/>
                </a:solidFill>
                <a:effectLst/>
                <a:latin typeface="JetBrains Mono"/>
              </a:rPr>
              <a:t>showModal</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modal.</a:t>
            </a:r>
            <a:r>
              <a:rPr kumimoji="0" lang="en-US" altLang="en-US" sz="900" b="0" i="0" u="none" strike="noStrike" cap="none" normalizeH="0" baseline="0">
                <a:ln>
                  <a:noFill/>
                </a:ln>
                <a:solidFill>
                  <a:srgbClr val="50FA7B"/>
                </a:solidFill>
                <a:effectLst/>
                <a:latin typeface="JetBrains Mono"/>
              </a:rPr>
              <a:t>querySelector</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".modal .delete"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addEventListener</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"click"</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function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FFB86C"/>
                </a:solidFill>
                <a:effectLst/>
                <a:latin typeface="JetBrains Mono"/>
              </a:rPr>
              <a:t>e</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FFB86C"/>
                </a:solidFill>
                <a:effectLst/>
                <a:latin typeface="JetBrains Mono"/>
              </a:rPr>
              <a:t>e</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50FA7B"/>
                </a:solidFill>
                <a:effectLst/>
                <a:latin typeface="JetBrains Mono"/>
              </a:rPr>
              <a:t>preventDefault</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8BE9FD"/>
                </a:solidFill>
                <a:effectLst/>
                <a:latin typeface="JetBrains Mono"/>
              </a:rPr>
              <a:t>hideModal</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6894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(8)</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Create Form Submit</a:t>
            </a:r>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3" name="Rectangle 1">
            <a:extLst>
              <a:ext uri="{FF2B5EF4-FFF2-40B4-BE49-F238E27FC236}">
                <a16:creationId xmlns:a16="http://schemas.microsoft.com/office/drawing/2014/main" id="{FBB92C55-9E29-40D1-A4B2-A67EA94A7F46}"/>
              </a:ext>
            </a:extLst>
          </p:cNvPr>
          <p:cNvSpPr>
            <a:spLocks noChangeArrowheads="1"/>
          </p:cNvSpPr>
          <p:nvPr/>
        </p:nvSpPr>
        <p:spPr bwMode="auto">
          <a:xfrm>
            <a:off x="1164341" y="1600008"/>
            <a:ext cx="5330536" cy="34163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Form submit</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form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document.</a:t>
            </a:r>
            <a:r>
              <a:rPr kumimoji="0" lang="en-US" altLang="en-US" sz="1200" b="0" i="0" u="none" strike="noStrike" cap="none" normalizeH="0" baseline="0" dirty="0" err="1">
                <a:ln>
                  <a:noFill/>
                </a:ln>
                <a:solidFill>
                  <a:srgbClr val="50FA7B"/>
                </a:solidFill>
                <a:effectLst/>
                <a:latin typeface="JetBrains Mono"/>
              </a:rPr>
              <a:t>querySelector</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"#note-form"</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url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form.</a:t>
            </a:r>
            <a:r>
              <a:rPr kumimoji="0" lang="en-US" altLang="en-US" sz="1200" b="0" i="0" u="none" strike="noStrike" cap="none" normalizeH="0" baseline="0" dirty="0" err="1">
                <a:ln>
                  <a:noFill/>
                </a:ln>
                <a:solidFill>
                  <a:srgbClr val="50FA7B"/>
                </a:solidFill>
                <a:effectLst/>
                <a:latin typeface="JetBrains Mono"/>
              </a:rPr>
              <a:t>getAttribute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"action"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method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form.</a:t>
            </a:r>
            <a:r>
              <a:rPr kumimoji="0" lang="en-US" altLang="en-US" sz="1200" b="0" i="0" u="none" strike="noStrike" cap="none" normalizeH="0" baseline="0" dirty="0" err="1">
                <a:ln>
                  <a:noFill/>
                </a:ln>
                <a:solidFill>
                  <a:srgbClr val="50FA7B"/>
                </a:solidFill>
                <a:effectLst/>
                <a:latin typeface="JetBrains Mono"/>
              </a:rPr>
              <a:t>getAttribute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"method"</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1" u="none" strike="noStrike" cap="none" normalizeH="0" baseline="0" dirty="0" err="1">
                <a:ln>
                  <a:noFill/>
                </a:ln>
                <a:solidFill>
                  <a:srgbClr val="8BE9FD"/>
                </a:solidFill>
                <a:effectLst/>
                <a:latin typeface="JetBrains Mono"/>
              </a:rPr>
              <a:t>prependNote</a:t>
            </a:r>
            <a:r>
              <a:rPr kumimoji="0" lang="en-US" altLang="en-US" sz="1200" b="0" i="1" u="none" strike="noStrike" cap="none" normalizeH="0" baseline="0" dirty="0">
                <a:ln>
                  <a:noFill/>
                </a:ln>
                <a:solidFill>
                  <a:srgbClr val="8BE9FD"/>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html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notesList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document.</a:t>
            </a:r>
            <a:r>
              <a:rPr kumimoji="0" lang="en-US" altLang="en-US" sz="1200" b="0" i="0" u="none" strike="noStrike" cap="none" normalizeH="0" baseline="0" dirty="0" err="1">
                <a:ln>
                  <a:noFill/>
                </a:ln>
                <a:solidFill>
                  <a:srgbClr val="50FA7B"/>
                </a:solidFill>
                <a:effectLst/>
                <a:latin typeface="JetBrains Mono"/>
              </a:rPr>
              <a:t>querySelector</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".notes-list"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div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document.</a:t>
            </a:r>
            <a:r>
              <a:rPr kumimoji="0" lang="en-US" altLang="en-US" sz="1200" b="0" i="0" u="none" strike="noStrike" cap="none" normalizeH="0" baseline="0" dirty="0" err="1">
                <a:ln>
                  <a:noFill/>
                </a:ln>
                <a:solidFill>
                  <a:srgbClr val="50FA7B"/>
                </a:solidFill>
                <a:effectLst/>
                <a:latin typeface="JetBrains Mono"/>
              </a:rPr>
              <a:t>createElement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"div"</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div.innerHTML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html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notesList.</a:t>
            </a:r>
            <a:r>
              <a:rPr kumimoji="0" lang="en-US" altLang="en-US" sz="1200" b="0" i="0" u="none" strike="noStrike" cap="none" normalizeH="0" baseline="0" dirty="0" err="1">
                <a:ln>
                  <a:noFill/>
                </a:ln>
                <a:solidFill>
                  <a:srgbClr val="50FA7B"/>
                </a:solidFill>
                <a:effectLst/>
                <a:latin typeface="JetBrains Mono"/>
              </a:rPr>
              <a:t>insertBefore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div.firstChild</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notesList.firstChild</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1" u="none" strike="noStrike" cap="none" normalizeH="0" baseline="0" dirty="0" err="1">
                <a:ln>
                  <a:noFill/>
                </a:ln>
                <a:solidFill>
                  <a:srgbClr val="8BE9FD"/>
                </a:solidFill>
                <a:effectLst/>
                <a:latin typeface="JetBrains Mono"/>
              </a:rPr>
              <a:t>updateNote</a:t>
            </a:r>
            <a:r>
              <a:rPr kumimoji="0" lang="en-US" altLang="en-US" sz="1200" b="0" i="1" u="none" strike="noStrike" cap="none" normalizeH="0" baseline="0" dirty="0">
                <a:ln>
                  <a:noFill/>
                </a:ln>
                <a:solidFill>
                  <a:srgbClr val="8BE9FD"/>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html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article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document.</a:t>
            </a:r>
            <a:r>
              <a:rPr kumimoji="0" lang="en-US" altLang="en-US" sz="1200" b="0" i="0" u="none" strike="noStrike" cap="none" normalizeH="0" baseline="0" dirty="0" err="1">
                <a:ln>
                  <a:noFill/>
                </a:ln>
                <a:solidFill>
                  <a:srgbClr val="50FA7B"/>
                </a:solidFill>
                <a:effectLst/>
                <a:latin typeface="JetBrains Mono"/>
              </a:rPr>
              <a:t>querySelector</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"article"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div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document.</a:t>
            </a:r>
            <a:r>
              <a:rPr kumimoji="0" lang="en-US" altLang="en-US" sz="1200" b="0" i="0" u="none" strike="noStrike" cap="none" normalizeH="0" baseline="0" dirty="0" err="1">
                <a:ln>
                  <a:noFill/>
                </a:ln>
                <a:solidFill>
                  <a:srgbClr val="50FA7B"/>
                </a:solidFill>
                <a:effectLst/>
                <a:latin typeface="JetBrains Mono"/>
              </a:rPr>
              <a:t>createElement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"div"</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div.innerHTML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html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article.parentNode.</a:t>
            </a:r>
            <a:r>
              <a:rPr kumimoji="0" lang="en-US" altLang="en-US" sz="1200" b="0" i="1" u="none" strike="noStrike" cap="none" normalizeH="0" baseline="0" dirty="0" err="1">
                <a:ln>
                  <a:noFill/>
                </a:ln>
                <a:solidFill>
                  <a:srgbClr val="8BE9FD"/>
                </a:solidFill>
                <a:effectLst/>
                <a:latin typeface="JetBrains Mono"/>
              </a:rPr>
              <a:t>replaceChild</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div.firstChild</a:t>
            </a:r>
            <a:r>
              <a:rPr kumimoji="0" lang="en-US" altLang="en-US" sz="1200" b="0" i="0" u="none" strike="noStrike" cap="none" normalizeH="0" baseline="0" dirty="0">
                <a:ln>
                  <a:noFill/>
                </a:ln>
                <a:solidFill>
                  <a:srgbClr val="F8F8F2"/>
                </a:solidFill>
                <a:effectLst/>
                <a:latin typeface="JetBrains Mono"/>
              </a:rPr>
              <a:t>, article);</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1478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(9)</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On Success, we will hide Modal, reset form, and </a:t>
            </a:r>
            <a:r>
              <a:rPr lang="en-US" dirty="0" err="1"/>
              <a:t>prependNote</a:t>
            </a:r>
            <a:r>
              <a:rPr lang="en-US" dirty="0"/>
              <a:t> or call </a:t>
            </a:r>
            <a:r>
              <a:rPr lang="en-US" dirty="0" err="1"/>
              <a:t>updateNote</a:t>
            </a:r>
            <a:endParaRPr lang="en-US" dirty="0"/>
          </a:p>
          <a:p>
            <a:endParaRPr lang="en-US" dirty="0"/>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3" name="Rectangle 1">
            <a:extLst>
              <a:ext uri="{FF2B5EF4-FFF2-40B4-BE49-F238E27FC236}">
                <a16:creationId xmlns:a16="http://schemas.microsoft.com/office/drawing/2014/main" id="{4AE0B95A-CEA3-44BD-86C8-E4F7779544FD}"/>
              </a:ext>
            </a:extLst>
          </p:cNvPr>
          <p:cNvSpPr>
            <a:spLocks noChangeArrowheads="1"/>
          </p:cNvSpPr>
          <p:nvPr/>
        </p:nvSpPr>
        <p:spPr bwMode="auto">
          <a:xfrm>
            <a:off x="1143559" y="1685978"/>
            <a:ext cx="3917373" cy="415498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1" u="none" strike="noStrike" cap="none" normalizeH="0" baseline="0">
                <a:ln>
                  <a:noFill/>
                </a:ln>
                <a:solidFill>
                  <a:srgbClr val="8BE9FD"/>
                </a:solidFill>
                <a:effectLst/>
                <a:latin typeface="JetBrains Mono"/>
              </a:rPr>
              <a:t>onSuccess </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html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hideModal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form.</a:t>
            </a:r>
            <a:r>
              <a:rPr kumimoji="0" lang="en-US" altLang="en-US" sz="1200" b="0" i="0" u="none" strike="noStrike" cap="none" normalizeH="0" baseline="0">
                <a:ln>
                  <a:noFill/>
                </a:ln>
                <a:solidFill>
                  <a:srgbClr val="50FA7B"/>
                </a:solidFill>
                <a:effectLst/>
                <a:latin typeface="JetBrains Mono"/>
              </a:rPr>
              <a:t>reset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if </a:t>
            </a:r>
            <a:r>
              <a:rPr kumimoji="0" lang="en-US" altLang="en-US" sz="1200" b="0" i="0" u="none" strike="noStrike" cap="none" normalizeH="0" baseline="0">
                <a:ln>
                  <a:noFill/>
                </a:ln>
                <a:solidFill>
                  <a:srgbClr val="F8F8F2"/>
                </a:solidFill>
                <a:effectLst/>
                <a:latin typeface="JetBrains Mono"/>
              </a:rPr>
              <a:t>(method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"POST"</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prependNote</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html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 </a:t>
            </a:r>
            <a:r>
              <a:rPr kumimoji="0" lang="en-US" altLang="en-US" sz="1200" b="0" i="0" u="none" strike="noStrike" cap="none" normalizeH="0" baseline="0">
                <a:ln>
                  <a:noFill/>
                </a:ln>
                <a:solidFill>
                  <a:srgbClr val="FF79C6"/>
                </a:solidFill>
                <a:effectLst/>
                <a:latin typeface="JetBrains Mono"/>
              </a:rPr>
              <a:t>else if </a:t>
            </a:r>
            <a:r>
              <a:rPr kumimoji="0" lang="en-US" altLang="en-US" sz="1200" b="0" i="0" u="none" strike="noStrike" cap="none" normalizeH="0" baseline="0">
                <a:ln>
                  <a:noFill/>
                </a:ln>
                <a:solidFill>
                  <a:srgbClr val="F8F8F2"/>
                </a:solidFill>
                <a:effectLst/>
                <a:latin typeface="JetBrains Mono"/>
              </a:rPr>
              <a:t>(method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"PUT"</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updateNote</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html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form.</a:t>
            </a:r>
            <a:r>
              <a:rPr kumimoji="0" lang="en-US" altLang="en-US" sz="1200" b="0" i="0" u="none" strike="noStrike" cap="none" normalizeH="0" baseline="0">
                <a:ln>
                  <a:noFill/>
                </a:ln>
                <a:solidFill>
                  <a:srgbClr val="50FA7B"/>
                </a:solidFill>
                <a:effectLst/>
                <a:latin typeface="JetBrains Mono"/>
              </a:rPr>
              <a:t>addEventListener</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"submit"</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e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preventDefault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fetch</a:t>
            </a:r>
            <a:r>
              <a:rPr kumimoji="0" lang="en-US" altLang="en-US" sz="1200" b="0" i="0" u="none" strike="noStrike" cap="none" normalizeH="0" baseline="0">
                <a:ln>
                  <a:noFill/>
                </a:ln>
                <a:solidFill>
                  <a:srgbClr val="F8F8F2"/>
                </a:solidFill>
                <a:effectLst/>
                <a:latin typeface="JetBrains Mono"/>
              </a:rPr>
              <a:t>(url,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method,</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body</a:t>
            </a:r>
            <a:r>
              <a:rPr kumimoji="0" lang="en-US" altLang="en-US" sz="1200" b="0" i="0" u="none" strike="noStrike" cap="none" normalizeH="0" baseline="0">
                <a:ln>
                  <a:noFill/>
                </a:ln>
                <a:solidFill>
                  <a:srgbClr val="FF79C6"/>
                </a:solidFill>
                <a:effectLst/>
                <a:latin typeface="JetBrains Mono"/>
              </a:rPr>
              <a:t>: new </a:t>
            </a:r>
            <a:r>
              <a:rPr kumimoji="0" lang="en-US" altLang="en-US" sz="1200" b="0" i="0" u="none" strike="noStrike" cap="none" normalizeH="0" baseline="0">
                <a:ln>
                  <a:noFill/>
                </a:ln>
                <a:solidFill>
                  <a:srgbClr val="F8F8F2"/>
                </a:solidFill>
                <a:effectLst/>
                <a:latin typeface="JetBrains Mono"/>
              </a:rPr>
              <a:t>FormData(form)</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then</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response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FFB86C"/>
                </a:solidFill>
                <a:effectLst/>
                <a:latin typeface="JetBrains Mono"/>
              </a:rPr>
              <a:t>response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text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then</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text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8BE9FD"/>
                </a:solidFill>
                <a:effectLst/>
                <a:latin typeface="JetBrains Mono"/>
              </a:rPr>
              <a:t>onSuccess</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text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catch</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error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error</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error</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9305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(10)</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Adding Support for Views on the Server</a:t>
            </a:r>
          </a:p>
          <a:p>
            <a:r>
              <a:rPr lang="en-US" dirty="0"/>
              <a:t>In our </a:t>
            </a:r>
            <a:r>
              <a:rPr lang="en-US" b="1" dirty="0"/>
              <a:t>server.js</a:t>
            </a:r>
            <a:r>
              <a:rPr lang="en-US" dirty="0"/>
              <a:t>, import </a:t>
            </a:r>
            <a:r>
              <a:rPr lang="en-US" b="1" dirty="0"/>
              <a:t>Path</a:t>
            </a:r>
            <a:r>
              <a:rPr lang="en-US" dirty="0"/>
              <a:t>, and we will use it to include our view</a:t>
            </a:r>
          </a:p>
          <a:p>
            <a:endParaRPr lang="en-US" dirty="0"/>
          </a:p>
          <a:p>
            <a:r>
              <a:rPr lang="en-US" dirty="0"/>
              <a:t>We replace </a:t>
            </a:r>
            <a:r>
              <a:rPr lang="en-US" i="1" dirty="0" err="1"/>
              <a:t>server.route</a:t>
            </a:r>
            <a:r>
              <a:rPr lang="en-US" i="1" dirty="0"/>
              <a:t>(Routes)</a:t>
            </a:r>
            <a:r>
              <a:rPr lang="en-US" dirty="0"/>
              <a:t> with below codes</a:t>
            </a:r>
          </a:p>
          <a:p>
            <a:endParaRPr lang="en-US" dirty="0"/>
          </a:p>
          <a:p>
            <a:endParaRPr lang="en-US" b="1" dirty="0"/>
          </a:p>
          <a:p>
            <a:endParaRPr lang="en-US" b="1" dirty="0"/>
          </a:p>
          <a:p>
            <a:endParaRPr lang="en-US" b="1" dirty="0"/>
          </a:p>
          <a:p>
            <a:endParaRPr lang="en-US" b="1" dirty="0"/>
          </a:p>
          <a:p>
            <a:pPr marL="0" indent="0">
              <a:buNone/>
            </a:pPr>
            <a:endParaRPr lang="en-US" b="1" dirty="0"/>
          </a:p>
          <a:p>
            <a:endParaRPr lang="en-US" dirty="0"/>
          </a:p>
        </p:txBody>
      </p:sp>
      <p:sp>
        <p:nvSpPr>
          <p:cNvPr id="2" name="Rectangle 1">
            <a:extLst>
              <a:ext uri="{FF2B5EF4-FFF2-40B4-BE49-F238E27FC236}">
                <a16:creationId xmlns:a16="http://schemas.microsoft.com/office/drawing/2014/main" id="{7AFAC432-72D6-4393-946A-5C9B79F06448}"/>
              </a:ext>
            </a:extLst>
          </p:cNvPr>
          <p:cNvSpPr>
            <a:spLocks noChangeArrowheads="1"/>
          </p:cNvSpPr>
          <p:nvPr/>
        </p:nvSpPr>
        <p:spPr bwMode="auto">
          <a:xfrm>
            <a:off x="1163782" y="1956029"/>
            <a:ext cx="2317173"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Path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"path"</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7DBA298-1560-4BC7-ACF2-D8A3EEAE3416}"/>
              </a:ext>
            </a:extLst>
          </p:cNvPr>
          <p:cNvSpPr>
            <a:spLocks noChangeArrowheads="1"/>
          </p:cNvSpPr>
          <p:nvPr/>
        </p:nvSpPr>
        <p:spPr bwMode="auto">
          <a:xfrm>
            <a:off x="1163782" y="2790500"/>
            <a:ext cx="3480955" cy="24929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await </a:t>
            </a:r>
            <a:r>
              <a:rPr kumimoji="0" lang="en-US" altLang="en-US" sz="1200" b="0" i="0" u="none" strike="noStrike" cap="none" normalizeH="0" baseline="0">
                <a:ln>
                  <a:noFill/>
                </a:ln>
                <a:solidFill>
                  <a:srgbClr val="F8F8F2"/>
                </a:solidFill>
                <a:effectLst/>
                <a:latin typeface="JetBrains Mono"/>
              </a:rPr>
              <a:t>server.</a:t>
            </a:r>
            <a:r>
              <a:rPr kumimoji="0" lang="en-US" altLang="en-US" sz="1200" b="0" i="0" u="none" strike="noStrike" cap="none" normalizeH="0" baseline="0">
                <a:ln>
                  <a:noFill/>
                </a:ln>
                <a:solidFill>
                  <a:srgbClr val="50FA7B"/>
                </a:solidFill>
                <a:effectLst/>
                <a:latin typeface="JetBrains Mono"/>
              </a:rPr>
              <a:t>register</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F79C6"/>
                </a:solidFill>
                <a:effectLst/>
                <a:latin typeface="JetBrains Mono"/>
              </a:rPr>
              <a:t>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"@hapi/vision"</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server.views({</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engines</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 pug</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"pug"</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Path.</a:t>
            </a:r>
            <a:r>
              <a:rPr kumimoji="0" lang="en-US" altLang="en-US" sz="1200" b="0" i="0" u="none" strike="noStrike" cap="none" normalizeH="0" baseline="0">
                <a:ln>
                  <a:noFill/>
                </a:ln>
                <a:solidFill>
                  <a:srgbClr val="50FA7B"/>
                </a:solidFill>
                <a:effectLst/>
                <a:latin typeface="JetBrains Mono"/>
              </a:rPr>
              <a:t>join</a:t>
            </a:r>
            <a:r>
              <a:rPr kumimoji="0" lang="en-US" altLang="en-US" sz="1200" b="0" i="0" u="none" strike="noStrike" cap="none" normalizeH="0" baseline="0">
                <a:ln>
                  <a:noFill/>
                </a:ln>
                <a:solidFill>
                  <a:srgbClr val="F8F8F2"/>
                </a:solidFill>
                <a:effectLst/>
                <a:latin typeface="JetBrains Mono"/>
              </a:rPr>
              <a:t>(__dirname, </a:t>
            </a:r>
            <a:r>
              <a:rPr kumimoji="0" lang="en-US" altLang="en-US" sz="1200" b="0" i="0" u="none" strike="noStrike" cap="none" normalizeH="0" baseline="0">
                <a:ln>
                  <a:noFill/>
                </a:ln>
                <a:solidFill>
                  <a:srgbClr val="F1FA8C"/>
                </a:solidFill>
                <a:effectLst/>
                <a:latin typeface="JetBrains Mono"/>
              </a:rPr>
              <a:t>"lib/views"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compileOptions</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pretty</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false</a:t>
            </a:r>
            <a:br>
              <a:rPr kumimoji="0" lang="en-US" altLang="en-US" sz="1200" b="0" i="0" u="none" strike="noStrike" cap="none" normalizeH="0" baseline="0">
                <a:ln>
                  <a:noFill/>
                </a:ln>
                <a:solidFill>
                  <a:srgbClr val="BD93F9"/>
                </a:solidFill>
                <a:effectLst/>
                <a:latin typeface="JetBrains Mono"/>
              </a:rPr>
            </a:br>
            <a:r>
              <a:rPr kumimoji="0" lang="en-US" altLang="en-US" sz="1200" b="0" i="0" u="none" strike="noStrike" cap="none" normalizeH="0" baseline="0">
                <a:ln>
                  <a:noFill/>
                </a:ln>
                <a:solidFill>
                  <a:srgbClr val="BD93F9"/>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isCached</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Settings.env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"production"</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Add routes</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8F8F2"/>
                </a:solidFill>
                <a:effectLst/>
                <a:latin typeface="JetBrains Mono"/>
              </a:rPr>
              <a:t>server.</a:t>
            </a:r>
            <a:r>
              <a:rPr kumimoji="0" lang="en-US" altLang="en-US" sz="1200" b="0" i="0" u="none" strike="noStrike" cap="none" normalizeH="0" baseline="0">
                <a:ln>
                  <a:noFill/>
                </a:ln>
                <a:solidFill>
                  <a:srgbClr val="50FA7B"/>
                </a:solidFill>
                <a:effectLst/>
                <a:latin typeface="JetBrains Mono"/>
              </a:rPr>
              <a:t>route</a:t>
            </a:r>
            <a:r>
              <a:rPr kumimoji="0" lang="en-US" altLang="en-US" sz="1200" b="0" i="0" u="none" strike="noStrike" cap="none" normalizeH="0" baseline="0">
                <a:ln>
                  <a:noFill/>
                </a:ln>
                <a:solidFill>
                  <a:srgbClr val="F8F8F2"/>
                </a:solidFill>
                <a:effectLst/>
                <a:latin typeface="JetBrains Mono"/>
              </a:rPr>
              <a:t>(Routes);</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0808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(11)</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Setting the Home view</a:t>
            </a:r>
          </a:p>
          <a:p>
            <a:r>
              <a:rPr lang="en-US" dirty="0"/>
              <a:t>Open </a:t>
            </a:r>
            <a:r>
              <a:rPr lang="en-US" b="1" dirty="0"/>
              <a:t>lib/controllers/home.js</a:t>
            </a:r>
            <a:r>
              <a:rPr lang="en-US" dirty="0"/>
              <a:t>, replace </a:t>
            </a:r>
            <a:r>
              <a:rPr lang="en-US" b="1" dirty="0"/>
              <a:t>return</a:t>
            </a:r>
            <a:r>
              <a:rPr lang="en-US" dirty="0"/>
              <a:t> statement:</a:t>
            </a:r>
          </a:p>
          <a:p>
            <a:endParaRPr lang="en-US" b="1" dirty="0"/>
          </a:p>
          <a:p>
            <a:endParaRPr lang="en-US" b="1" dirty="0"/>
          </a:p>
          <a:p>
            <a:endParaRPr lang="en-US" b="1" dirty="0"/>
          </a:p>
          <a:p>
            <a:endParaRPr lang="en-US" dirty="0"/>
          </a:p>
          <a:p>
            <a:r>
              <a:rPr lang="en-US" dirty="0"/>
              <a:t>Now, you can start and test it.</a:t>
            </a:r>
          </a:p>
          <a:p>
            <a:r>
              <a:rPr lang="en-US" dirty="0"/>
              <a:t>You should see it, but you can’t click </a:t>
            </a:r>
            <a:r>
              <a:rPr lang="en-US" b="1" dirty="0"/>
              <a:t>Publish button</a:t>
            </a:r>
          </a:p>
        </p:txBody>
      </p:sp>
      <p:sp>
        <p:nvSpPr>
          <p:cNvPr id="3" name="Rectangle 1">
            <a:extLst>
              <a:ext uri="{FF2B5EF4-FFF2-40B4-BE49-F238E27FC236}">
                <a16:creationId xmlns:a16="http://schemas.microsoft.com/office/drawing/2014/main" id="{CAAD1702-6169-4A21-BF9A-20EBBAADFB16}"/>
              </a:ext>
            </a:extLst>
          </p:cNvPr>
          <p:cNvSpPr>
            <a:spLocks noChangeArrowheads="1"/>
          </p:cNvSpPr>
          <p:nvPr/>
        </p:nvSpPr>
        <p:spPr bwMode="auto">
          <a:xfrm>
            <a:off x="1163781" y="1921773"/>
            <a:ext cx="5257800" cy="138499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return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.view(</a:t>
            </a:r>
            <a:r>
              <a:rPr kumimoji="0" lang="en-US" altLang="en-US" sz="1200" b="0" i="0" u="none" strike="noStrike" cap="none" normalizeH="0" baseline="0">
                <a:ln>
                  <a:noFill/>
                </a:ln>
                <a:solidFill>
                  <a:srgbClr val="F1FA8C"/>
                </a:solidFill>
                <a:effectLst/>
                <a:latin typeface="JetBrains Mono"/>
              </a:rPr>
              <a:t>'home'</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data</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notes</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result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page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'Home—Notes Board'</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'Welcome to my Notes Board'</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5A63259-B378-490F-849F-B4202C229D90}"/>
              </a:ext>
            </a:extLst>
          </p:cNvPr>
          <p:cNvPicPr>
            <a:picLocks noChangeAspect="1"/>
          </p:cNvPicPr>
          <p:nvPr/>
        </p:nvPicPr>
        <p:blipFill>
          <a:blip r:embed="rId2"/>
          <a:stretch>
            <a:fillRect/>
          </a:stretch>
        </p:blipFill>
        <p:spPr>
          <a:xfrm>
            <a:off x="1060580" y="4175910"/>
            <a:ext cx="2493819" cy="1190658"/>
          </a:xfrm>
          <a:prstGeom prst="rect">
            <a:avLst/>
          </a:prstGeom>
        </p:spPr>
      </p:pic>
    </p:spTree>
    <p:extLst>
      <p:ext uri="{BB962C8B-B14F-4D97-AF65-F5344CB8AC3E}">
        <p14:creationId xmlns:p14="http://schemas.microsoft.com/office/powerpoint/2010/main" val="3685900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(12)</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Setting the Note view, </a:t>
            </a:r>
            <a:r>
              <a:rPr lang="en-US" b="1" dirty="0"/>
              <a:t>create</a:t>
            </a:r>
            <a:r>
              <a:rPr lang="en-US" dirty="0"/>
              <a:t> function</a:t>
            </a:r>
          </a:p>
          <a:p>
            <a:r>
              <a:rPr lang="en-US" dirty="0"/>
              <a:t>Open </a:t>
            </a:r>
            <a:r>
              <a:rPr lang="en-US" b="1" dirty="0"/>
              <a:t>lib/controllers/note.js, </a:t>
            </a:r>
            <a:r>
              <a:rPr lang="en-US" dirty="0"/>
              <a:t>require pug on the top of note.js</a:t>
            </a:r>
          </a:p>
          <a:p>
            <a:endParaRPr lang="en-US" dirty="0"/>
          </a:p>
          <a:p>
            <a:r>
              <a:rPr lang="en-US" dirty="0"/>
              <a:t>In the </a:t>
            </a:r>
            <a:r>
              <a:rPr lang="en-US" b="1" dirty="0"/>
              <a:t>create </a:t>
            </a:r>
            <a:r>
              <a:rPr lang="en-US" dirty="0"/>
              <a:t>method, replace the return result:</a:t>
            </a:r>
          </a:p>
          <a:p>
            <a:endParaRPr lang="en-US" dirty="0"/>
          </a:p>
          <a:p>
            <a:endParaRPr lang="en-US" dirty="0"/>
          </a:p>
          <a:p>
            <a:endParaRPr lang="en-US" dirty="0"/>
          </a:p>
          <a:p>
            <a:endParaRPr lang="en-US" dirty="0"/>
          </a:p>
          <a:p>
            <a:r>
              <a:rPr lang="en-US" dirty="0"/>
              <a:t>We use the </a:t>
            </a:r>
            <a:r>
              <a:rPr lang="en-US" b="1" dirty="0" err="1"/>
              <a:t>renderFile</a:t>
            </a:r>
            <a:r>
              <a:rPr lang="en-US" dirty="0"/>
              <a:t> method from Pug to render the note template with the data we just received from our model.</a:t>
            </a:r>
          </a:p>
          <a:p>
            <a:endParaRPr lang="en-US" dirty="0"/>
          </a:p>
          <a:p>
            <a:endParaRPr lang="en-US" dirty="0"/>
          </a:p>
          <a:p>
            <a:endParaRPr lang="en-US" b="1" dirty="0"/>
          </a:p>
          <a:p>
            <a:endParaRPr lang="en-US" b="1" dirty="0"/>
          </a:p>
          <a:p>
            <a:endParaRPr lang="en-US" b="1" dirty="0"/>
          </a:p>
        </p:txBody>
      </p:sp>
      <p:sp>
        <p:nvSpPr>
          <p:cNvPr id="4" name="Rectangle 1">
            <a:extLst>
              <a:ext uri="{FF2B5EF4-FFF2-40B4-BE49-F238E27FC236}">
                <a16:creationId xmlns:a16="http://schemas.microsoft.com/office/drawing/2014/main" id="{D6A289DD-F8AC-4D26-A610-6503E0C7C84B}"/>
              </a:ext>
            </a:extLst>
          </p:cNvPr>
          <p:cNvSpPr>
            <a:spLocks noChangeArrowheads="1"/>
          </p:cNvSpPr>
          <p:nvPr/>
        </p:nvSpPr>
        <p:spPr bwMode="auto">
          <a:xfrm>
            <a:off x="1194953" y="1908521"/>
            <a:ext cx="3138055" cy="33855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79C6"/>
                </a:solidFill>
                <a:effectLst/>
                <a:latin typeface="JetBrains Mono"/>
              </a:rPr>
              <a:t>const </a:t>
            </a:r>
            <a:r>
              <a:rPr kumimoji="0" lang="en-US" altLang="en-US" sz="1600" b="0" i="0" u="none" strike="noStrike" cap="none" normalizeH="0" baseline="0" dirty="0">
                <a:ln>
                  <a:noFill/>
                </a:ln>
                <a:solidFill>
                  <a:srgbClr val="F8F8F2"/>
                </a:solidFill>
                <a:effectLst/>
                <a:latin typeface="JetBrains Mono"/>
              </a:rPr>
              <a:t>Pug </a:t>
            </a:r>
            <a:r>
              <a:rPr kumimoji="0" lang="en-US" altLang="en-US" sz="1600" b="0" i="0" u="none" strike="noStrike" cap="none" normalizeH="0" baseline="0" dirty="0">
                <a:ln>
                  <a:noFill/>
                </a:ln>
                <a:solidFill>
                  <a:srgbClr val="FF79C6"/>
                </a:solidFill>
                <a:effectLst/>
                <a:latin typeface="JetBrains Mono"/>
              </a:rPr>
              <a:t>= require</a:t>
            </a:r>
            <a:r>
              <a:rPr kumimoji="0" lang="en-US" altLang="en-US" sz="1600" b="0" i="0" u="none" strike="noStrike" cap="none" normalizeH="0" baseline="0" dirty="0">
                <a:ln>
                  <a:noFill/>
                </a:ln>
                <a:solidFill>
                  <a:srgbClr val="F8F8F2"/>
                </a:solidFill>
                <a:effectLst/>
                <a:latin typeface="JetBrains Mono"/>
              </a:rPr>
              <a:t>(</a:t>
            </a:r>
            <a:r>
              <a:rPr kumimoji="0" lang="en-US" altLang="en-US" sz="1600" b="0" i="0" u="none" strike="noStrike" cap="none" normalizeH="0" baseline="0" dirty="0">
                <a:ln>
                  <a:noFill/>
                </a:ln>
                <a:solidFill>
                  <a:srgbClr val="F1FA8C"/>
                </a:solidFill>
                <a:effectLst/>
                <a:latin typeface="JetBrains Mono"/>
              </a:rPr>
              <a:t>"pug"</a:t>
            </a:r>
            <a:r>
              <a:rPr kumimoji="0" lang="en-US" altLang="en-US" sz="1600" b="0" i="0" u="none" strike="noStrike" cap="none" normalizeH="0" baseline="0" dirty="0">
                <a:ln>
                  <a:noFill/>
                </a:ln>
                <a:solidFill>
                  <a:srgbClr val="F8F8F2"/>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F712FE4-C739-4831-A0C0-3E1546779808}"/>
              </a:ext>
            </a:extLst>
          </p:cNvPr>
          <p:cNvSpPr>
            <a:spLocks noChangeArrowheads="1"/>
          </p:cNvSpPr>
          <p:nvPr/>
        </p:nvSpPr>
        <p:spPr bwMode="auto">
          <a:xfrm>
            <a:off x="1194953" y="2713415"/>
            <a:ext cx="4759036"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8F8F2"/>
                </a:solidFill>
                <a:effectLst/>
                <a:latin typeface="JetBrains Mono"/>
              </a:rPr>
              <a:t>Pug.</a:t>
            </a:r>
            <a:r>
              <a:rPr kumimoji="0" lang="en-US" altLang="en-US" sz="1200" b="0" i="0" u="none" strike="noStrike" cap="none" normalizeH="0" baseline="0">
                <a:ln>
                  <a:noFill/>
                </a:ln>
                <a:solidFill>
                  <a:srgbClr val="50FA7B"/>
                </a:solidFill>
                <a:effectLst/>
                <a:latin typeface="JetBrains Mono"/>
              </a:rPr>
              <a:t>renderFile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50FA7B"/>
                </a:solidFill>
                <a:effectLst/>
                <a:latin typeface="JetBrains Mono"/>
              </a:rPr>
              <a:t>join</a:t>
            </a:r>
            <a:r>
              <a:rPr kumimoji="0" lang="en-US" altLang="en-US" sz="1200" b="0" i="0" u="none" strike="noStrike" cap="none" normalizeH="0" baseline="0">
                <a:ln>
                  <a:noFill/>
                </a:ln>
                <a:solidFill>
                  <a:srgbClr val="F8F8F2"/>
                </a:solidFill>
                <a:effectLst/>
                <a:latin typeface="JetBrains Mono"/>
              </a:rPr>
              <a:t>(__dirname, </a:t>
            </a:r>
            <a:r>
              <a:rPr kumimoji="0" lang="en-US" altLang="en-US" sz="1200" b="0" i="0" u="none" strike="noStrike" cap="none" normalizeH="0" baseline="0">
                <a:ln>
                  <a:noFill/>
                </a:ln>
                <a:solidFill>
                  <a:srgbClr val="F1FA8C"/>
                </a:solidFill>
                <a:effectLst/>
                <a:latin typeface="JetBrains Mono"/>
              </a:rPr>
              <a:t>"../views/components/note.pug"</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note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result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71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6A61-AA7F-4B95-AD90-E56A24713C6F}"/>
              </a:ext>
            </a:extLst>
          </p:cNvPr>
          <p:cNvSpPr>
            <a:spLocks noGrp="1"/>
          </p:cNvSpPr>
          <p:nvPr>
            <p:ph type="title"/>
          </p:nvPr>
        </p:nvSpPr>
        <p:spPr/>
        <p:txBody>
          <a:bodyPr/>
          <a:lstStyle/>
          <a:p>
            <a:r>
              <a:rPr lang="en-US" dirty="0"/>
              <a:t>Connect to DB</a:t>
            </a:r>
          </a:p>
        </p:txBody>
      </p:sp>
      <p:sp>
        <p:nvSpPr>
          <p:cNvPr id="5" name="Content Placeholder 4">
            <a:extLst>
              <a:ext uri="{FF2B5EF4-FFF2-40B4-BE49-F238E27FC236}">
                <a16:creationId xmlns:a16="http://schemas.microsoft.com/office/drawing/2014/main" id="{D57EEB60-AA34-48FC-A8C2-A2BE8D9F79B8}"/>
              </a:ext>
            </a:extLst>
          </p:cNvPr>
          <p:cNvSpPr>
            <a:spLocks noGrp="1"/>
          </p:cNvSpPr>
          <p:nvPr>
            <p:ph type="body" sz="quarter" idx="11"/>
          </p:nvPr>
        </p:nvSpPr>
        <p:spPr/>
        <p:txBody>
          <a:bodyPr/>
          <a:lstStyle/>
          <a:p>
            <a:r>
              <a:rPr lang="en-US" dirty="0"/>
              <a:t>Create </a:t>
            </a:r>
            <a:r>
              <a:rPr lang="en-US" b="1" dirty="0"/>
              <a:t>connect_db.js</a:t>
            </a:r>
          </a:p>
          <a:p>
            <a:pPr marL="0" indent="0">
              <a:buNone/>
            </a:pPr>
            <a:endParaRPr lang="en-US" b="1" dirty="0"/>
          </a:p>
        </p:txBody>
      </p:sp>
      <p:sp>
        <p:nvSpPr>
          <p:cNvPr id="6" name="Rectangle 1">
            <a:extLst>
              <a:ext uri="{FF2B5EF4-FFF2-40B4-BE49-F238E27FC236}">
                <a16:creationId xmlns:a16="http://schemas.microsoft.com/office/drawing/2014/main" id="{E96C7330-5DAE-49D5-A01E-4B64B010D73C}"/>
              </a:ext>
            </a:extLst>
          </p:cNvPr>
          <p:cNvSpPr txBox="1">
            <a:spLocks noChangeArrowheads="1"/>
          </p:cNvSpPr>
          <p:nvPr/>
        </p:nvSpPr>
        <p:spPr bwMode="auto">
          <a:xfrm>
            <a:off x="921327" y="1917046"/>
            <a:ext cx="7848600" cy="280076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Clr>
                <a:schemeClr val="accent4"/>
              </a:buClr>
              <a:buSzPct val="120000"/>
              <a:buFont typeface="Wingdings"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Wingdings" pitchFamily="2" charset="2"/>
              <a:buChar char="§"/>
              <a:defRPr sz="1800" kern="1200">
                <a:solidFill>
                  <a:schemeClr val="tx1">
                    <a:lumMod val="90000"/>
                    <a:lumOff val="10000"/>
                  </a:schemeClr>
                </a:solidFill>
                <a:latin typeface="+mn-lt"/>
                <a:ea typeface="+mn-ea"/>
                <a:cs typeface="+mn-cs"/>
              </a:defRPr>
            </a:lvl4pPr>
            <a:lvl5pPr marL="2057400" indent="-228600" algn="l" defTabSz="914400" rtl="0" eaLnBrk="1" latinLnBrk="0" hangingPunct="1">
              <a:lnSpc>
                <a:spcPct val="90000"/>
              </a:lnSpc>
              <a:spcBef>
                <a:spcPts val="500"/>
              </a:spcBef>
              <a:buClr>
                <a:schemeClr val="tx1">
                  <a:lumMod val="50000"/>
                  <a:lumOff val="50000"/>
                </a:schemeClr>
              </a:buClr>
              <a:buFont typeface="Wingdings" pitchFamily="2" charset="2"/>
              <a:buChar char="§"/>
              <a:defRPr sz="1800" kern="120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1600">
                <a:solidFill>
                  <a:srgbClr val="FF79C6"/>
                </a:solidFill>
                <a:latin typeface="JetBrains Mono"/>
              </a:rPr>
              <a:t>const </a:t>
            </a:r>
            <a:r>
              <a:rPr lang="en-US" altLang="en-US" sz="1600">
                <a:solidFill>
                  <a:srgbClr val="F8F8F2"/>
                </a:solidFill>
                <a:latin typeface="JetBrains Mono"/>
              </a:rPr>
              <a:t>mysql </a:t>
            </a:r>
            <a:r>
              <a:rPr lang="en-US" altLang="en-US" sz="1600">
                <a:solidFill>
                  <a:srgbClr val="FF79C6"/>
                </a:solidFill>
                <a:latin typeface="JetBrains Mono"/>
              </a:rPr>
              <a:t>= require</a:t>
            </a:r>
            <a:r>
              <a:rPr lang="en-US" altLang="en-US" sz="1600">
                <a:solidFill>
                  <a:srgbClr val="F8F8F2"/>
                </a:solidFill>
                <a:latin typeface="JetBrains Mono"/>
              </a:rPr>
              <a:t>(</a:t>
            </a:r>
            <a:r>
              <a:rPr lang="en-US" altLang="en-US" sz="1600">
                <a:solidFill>
                  <a:srgbClr val="F1FA8C"/>
                </a:solidFill>
                <a:latin typeface="JetBrains Mono"/>
              </a:rPr>
              <a:t>'mysql'</a:t>
            </a:r>
            <a:r>
              <a:rPr lang="en-US" altLang="en-US" sz="1600">
                <a:solidFill>
                  <a:srgbClr val="F8F8F2"/>
                </a:solidFill>
                <a:latin typeface="JetBrains Mono"/>
              </a:rPr>
              <a:t>);</a:t>
            </a:r>
            <a:br>
              <a:rPr lang="en-US" altLang="en-US" sz="1600">
                <a:solidFill>
                  <a:srgbClr val="F8F8F2"/>
                </a:solidFill>
                <a:latin typeface="JetBrains Mono"/>
              </a:rPr>
            </a:br>
            <a:r>
              <a:rPr lang="en-US" altLang="en-US" sz="1600">
                <a:solidFill>
                  <a:srgbClr val="FF79C6"/>
                </a:solidFill>
                <a:latin typeface="JetBrains Mono"/>
              </a:rPr>
              <a:t>const </a:t>
            </a:r>
            <a:r>
              <a:rPr lang="en-US" altLang="en-US" sz="1600">
                <a:solidFill>
                  <a:srgbClr val="F8F8F2"/>
                </a:solidFill>
                <a:latin typeface="JetBrains Mono"/>
              </a:rPr>
              <a:t>con </a:t>
            </a:r>
            <a:r>
              <a:rPr lang="en-US" altLang="en-US" sz="1600">
                <a:solidFill>
                  <a:srgbClr val="FF79C6"/>
                </a:solidFill>
                <a:latin typeface="JetBrains Mono"/>
              </a:rPr>
              <a:t>= </a:t>
            </a:r>
            <a:r>
              <a:rPr lang="en-US" altLang="en-US" sz="1600">
                <a:solidFill>
                  <a:srgbClr val="F8F8F2"/>
                </a:solidFill>
                <a:latin typeface="JetBrains Mono"/>
              </a:rPr>
              <a:t>mysql.</a:t>
            </a:r>
            <a:r>
              <a:rPr lang="en-US" altLang="en-US" sz="1600">
                <a:solidFill>
                  <a:srgbClr val="50FA7B"/>
                </a:solidFill>
                <a:latin typeface="JetBrains Mono"/>
              </a:rPr>
              <a:t>createConnection</a:t>
            </a:r>
            <a:r>
              <a:rPr lang="en-US" altLang="en-US" sz="1600">
                <a:solidFill>
                  <a:srgbClr val="F8F8F2"/>
                </a:solidFill>
                <a:latin typeface="JetBrains Mono"/>
              </a:rPr>
              <a:t>({</a:t>
            </a:r>
            <a:br>
              <a:rPr lang="en-US" altLang="en-US" sz="1600">
                <a:solidFill>
                  <a:srgbClr val="F8F8F2"/>
                </a:solidFill>
                <a:latin typeface="JetBrains Mono"/>
              </a:rPr>
            </a:br>
            <a:r>
              <a:rPr lang="en-US" altLang="en-US" sz="1600">
                <a:solidFill>
                  <a:srgbClr val="F8F8F2"/>
                </a:solidFill>
                <a:latin typeface="JetBrains Mono"/>
              </a:rPr>
              <a:t>    host</a:t>
            </a:r>
            <a:r>
              <a:rPr lang="en-US" altLang="en-US" sz="1600">
                <a:solidFill>
                  <a:srgbClr val="FF79C6"/>
                </a:solidFill>
                <a:latin typeface="JetBrains Mono"/>
              </a:rPr>
              <a:t>: </a:t>
            </a:r>
            <a:r>
              <a:rPr lang="en-US" altLang="en-US" sz="1600">
                <a:solidFill>
                  <a:srgbClr val="F1FA8C"/>
                </a:solidFill>
                <a:latin typeface="JetBrains Mono"/>
              </a:rPr>
              <a:t>"localhost"</a:t>
            </a:r>
            <a:r>
              <a:rPr lang="en-US" altLang="en-US" sz="1600">
                <a:solidFill>
                  <a:srgbClr val="F8F8F2"/>
                </a:solidFill>
                <a:latin typeface="JetBrains Mono"/>
              </a:rPr>
              <a:t>,</a:t>
            </a:r>
            <a:br>
              <a:rPr lang="en-US" altLang="en-US" sz="1600">
                <a:solidFill>
                  <a:srgbClr val="F8F8F2"/>
                </a:solidFill>
                <a:latin typeface="JetBrains Mono"/>
              </a:rPr>
            </a:br>
            <a:r>
              <a:rPr lang="en-US" altLang="en-US" sz="1600">
                <a:solidFill>
                  <a:srgbClr val="F8F8F2"/>
                </a:solidFill>
                <a:latin typeface="JetBrains Mono"/>
              </a:rPr>
              <a:t>    user</a:t>
            </a:r>
            <a:r>
              <a:rPr lang="en-US" altLang="en-US" sz="1600">
                <a:solidFill>
                  <a:srgbClr val="FF79C6"/>
                </a:solidFill>
                <a:latin typeface="JetBrains Mono"/>
              </a:rPr>
              <a:t>: </a:t>
            </a:r>
            <a:r>
              <a:rPr lang="en-US" altLang="en-US" sz="1600">
                <a:solidFill>
                  <a:srgbClr val="F1FA8C"/>
                </a:solidFill>
                <a:latin typeface="JetBrains Mono"/>
              </a:rPr>
              <a:t>"sa"</a:t>
            </a:r>
            <a:r>
              <a:rPr lang="en-US" altLang="en-US" sz="1600">
                <a:solidFill>
                  <a:srgbClr val="F8F8F2"/>
                </a:solidFill>
                <a:latin typeface="JetBrains Mono"/>
              </a:rPr>
              <a:t>,</a:t>
            </a:r>
            <a:br>
              <a:rPr lang="en-US" altLang="en-US" sz="1600">
                <a:solidFill>
                  <a:srgbClr val="F8F8F2"/>
                </a:solidFill>
                <a:latin typeface="JetBrains Mono"/>
              </a:rPr>
            </a:br>
            <a:r>
              <a:rPr lang="en-US" altLang="en-US" sz="1600">
                <a:solidFill>
                  <a:srgbClr val="F8F8F2"/>
                </a:solidFill>
                <a:latin typeface="JetBrains Mono"/>
              </a:rPr>
              <a:t>    password</a:t>
            </a:r>
            <a:r>
              <a:rPr lang="en-US" altLang="en-US" sz="1600">
                <a:solidFill>
                  <a:srgbClr val="FF79C6"/>
                </a:solidFill>
                <a:latin typeface="JetBrains Mono"/>
              </a:rPr>
              <a:t>: </a:t>
            </a:r>
            <a:r>
              <a:rPr lang="en-US" altLang="en-US" sz="1600">
                <a:solidFill>
                  <a:srgbClr val="F1FA8C"/>
                </a:solidFill>
                <a:latin typeface="JetBrains Mono"/>
              </a:rPr>
              <a:t>""</a:t>
            </a:r>
            <a:br>
              <a:rPr lang="en-US" altLang="en-US" sz="1600">
                <a:solidFill>
                  <a:srgbClr val="F1FA8C"/>
                </a:solidFill>
                <a:latin typeface="JetBrains Mono"/>
              </a:rPr>
            </a:br>
            <a:r>
              <a:rPr lang="en-US" altLang="en-US" sz="1600">
                <a:solidFill>
                  <a:srgbClr val="F8F8F2"/>
                </a:solidFill>
                <a:latin typeface="JetBrains Mono"/>
              </a:rPr>
              <a:t>});</a:t>
            </a:r>
            <a:br>
              <a:rPr lang="en-US" altLang="en-US" sz="1600">
                <a:solidFill>
                  <a:srgbClr val="F8F8F2"/>
                </a:solidFill>
                <a:latin typeface="JetBrains Mono"/>
              </a:rPr>
            </a:br>
            <a:br>
              <a:rPr lang="en-US" altLang="en-US" sz="1600">
                <a:solidFill>
                  <a:srgbClr val="F8F8F2"/>
                </a:solidFill>
                <a:latin typeface="JetBrains Mono"/>
              </a:rPr>
            </a:br>
            <a:r>
              <a:rPr lang="en-US" altLang="en-US" sz="1600">
                <a:solidFill>
                  <a:srgbClr val="F8F8F2"/>
                </a:solidFill>
                <a:latin typeface="JetBrains Mono"/>
              </a:rPr>
              <a:t>con.</a:t>
            </a:r>
            <a:r>
              <a:rPr lang="en-US" altLang="en-US" sz="1600">
                <a:solidFill>
                  <a:srgbClr val="50FA7B"/>
                </a:solidFill>
                <a:latin typeface="JetBrains Mono"/>
              </a:rPr>
              <a:t>connect</a:t>
            </a:r>
            <a:r>
              <a:rPr lang="en-US" altLang="en-US" sz="1600">
                <a:solidFill>
                  <a:srgbClr val="F8F8F2"/>
                </a:solidFill>
                <a:latin typeface="JetBrains Mono"/>
              </a:rPr>
              <a:t>(</a:t>
            </a:r>
            <a:r>
              <a:rPr lang="en-US" altLang="en-US" sz="1600">
                <a:solidFill>
                  <a:srgbClr val="FF79C6"/>
                </a:solidFill>
                <a:latin typeface="JetBrains Mono"/>
              </a:rPr>
              <a:t>function</a:t>
            </a:r>
            <a:r>
              <a:rPr lang="en-US" altLang="en-US" sz="1600">
                <a:solidFill>
                  <a:srgbClr val="F8F8F2"/>
                </a:solidFill>
                <a:latin typeface="JetBrains Mono"/>
              </a:rPr>
              <a:t>(</a:t>
            </a:r>
            <a:r>
              <a:rPr lang="en-US" altLang="en-US" sz="1600" i="1">
                <a:solidFill>
                  <a:srgbClr val="FFB86C"/>
                </a:solidFill>
                <a:latin typeface="JetBrains Mono"/>
              </a:rPr>
              <a:t>err</a:t>
            </a:r>
            <a:r>
              <a:rPr lang="en-US" altLang="en-US" sz="1600">
                <a:solidFill>
                  <a:srgbClr val="F8F8F2"/>
                </a:solidFill>
                <a:latin typeface="JetBrains Mono"/>
              </a:rPr>
              <a:t>) {</a:t>
            </a:r>
            <a:br>
              <a:rPr lang="en-US" altLang="en-US" sz="1600">
                <a:solidFill>
                  <a:srgbClr val="F8F8F2"/>
                </a:solidFill>
                <a:latin typeface="JetBrains Mono"/>
              </a:rPr>
            </a:br>
            <a:r>
              <a:rPr lang="en-US" altLang="en-US" sz="1600">
                <a:solidFill>
                  <a:srgbClr val="F8F8F2"/>
                </a:solidFill>
                <a:latin typeface="JetBrains Mono"/>
              </a:rPr>
              <a:t>    </a:t>
            </a:r>
            <a:r>
              <a:rPr lang="en-US" altLang="en-US" sz="1600">
                <a:solidFill>
                  <a:srgbClr val="FF79C6"/>
                </a:solidFill>
                <a:latin typeface="JetBrains Mono"/>
              </a:rPr>
              <a:t>if </a:t>
            </a:r>
            <a:r>
              <a:rPr lang="en-US" altLang="en-US" sz="1600">
                <a:solidFill>
                  <a:srgbClr val="F8F8F2"/>
                </a:solidFill>
                <a:latin typeface="JetBrains Mono"/>
              </a:rPr>
              <a:t>(</a:t>
            </a:r>
            <a:r>
              <a:rPr lang="en-US" altLang="en-US" sz="1600" i="1">
                <a:solidFill>
                  <a:srgbClr val="FFB86C"/>
                </a:solidFill>
                <a:latin typeface="JetBrains Mono"/>
              </a:rPr>
              <a:t>err</a:t>
            </a:r>
            <a:r>
              <a:rPr lang="en-US" altLang="en-US" sz="1600">
                <a:solidFill>
                  <a:srgbClr val="F8F8F2"/>
                </a:solidFill>
                <a:latin typeface="JetBrains Mono"/>
              </a:rPr>
              <a:t>) </a:t>
            </a:r>
            <a:r>
              <a:rPr lang="en-US" altLang="en-US" sz="1600">
                <a:solidFill>
                  <a:srgbClr val="FF79C6"/>
                </a:solidFill>
                <a:latin typeface="JetBrains Mono"/>
              </a:rPr>
              <a:t>throw </a:t>
            </a:r>
            <a:r>
              <a:rPr lang="en-US" altLang="en-US" sz="1600" i="1">
                <a:solidFill>
                  <a:srgbClr val="FFB86C"/>
                </a:solidFill>
                <a:latin typeface="JetBrains Mono"/>
              </a:rPr>
              <a:t>err</a:t>
            </a:r>
            <a:r>
              <a:rPr lang="en-US" altLang="en-US" sz="1600">
                <a:solidFill>
                  <a:srgbClr val="F8F8F2"/>
                </a:solidFill>
                <a:latin typeface="JetBrains Mono"/>
              </a:rPr>
              <a:t>;</a:t>
            </a:r>
            <a:br>
              <a:rPr lang="en-US" altLang="en-US" sz="1600">
                <a:solidFill>
                  <a:srgbClr val="F8F8F2"/>
                </a:solidFill>
                <a:latin typeface="JetBrains Mono"/>
              </a:rPr>
            </a:br>
            <a:r>
              <a:rPr lang="en-US" altLang="en-US" sz="1600">
                <a:solidFill>
                  <a:srgbClr val="F8F8F2"/>
                </a:solidFill>
                <a:latin typeface="JetBrains Mono"/>
              </a:rPr>
              <a:t>    </a:t>
            </a:r>
            <a:r>
              <a:rPr lang="en-US" altLang="en-US" sz="1600" i="1">
                <a:solidFill>
                  <a:srgbClr val="8BE9FD"/>
                </a:solidFill>
                <a:latin typeface="JetBrains Mono"/>
              </a:rPr>
              <a:t>console</a:t>
            </a:r>
            <a:r>
              <a:rPr lang="en-US" altLang="en-US" sz="1600">
                <a:solidFill>
                  <a:srgbClr val="F8F8F2"/>
                </a:solidFill>
                <a:latin typeface="JetBrains Mono"/>
              </a:rPr>
              <a:t>.</a:t>
            </a:r>
            <a:r>
              <a:rPr lang="en-US" altLang="en-US" sz="1600">
                <a:solidFill>
                  <a:srgbClr val="50FA7B"/>
                </a:solidFill>
                <a:latin typeface="JetBrains Mono"/>
              </a:rPr>
              <a:t>log</a:t>
            </a:r>
            <a:r>
              <a:rPr lang="en-US" altLang="en-US" sz="1600">
                <a:solidFill>
                  <a:srgbClr val="F8F8F2"/>
                </a:solidFill>
                <a:latin typeface="JetBrains Mono"/>
              </a:rPr>
              <a:t>(</a:t>
            </a:r>
            <a:r>
              <a:rPr lang="en-US" altLang="en-US" sz="1600">
                <a:solidFill>
                  <a:srgbClr val="F1FA8C"/>
                </a:solidFill>
                <a:latin typeface="JetBrains Mono"/>
              </a:rPr>
              <a:t>"Connected!"</a:t>
            </a:r>
            <a:r>
              <a:rPr lang="en-US" altLang="en-US" sz="1600">
                <a:solidFill>
                  <a:srgbClr val="F8F8F2"/>
                </a:solidFill>
                <a:latin typeface="JetBrains Mono"/>
              </a:rPr>
              <a:t>);</a:t>
            </a:r>
            <a:br>
              <a:rPr lang="en-US" altLang="en-US" sz="1600">
                <a:solidFill>
                  <a:srgbClr val="F8F8F2"/>
                </a:solidFill>
                <a:latin typeface="JetBrains Mono"/>
              </a:rPr>
            </a:br>
            <a:r>
              <a:rPr lang="en-US" altLang="en-US" sz="1600">
                <a:solidFill>
                  <a:srgbClr val="F8F8F2"/>
                </a:solidFill>
                <a:latin typeface="JetBrains Mono"/>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22200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(13)</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Setting the Note view, </a:t>
            </a:r>
            <a:r>
              <a:rPr lang="en-US" b="1" dirty="0"/>
              <a:t>read</a:t>
            </a:r>
            <a:r>
              <a:rPr lang="en-US" dirty="0"/>
              <a:t> function</a:t>
            </a:r>
          </a:p>
          <a:p>
            <a:r>
              <a:rPr lang="en-US" dirty="0"/>
              <a:t>In the </a:t>
            </a:r>
            <a:r>
              <a:rPr lang="en-US" b="1" dirty="0"/>
              <a:t>read </a:t>
            </a:r>
            <a:r>
              <a:rPr lang="en-US" dirty="0"/>
              <a:t>method, replace the return result:</a:t>
            </a:r>
          </a:p>
          <a:p>
            <a:endParaRPr lang="en-US" dirty="0"/>
          </a:p>
          <a:p>
            <a:endParaRPr lang="en-US" dirty="0"/>
          </a:p>
          <a:p>
            <a:endParaRPr lang="en-US" b="1" dirty="0"/>
          </a:p>
          <a:p>
            <a:endParaRPr lang="en-US" b="1" dirty="0"/>
          </a:p>
          <a:p>
            <a:endParaRPr lang="en-US" b="1" dirty="0"/>
          </a:p>
        </p:txBody>
      </p:sp>
      <p:sp>
        <p:nvSpPr>
          <p:cNvPr id="2" name="Rectangle 1">
            <a:extLst>
              <a:ext uri="{FF2B5EF4-FFF2-40B4-BE49-F238E27FC236}">
                <a16:creationId xmlns:a16="http://schemas.microsoft.com/office/drawing/2014/main" id="{E2EB1A45-B706-4B23-8B19-DFF387CDF9FB}"/>
              </a:ext>
            </a:extLst>
          </p:cNvPr>
          <p:cNvSpPr>
            <a:spLocks noChangeArrowheads="1"/>
          </p:cNvSpPr>
          <p:nvPr/>
        </p:nvSpPr>
        <p:spPr bwMode="auto">
          <a:xfrm>
            <a:off x="1184004" y="1948226"/>
            <a:ext cx="3501737" cy="193899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note </a:t>
            </a:r>
            <a:r>
              <a:rPr kumimoji="0" lang="en-US" altLang="en-US" sz="1200" b="0" i="0" u="none" strike="noStrike" cap="none" normalizeH="0" baseline="0">
                <a:ln>
                  <a:noFill/>
                </a:ln>
                <a:solidFill>
                  <a:srgbClr val="FF79C6"/>
                </a:solidFill>
                <a:effectLst/>
                <a:latin typeface="JetBrains Mono"/>
              </a:rPr>
              <a:t>= await </a:t>
            </a:r>
            <a:r>
              <a:rPr kumimoji="0" lang="en-US" altLang="en-US" sz="1200" b="0" i="0" u="none" strike="noStrike" cap="none" normalizeH="0" baseline="0">
                <a:ln>
                  <a:noFill/>
                </a:ln>
                <a:solidFill>
                  <a:srgbClr val="F8F8F2"/>
                </a:solidFill>
                <a:effectLst/>
                <a:latin typeface="JetBrains Mono"/>
              </a:rPr>
              <a:t>Note.</a:t>
            </a:r>
            <a:r>
              <a:rPr kumimoji="0" lang="en-US" altLang="en-US" sz="1200" b="0" i="1" u="none" strike="noStrike" cap="none" normalizeH="0" baseline="0">
                <a:ln>
                  <a:noFill/>
                </a:ln>
                <a:solidFill>
                  <a:srgbClr val="50FA78"/>
                </a:solidFill>
                <a:effectLst/>
                <a:latin typeface="JetBrains Mono"/>
              </a:rPr>
              <a:t>findOne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where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slug</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request</a:t>
            </a:r>
            <a:r>
              <a:rPr kumimoji="0" lang="en-US" altLang="en-US" sz="1200" b="0" i="0" u="none" strike="noStrike" cap="none" normalizeH="0" baseline="0">
                <a:ln>
                  <a:noFill/>
                </a:ln>
                <a:solidFill>
                  <a:srgbClr val="F8F8F2"/>
                </a:solidFill>
                <a:effectLst/>
                <a:latin typeface="JetBrains Mono"/>
              </a:rPr>
              <a:t>.params.slug</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return </a:t>
            </a:r>
            <a:r>
              <a:rPr kumimoji="0" lang="en-US" altLang="en-US" sz="1200" b="0" i="1" u="none" strike="noStrike" cap="none" normalizeH="0" baseline="0">
                <a:ln>
                  <a:noFill/>
                </a:ln>
                <a:solidFill>
                  <a:srgbClr val="FFB86C"/>
                </a:solidFill>
                <a:effectLst/>
                <a:latin typeface="JetBrains Mono"/>
              </a:rPr>
              <a:t>h</a:t>
            </a:r>
            <a:r>
              <a:rPr kumimoji="0" lang="en-US" altLang="en-US" sz="1200" b="0" i="0" u="none" strike="noStrike" cap="none" normalizeH="0" baseline="0">
                <a:ln>
                  <a:noFill/>
                </a:ln>
                <a:solidFill>
                  <a:srgbClr val="F8F8F2"/>
                </a:solidFill>
                <a:effectLst/>
                <a:latin typeface="JetBrains Mono"/>
              </a:rPr>
              <a:t>.view(</a:t>
            </a:r>
            <a:r>
              <a:rPr kumimoji="0" lang="en-US" altLang="en-US" sz="1200" b="0" i="0" u="none" strike="noStrike" cap="none" normalizeH="0" baseline="0">
                <a:ln>
                  <a:noFill/>
                </a:ln>
                <a:solidFill>
                  <a:srgbClr val="F1FA8C"/>
                </a:solidFill>
                <a:effectLst/>
                <a:latin typeface="JetBrains Mono"/>
              </a:rPr>
              <a:t>"note"</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note,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page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${note.title}</a:t>
            </a:r>
            <a:r>
              <a:rPr kumimoji="0" lang="en-US" altLang="en-US" sz="1200" b="0" i="0" u="none" strike="noStrike" cap="none" normalizeH="0" baseline="0">
                <a:ln>
                  <a:noFill/>
                </a:ln>
                <a:solidFill>
                  <a:srgbClr val="F1FA8C"/>
                </a:solidFill>
                <a:effectLst/>
                <a:latin typeface="JetBrains Mono"/>
              </a:rPr>
              <a:t>—Notes Board`</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description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note.description</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000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E0470-FC5B-4553-AE3C-28E103267F3E}"/>
              </a:ext>
            </a:extLst>
          </p:cNvPr>
          <p:cNvSpPr>
            <a:spLocks noGrp="1"/>
          </p:cNvSpPr>
          <p:nvPr>
            <p:ph type="title"/>
          </p:nvPr>
        </p:nvSpPr>
        <p:spPr/>
        <p:txBody>
          <a:bodyPr/>
          <a:lstStyle/>
          <a:p>
            <a:r>
              <a:rPr lang="en-US" dirty="0"/>
              <a:t>Building the Views (14)</a:t>
            </a:r>
          </a:p>
        </p:txBody>
      </p:sp>
      <p:sp>
        <p:nvSpPr>
          <p:cNvPr id="6" name="Content Placeholder 5">
            <a:extLst>
              <a:ext uri="{FF2B5EF4-FFF2-40B4-BE49-F238E27FC236}">
                <a16:creationId xmlns:a16="http://schemas.microsoft.com/office/drawing/2014/main" id="{057483B9-BDB7-4E9F-9FB8-CDFD7EB58D52}"/>
              </a:ext>
            </a:extLst>
          </p:cNvPr>
          <p:cNvSpPr>
            <a:spLocks noGrp="1"/>
          </p:cNvSpPr>
          <p:nvPr>
            <p:ph type="body" sz="quarter" idx="11"/>
          </p:nvPr>
        </p:nvSpPr>
        <p:spPr/>
        <p:txBody>
          <a:bodyPr/>
          <a:lstStyle/>
          <a:p>
            <a:r>
              <a:rPr lang="en-US" dirty="0"/>
              <a:t>Setting the Note view, </a:t>
            </a:r>
            <a:r>
              <a:rPr lang="en-US" b="1" dirty="0"/>
              <a:t>update</a:t>
            </a:r>
            <a:r>
              <a:rPr lang="en-US" dirty="0"/>
              <a:t> function</a:t>
            </a:r>
          </a:p>
          <a:p>
            <a:r>
              <a:rPr lang="en-US" dirty="0"/>
              <a:t>In the </a:t>
            </a:r>
            <a:r>
              <a:rPr lang="en-US" b="1" dirty="0"/>
              <a:t>update </a:t>
            </a:r>
            <a:r>
              <a:rPr lang="en-US" dirty="0"/>
              <a:t>method, replace the return result:</a:t>
            </a:r>
          </a:p>
          <a:p>
            <a:endParaRPr lang="en-US" dirty="0"/>
          </a:p>
          <a:p>
            <a:endParaRPr lang="en-US" dirty="0"/>
          </a:p>
          <a:p>
            <a:endParaRPr lang="en-US" b="1" dirty="0"/>
          </a:p>
          <a:p>
            <a:endParaRPr lang="en-US" b="1" dirty="0"/>
          </a:p>
          <a:p>
            <a:endParaRPr lang="en-US" b="1" dirty="0"/>
          </a:p>
        </p:txBody>
      </p:sp>
      <p:sp>
        <p:nvSpPr>
          <p:cNvPr id="3" name="Rectangle 1">
            <a:extLst>
              <a:ext uri="{FF2B5EF4-FFF2-40B4-BE49-F238E27FC236}">
                <a16:creationId xmlns:a16="http://schemas.microsoft.com/office/drawing/2014/main" id="{FEF6E3E9-B025-4E29-8141-2A2C597DA873}"/>
              </a:ext>
            </a:extLst>
          </p:cNvPr>
          <p:cNvSpPr>
            <a:spLocks noChangeArrowheads="1"/>
          </p:cNvSpPr>
          <p:nvPr/>
        </p:nvSpPr>
        <p:spPr bwMode="auto">
          <a:xfrm>
            <a:off x="1163224" y="1968420"/>
            <a:ext cx="5496791" cy="138499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result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Note.</a:t>
            </a:r>
            <a:r>
              <a:rPr kumimoji="0" lang="en-US" altLang="en-US" sz="1200" b="0" i="1" u="none" strike="noStrike" cap="none" normalizeH="0" baseline="0">
                <a:ln>
                  <a:noFill/>
                </a:ln>
                <a:solidFill>
                  <a:srgbClr val="50FA78"/>
                </a:solidFill>
                <a:effectLst/>
                <a:latin typeface="JetBrains Mono"/>
              </a:rPr>
              <a:t>findOne</a:t>
            </a:r>
            <a:r>
              <a:rPr kumimoji="0" lang="en-US" altLang="en-US" sz="1200" b="0" i="0" u="none" strike="noStrike" cap="none" normalizeH="0" baseline="0">
                <a:ln>
                  <a:noFill/>
                </a:ln>
                <a:solidFill>
                  <a:srgbClr val="F8F8F2"/>
                </a:solidFill>
                <a:effectLst/>
                <a:latin typeface="JetBrains Mono"/>
              </a:rPr>
              <a:t>(options);</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8F8F2"/>
                </a:solidFill>
                <a:effectLst/>
                <a:latin typeface="JetBrains Mono"/>
              </a:rPr>
              <a:t>Pug.</a:t>
            </a:r>
            <a:r>
              <a:rPr kumimoji="0" lang="en-US" altLang="en-US" sz="1200" b="0" i="0" u="none" strike="noStrike" cap="none" normalizeH="0" baseline="0">
                <a:ln>
                  <a:noFill/>
                </a:ln>
                <a:solidFill>
                  <a:srgbClr val="50FA7B"/>
                </a:solidFill>
                <a:effectLst/>
                <a:latin typeface="JetBrains Mono"/>
              </a:rPr>
              <a:t>renderFile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Path.</a:t>
            </a:r>
            <a:r>
              <a:rPr kumimoji="0" lang="en-US" altLang="en-US" sz="1200" b="0" i="0" u="none" strike="noStrike" cap="none" normalizeH="0" baseline="0">
                <a:ln>
                  <a:noFill/>
                </a:ln>
                <a:solidFill>
                  <a:srgbClr val="50FA7B"/>
                </a:solidFill>
                <a:effectLst/>
                <a:latin typeface="JetBrains Mono"/>
              </a:rPr>
              <a:t>join</a:t>
            </a:r>
            <a:r>
              <a:rPr kumimoji="0" lang="en-US" altLang="en-US" sz="1200" b="0" i="0" u="none" strike="noStrike" cap="none" normalizeH="0" baseline="0">
                <a:ln>
                  <a:noFill/>
                </a:ln>
                <a:solidFill>
                  <a:srgbClr val="F8F8F2"/>
                </a:solidFill>
                <a:effectLst/>
                <a:latin typeface="JetBrains Mono"/>
              </a:rPr>
              <a:t>(__dirname, </a:t>
            </a:r>
            <a:r>
              <a:rPr kumimoji="0" lang="en-US" altLang="en-US" sz="1200" b="0" i="0" u="none" strike="noStrike" cap="none" normalizeH="0" baseline="0">
                <a:ln>
                  <a:noFill/>
                </a:ln>
                <a:solidFill>
                  <a:srgbClr val="F1FA8C"/>
                </a:solidFill>
                <a:effectLst/>
                <a:latin typeface="JetBrains Mono"/>
              </a:rPr>
              <a:t>"../views/components/note.pug"</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note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result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8479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D0EB-C3BA-43D1-9B1E-8FCCBE5296B3}"/>
              </a:ext>
            </a:extLst>
          </p:cNvPr>
          <p:cNvSpPr>
            <a:spLocks noGrp="1"/>
          </p:cNvSpPr>
          <p:nvPr>
            <p:ph type="title"/>
          </p:nvPr>
        </p:nvSpPr>
        <p:spPr/>
        <p:txBody>
          <a:bodyPr/>
          <a:lstStyle/>
          <a:p>
            <a:r>
              <a:rPr lang="en-US" dirty="0"/>
              <a:t>Serving Static Files</a:t>
            </a:r>
          </a:p>
        </p:txBody>
      </p:sp>
      <p:sp>
        <p:nvSpPr>
          <p:cNvPr id="3" name="Content Placeholder 2">
            <a:extLst>
              <a:ext uri="{FF2B5EF4-FFF2-40B4-BE49-F238E27FC236}">
                <a16:creationId xmlns:a16="http://schemas.microsoft.com/office/drawing/2014/main" id="{D5AD1A20-8BAF-43C0-ADA4-5A7971C3F52A}"/>
              </a:ext>
            </a:extLst>
          </p:cNvPr>
          <p:cNvSpPr>
            <a:spLocks noGrp="1"/>
          </p:cNvSpPr>
          <p:nvPr>
            <p:ph type="body" sz="quarter" idx="11"/>
          </p:nvPr>
        </p:nvSpPr>
        <p:spPr/>
        <p:txBody>
          <a:bodyPr/>
          <a:lstStyle/>
          <a:p>
            <a:r>
              <a:rPr lang="en-US" dirty="0"/>
              <a:t>The JavaScript and CSS files that we’re using on the client side are provided by Hapi.js from the </a:t>
            </a:r>
            <a:r>
              <a:rPr lang="en-US" b="1" dirty="0"/>
              <a:t>static/public/</a:t>
            </a:r>
            <a:r>
              <a:rPr lang="en-US" dirty="0"/>
              <a:t> directory. </a:t>
            </a:r>
          </a:p>
          <a:p>
            <a:r>
              <a:rPr lang="en-US" dirty="0"/>
              <a:t>But it won’t happen automatically; we must indicate to the server that we want to define this folder as public.</a:t>
            </a:r>
          </a:p>
          <a:p>
            <a:r>
              <a:rPr lang="en-US" dirty="0"/>
              <a:t>We can use </a:t>
            </a:r>
            <a:r>
              <a:rPr lang="en-US" b="1" dirty="0"/>
              <a:t>Inert</a:t>
            </a:r>
            <a:r>
              <a:rPr lang="en-US" dirty="0"/>
              <a:t> package</a:t>
            </a:r>
            <a:br>
              <a:rPr lang="en-US" dirty="0"/>
            </a:br>
            <a:r>
              <a:rPr lang="en-US" dirty="0" err="1">
                <a:highlight>
                  <a:srgbClr val="E5E8ED"/>
                </a:highlight>
              </a:rPr>
              <a:t>npm</a:t>
            </a:r>
            <a:r>
              <a:rPr lang="en-US" dirty="0">
                <a:highlight>
                  <a:srgbClr val="E5E8ED"/>
                </a:highlight>
              </a:rPr>
              <a:t> install @</a:t>
            </a:r>
            <a:r>
              <a:rPr lang="en-US" dirty="0" err="1">
                <a:highlight>
                  <a:srgbClr val="E5E8ED"/>
                </a:highlight>
              </a:rPr>
              <a:t>hapi</a:t>
            </a:r>
            <a:r>
              <a:rPr lang="en-US" dirty="0">
                <a:highlight>
                  <a:srgbClr val="E5E8ED"/>
                </a:highlight>
              </a:rPr>
              <a:t>/inert</a:t>
            </a:r>
          </a:p>
          <a:p>
            <a:r>
              <a:rPr lang="en-US" dirty="0"/>
              <a:t>In the </a:t>
            </a:r>
            <a:r>
              <a:rPr lang="en-US" b="1" dirty="0" err="1"/>
              <a:t>server.register</a:t>
            </a:r>
            <a:r>
              <a:rPr lang="en-US" dirty="0"/>
              <a:t> function inside the </a:t>
            </a:r>
            <a:r>
              <a:rPr lang="en-US" b="1" dirty="0"/>
              <a:t>server.js, </a:t>
            </a:r>
            <a:r>
              <a:rPr lang="en-US" dirty="0"/>
              <a:t>we will import Inert plugin, and register it with </a:t>
            </a:r>
            <a:r>
              <a:rPr lang="en-US" dirty="0" err="1"/>
              <a:t>Hapi</a:t>
            </a:r>
            <a:r>
              <a:rPr lang="en-US" dirty="0"/>
              <a:t>:</a:t>
            </a:r>
          </a:p>
          <a:p>
            <a:endParaRPr lang="en-US" b="1" dirty="0"/>
          </a:p>
        </p:txBody>
      </p:sp>
      <p:sp>
        <p:nvSpPr>
          <p:cNvPr id="5" name="Rectangle 2">
            <a:extLst>
              <a:ext uri="{FF2B5EF4-FFF2-40B4-BE49-F238E27FC236}">
                <a16:creationId xmlns:a16="http://schemas.microsoft.com/office/drawing/2014/main" id="{62921886-44BB-4914-AF93-0C058DA1ED01}"/>
              </a:ext>
            </a:extLst>
          </p:cNvPr>
          <p:cNvSpPr>
            <a:spLocks noChangeArrowheads="1"/>
          </p:cNvSpPr>
          <p:nvPr/>
        </p:nvSpPr>
        <p:spPr bwMode="auto">
          <a:xfrm>
            <a:off x="1135402" y="3736673"/>
            <a:ext cx="5683827" cy="27699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await </a:t>
            </a:r>
            <a:r>
              <a:rPr kumimoji="0" lang="en-US" altLang="en-US" sz="1200" b="0" i="0" u="none" strike="noStrike" cap="none" normalizeH="0" baseline="0">
                <a:ln>
                  <a:noFill/>
                </a:ln>
                <a:solidFill>
                  <a:srgbClr val="F8F8F2"/>
                </a:solidFill>
                <a:effectLst/>
                <a:latin typeface="JetBrains Mono"/>
              </a:rPr>
              <a:t>server.</a:t>
            </a:r>
            <a:r>
              <a:rPr kumimoji="0" lang="en-US" altLang="en-US" sz="1200" b="0" i="0" u="none" strike="noStrike" cap="none" normalizeH="0" baseline="0">
                <a:ln>
                  <a:noFill/>
                </a:ln>
                <a:solidFill>
                  <a:srgbClr val="50FA7B"/>
                </a:solidFill>
                <a:effectLst/>
                <a:latin typeface="JetBrains Mono"/>
              </a:rPr>
              <a:t>register</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F79C6"/>
                </a:solidFill>
                <a:effectLst/>
                <a:latin typeface="JetBrains Mono"/>
              </a:rPr>
              <a:t>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"@hapi/vision"</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"@hapi/inert"</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71720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D0EB-C3BA-43D1-9B1E-8FCCBE5296B3}"/>
              </a:ext>
            </a:extLst>
          </p:cNvPr>
          <p:cNvSpPr>
            <a:spLocks noGrp="1"/>
          </p:cNvSpPr>
          <p:nvPr>
            <p:ph type="title"/>
          </p:nvPr>
        </p:nvSpPr>
        <p:spPr/>
        <p:txBody>
          <a:bodyPr/>
          <a:lstStyle/>
          <a:p>
            <a:r>
              <a:rPr lang="en-US" dirty="0"/>
              <a:t>Serving Static Files (2)</a:t>
            </a:r>
          </a:p>
        </p:txBody>
      </p:sp>
      <p:sp>
        <p:nvSpPr>
          <p:cNvPr id="3" name="Content Placeholder 2">
            <a:extLst>
              <a:ext uri="{FF2B5EF4-FFF2-40B4-BE49-F238E27FC236}">
                <a16:creationId xmlns:a16="http://schemas.microsoft.com/office/drawing/2014/main" id="{D5AD1A20-8BAF-43C0-ADA4-5A7971C3F52A}"/>
              </a:ext>
            </a:extLst>
          </p:cNvPr>
          <p:cNvSpPr>
            <a:spLocks noGrp="1"/>
          </p:cNvSpPr>
          <p:nvPr>
            <p:ph type="body" sz="quarter" idx="11"/>
          </p:nvPr>
        </p:nvSpPr>
        <p:spPr/>
        <p:txBody>
          <a:bodyPr>
            <a:normAutofit/>
          </a:bodyPr>
          <a:lstStyle/>
          <a:p>
            <a:r>
              <a:rPr lang="en-US" dirty="0"/>
              <a:t>Now we have to define the route where we’re going to provide the static files, and their location on our server’s filesystem</a:t>
            </a:r>
          </a:p>
          <a:p>
            <a:r>
              <a:rPr lang="en-US" dirty="0"/>
              <a:t>Add the following entry at the end of </a:t>
            </a:r>
            <a:r>
              <a:rPr lang="en-US" b="1" dirty="0"/>
              <a:t>routers.js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route will use the GET method, and we’ve replaced the handler function with an object containing the directory that we want to make public.</a:t>
            </a:r>
          </a:p>
          <a:p>
            <a:endParaRPr lang="en-US" b="1" dirty="0"/>
          </a:p>
        </p:txBody>
      </p:sp>
      <p:sp>
        <p:nvSpPr>
          <p:cNvPr id="6" name="Rectangle 2">
            <a:extLst>
              <a:ext uri="{FF2B5EF4-FFF2-40B4-BE49-F238E27FC236}">
                <a16:creationId xmlns:a16="http://schemas.microsoft.com/office/drawing/2014/main" id="{5CD4921D-F876-4741-A6C8-DDF0ED509224}"/>
              </a:ext>
            </a:extLst>
          </p:cNvPr>
          <p:cNvSpPr>
            <a:spLocks noChangeArrowheads="1"/>
          </p:cNvSpPr>
          <p:nvPr/>
        </p:nvSpPr>
        <p:spPr bwMode="auto">
          <a:xfrm>
            <a:off x="1132609" y="2182505"/>
            <a:ext cx="4052455" cy="24929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Static files</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method</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"GET"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path</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"/{param*}"</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handler</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directory</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path</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Path.</a:t>
            </a:r>
            <a:r>
              <a:rPr kumimoji="0" lang="en-US" altLang="en-US" sz="1200" b="0" i="0" u="none" strike="noStrike" cap="none" normalizeH="0" baseline="0" dirty="0" err="1">
                <a:ln>
                  <a:noFill/>
                </a:ln>
                <a:solidFill>
                  <a:srgbClr val="50FA7B"/>
                </a:solidFill>
                <a:effectLst/>
                <a:latin typeface="JetBrains Mono"/>
              </a:rPr>
              <a:t>join</a:t>
            </a:r>
            <a:r>
              <a:rPr kumimoji="0" lang="en-US" altLang="en-US" sz="1200" b="0" i="0" u="none" strike="noStrike" cap="none" normalizeH="0" baseline="0" dirty="0">
                <a:ln>
                  <a:noFill/>
                </a:ln>
                <a:solidFill>
                  <a:srgbClr val="F8F8F2"/>
                </a:solidFill>
                <a:effectLst/>
                <a:latin typeface="JetBrains Mono"/>
              </a:rPr>
              <a:t>(__</a:t>
            </a:r>
            <a:r>
              <a:rPr kumimoji="0" lang="en-US" altLang="en-US" sz="1200" b="0" i="0" u="none" strike="noStrike" cap="none" normalizeH="0" baseline="0" dirty="0" err="1">
                <a:ln>
                  <a:noFill/>
                </a:ln>
                <a:solidFill>
                  <a:srgbClr val="F8F8F2"/>
                </a:solidFill>
                <a:effectLst/>
                <a:latin typeface="JetBrains Mono"/>
              </a:rPr>
              <a:t>dirname</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"../static/public"</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config</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description</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"Provides static resources"</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1FA8C"/>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405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Local Authentication using Passport in Node.js</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164055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86957D-8B4C-4751-91B2-5A8FAEE8DDE0}"/>
              </a:ext>
            </a:extLst>
          </p:cNvPr>
          <p:cNvSpPr>
            <a:spLocks noGrp="1"/>
          </p:cNvSpPr>
          <p:nvPr>
            <p:ph type="title"/>
          </p:nvPr>
        </p:nvSpPr>
        <p:spPr/>
        <p:txBody>
          <a:bodyPr/>
          <a:lstStyle/>
          <a:p>
            <a:r>
              <a:rPr lang="en-US" dirty="0"/>
              <a:t>Authentication Strategies: Session vs JWT</a:t>
            </a:r>
          </a:p>
        </p:txBody>
      </p:sp>
      <p:sp>
        <p:nvSpPr>
          <p:cNvPr id="6" name="Content Placeholder 5">
            <a:extLst>
              <a:ext uri="{FF2B5EF4-FFF2-40B4-BE49-F238E27FC236}">
                <a16:creationId xmlns:a16="http://schemas.microsoft.com/office/drawing/2014/main" id="{B29A2361-6ECF-4684-B10E-EE44940CFCC8}"/>
              </a:ext>
            </a:extLst>
          </p:cNvPr>
          <p:cNvSpPr>
            <a:spLocks noGrp="1"/>
          </p:cNvSpPr>
          <p:nvPr>
            <p:ph type="body" sz="quarter" idx="11"/>
          </p:nvPr>
        </p:nvSpPr>
        <p:spPr/>
        <p:txBody>
          <a:bodyPr>
            <a:normAutofit/>
          </a:bodyPr>
          <a:lstStyle/>
          <a:p>
            <a:r>
              <a:rPr lang="en-US" dirty="0"/>
              <a:t>Many of the tutorials online today will opt for token-based authentication using JSON Web Tokens (JWTs).</a:t>
            </a:r>
          </a:p>
          <a:p>
            <a:pPr lvl="1"/>
            <a:r>
              <a:rPr lang="en-US" dirty="0"/>
              <a:t>This approach is probably the simplest and most popular one nowadays.</a:t>
            </a:r>
          </a:p>
          <a:p>
            <a:pPr lvl="1"/>
            <a:r>
              <a:rPr lang="en-US" dirty="0"/>
              <a:t>It relegates part of the authentication responsibility to the client and makes them sign a token that’s sent with every request, to keep the user authenticated.</a:t>
            </a:r>
          </a:p>
          <a:p>
            <a:r>
              <a:rPr lang="en-US" dirty="0"/>
              <a:t>Session-based authentication has been around longer</a:t>
            </a:r>
          </a:p>
          <a:p>
            <a:pPr lvl="1"/>
            <a:r>
              <a:rPr lang="en-US" dirty="0"/>
              <a:t>This method relegates the weight of the authentication to the server</a:t>
            </a:r>
          </a:p>
          <a:p>
            <a:pPr lvl="1"/>
            <a:r>
              <a:rPr lang="en-US" dirty="0"/>
              <a:t>It uses cookies and sees the Node application and database work together to keep track of a user’s authentication state</a:t>
            </a:r>
          </a:p>
          <a:p>
            <a:r>
              <a:rPr lang="en-US" dirty="0"/>
              <a:t>We will create example for session-based</a:t>
            </a:r>
          </a:p>
        </p:txBody>
      </p:sp>
    </p:spTree>
    <p:extLst>
      <p:ext uri="{BB962C8B-B14F-4D97-AF65-F5344CB8AC3E}">
        <p14:creationId xmlns:p14="http://schemas.microsoft.com/office/powerpoint/2010/main" val="1995412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298C-D235-4080-83FD-D68319C0D135}"/>
              </a:ext>
            </a:extLst>
          </p:cNvPr>
          <p:cNvSpPr>
            <a:spLocks noGrp="1"/>
          </p:cNvSpPr>
          <p:nvPr>
            <p:ph type="title"/>
          </p:nvPr>
        </p:nvSpPr>
        <p:spPr/>
        <p:txBody>
          <a:bodyPr/>
          <a:lstStyle/>
          <a:p>
            <a:r>
              <a:rPr lang="en-US" dirty="0"/>
              <a:t>Creating the Project</a:t>
            </a:r>
          </a:p>
        </p:txBody>
      </p:sp>
      <p:sp>
        <p:nvSpPr>
          <p:cNvPr id="3" name="Content Placeholder 2">
            <a:extLst>
              <a:ext uri="{FF2B5EF4-FFF2-40B4-BE49-F238E27FC236}">
                <a16:creationId xmlns:a16="http://schemas.microsoft.com/office/drawing/2014/main" id="{D005146A-8671-4BE8-831E-FA1C6D0DAA28}"/>
              </a:ext>
            </a:extLst>
          </p:cNvPr>
          <p:cNvSpPr>
            <a:spLocks noGrp="1"/>
          </p:cNvSpPr>
          <p:nvPr>
            <p:ph type="body" sz="quarter" idx="11"/>
          </p:nvPr>
        </p:nvSpPr>
        <p:spPr/>
        <p:txBody>
          <a:bodyPr/>
          <a:lstStyle/>
          <a:p>
            <a:r>
              <a:rPr lang="en-US" dirty="0"/>
              <a:t>Create </a:t>
            </a:r>
            <a:r>
              <a:rPr lang="en-US" b="1" dirty="0" err="1"/>
              <a:t>AuthApp</a:t>
            </a:r>
            <a:r>
              <a:rPr lang="en-US" b="1" dirty="0"/>
              <a:t> </a:t>
            </a:r>
            <a:r>
              <a:rPr lang="en-US" dirty="0"/>
              <a:t>folder, call </a:t>
            </a:r>
            <a:r>
              <a:rPr lang="en-US" dirty="0" err="1">
                <a:highlight>
                  <a:srgbClr val="E5E8ED"/>
                </a:highlight>
              </a:rPr>
              <a:t>npm</a:t>
            </a:r>
            <a:r>
              <a:rPr lang="en-US" dirty="0">
                <a:highlight>
                  <a:srgbClr val="E5E8ED"/>
                </a:highlight>
              </a:rPr>
              <a:t> </a:t>
            </a:r>
            <a:r>
              <a:rPr lang="en-US" dirty="0" err="1">
                <a:highlight>
                  <a:srgbClr val="E5E8ED"/>
                </a:highlight>
              </a:rPr>
              <a:t>init</a:t>
            </a:r>
            <a:r>
              <a:rPr lang="en-US" dirty="0"/>
              <a:t> to create </a:t>
            </a:r>
            <a:r>
              <a:rPr lang="en-US" dirty="0" err="1"/>
              <a:t>package.json</a:t>
            </a:r>
            <a:endParaRPr lang="en-US" dirty="0"/>
          </a:p>
          <a:p>
            <a:r>
              <a:rPr lang="en-US" dirty="0"/>
              <a:t>Update </a:t>
            </a:r>
            <a:r>
              <a:rPr lang="en-US" b="1" dirty="0" err="1"/>
              <a:t>package.json</a:t>
            </a:r>
            <a:endParaRPr lang="en-US" b="1" dirty="0"/>
          </a:p>
          <a:p>
            <a:endParaRPr lang="en-US" dirty="0"/>
          </a:p>
          <a:p>
            <a:endParaRPr lang="en-US" dirty="0"/>
          </a:p>
          <a:p>
            <a:r>
              <a:rPr lang="en-US" dirty="0"/>
              <a:t>We will use express to build example.</a:t>
            </a:r>
          </a:p>
          <a:p>
            <a:r>
              <a:rPr lang="en-US" dirty="0"/>
              <a:t>Run command: </a:t>
            </a:r>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express body-parser express-session</a:t>
            </a:r>
          </a:p>
          <a:p>
            <a:r>
              <a:rPr lang="en-US" dirty="0"/>
              <a:t>Create </a:t>
            </a:r>
            <a:r>
              <a:rPr lang="en-US" b="1" dirty="0"/>
              <a:t>index.js</a:t>
            </a:r>
          </a:p>
          <a:p>
            <a:endParaRPr lang="en-US" dirty="0">
              <a:highlight>
                <a:srgbClr val="E5E8ED"/>
              </a:highlight>
            </a:endParaRPr>
          </a:p>
        </p:txBody>
      </p:sp>
      <p:sp>
        <p:nvSpPr>
          <p:cNvPr id="4" name="Rectangle 1">
            <a:extLst>
              <a:ext uri="{FF2B5EF4-FFF2-40B4-BE49-F238E27FC236}">
                <a16:creationId xmlns:a16="http://schemas.microsoft.com/office/drawing/2014/main" id="{899FB51F-9313-4968-B29C-E42A5F921E96}"/>
              </a:ext>
            </a:extLst>
          </p:cNvPr>
          <p:cNvSpPr>
            <a:spLocks noChangeArrowheads="1"/>
          </p:cNvSpPr>
          <p:nvPr/>
        </p:nvSpPr>
        <p:spPr bwMode="auto">
          <a:xfrm>
            <a:off x="1201435" y="3863724"/>
            <a:ext cx="3397827" cy="267765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rgbClr val="6272A4"/>
                </a:solidFill>
                <a:effectLst/>
                <a:latin typeface="JetBrains Mono"/>
              </a:rPr>
              <a:t>/*  EXPRESS SETUP  */</a:t>
            </a:r>
            <a:br>
              <a:rPr kumimoji="0" lang="en-US" altLang="en-US" sz="1050" b="0" i="1" u="none" strike="noStrike" cap="none" normalizeH="0" baseline="0" dirty="0">
                <a:ln>
                  <a:noFill/>
                </a:ln>
                <a:solidFill>
                  <a:srgbClr val="6272A4"/>
                </a:solidFill>
                <a:effectLst/>
                <a:latin typeface="JetBrains Mono"/>
              </a:rPr>
            </a:br>
            <a:r>
              <a:rPr kumimoji="0" lang="en-US" altLang="en-US" sz="1050" b="0" i="0" u="none" strike="noStrike" cap="none" normalizeH="0" baseline="0" dirty="0">
                <a:ln>
                  <a:noFill/>
                </a:ln>
                <a:solidFill>
                  <a:srgbClr val="FF79C6"/>
                </a:solidFill>
                <a:effectLst/>
                <a:latin typeface="JetBrains Mono"/>
              </a:rPr>
              <a:t>const </a:t>
            </a:r>
            <a:r>
              <a:rPr kumimoji="0" lang="en-US" altLang="en-US" sz="1050" b="0" i="1" u="none" strike="noStrike" cap="none" normalizeH="0" baseline="0" dirty="0">
                <a:ln>
                  <a:noFill/>
                </a:ln>
                <a:solidFill>
                  <a:srgbClr val="8BE9FD"/>
                </a:solidFill>
                <a:effectLst/>
                <a:latin typeface="JetBrains Mono"/>
              </a:rPr>
              <a:t>express </a:t>
            </a:r>
            <a:r>
              <a:rPr kumimoji="0" lang="en-US" altLang="en-US" sz="1050" b="0" i="0" u="none" strike="noStrike" cap="none" normalizeH="0" baseline="0" dirty="0">
                <a:ln>
                  <a:noFill/>
                </a:ln>
                <a:solidFill>
                  <a:srgbClr val="FF79C6"/>
                </a:solidFill>
                <a:effectLst/>
                <a:latin typeface="JetBrains Mono"/>
              </a:rPr>
              <a:t>= require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a:ln>
                  <a:noFill/>
                </a:ln>
                <a:solidFill>
                  <a:srgbClr val="F1FA8C"/>
                </a:solidFill>
                <a:effectLst/>
                <a:latin typeface="JetBrains Mono"/>
              </a:rPr>
              <a:t>'express'</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F79C6"/>
                </a:solidFill>
                <a:effectLst/>
                <a:latin typeface="JetBrains Mono"/>
              </a:rPr>
              <a:t>const </a:t>
            </a:r>
            <a:r>
              <a:rPr kumimoji="0" lang="en-US" altLang="en-US" sz="1050" b="0" i="0" u="none" strike="noStrike" cap="none" normalizeH="0" baseline="0" dirty="0">
                <a:ln>
                  <a:noFill/>
                </a:ln>
                <a:solidFill>
                  <a:srgbClr val="F8F8F2"/>
                </a:solidFill>
                <a:effectLst/>
                <a:latin typeface="JetBrains Mono"/>
              </a:rPr>
              <a:t>app </a:t>
            </a:r>
            <a:r>
              <a:rPr kumimoji="0" lang="en-US" altLang="en-US" sz="1050" b="0" i="0" u="none" strike="noStrike" cap="none" normalizeH="0" baseline="0" dirty="0">
                <a:ln>
                  <a:noFill/>
                </a:ln>
                <a:solidFill>
                  <a:srgbClr val="FF79C6"/>
                </a:solidFill>
                <a:effectLst/>
                <a:latin typeface="JetBrains Mono"/>
              </a:rPr>
              <a:t>= </a:t>
            </a:r>
            <a:r>
              <a:rPr kumimoji="0" lang="en-US" altLang="en-US" sz="1050" b="0" i="1" u="none" strike="noStrike" cap="none" normalizeH="0" baseline="0" dirty="0">
                <a:ln>
                  <a:noFill/>
                </a:ln>
                <a:solidFill>
                  <a:srgbClr val="8BE9FD"/>
                </a:solidFill>
                <a:effectLst/>
                <a:latin typeface="JetBrains Mono"/>
              </a:rPr>
              <a:t>express</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err="1">
                <a:ln>
                  <a:noFill/>
                </a:ln>
                <a:solidFill>
                  <a:srgbClr val="F8F8F2"/>
                </a:solidFill>
                <a:effectLst/>
                <a:latin typeface="JetBrains Mono"/>
              </a:rPr>
              <a:t>app.</a:t>
            </a:r>
            <a:r>
              <a:rPr kumimoji="0" lang="en-US" altLang="en-US" sz="1050" b="0" i="0" u="none" strike="noStrike" cap="none" normalizeH="0" baseline="0" dirty="0" err="1">
                <a:ln>
                  <a:noFill/>
                </a:ln>
                <a:solidFill>
                  <a:srgbClr val="50FA7B"/>
                </a:solidFill>
                <a:effectLst/>
                <a:latin typeface="JetBrains Mono"/>
              </a:rPr>
              <a:t>use</a:t>
            </a:r>
            <a:r>
              <a:rPr kumimoji="0" lang="en-US" altLang="en-US" sz="1050" b="0" i="0" u="none" strike="noStrike" cap="none" normalizeH="0" baseline="0" dirty="0">
                <a:ln>
                  <a:noFill/>
                </a:ln>
                <a:solidFill>
                  <a:srgbClr val="F8F8F2"/>
                </a:solidFill>
                <a:effectLst/>
                <a:latin typeface="JetBrains Mono"/>
              </a:rPr>
              <a:t>(</a:t>
            </a:r>
            <a:r>
              <a:rPr kumimoji="0" lang="en-US" altLang="en-US" sz="1050" b="0" i="1" u="none" strike="noStrike" cap="none" normalizeH="0" baseline="0" dirty="0" err="1">
                <a:ln>
                  <a:noFill/>
                </a:ln>
                <a:solidFill>
                  <a:srgbClr val="8BE9FD"/>
                </a:solidFill>
                <a:effectLst/>
                <a:latin typeface="JetBrains Mono"/>
              </a:rPr>
              <a:t>express</a:t>
            </a:r>
            <a:r>
              <a:rPr kumimoji="0" lang="en-US" altLang="en-US" sz="1050" b="0" i="0" u="none" strike="noStrike" cap="none" normalizeH="0" baseline="0" dirty="0" err="1">
                <a:ln>
                  <a:noFill/>
                </a:ln>
                <a:solidFill>
                  <a:srgbClr val="F8F8F2"/>
                </a:solidFill>
                <a:effectLst/>
                <a:latin typeface="JetBrains Mono"/>
              </a:rPr>
              <a:t>.static</a:t>
            </a:r>
            <a:r>
              <a:rPr kumimoji="0" lang="en-US" altLang="en-US" sz="1050" b="0" i="0" u="none" strike="noStrike" cap="none" normalizeH="0" baseline="0" dirty="0">
                <a:ln>
                  <a:noFill/>
                </a:ln>
                <a:solidFill>
                  <a:srgbClr val="F8F8F2"/>
                </a:solidFill>
                <a:effectLst/>
                <a:latin typeface="JetBrains Mono"/>
              </a:rPr>
              <a:t>(__</a:t>
            </a:r>
            <a:r>
              <a:rPr kumimoji="0" lang="en-US" altLang="en-US" sz="1050" b="0" i="0" u="none" strike="noStrike" cap="none" normalizeH="0" baseline="0" dirty="0" err="1">
                <a:ln>
                  <a:noFill/>
                </a:ln>
                <a:solidFill>
                  <a:srgbClr val="F8F8F2"/>
                </a:solidFill>
                <a:effectLst/>
                <a:latin typeface="JetBrains Mono"/>
              </a:rPr>
              <a:t>dirname</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F79C6"/>
                </a:solidFill>
                <a:effectLst/>
                <a:latin typeface="JetBrains Mono"/>
              </a:rPr>
              <a:t>const </a:t>
            </a:r>
            <a:r>
              <a:rPr kumimoji="0" lang="en-US" altLang="en-US" sz="1050" b="0" i="0" u="none" strike="noStrike" cap="none" normalizeH="0" baseline="0" dirty="0" err="1">
                <a:ln>
                  <a:noFill/>
                </a:ln>
                <a:solidFill>
                  <a:srgbClr val="F8F8F2"/>
                </a:solidFill>
                <a:effectLst/>
                <a:latin typeface="JetBrains Mono"/>
              </a:rPr>
              <a:t>bodyParser</a:t>
            </a:r>
            <a:r>
              <a:rPr kumimoji="0" lang="en-US" altLang="en-US" sz="1050" b="0" i="0" u="none" strike="noStrike" cap="none" normalizeH="0" baseline="0" dirty="0">
                <a:ln>
                  <a:noFill/>
                </a:ln>
                <a:solidFill>
                  <a:srgbClr val="F8F8F2"/>
                </a:solidFill>
                <a:effectLst/>
                <a:latin typeface="JetBrains Mono"/>
              </a:rPr>
              <a:t> </a:t>
            </a:r>
            <a:r>
              <a:rPr kumimoji="0" lang="en-US" altLang="en-US" sz="1050" b="0" i="0" u="none" strike="noStrike" cap="none" normalizeH="0" baseline="0" dirty="0">
                <a:ln>
                  <a:noFill/>
                </a:ln>
                <a:solidFill>
                  <a:srgbClr val="FF79C6"/>
                </a:solidFill>
                <a:effectLst/>
                <a:latin typeface="JetBrains Mono"/>
              </a:rPr>
              <a:t>= require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a:ln>
                  <a:noFill/>
                </a:ln>
                <a:solidFill>
                  <a:srgbClr val="F1FA8C"/>
                </a:solidFill>
                <a:effectLst/>
                <a:latin typeface="JetBrains Mono"/>
              </a:rPr>
              <a:t>'body-parser'</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F79C6"/>
                </a:solidFill>
                <a:effectLst/>
                <a:latin typeface="JetBrains Mono"/>
              </a:rPr>
              <a:t>const </a:t>
            </a:r>
            <a:r>
              <a:rPr kumimoji="0" lang="en-US" altLang="en-US" sz="1050" b="0" i="0" u="none" strike="noStrike" cap="none" normalizeH="0" baseline="0" dirty="0" err="1">
                <a:ln>
                  <a:noFill/>
                </a:ln>
                <a:solidFill>
                  <a:srgbClr val="F8F8F2"/>
                </a:solidFill>
                <a:effectLst/>
                <a:latin typeface="JetBrains Mono"/>
              </a:rPr>
              <a:t>expressSession</a:t>
            </a:r>
            <a:r>
              <a:rPr kumimoji="0" lang="en-US" altLang="en-US" sz="1050" b="0" i="0" u="none" strike="noStrike" cap="none" normalizeH="0" baseline="0" dirty="0">
                <a:ln>
                  <a:noFill/>
                </a:ln>
                <a:solidFill>
                  <a:srgbClr val="F8F8F2"/>
                </a:solidFill>
                <a:effectLst/>
                <a:latin typeface="JetBrains Mono"/>
              </a:rPr>
              <a:t> </a:t>
            </a:r>
            <a:r>
              <a:rPr kumimoji="0" lang="en-US" altLang="en-US" sz="1050" b="0" i="0" u="none" strike="noStrike" cap="none" normalizeH="0" baseline="0" dirty="0">
                <a:ln>
                  <a:noFill/>
                </a:ln>
                <a:solidFill>
                  <a:srgbClr val="FF79C6"/>
                </a:solidFill>
                <a:effectLst/>
                <a:latin typeface="JetBrains Mono"/>
              </a:rPr>
              <a:t>= require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a:ln>
                  <a:noFill/>
                </a:ln>
                <a:solidFill>
                  <a:srgbClr val="F1FA8C"/>
                </a:solidFill>
                <a:effectLst/>
                <a:latin typeface="JetBrains Mono"/>
              </a:rPr>
              <a:t>'express-session'</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8F8F2"/>
                </a:solidFill>
                <a:effectLst/>
                <a:latin typeface="JetBrains Mono"/>
              </a:rPr>
              <a:t>    secret</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a:ln>
                  <a:noFill/>
                </a:ln>
                <a:solidFill>
                  <a:srgbClr val="F1FA8C"/>
                </a:solidFill>
                <a:effectLst/>
                <a:latin typeface="JetBrains Mono"/>
              </a:rPr>
              <a:t>'secret'</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8F8F2"/>
                </a:solidFill>
                <a:effectLst/>
                <a:latin typeface="JetBrains Mono"/>
              </a:rPr>
              <a:t>    resave</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a:ln>
                  <a:noFill/>
                </a:ln>
                <a:solidFill>
                  <a:srgbClr val="BD93F9"/>
                </a:solidFill>
                <a:effectLst/>
                <a:latin typeface="JetBrains Mono"/>
              </a:rPr>
              <a:t>false</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8F8F2"/>
                </a:solidFill>
                <a:effectLst/>
                <a:latin typeface="JetBrains Mono"/>
              </a:rPr>
              <a:t>    </a:t>
            </a:r>
            <a:r>
              <a:rPr kumimoji="0" lang="en-US" altLang="en-US" sz="1050" b="0" i="0" u="none" strike="noStrike" cap="none" normalizeH="0" baseline="0" dirty="0" err="1">
                <a:ln>
                  <a:noFill/>
                </a:ln>
                <a:solidFill>
                  <a:srgbClr val="F8F8F2"/>
                </a:solidFill>
                <a:effectLst/>
                <a:latin typeface="JetBrains Mono"/>
              </a:rPr>
              <a:t>saveUninitialized</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a:ln>
                  <a:noFill/>
                </a:ln>
                <a:solidFill>
                  <a:srgbClr val="BD93F9"/>
                </a:solidFill>
                <a:effectLst/>
                <a:latin typeface="JetBrains Mono"/>
              </a:rPr>
              <a:t>false</a:t>
            </a:r>
            <a:br>
              <a:rPr kumimoji="0" lang="en-US" altLang="en-US" sz="1050" b="0" i="0" u="none" strike="noStrike" cap="none" normalizeH="0" baseline="0" dirty="0">
                <a:ln>
                  <a:noFill/>
                </a:ln>
                <a:solidFill>
                  <a:srgbClr val="BD93F9"/>
                </a:solidFill>
                <a:effectLst/>
                <a:latin typeface="JetBrains Mono"/>
              </a:rPr>
            </a:b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err="1">
                <a:ln>
                  <a:noFill/>
                </a:ln>
                <a:solidFill>
                  <a:srgbClr val="F8F8F2"/>
                </a:solidFill>
                <a:effectLst/>
                <a:latin typeface="JetBrains Mono"/>
              </a:rPr>
              <a:t>app.</a:t>
            </a:r>
            <a:r>
              <a:rPr kumimoji="0" lang="en-US" altLang="en-US" sz="1050" b="0" i="0" u="none" strike="noStrike" cap="none" normalizeH="0" baseline="0" dirty="0" err="1">
                <a:ln>
                  <a:noFill/>
                </a:ln>
                <a:solidFill>
                  <a:srgbClr val="50FA7B"/>
                </a:solidFill>
                <a:effectLst/>
                <a:latin typeface="JetBrains Mono"/>
              </a:rPr>
              <a:t>use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err="1">
                <a:ln>
                  <a:noFill/>
                </a:ln>
                <a:solidFill>
                  <a:srgbClr val="F8F8F2"/>
                </a:solidFill>
                <a:effectLst/>
                <a:latin typeface="JetBrains Mono"/>
              </a:rPr>
              <a:t>bodyParser.json</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err="1">
                <a:ln>
                  <a:noFill/>
                </a:ln>
                <a:solidFill>
                  <a:srgbClr val="F8F8F2"/>
                </a:solidFill>
                <a:effectLst/>
                <a:latin typeface="JetBrains Mono"/>
              </a:rPr>
              <a:t>app.</a:t>
            </a:r>
            <a:r>
              <a:rPr kumimoji="0" lang="en-US" altLang="en-US" sz="1050" b="0" i="0" u="none" strike="noStrike" cap="none" normalizeH="0" baseline="0" dirty="0" err="1">
                <a:ln>
                  <a:noFill/>
                </a:ln>
                <a:solidFill>
                  <a:srgbClr val="50FA7B"/>
                </a:solidFill>
                <a:effectLst/>
                <a:latin typeface="JetBrains Mono"/>
              </a:rPr>
              <a:t>use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err="1">
                <a:ln>
                  <a:noFill/>
                </a:ln>
                <a:solidFill>
                  <a:srgbClr val="F8F8F2"/>
                </a:solidFill>
                <a:effectLst/>
                <a:latin typeface="JetBrains Mono"/>
              </a:rPr>
              <a:t>bodyParser.urlencoded</a:t>
            </a:r>
            <a:r>
              <a:rPr kumimoji="0" lang="en-US" altLang="en-US" sz="1050" b="0" i="0" u="none" strike="noStrike" cap="none" normalizeH="0" baseline="0" dirty="0">
                <a:ln>
                  <a:noFill/>
                </a:ln>
                <a:solidFill>
                  <a:srgbClr val="F8F8F2"/>
                </a:solidFill>
                <a:effectLst/>
                <a:latin typeface="JetBrains Mono"/>
              </a:rPr>
              <a:t>({ extended</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a:ln>
                  <a:noFill/>
                </a:ln>
                <a:solidFill>
                  <a:srgbClr val="BD93F9"/>
                </a:solidFill>
                <a:effectLst/>
                <a:latin typeface="JetBrains Mono"/>
              </a:rPr>
              <a:t>true </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err="1">
                <a:ln>
                  <a:noFill/>
                </a:ln>
                <a:solidFill>
                  <a:srgbClr val="F8F8F2"/>
                </a:solidFill>
                <a:effectLst/>
                <a:latin typeface="JetBrains Mono"/>
              </a:rPr>
              <a:t>app.</a:t>
            </a:r>
            <a:r>
              <a:rPr kumimoji="0" lang="en-US" altLang="en-US" sz="1050" b="0" i="0" u="none" strike="noStrike" cap="none" normalizeH="0" baseline="0" dirty="0" err="1">
                <a:ln>
                  <a:noFill/>
                </a:ln>
                <a:solidFill>
                  <a:srgbClr val="50FA7B"/>
                </a:solidFill>
                <a:effectLst/>
                <a:latin typeface="JetBrains Mono"/>
              </a:rPr>
              <a:t>use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err="1">
                <a:ln>
                  <a:noFill/>
                </a:ln>
                <a:solidFill>
                  <a:srgbClr val="F8F8F2"/>
                </a:solidFill>
                <a:effectLst/>
                <a:latin typeface="JetBrains Mono"/>
              </a:rPr>
              <a:t>expressSession</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a:ln>
                  <a:noFill/>
                </a:ln>
                <a:solidFill>
                  <a:srgbClr val="FF79C6"/>
                </a:solidFill>
                <a:effectLst/>
                <a:latin typeface="JetBrains Mono"/>
              </a:rPr>
              <a:t>const </a:t>
            </a:r>
            <a:r>
              <a:rPr kumimoji="0" lang="en-US" altLang="en-US" sz="1050" b="0" i="0" u="none" strike="noStrike" cap="none" normalizeH="0" baseline="0" dirty="0">
                <a:ln>
                  <a:noFill/>
                </a:ln>
                <a:solidFill>
                  <a:srgbClr val="F8F8F2"/>
                </a:solidFill>
                <a:effectLst/>
                <a:latin typeface="JetBrains Mono"/>
              </a:rPr>
              <a:t>port </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err="1">
                <a:ln>
                  <a:noFill/>
                </a:ln>
                <a:solidFill>
                  <a:srgbClr val="F8F8F2"/>
                </a:solidFill>
                <a:effectLst/>
                <a:latin typeface="JetBrains Mono"/>
              </a:rPr>
              <a:t>process.env.PORT</a:t>
            </a:r>
            <a:r>
              <a:rPr kumimoji="0" lang="en-US" altLang="en-US" sz="1050" b="0" i="0" u="none" strike="noStrike" cap="none" normalizeH="0" baseline="0" dirty="0">
                <a:ln>
                  <a:noFill/>
                </a:ln>
                <a:solidFill>
                  <a:srgbClr val="F8F8F2"/>
                </a:solidFill>
                <a:effectLst/>
                <a:latin typeface="JetBrains Mono"/>
              </a:rPr>
              <a:t> </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a:ln>
                  <a:noFill/>
                </a:ln>
                <a:solidFill>
                  <a:srgbClr val="BD93F9"/>
                </a:solidFill>
                <a:effectLst/>
                <a:latin typeface="JetBrains Mono"/>
              </a:rPr>
              <a:t>3000</a:t>
            </a:r>
            <a:r>
              <a:rPr kumimoji="0" lang="en-US" altLang="en-US" sz="1050" b="0" i="0" u="none" strike="noStrike" cap="none" normalizeH="0" baseline="0" dirty="0">
                <a:ln>
                  <a:noFill/>
                </a:ln>
                <a:solidFill>
                  <a:srgbClr val="F8F8F2"/>
                </a:solidFill>
                <a:effectLst/>
                <a:latin typeface="JetBrains Mono"/>
              </a:rPr>
              <a:t>;</a:t>
            </a:r>
            <a:br>
              <a:rPr kumimoji="0" lang="en-US" altLang="en-US" sz="1050" b="0" i="0" u="none" strike="noStrike" cap="none" normalizeH="0" baseline="0" dirty="0">
                <a:ln>
                  <a:noFill/>
                </a:ln>
                <a:solidFill>
                  <a:srgbClr val="F8F8F2"/>
                </a:solidFill>
                <a:effectLst/>
                <a:latin typeface="JetBrains Mono"/>
              </a:rPr>
            </a:br>
            <a:r>
              <a:rPr kumimoji="0" lang="en-US" altLang="en-US" sz="1050" b="0" i="0" u="none" strike="noStrike" cap="none" normalizeH="0" baseline="0" dirty="0" err="1">
                <a:ln>
                  <a:noFill/>
                </a:ln>
                <a:solidFill>
                  <a:srgbClr val="F8F8F2"/>
                </a:solidFill>
                <a:effectLst/>
                <a:latin typeface="JetBrains Mono"/>
              </a:rPr>
              <a:t>app.</a:t>
            </a:r>
            <a:r>
              <a:rPr kumimoji="0" lang="en-US" altLang="en-US" sz="1050" b="0" i="0" u="none" strike="noStrike" cap="none" normalizeH="0" baseline="0" dirty="0" err="1">
                <a:ln>
                  <a:noFill/>
                </a:ln>
                <a:solidFill>
                  <a:srgbClr val="50FA7B"/>
                </a:solidFill>
                <a:effectLst/>
                <a:latin typeface="JetBrains Mono"/>
              </a:rPr>
              <a:t>listen</a:t>
            </a:r>
            <a:r>
              <a:rPr kumimoji="0" lang="en-US" altLang="en-US" sz="1050" b="0" i="0" u="none" strike="noStrike" cap="none" normalizeH="0" baseline="0" dirty="0">
                <a:ln>
                  <a:noFill/>
                </a:ln>
                <a:solidFill>
                  <a:srgbClr val="F8F8F2"/>
                </a:solidFill>
                <a:effectLst/>
                <a:latin typeface="JetBrains Mono"/>
              </a:rPr>
              <a:t>(port, () </a:t>
            </a:r>
            <a:r>
              <a:rPr kumimoji="0" lang="en-US" altLang="en-US" sz="1050" b="0" i="0" u="none" strike="noStrike" cap="none" normalizeH="0" baseline="0" dirty="0">
                <a:ln>
                  <a:noFill/>
                </a:ln>
                <a:solidFill>
                  <a:srgbClr val="FF79C6"/>
                </a:solidFill>
                <a:effectLst/>
                <a:latin typeface="JetBrains Mono"/>
              </a:rPr>
              <a:t>=&gt; </a:t>
            </a:r>
            <a:r>
              <a:rPr kumimoji="0" lang="en-US" altLang="en-US" sz="1050" b="0" i="1" u="none" strike="noStrike" cap="none" normalizeH="0" baseline="0" dirty="0">
                <a:ln>
                  <a:noFill/>
                </a:ln>
                <a:solidFill>
                  <a:srgbClr val="8BE9FD"/>
                </a:solidFill>
                <a:effectLst/>
                <a:latin typeface="JetBrains Mono"/>
              </a:rPr>
              <a:t>console</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a:ln>
                  <a:noFill/>
                </a:ln>
                <a:solidFill>
                  <a:srgbClr val="50FA7B"/>
                </a:solidFill>
                <a:effectLst/>
                <a:latin typeface="JetBrains Mono"/>
              </a:rPr>
              <a:t>log</a:t>
            </a:r>
            <a:r>
              <a:rPr kumimoji="0" lang="en-US" altLang="en-US" sz="1050" b="0" i="0" u="none" strike="noStrike" cap="none" normalizeH="0" baseline="0" dirty="0">
                <a:ln>
                  <a:noFill/>
                </a:ln>
                <a:solidFill>
                  <a:srgbClr val="F8F8F2"/>
                </a:solidFill>
                <a:effectLst/>
                <a:latin typeface="JetBrains Mono"/>
              </a:rPr>
              <a:t>(</a:t>
            </a:r>
            <a:r>
              <a:rPr kumimoji="0" lang="en-US" altLang="en-US" sz="1050" b="0" i="0" u="none" strike="noStrike" cap="none" normalizeH="0" baseline="0" dirty="0">
                <a:ln>
                  <a:noFill/>
                </a:ln>
                <a:solidFill>
                  <a:srgbClr val="F1FA8C"/>
                </a:solidFill>
                <a:effectLst/>
                <a:latin typeface="JetBrains Mono"/>
              </a:rPr>
              <a:t>'App listening on port ' </a:t>
            </a:r>
            <a:r>
              <a:rPr kumimoji="0" lang="en-US" altLang="en-US" sz="1050" b="0" i="0" u="none" strike="noStrike" cap="none" normalizeH="0" baseline="0" dirty="0">
                <a:ln>
                  <a:noFill/>
                </a:ln>
                <a:solidFill>
                  <a:srgbClr val="FF79C6"/>
                </a:solidFill>
                <a:effectLst/>
                <a:latin typeface="JetBrains Mono"/>
              </a:rPr>
              <a:t>+ </a:t>
            </a:r>
            <a:r>
              <a:rPr kumimoji="0" lang="en-US" altLang="en-US" sz="1050" b="0" i="0" u="none" strike="noStrike" cap="none" normalizeH="0" baseline="0" dirty="0">
                <a:ln>
                  <a:noFill/>
                </a:ln>
                <a:solidFill>
                  <a:srgbClr val="F8F8F2"/>
                </a:solidFill>
                <a:effectLst/>
                <a:latin typeface="JetBrains Mono"/>
              </a:rPr>
              <a:t>port));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AD9283-8EB7-4268-A171-F36C1DD2DF07}"/>
              </a:ext>
            </a:extLst>
          </p:cNvPr>
          <p:cNvSpPr>
            <a:spLocks noChangeArrowheads="1"/>
          </p:cNvSpPr>
          <p:nvPr/>
        </p:nvSpPr>
        <p:spPr bwMode="auto">
          <a:xfrm>
            <a:off x="1201435" y="1925289"/>
            <a:ext cx="4145973" cy="76944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1FA8C"/>
                </a:solidFill>
                <a:effectLst/>
                <a:latin typeface="JetBrains Mono"/>
              </a:rPr>
              <a:t>"scripts"</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1FA8C"/>
                </a:solidFill>
                <a:effectLst/>
                <a:latin typeface="JetBrains Mono"/>
              </a:rPr>
              <a:t>"test"</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1FA8C"/>
                </a:solidFill>
                <a:effectLst/>
                <a:latin typeface="JetBrains Mono"/>
              </a:rPr>
              <a:t>"echo </a:t>
            </a:r>
            <a:r>
              <a:rPr kumimoji="0" lang="en-US" altLang="en-US" sz="1100" b="0" i="0" u="none" strike="noStrike" cap="none" normalizeH="0" baseline="0">
                <a:ln>
                  <a:noFill/>
                </a:ln>
                <a:solidFill>
                  <a:srgbClr val="FFB86C"/>
                </a:solidFill>
                <a:effectLst/>
                <a:latin typeface="JetBrains Mono"/>
              </a:rPr>
              <a:t>\"</a:t>
            </a:r>
            <a:r>
              <a:rPr kumimoji="0" lang="en-US" altLang="en-US" sz="1100" b="0" i="0" u="none" strike="noStrike" cap="none" normalizeH="0" baseline="0">
                <a:ln>
                  <a:noFill/>
                </a:ln>
                <a:solidFill>
                  <a:srgbClr val="F1FA8C"/>
                </a:solidFill>
                <a:effectLst/>
                <a:latin typeface="JetBrains Mono"/>
              </a:rPr>
              <a:t>Error: no test specified</a:t>
            </a:r>
            <a:r>
              <a:rPr kumimoji="0" lang="en-US" altLang="en-US" sz="1100" b="0" i="0" u="none" strike="noStrike" cap="none" normalizeH="0" baseline="0">
                <a:ln>
                  <a:noFill/>
                </a:ln>
                <a:solidFill>
                  <a:srgbClr val="FFB86C"/>
                </a:solidFill>
                <a:effectLst/>
                <a:latin typeface="JetBrains Mono"/>
              </a:rPr>
              <a:t>\"</a:t>
            </a:r>
            <a:r>
              <a:rPr kumimoji="0" lang="en-US" altLang="en-US" sz="1100" b="0" i="0" u="none" strike="noStrike" cap="none" normalizeH="0" baseline="0">
                <a:ln>
                  <a:noFill/>
                </a:ln>
                <a:solidFill>
                  <a:srgbClr val="F1FA8C"/>
                </a:solidFill>
                <a:effectLst/>
                <a:latin typeface="JetBrains Mono"/>
              </a:rPr>
              <a:t> &amp;&amp; exit 1"</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1FA8C"/>
                </a:solidFill>
                <a:effectLst/>
                <a:latin typeface="JetBrains Mono"/>
              </a:rPr>
              <a:t>"start"</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1FA8C"/>
                </a:solidFill>
                <a:effectLst/>
                <a:latin typeface="JetBrains Mono"/>
              </a:rPr>
              <a:t>"node index.js"</a:t>
            </a:r>
            <a:br>
              <a:rPr kumimoji="0" lang="en-US" altLang="en-US" sz="1100" b="0" i="0" u="none" strike="noStrike" cap="none" normalizeH="0" baseline="0">
                <a:ln>
                  <a:noFill/>
                </a:ln>
                <a:solidFill>
                  <a:srgbClr val="F1FA8C"/>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3761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8146-8A43-46BF-BDAA-4C032507F6B9}"/>
              </a:ext>
            </a:extLst>
          </p:cNvPr>
          <p:cNvSpPr>
            <a:spLocks noGrp="1"/>
          </p:cNvSpPr>
          <p:nvPr>
            <p:ph type="title"/>
          </p:nvPr>
        </p:nvSpPr>
        <p:spPr/>
        <p:txBody>
          <a:bodyPr/>
          <a:lstStyle/>
          <a:p>
            <a:r>
              <a:rPr lang="en-US" dirty="0"/>
              <a:t>Setting up Passport</a:t>
            </a:r>
          </a:p>
        </p:txBody>
      </p:sp>
      <p:sp>
        <p:nvSpPr>
          <p:cNvPr id="3" name="Content Placeholder 2">
            <a:extLst>
              <a:ext uri="{FF2B5EF4-FFF2-40B4-BE49-F238E27FC236}">
                <a16:creationId xmlns:a16="http://schemas.microsoft.com/office/drawing/2014/main" id="{40A0F2C3-1F97-4C56-8C1A-710AB1738DC1}"/>
              </a:ext>
            </a:extLst>
          </p:cNvPr>
          <p:cNvSpPr>
            <a:spLocks noGrp="1"/>
          </p:cNvSpPr>
          <p:nvPr>
            <p:ph type="body" sz="quarter" idx="11"/>
          </p:nvPr>
        </p:nvSpPr>
        <p:spPr/>
        <p:txBody>
          <a:bodyPr/>
          <a:lstStyle/>
          <a:p>
            <a:r>
              <a:rPr lang="en-US" dirty="0"/>
              <a:t>Run command: </a:t>
            </a:r>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passport</a:t>
            </a:r>
          </a:p>
          <a:p>
            <a:r>
              <a:rPr lang="en-US" dirty="0"/>
              <a:t>Update </a:t>
            </a:r>
            <a:r>
              <a:rPr lang="en-US" b="1" dirty="0"/>
              <a:t>index.js</a:t>
            </a:r>
            <a:r>
              <a:rPr lang="en-US" dirty="0"/>
              <a:t> before listen</a:t>
            </a:r>
          </a:p>
          <a:p>
            <a:endParaRPr lang="en-US" dirty="0"/>
          </a:p>
          <a:p>
            <a:endParaRPr lang="en-US" dirty="0"/>
          </a:p>
          <a:p>
            <a:endParaRPr lang="en-US" dirty="0"/>
          </a:p>
          <a:p>
            <a:r>
              <a:rPr lang="en-US" dirty="0"/>
              <a:t>Here, we require passport and initialize it along with its session authentication middleware, directly inside our Express app</a:t>
            </a:r>
          </a:p>
          <a:p>
            <a:endParaRPr lang="en-US" dirty="0"/>
          </a:p>
        </p:txBody>
      </p:sp>
      <p:sp>
        <p:nvSpPr>
          <p:cNvPr id="5" name="Rectangle 2">
            <a:extLst>
              <a:ext uri="{FF2B5EF4-FFF2-40B4-BE49-F238E27FC236}">
                <a16:creationId xmlns:a16="http://schemas.microsoft.com/office/drawing/2014/main" id="{EE0E699B-42E0-4699-8781-D8E918C9D5C4}"/>
              </a:ext>
            </a:extLst>
          </p:cNvPr>
          <p:cNvSpPr>
            <a:spLocks noChangeArrowheads="1"/>
          </p:cNvSpPr>
          <p:nvPr/>
        </p:nvSpPr>
        <p:spPr bwMode="auto">
          <a:xfrm>
            <a:off x="1174173" y="1962233"/>
            <a:ext cx="3449782"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PASSPORT SETUP  */</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passport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'passport'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app.</a:t>
            </a:r>
            <a:r>
              <a:rPr kumimoji="0" lang="en-US" altLang="en-US" sz="1200" b="0" i="0" u="none" strike="noStrike" cap="none" normalizeH="0" baseline="0" dirty="0" err="1">
                <a:ln>
                  <a:noFill/>
                </a:ln>
                <a:solidFill>
                  <a:srgbClr val="50FA7B"/>
                </a:solidFill>
                <a:effectLst/>
                <a:latin typeface="JetBrains Mono"/>
              </a:rPr>
              <a:t>use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passport.</a:t>
            </a:r>
            <a:r>
              <a:rPr kumimoji="0" lang="en-US" altLang="en-US" sz="1200" b="0" i="0" u="none" strike="noStrike" cap="none" normalizeH="0" baseline="0" dirty="0" err="1">
                <a:ln>
                  <a:noFill/>
                </a:ln>
                <a:solidFill>
                  <a:srgbClr val="50FA7B"/>
                </a:solidFill>
                <a:effectLst/>
                <a:latin typeface="JetBrains Mono"/>
              </a:rPr>
              <a:t>initialize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app.</a:t>
            </a:r>
            <a:r>
              <a:rPr kumimoji="0" lang="en-US" altLang="en-US" sz="1200" b="0" i="0" u="none" strike="noStrike" cap="none" normalizeH="0" baseline="0" dirty="0" err="1">
                <a:ln>
                  <a:noFill/>
                </a:ln>
                <a:solidFill>
                  <a:srgbClr val="50FA7B"/>
                </a:solidFill>
                <a:effectLst/>
                <a:latin typeface="JetBrains Mono"/>
              </a:rPr>
              <a:t>use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passport.</a:t>
            </a:r>
            <a:r>
              <a:rPr kumimoji="0" lang="en-US" altLang="en-US" sz="1200" b="0" i="0" u="none" strike="noStrike" cap="none" normalizeH="0" baseline="0" dirty="0" err="1">
                <a:ln>
                  <a:noFill/>
                </a:ln>
                <a:solidFill>
                  <a:srgbClr val="50FA7B"/>
                </a:solidFill>
                <a:effectLst/>
                <a:latin typeface="JetBrains Mono"/>
              </a:rPr>
              <a:t>session</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4681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5FF6-7B3E-49E3-AF9F-555A19DA7D2C}"/>
              </a:ext>
            </a:extLst>
          </p:cNvPr>
          <p:cNvSpPr>
            <a:spLocks noGrp="1"/>
          </p:cNvSpPr>
          <p:nvPr>
            <p:ph type="title"/>
          </p:nvPr>
        </p:nvSpPr>
        <p:spPr/>
        <p:txBody>
          <a:bodyPr/>
          <a:lstStyle/>
          <a:p>
            <a:r>
              <a:rPr lang="en-US" dirty="0"/>
              <a:t>Connecting Mongo to Node with Mongoose</a:t>
            </a:r>
          </a:p>
        </p:txBody>
      </p:sp>
      <p:sp>
        <p:nvSpPr>
          <p:cNvPr id="3" name="Content Placeholder 2">
            <a:extLst>
              <a:ext uri="{FF2B5EF4-FFF2-40B4-BE49-F238E27FC236}">
                <a16:creationId xmlns:a16="http://schemas.microsoft.com/office/drawing/2014/main" id="{B37A9242-A0A1-4075-ADF9-35CD313539C1}"/>
              </a:ext>
            </a:extLst>
          </p:cNvPr>
          <p:cNvSpPr>
            <a:spLocks noGrp="1"/>
          </p:cNvSpPr>
          <p:nvPr>
            <p:ph type="body" sz="quarter" idx="11"/>
          </p:nvPr>
        </p:nvSpPr>
        <p:spPr/>
        <p:txBody>
          <a:bodyPr/>
          <a:lstStyle/>
          <a:p>
            <a:r>
              <a:rPr lang="en-US" dirty="0"/>
              <a:t>Why do we use mongoose?</a:t>
            </a:r>
          </a:p>
          <a:p>
            <a:pPr lvl="1"/>
            <a:r>
              <a:rPr lang="en-US" dirty="0"/>
              <a:t>writing MongoDB validation, casting and business logic boilerplate is a drag</a:t>
            </a:r>
          </a:p>
          <a:p>
            <a:pPr lvl="1"/>
            <a:r>
              <a:rPr lang="en-US" dirty="0"/>
              <a:t>Mongoose will simply make our lives easier and our code more elegant</a:t>
            </a:r>
          </a:p>
          <a:p>
            <a:r>
              <a:rPr lang="en-US" dirty="0"/>
              <a:t>Run command to install mongoose</a:t>
            </a:r>
            <a:br>
              <a:rPr lang="en-US" dirty="0"/>
            </a:br>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mongoose passport-local-mongoose</a:t>
            </a:r>
          </a:p>
          <a:p>
            <a:r>
              <a:rPr lang="en-US" dirty="0"/>
              <a:t>We’ll also be using </a:t>
            </a:r>
            <a:r>
              <a:rPr lang="en-US" b="1" dirty="0"/>
              <a:t>passport-local-mongoose</a:t>
            </a:r>
            <a:r>
              <a:rPr lang="en-US" dirty="0"/>
              <a:t>, which will simplify the integration between Mongoose and Passport for local authentication</a:t>
            </a:r>
          </a:p>
          <a:p>
            <a:r>
              <a:rPr lang="en-US" dirty="0"/>
              <a:t>It will add a hash and salt field to our Schema in order to store the hashed password and the salt value</a:t>
            </a:r>
            <a:endParaRPr lang="en-US" dirty="0">
              <a:highlight>
                <a:srgbClr val="E5E8ED"/>
              </a:highlight>
            </a:endParaRPr>
          </a:p>
        </p:txBody>
      </p:sp>
    </p:spTree>
    <p:extLst>
      <p:ext uri="{BB962C8B-B14F-4D97-AF65-F5344CB8AC3E}">
        <p14:creationId xmlns:p14="http://schemas.microsoft.com/office/powerpoint/2010/main" val="2185646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5FF6-7B3E-49E3-AF9F-555A19DA7D2C}"/>
              </a:ext>
            </a:extLst>
          </p:cNvPr>
          <p:cNvSpPr>
            <a:spLocks noGrp="1"/>
          </p:cNvSpPr>
          <p:nvPr>
            <p:ph type="title"/>
          </p:nvPr>
        </p:nvSpPr>
        <p:spPr/>
        <p:txBody>
          <a:bodyPr/>
          <a:lstStyle/>
          <a:p>
            <a:r>
              <a:rPr lang="en-US" dirty="0"/>
              <a:t>Connecting Mongo to Node with Mongoose</a:t>
            </a:r>
          </a:p>
        </p:txBody>
      </p:sp>
      <p:sp>
        <p:nvSpPr>
          <p:cNvPr id="3" name="Content Placeholder 2">
            <a:extLst>
              <a:ext uri="{FF2B5EF4-FFF2-40B4-BE49-F238E27FC236}">
                <a16:creationId xmlns:a16="http://schemas.microsoft.com/office/drawing/2014/main" id="{B37A9242-A0A1-4075-ADF9-35CD313539C1}"/>
              </a:ext>
            </a:extLst>
          </p:cNvPr>
          <p:cNvSpPr>
            <a:spLocks noGrp="1"/>
          </p:cNvSpPr>
          <p:nvPr>
            <p:ph type="body" sz="quarter" idx="11"/>
          </p:nvPr>
        </p:nvSpPr>
        <p:spPr/>
        <p:txBody>
          <a:bodyPr>
            <a:normAutofit/>
          </a:bodyPr>
          <a:lstStyle/>
          <a:p>
            <a:r>
              <a:rPr lang="en-US" dirty="0"/>
              <a:t>Now we update </a:t>
            </a:r>
            <a:r>
              <a:rPr lang="en-US" b="1" dirty="0"/>
              <a:t>index.js</a:t>
            </a:r>
            <a:r>
              <a:rPr lang="en-US" dirty="0"/>
              <a:t> to configure Mongoose</a:t>
            </a:r>
          </a:p>
          <a:p>
            <a:endParaRPr lang="en-US" b="1" dirty="0">
              <a:highlight>
                <a:srgbClr val="E5E8ED"/>
              </a:highlight>
            </a:endParaRPr>
          </a:p>
          <a:p>
            <a:endParaRPr lang="en-US" b="1" dirty="0">
              <a:highlight>
                <a:srgbClr val="E5E8ED"/>
              </a:highlight>
            </a:endParaRPr>
          </a:p>
          <a:p>
            <a:endParaRPr lang="en-US" b="1" dirty="0">
              <a:highlight>
                <a:srgbClr val="E5E8ED"/>
              </a:highlight>
            </a:endParaRPr>
          </a:p>
          <a:p>
            <a:endParaRPr lang="en-US" b="1" dirty="0">
              <a:highlight>
                <a:srgbClr val="E5E8ED"/>
              </a:highlight>
            </a:endParaRPr>
          </a:p>
          <a:p>
            <a:endParaRPr lang="en-US" b="1" dirty="0">
              <a:highlight>
                <a:srgbClr val="E5E8ED"/>
              </a:highlight>
            </a:endParaRPr>
          </a:p>
          <a:p>
            <a:endParaRPr lang="en-US" b="1" dirty="0">
              <a:highlight>
                <a:srgbClr val="E5E8ED"/>
              </a:highlight>
            </a:endParaRPr>
          </a:p>
          <a:p>
            <a:endParaRPr lang="en-US" dirty="0"/>
          </a:p>
          <a:p>
            <a:endParaRPr lang="en-US" dirty="0"/>
          </a:p>
          <a:p>
            <a:endParaRPr lang="en-US" dirty="0"/>
          </a:p>
          <a:p>
            <a:r>
              <a:rPr lang="en-US" dirty="0"/>
              <a:t>We use </a:t>
            </a:r>
            <a:r>
              <a:rPr lang="en-US" b="1" dirty="0" err="1"/>
              <a:t>mongoose.connect</a:t>
            </a:r>
            <a:r>
              <a:rPr lang="en-US" dirty="0"/>
              <a:t> to connect to database</a:t>
            </a:r>
          </a:p>
          <a:p>
            <a:r>
              <a:rPr lang="en-US" dirty="0"/>
              <a:t>Create </a:t>
            </a:r>
            <a:r>
              <a:rPr lang="en-US" dirty="0" err="1"/>
              <a:t>UserDetail</a:t>
            </a:r>
            <a:r>
              <a:rPr lang="en-US" dirty="0"/>
              <a:t> schema to store data, and add </a:t>
            </a:r>
            <a:r>
              <a:rPr lang="en-US" dirty="0" err="1"/>
              <a:t>passportLocalMongoose</a:t>
            </a:r>
            <a:r>
              <a:rPr lang="en-US" dirty="0"/>
              <a:t> as a plugin to schema</a:t>
            </a:r>
          </a:p>
        </p:txBody>
      </p:sp>
      <p:sp>
        <p:nvSpPr>
          <p:cNvPr id="5" name="Rectangle 2">
            <a:extLst>
              <a:ext uri="{FF2B5EF4-FFF2-40B4-BE49-F238E27FC236}">
                <a16:creationId xmlns:a16="http://schemas.microsoft.com/office/drawing/2014/main" id="{622DBE32-37DE-4CBA-B541-3703A000C010}"/>
              </a:ext>
            </a:extLst>
          </p:cNvPr>
          <p:cNvSpPr>
            <a:spLocks noChangeArrowheads="1"/>
          </p:cNvSpPr>
          <p:nvPr/>
        </p:nvSpPr>
        <p:spPr bwMode="auto">
          <a:xfrm>
            <a:off x="1166016" y="1603387"/>
            <a:ext cx="5413663" cy="304698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MONGOOSE SETUP */</a:t>
            </a:r>
            <a:br>
              <a:rPr kumimoji="0" lang="en-US" altLang="en-US" sz="1200" b="0" i="1" u="none" strike="noStrike" cap="none" normalizeH="0" baseline="0" dirty="0">
                <a:ln>
                  <a:noFill/>
                </a:ln>
                <a:solidFill>
                  <a:srgbClr val="6272A4"/>
                </a:solidFill>
                <a:effectLst/>
                <a:latin typeface="JetBrains Mono"/>
              </a:rPr>
            </a:b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mongoose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'mongoose'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1" u="none" strike="noStrike" cap="none" normalizeH="0" baseline="0" dirty="0" err="1">
                <a:ln>
                  <a:noFill/>
                </a:ln>
                <a:solidFill>
                  <a:srgbClr val="8BE9FD"/>
                </a:solidFill>
                <a:effectLst/>
                <a:latin typeface="JetBrains Mono"/>
              </a:rPr>
              <a:t>passportLocalMongoose</a:t>
            </a:r>
            <a:r>
              <a:rPr kumimoji="0" lang="en-US" altLang="en-US" sz="1200" b="0" i="1" u="none" strike="noStrike" cap="none" normalizeH="0" baseline="0" dirty="0">
                <a:ln>
                  <a:noFill/>
                </a:ln>
                <a:solidFill>
                  <a:srgbClr val="8BE9FD"/>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'passport-local-mongoose'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mongoose.</a:t>
            </a:r>
            <a:r>
              <a:rPr kumimoji="0" lang="en-US" altLang="en-US" sz="1200" b="0" i="0" u="none" strike="noStrike" cap="none" normalizeH="0" baseline="0" dirty="0" err="1">
                <a:ln>
                  <a:noFill/>
                </a:ln>
                <a:solidFill>
                  <a:srgbClr val="50FA7B"/>
                </a:solidFill>
                <a:effectLst/>
                <a:latin typeface="JetBrains Mono"/>
              </a:rPr>
              <a:t>connect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mongodb</a:t>
            </a:r>
            <a:r>
              <a:rPr kumimoji="0" lang="en-US" altLang="en-US" sz="1200" b="0" i="0" u="none" strike="noStrike" cap="none" normalizeH="0" baseline="0" dirty="0">
                <a:ln>
                  <a:noFill/>
                </a:ln>
                <a:solidFill>
                  <a:srgbClr val="F1FA8C"/>
                </a:solidFill>
                <a:effectLst/>
                <a:latin typeface="JetBrains Mono"/>
              </a:rPr>
              <a:t>://localhost/</a:t>
            </a:r>
            <a:r>
              <a:rPr kumimoji="0" lang="en-US" altLang="en-US" sz="1200" b="0" i="0" u="none" strike="noStrike" cap="none" normalizeH="0" baseline="0" dirty="0" err="1">
                <a:ln>
                  <a:noFill/>
                </a:ln>
                <a:solidFill>
                  <a:srgbClr val="F1FA8C"/>
                </a:solidFill>
                <a:effectLst/>
                <a:latin typeface="JetBrains Mono"/>
              </a:rPr>
              <a:t>MyDatabase</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 </a:t>
            </a:r>
            <a:r>
              <a:rPr kumimoji="0" lang="en-US" altLang="en-US" sz="1200" b="0" i="0" u="none" strike="noStrike" cap="none" normalizeH="0" baseline="0" dirty="0" err="1">
                <a:ln>
                  <a:noFill/>
                </a:ln>
                <a:solidFill>
                  <a:srgbClr val="F8F8F2"/>
                </a:solidFill>
                <a:effectLst/>
                <a:latin typeface="JetBrains Mono"/>
              </a:rPr>
              <a:t>useNewUrlParser</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true</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useUnifiedTopology</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true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Schema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mongoose.Schema</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UserDetail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new </a:t>
            </a:r>
            <a:r>
              <a:rPr kumimoji="0" lang="en-US" altLang="en-US" sz="1200" b="0" i="0" u="none" strike="noStrike" cap="none" normalizeH="0" baseline="0" dirty="0">
                <a:ln>
                  <a:noFill/>
                </a:ln>
                <a:solidFill>
                  <a:srgbClr val="F8F8F2"/>
                </a:solidFill>
                <a:effectLst/>
                <a:latin typeface="JetBrains Mono"/>
              </a:rPr>
              <a:t>Schema({</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username</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String,</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password</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String</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UserDetail.</a:t>
            </a:r>
            <a:r>
              <a:rPr kumimoji="0" lang="en-US" altLang="en-US" sz="1200" b="0" i="0" u="none" strike="noStrike" cap="none" normalizeH="0" baseline="0" dirty="0" err="1">
                <a:ln>
                  <a:noFill/>
                </a:ln>
                <a:solidFill>
                  <a:srgbClr val="50FA7B"/>
                </a:solidFill>
                <a:effectLst/>
                <a:latin typeface="JetBrains Mono"/>
              </a:rPr>
              <a:t>plugin</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8BE9FD"/>
                </a:solidFill>
                <a:effectLst/>
                <a:latin typeface="JetBrains Mono"/>
              </a:rPr>
              <a:t>passportLocalMongoose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UserDetails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mongoose.</a:t>
            </a:r>
            <a:r>
              <a:rPr kumimoji="0" lang="en-US" altLang="en-US" sz="1200" b="0" i="0" u="none" strike="noStrike" cap="none" normalizeH="0" baseline="0" dirty="0" err="1">
                <a:ln>
                  <a:noFill/>
                </a:ln>
                <a:solidFill>
                  <a:srgbClr val="50FA7B"/>
                </a:solidFill>
                <a:effectLst/>
                <a:latin typeface="JetBrains Mono"/>
              </a:rPr>
              <a:t>model</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userInfo</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UserDetail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userInfo</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88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B802-D1DF-432C-9E17-1ADEC937AB51}"/>
              </a:ext>
            </a:extLst>
          </p:cNvPr>
          <p:cNvSpPr>
            <a:spLocks noGrp="1"/>
          </p:cNvSpPr>
          <p:nvPr>
            <p:ph type="title"/>
          </p:nvPr>
        </p:nvSpPr>
        <p:spPr/>
        <p:txBody>
          <a:bodyPr/>
          <a:lstStyle/>
          <a:p>
            <a:r>
              <a:rPr lang="en-US" dirty="0"/>
              <a:t>Create database</a:t>
            </a:r>
          </a:p>
        </p:txBody>
      </p:sp>
      <p:sp>
        <p:nvSpPr>
          <p:cNvPr id="3" name="Content Placeholder 2">
            <a:extLst>
              <a:ext uri="{FF2B5EF4-FFF2-40B4-BE49-F238E27FC236}">
                <a16:creationId xmlns:a16="http://schemas.microsoft.com/office/drawing/2014/main" id="{3FC288DF-B570-4B06-9500-C63E5D246B35}"/>
              </a:ext>
            </a:extLst>
          </p:cNvPr>
          <p:cNvSpPr>
            <a:spLocks noGrp="1"/>
          </p:cNvSpPr>
          <p:nvPr>
            <p:ph type="body" sz="quarter" idx="11"/>
          </p:nvPr>
        </p:nvSpPr>
        <p:spPr/>
        <p:txBody>
          <a:bodyPr/>
          <a:lstStyle/>
          <a:p>
            <a:r>
              <a:rPr lang="en-US" dirty="0"/>
              <a:t>Create </a:t>
            </a:r>
            <a:r>
              <a:rPr lang="en-US" b="1" dirty="0"/>
              <a:t>create_database.js</a:t>
            </a:r>
          </a:p>
        </p:txBody>
      </p:sp>
      <p:sp>
        <p:nvSpPr>
          <p:cNvPr id="4" name="Rectangle 1">
            <a:extLst>
              <a:ext uri="{FF2B5EF4-FFF2-40B4-BE49-F238E27FC236}">
                <a16:creationId xmlns:a16="http://schemas.microsoft.com/office/drawing/2014/main" id="{B672C414-6360-470A-8873-6FCEFDB22ECD}"/>
              </a:ext>
            </a:extLst>
          </p:cNvPr>
          <p:cNvSpPr>
            <a:spLocks noChangeArrowheads="1"/>
          </p:cNvSpPr>
          <p:nvPr/>
        </p:nvSpPr>
        <p:spPr bwMode="auto">
          <a:xfrm>
            <a:off x="1153390" y="1912481"/>
            <a:ext cx="5777345" cy="332398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mysql </a:t>
            </a:r>
            <a:r>
              <a:rPr kumimoji="0" lang="en-US" altLang="en-US" sz="1400" b="0" i="0" u="none" strike="noStrike" cap="none" normalizeH="0" baseline="0">
                <a:ln>
                  <a:noFill/>
                </a:ln>
                <a:solidFill>
                  <a:srgbClr val="FF79C6"/>
                </a:solidFill>
                <a:effectLst/>
                <a:latin typeface="JetBrains Mono"/>
              </a:rPr>
              <a:t>= require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'mysql'</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con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8F8F2"/>
                </a:solidFill>
                <a:effectLst/>
                <a:latin typeface="JetBrains Mono"/>
              </a:rPr>
              <a:t>mysql.</a:t>
            </a:r>
            <a:r>
              <a:rPr kumimoji="0" lang="en-US" altLang="en-US" sz="1400" b="0" i="0" u="none" strike="noStrike" cap="none" normalizeH="0" baseline="0">
                <a:ln>
                  <a:noFill/>
                </a:ln>
                <a:solidFill>
                  <a:srgbClr val="50FA7B"/>
                </a:solidFill>
                <a:effectLst/>
                <a:latin typeface="JetBrains Mono"/>
              </a:rPr>
              <a:t>createConnection</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host</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"localhost"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user</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"sa"</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password</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a:t>
            </a:r>
            <a:br>
              <a:rPr kumimoji="0" lang="en-US" altLang="en-US" sz="1400" b="0" i="0" u="none" strike="noStrike" cap="none" normalizeH="0" baseline="0">
                <a:ln>
                  <a:noFill/>
                </a:ln>
                <a:solidFill>
                  <a:srgbClr val="F1FA8C"/>
                </a:solidFill>
                <a:effectLst/>
                <a:latin typeface="JetBrains Mono"/>
              </a:rPr>
            </a:b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con.</a:t>
            </a:r>
            <a:r>
              <a:rPr kumimoji="0" lang="en-US" altLang="en-US" sz="1400" b="0" i="0" u="none" strike="noStrike" cap="none" normalizeH="0" baseline="0">
                <a:ln>
                  <a:noFill/>
                </a:ln>
                <a:solidFill>
                  <a:srgbClr val="50FA7B"/>
                </a:solidFill>
                <a:effectLst/>
                <a:latin typeface="JetBrains Mono"/>
              </a:rPr>
              <a:t>connect</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F79C6"/>
                </a:solidFill>
                <a:effectLst/>
                <a:latin typeface="JetBrains Mono"/>
              </a:rPr>
              <a:t>function</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"Connected!"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con.</a:t>
            </a:r>
            <a:r>
              <a:rPr kumimoji="0" lang="en-US" altLang="en-US" sz="1400" b="0" i="0" u="none" strike="noStrike" cap="none" normalizeH="0" baseline="0">
                <a:ln>
                  <a:noFill/>
                </a:ln>
                <a:solidFill>
                  <a:srgbClr val="50FA7B"/>
                </a:solidFill>
                <a:effectLst/>
                <a:latin typeface="JetBrains Mono"/>
              </a:rPr>
              <a:t>query</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"CREATE DATABASE mydb"</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result</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=&gt;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"Database created"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5600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A9D2-616D-4A0F-8986-58CF11947C49}"/>
              </a:ext>
            </a:extLst>
          </p:cNvPr>
          <p:cNvSpPr>
            <a:spLocks noGrp="1"/>
          </p:cNvSpPr>
          <p:nvPr>
            <p:ph type="title"/>
          </p:nvPr>
        </p:nvSpPr>
        <p:spPr/>
        <p:txBody>
          <a:bodyPr/>
          <a:lstStyle/>
          <a:p>
            <a:r>
              <a:rPr lang="en-US" dirty="0"/>
              <a:t>Implementing Local Authentication</a:t>
            </a:r>
          </a:p>
        </p:txBody>
      </p:sp>
      <p:sp>
        <p:nvSpPr>
          <p:cNvPr id="3" name="Content Placeholder 2">
            <a:extLst>
              <a:ext uri="{FF2B5EF4-FFF2-40B4-BE49-F238E27FC236}">
                <a16:creationId xmlns:a16="http://schemas.microsoft.com/office/drawing/2014/main" id="{278A15C6-5AB5-41EF-9148-FBF9658EDDA6}"/>
              </a:ext>
            </a:extLst>
          </p:cNvPr>
          <p:cNvSpPr>
            <a:spLocks noGrp="1"/>
          </p:cNvSpPr>
          <p:nvPr>
            <p:ph type="body" sz="quarter" idx="11"/>
          </p:nvPr>
        </p:nvSpPr>
        <p:spPr/>
        <p:txBody>
          <a:bodyPr>
            <a:normAutofit/>
          </a:bodyPr>
          <a:lstStyle/>
          <a:p>
            <a:r>
              <a:rPr lang="en-US" dirty="0"/>
              <a:t>We update </a:t>
            </a:r>
            <a:r>
              <a:rPr lang="en-US" b="1" dirty="0"/>
              <a:t>index.js</a:t>
            </a:r>
            <a:r>
              <a:rPr lang="en-US" dirty="0"/>
              <a:t>, use passport to implement local authentication.</a:t>
            </a:r>
          </a:p>
          <a:p>
            <a:endParaRPr lang="en-US" dirty="0"/>
          </a:p>
          <a:p>
            <a:endParaRPr lang="en-US" dirty="0"/>
          </a:p>
          <a:p>
            <a:pPr lvl="1"/>
            <a:endParaRPr lang="en-US" dirty="0"/>
          </a:p>
          <a:p>
            <a:pPr lvl="1"/>
            <a:r>
              <a:rPr lang="en-US" dirty="0"/>
              <a:t>First, we make passport use the local strategy by calling </a:t>
            </a:r>
            <a:r>
              <a:rPr lang="en-US" b="1" dirty="0" err="1"/>
              <a:t>createStrategy</a:t>
            </a:r>
            <a:r>
              <a:rPr lang="en-US" b="1" dirty="0"/>
              <a:t>()</a:t>
            </a:r>
            <a:r>
              <a:rPr lang="en-US" dirty="0"/>
              <a:t> on our </a:t>
            </a:r>
            <a:r>
              <a:rPr lang="en-US" b="1" dirty="0" err="1"/>
              <a:t>UserDetails</a:t>
            </a:r>
            <a:r>
              <a:rPr lang="en-US" dirty="0"/>
              <a:t> model (</a:t>
            </a:r>
            <a:r>
              <a:rPr lang="en-US" b="1" dirty="0"/>
              <a:t>passport-local-mongoose </a:t>
            </a:r>
            <a:r>
              <a:rPr lang="en-US" dirty="0"/>
              <a:t>will take care of everything so that we don’t have to set up the strategy.)</a:t>
            </a:r>
          </a:p>
          <a:p>
            <a:pPr lvl="1"/>
            <a:r>
              <a:rPr lang="en-US" dirty="0"/>
              <a:t>After that, we use </a:t>
            </a:r>
            <a:r>
              <a:rPr lang="en-US" b="1" dirty="0" err="1"/>
              <a:t>serializeUser</a:t>
            </a:r>
            <a:r>
              <a:rPr lang="en-US" b="1" dirty="0"/>
              <a:t> </a:t>
            </a:r>
            <a:r>
              <a:rPr lang="en-US" dirty="0"/>
              <a:t>and </a:t>
            </a:r>
            <a:r>
              <a:rPr lang="en-US" b="1" dirty="0" err="1"/>
              <a:t>deserializeUser</a:t>
            </a:r>
            <a:r>
              <a:rPr lang="en-US" dirty="0"/>
              <a:t> callbacks</a:t>
            </a:r>
          </a:p>
          <a:p>
            <a:pPr lvl="2"/>
            <a:r>
              <a:rPr lang="en-US" b="1" dirty="0" err="1"/>
              <a:t>serializeUser</a:t>
            </a:r>
            <a:r>
              <a:rPr lang="en-US" b="1" dirty="0"/>
              <a:t>: </a:t>
            </a:r>
            <a:r>
              <a:rPr lang="en-US" dirty="0"/>
              <a:t>serialize the user instance with the information we pass on to it and store it in the session via the cookie</a:t>
            </a:r>
          </a:p>
          <a:p>
            <a:pPr lvl="2"/>
            <a:r>
              <a:rPr lang="en-US" b="1" dirty="0" err="1"/>
              <a:t>deserializeUser</a:t>
            </a:r>
            <a:r>
              <a:rPr lang="en-US" b="1" dirty="0"/>
              <a:t>:</a:t>
            </a:r>
            <a:r>
              <a:rPr lang="en-US" dirty="0"/>
              <a:t> will be invoked every subsequent request to deserialize the instance, providing it the unique cookie identifier as “credential”</a:t>
            </a:r>
            <a:endParaRPr lang="en-US" b="1" dirty="0"/>
          </a:p>
        </p:txBody>
      </p:sp>
      <p:sp>
        <p:nvSpPr>
          <p:cNvPr id="4" name="Rectangle 1">
            <a:extLst>
              <a:ext uri="{FF2B5EF4-FFF2-40B4-BE49-F238E27FC236}">
                <a16:creationId xmlns:a16="http://schemas.microsoft.com/office/drawing/2014/main" id="{CF9AF762-C00F-4693-BC31-6B94AD2E95B7}"/>
              </a:ext>
            </a:extLst>
          </p:cNvPr>
          <p:cNvSpPr>
            <a:spLocks noChangeArrowheads="1"/>
          </p:cNvSpPr>
          <p:nvPr/>
        </p:nvSpPr>
        <p:spPr bwMode="auto">
          <a:xfrm>
            <a:off x="1415723" y="1650283"/>
            <a:ext cx="4333009"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6272A4"/>
                </a:solidFill>
                <a:effectLst/>
                <a:latin typeface="JetBrains Mono"/>
              </a:rPr>
              <a:t>/* PASSPORT LOCAL AUTHENTICATION */</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8F8F2"/>
                </a:solidFill>
                <a:effectLst/>
                <a:latin typeface="JetBrains Mono"/>
              </a:rPr>
              <a:t>passport.</a:t>
            </a:r>
            <a:r>
              <a:rPr kumimoji="0" lang="en-US" altLang="en-US" sz="1200" b="0" i="0" u="none" strike="noStrike" cap="none" normalizeH="0" baseline="0">
                <a:ln>
                  <a:noFill/>
                </a:ln>
                <a:solidFill>
                  <a:srgbClr val="50FA7B"/>
                </a:solidFill>
                <a:effectLst/>
                <a:latin typeface="JetBrains Mono"/>
              </a:rPr>
              <a:t>use</a:t>
            </a:r>
            <a:r>
              <a:rPr kumimoji="0" lang="en-US" altLang="en-US" sz="1200" b="0" i="0" u="none" strike="noStrike" cap="none" normalizeH="0" baseline="0">
                <a:ln>
                  <a:noFill/>
                </a:ln>
                <a:solidFill>
                  <a:srgbClr val="F8F8F2"/>
                </a:solidFill>
                <a:effectLst/>
                <a:latin typeface="JetBrains Mono"/>
              </a:rPr>
              <a:t>(UserDetails.</a:t>
            </a:r>
            <a:r>
              <a:rPr kumimoji="0" lang="en-US" altLang="en-US" sz="1200" b="0" i="0" u="none" strike="noStrike" cap="none" normalizeH="0" baseline="0">
                <a:ln>
                  <a:noFill/>
                </a:ln>
                <a:solidFill>
                  <a:srgbClr val="50FA7B"/>
                </a:solidFill>
                <a:effectLst/>
                <a:latin typeface="JetBrains Mono"/>
              </a:rPr>
              <a:t>createStrategy</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passport.</a:t>
            </a:r>
            <a:r>
              <a:rPr kumimoji="0" lang="en-US" altLang="en-US" sz="1200" b="0" i="0" u="none" strike="noStrike" cap="none" normalizeH="0" baseline="0">
                <a:ln>
                  <a:noFill/>
                </a:ln>
                <a:solidFill>
                  <a:srgbClr val="50FA7B"/>
                </a:solidFill>
                <a:effectLst/>
                <a:latin typeface="JetBrains Mono"/>
              </a:rPr>
              <a:t>serializeUser</a:t>
            </a:r>
            <a:r>
              <a:rPr kumimoji="0" lang="en-US" altLang="en-US" sz="1200" b="0" i="0" u="none" strike="noStrike" cap="none" normalizeH="0" baseline="0">
                <a:ln>
                  <a:noFill/>
                </a:ln>
                <a:solidFill>
                  <a:srgbClr val="F8F8F2"/>
                </a:solidFill>
                <a:effectLst/>
                <a:latin typeface="JetBrains Mono"/>
              </a:rPr>
              <a:t>(UserDetails.</a:t>
            </a:r>
            <a:r>
              <a:rPr kumimoji="0" lang="en-US" altLang="en-US" sz="1200" b="0" i="0" u="none" strike="noStrike" cap="none" normalizeH="0" baseline="0">
                <a:ln>
                  <a:noFill/>
                </a:ln>
                <a:solidFill>
                  <a:srgbClr val="50FA7B"/>
                </a:solidFill>
                <a:effectLst/>
                <a:latin typeface="JetBrains Mono"/>
              </a:rPr>
              <a:t>serializeUser</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passport.</a:t>
            </a:r>
            <a:r>
              <a:rPr kumimoji="0" lang="en-US" altLang="en-US" sz="1200" b="0" i="0" u="none" strike="noStrike" cap="none" normalizeH="0" baseline="0">
                <a:ln>
                  <a:noFill/>
                </a:ln>
                <a:solidFill>
                  <a:srgbClr val="50FA7B"/>
                </a:solidFill>
                <a:effectLst/>
                <a:latin typeface="JetBrains Mono"/>
              </a:rPr>
              <a:t>deserializeUser</a:t>
            </a:r>
            <a:r>
              <a:rPr kumimoji="0" lang="en-US" altLang="en-US" sz="1200" b="0" i="0" u="none" strike="noStrike" cap="none" normalizeH="0" baseline="0">
                <a:ln>
                  <a:noFill/>
                </a:ln>
                <a:solidFill>
                  <a:srgbClr val="F8F8F2"/>
                </a:solidFill>
                <a:effectLst/>
                <a:latin typeface="JetBrains Mono"/>
              </a:rPr>
              <a:t>(UserDetails.</a:t>
            </a:r>
            <a:r>
              <a:rPr kumimoji="0" lang="en-US" altLang="en-US" sz="1200" b="0" i="0" u="none" strike="noStrike" cap="none" normalizeH="0" baseline="0">
                <a:ln>
                  <a:noFill/>
                </a:ln>
                <a:solidFill>
                  <a:srgbClr val="50FA7B"/>
                </a:solidFill>
                <a:effectLst/>
                <a:latin typeface="JetBrains Mono"/>
              </a:rPr>
              <a:t>deserializeUser</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1758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647-2680-4037-9915-4EC3FC29C097}"/>
              </a:ext>
            </a:extLst>
          </p:cNvPr>
          <p:cNvSpPr>
            <a:spLocks noGrp="1"/>
          </p:cNvSpPr>
          <p:nvPr>
            <p:ph type="title"/>
          </p:nvPr>
        </p:nvSpPr>
        <p:spPr/>
        <p:txBody>
          <a:bodyPr/>
          <a:lstStyle/>
          <a:p>
            <a:r>
              <a:rPr lang="en-US" dirty="0"/>
              <a:t>Routes</a:t>
            </a:r>
          </a:p>
        </p:txBody>
      </p:sp>
      <p:sp>
        <p:nvSpPr>
          <p:cNvPr id="3" name="Content Placeholder 2">
            <a:extLst>
              <a:ext uri="{FF2B5EF4-FFF2-40B4-BE49-F238E27FC236}">
                <a16:creationId xmlns:a16="http://schemas.microsoft.com/office/drawing/2014/main" id="{726583F6-D38D-426F-ACF5-AB682845090F}"/>
              </a:ext>
            </a:extLst>
          </p:cNvPr>
          <p:cNvSpPr>
            <a:spLocks noGrp="1"/>
          </p:cNvSpPr>
          <p:nvPr>
            <p:ph type="body" sz="quarter" idx="11"/>
          </p:nvPr>
        </p:nvSpPr>
        <p:spPr/>
        <p:txBody>
          <a:bodyPr/>
          <a:lstStyle/>
          <a:p>
            <a:r>
              <a:rPr lang="en-US" dirty="0"/>
              <a:t>Now, let’s add some routes to tie everything together.</a:t>
            </a:r>
          </a:p>
          <a:p>
            <a:r>
              <a:rPr lang="en-US" dirty="0"/>
              <a:t>We will use </a:t>
            </a:r>
            <a:r>
              <a:rPr lang="en-US" b="1" dirty="0"/>
              <a:t>connect-ensure-login</a:t>
            </a:r>
            <a:r>
              <a:rPr lang="en-US" dirty="0"/>
              <a:t> package that ensure a user is logged in.</a:t>
            </a:r>
            <a:br>
              <a:rPr lang="en-US" b="1" dirty="0"/>
            </a:br>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connect-ensure-login</a:t>
            </a:r>
          </a:p>
          <a:p>
            <a:r>
              <a:rPr lang="en-US" dirty="0"/>
              <a:t>Add some routes to </a:t>
            </a:r>
            <a:r>
              <a:rPr lang="en-US" b="1" dirty="0"/>
              <a:t>index.js</a:t>
            </a:r>
          </a:p>
        </p:txBody>
      </p:sp>
      <p:sp>
        <p:nvSpPr>
          <p:cNvPr id="4" name="Rectangle 1">
            <a:extLst>
              <a:ext uri="{FF2B5EF4-FFF2-40B4-BE49-F238E27FC236}">
                <a16:creationId xmlns:a16="http://schemas.microsoft.com/office/drawing/2014/main" id="{4CB19EC2-5AA4-4FBF-8846-702424790C52}"/>
              </a:ext>
            </a:extLst>
          </p:cNvPr>
          <p:cNvSpPr>
            <a:spLocks noChangeArrowheads="1"/>
          </p:cNvSpPr>
          <p:nvPr/>
        </p:nvSpPr>
        <p:spPr bwMode="auto">
          <a:xfrm>
            <a:off x="6023264" y="2466848"/>
            <a:ext cx="4450773" cy="398570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connectEnsureLogin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'connect-ensure-login'</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app.post(</a:t>
            </a:r>
            <a:r>
              <a:rPr kumimoji="0" lang="en-US" altLang="en-US" sz="1100" b="0" i="0" u="none" strike="noStrike" cap="none" normalizeH="0" baseline="0">
                <a:ln>
                  <a:noFill/>
                </a:ln>
                <a:solidFill>
                  <a:srgbClr val="F1FA8C"/>
                </a:solidFill>
                <a:effectLst/>
                <a:latin typeface="JetBrains Mono"/>
              </a:rPr>
              <a:t>'/login'</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next</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passport.</a:t>
            </a:r>
            <a:r>
              <a:rPr kumimoji="0" lang="en-US" altLang="en-US" sz="1100" b="0" i="0" u="none" strike="noStrike" cap="none" normalizeH="0" baseline="0">
                <a:ln>
                  <a:noFill/>
                </a:ln>
                <a:solidFill>
                  <a:srgbClr val="50FA7B"/>
                </a:solidFill>
                <a:effectLst/>
                <a:latin typeface="JetBrains Mono"/>
              </a:rPr>
              <a:t>authenticate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'local'</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user</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info</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1" u="none" strike="noStrike" cap="none" normalizeH="0" baseline="0">
                <a:ln>
                  <a:noFill/>
                </a:ln>
                <a:solidFill>
                  <a:srgbClr val="FFB86C"/>
                </a:solidFill>
                <a:effectLst/>
                <a:latin typeface="JetBrains Mono"/>
              </a:rPr>
              <a:t>next</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F79C6"/>
                </a:solidFill>
                <a:effectLst/>
                <a:latin typeface="JetBrains Mono"/>
              </a:rPr>
              <a:t>!</a:t>
            </a:r>
            <a:r>
              <a:rPr kumimoji="0" lang="en-US" altLang="en-US" sz="1100" b="0" i="1" u="none" strike="noStrike" cap="none" normalizeH="0" baseline="0">
                <a:ln>
                  <a:noFill/>
                </a:ln>
                <a:solidFill>
                  <a:srgbClr val="FFB86C"/>
                </a:solidFill>
                <a:effectLst/>
                <a:latin typeface="JetBrains Mono"/>
              </a:rPr>
              <a:t>user</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.redirect(</a:t>
            </a:r>
            <a:r>
              <a:rPr kumimoji="0" lang="en-US" altLang="en-US" sz="1100" b="0" i="0" u="none" strike="noStrike" cap="none" normalizeH="0" baseline="0">
                <a:ln>
                  <a:noFill/>
                </a:ln>
                <a:solidFill>
                  <a:srgbClr val="F1FA8C"/>
                </a:solidFill>
                <a:effectLst/>
                <a:latin typeface="JetBrains Mono"/>
              </a:rPr>
              <a:t>'/login?info=' </a:t>
            </a:r>
            <a:r>
              <a:rPr kumimoji="0" lang="en-US" altLang="en-US" sz="1100" b="0" i="0" u="none" strike="noStrike" cap="none" normalizeH="0" baseline="0">
                <a:ln>
                  <a:noFill/>
                </a:ln>
                <a:solidFill>
                  <a:srgbClr val="FF79C6"/>
                </a:solidFill>
                <a:effectLst/>
                <a:latin typeface="JetBrains Mono"/>
              </a:rPr>
              <a:t>+ </a:t>
            </a:r>
            <a:r>
              <a:rPr kumimoji="0" lang="en-US" altLang="en-US" sz="1100" b="0" i="1" u="none" strike="noStrike" cap="none" normalizeH="0" baseline="0">
                <a:ln>
                  <a:noFill/>
                </a:ln>
                <a:solidFill>
                  <a:srgbClr val="FFB86C"/>
                </a:solidFill>
                <a:effectLst/>
                <a:latin typeface="JetBrains Mono"/>
              </a:rPr>
              <a:t>info</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50FA7B"/>
                </a:solidFill>
                <a:effectLst/>
                <a:latin typeface="JetBrains Mono"/>
              </a:rPr>
              <a:t>logIn</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user</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function</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1" u="none" strike="noStrike" cap="none" normalizeH="0" baseline="0">
                <a:ln>
                  <a:noFill/>
                </a:ln>
                <a:solidFill>
                  <a:srgbClr val="FFB86C"/>
                </a:solidFill>
                <a:effectLst/>
                <a:latin typeface="JetBrains Mono"/>
              </a:rPr>
              <a:t>next</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err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return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.redirect(</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req</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res</a:t>
            </a:r>
            <a:r>
              <a:rPr kumimoji="0" lang="en-US" altLang="en-US" sz="1100" b="0" i="0" u="none" strike="noStrike" cap="none" normalizeH="0" baseline="0">
                <a:ln>
                  <a:noFill/>
                </a:ln>
                <a:solidFill>
                  <a:srgbClr val="F8F8F2"/>
                </a:solidFill>
                <a:effectLst/>
                <a:latin typeface="JetBrains Mono"/>
              </a:rPr>
              <a:t>, </a:t>
            </a:r>
            <a:r>
              <a:rPr kumimoji="0" lang="en-US" altLang="en-US" sz="1100" b="0" i="1" u="none" strike="noStrike" cap="none" normalizeH="0" baseline="0">
                <a:ln>
                  <a:noFill/>
                </a:ln>
                <a:solidFill>
                  <a:srgbClr val="FFB86C"/>
                </a:solidFill>
                <a:effectLst/>
                <a:latin typeface="JetBrains Mono"/>
              </a:rPr>
              <a:t>next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72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E647-2680-4037-9915-4EC3FC29C097}"/>
              </a:ext>
            </a:extLst>
          </p:cNvPr>
          <p:cNvSpPr>
            <a:spLocks noGrp="1"/>
          </p:cNvSpPr>
          <p:nvPr>
            <p:ph type="title"/>
          </p:nvPr>
        </p:nvSpPr>
        <p:spPr/>
        <p:txBody>
          <a:bodyPr/>
          <a:lstStyle/>
          <a:p>
            <a:r>
              <a:rPr lang="en-US" dirty="0"/>
              <a:t>Routes (2)</a:t>
            </a:r>
          </a:p>
        </p:txBody>
      </p:sp>
      <p:sp>
        <p:nvSpPr>
          <p:cNvPr id="4" name="Text Placeholder 3">
            <a:extLst>
              <a:ext uri="{FF2B5EF4-FFF2-40B4-BE49-F238E27FC236}">
                <a16:creationId xmlns:a16="http://schemas.microsoft.com/office/drawing/2014/main" id="{2FB1E64D-CA40-3B8F-D995-7E85C5C7A966}"/>
              </a:ext>
            </a:extLst>
          </p:cNvPr>
          <p:cNvSpPr>
            <a:spLocks noGrp="1"/>
          </p:cNvSpPr>
          <p:nvPr>
            <p:ph type="body" sz="quarter" idx="11"/>
          </p:nvPr>
        </p:nvSpPr>
        <p:spPr/>
        <p:txBody>
          <a:bodyPr/>
          <a:lstStyle/>
          <a:p>
            <a:endParaRPr lang="en-US"/>
          </a:p>
        </p:txBody>
      </p:sp>
      <p:sp>
        <p:nvSpPr>
          <p:cNvPr id="5" name="Rectangle 1">
            <a:extLst>
              <a:ext uri="{FF2B5EF4-FFF2-40B4-BE49-F238E27FC236}">
                <a16:creationId xmlns:a16="http://schemas.microsoft.com/office/drawing/2014/main" id="{ACC08208-749C-475D-BD89-6861CFFB767A}"/>
              </a:ext>
            </a:extLst>
          </p:cNvPr>
          <p:cNvSpPr>
            <a:spLocks noChangeArrowheads="1"/>
          </p:cNvSpPr>
          <p:nvPr/>
        </p:nvSpPr>
        <p:spPr bwMode="auto">
          <a:xfrm>
            <a:off x="838200" y="1361664"/>
            <a:ext cx="5746173" cy="360098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8F8F2"/>
                </a:solidFill>
                <a:effectLst/>
                <a:latin typeface="JetBrains Mono"/>
              </a:rPr>
              <a:t>app.get(</a:t>
            </a:r>
            <a:r>
              <a:rPr kumimoji="0" lang="en-US" altLang="en-US" sz="1200" b="0" i="0" u="none" strike="noStrike" cap="none" normalizeH="0" baseline="0">
                <a:ln>
                  <a:noFill/>
                </a:ln>
                <a:solidFill>
                  <a:srgbClr val="F1FA8C"/>
                </a:solidFill>
                <a:effectLst/>
                <a:latin typeface="JetBrains Mono"/>
              </a:rPr>
              <a:t>'/login'</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sendFile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'html/login.html'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 root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__dirname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app.get(</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connectEnsureLogin.</a:t>
            </a:r>
            <a:r>
              <a:rPr kumimoji="0" lang="en-US" altLang="en-US" sz="1200" b="0" i="1" u="none" strike="noStrike" cap="none" normalizeH="0" baseline="0">
                <a:ln>
                  <a:noFill/>
                </a:ln>
                <a:solidFill>
                  <a:srgbClr val="8BE9FD"/>
                </a:solidFill>
                <a:effectLst/>
                <a:latin typeface="JetBrains Mono"/>
              </a:rPr>
              <a:t>ensureLoggedIn</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sendFile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'html/index.html'</a:t>
            </a:r>
            <a:r>
              <a:rPr kumimoji="0" lang="en-US" altLang="en-US" sz="1200" b="0" i="0" u="none" strike="noStrike" cap="none" normalizeH="0" baseline="0">
                <a:ln>
                  <a:noFill/>
                </a:ln>
                <a:solidFill>
                  <a:srgbClr val="F8F8F2"/>
                </a:solidFill>
                <a:effectLst/>
                <a:latin typeface="JetBrains Mono"/>
              </a:rPr>
              <a:t>, {root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__dirname})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app.get(</a:t>
            </a:r>
            <a:r>
              <a:rPr kumimoji="0" lang="en-US" altLang="en-US" sz="1200" b="0" i="0" u="none" strike="noStrike" cap="none" normalizeH="0" baseline="0">
                <a:ln>
                  <a:noFill/>
                </a:ln>
                <a:solidFill>
                  <a:srgbClr val="F1FA8C"/>
                </a:solidFill>
                <a:effectLst/>
                <a:latin typeface="JetBrains Mono"/>
              </a:rPr>
              <a:t>'/private'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connectEnsureLogin.</a:t>
            </a:r>
            <a:r>
              <a:rPr kumimoji="0" lang="en-US" altLang="en-US" sz="1200" b="0" i="1" u="none" strike="noStrike" cap="none" normalizeH="0" baseline="0">
                <a:ln>
                  <a:noFill/>
                </a:ln>
                <a:solidFill>
                  <a:srgbClr val="8BE9FD"/>
                </a:solidFill>
                <a:effectLst/>
                <a:latin typeface="JetBrains Mono"/>
              </a:rPr>
              <a:t>ensureLoggedIn</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sendFile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'html/private.html'</a:t>
            </a:r>
            <a:r>
              <a:rPr kumimoji="0" lang="en-US" altLang="en-US" sz="1200" b="0" i="0" u="none" strike="noStrike" cap="none" normalizeH="0" baseline="0">
                <a:ln>
                  <a:noFill/>
                </a:ln>
                <a:solidFill>
                  <a:srgbClr val="F8F8F2"/>
                </a:solidFill>
                <a:effectLst/>
                <a:latin typeface="JetBrains Mono"/>
              </a:rPr>
              <a:t>, {root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__dirname})</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app.get(</a:t>
            </a:r>
            <a:r>
              <a:rPr kumimoji="0" lang="en-US" altLang="en-US" sz="1200" b="0" i="0" u="none" strike="noStrike" cap="none" normalizeH="0" baseline="0">
                <a:ln>
                  <a:noFill/>
                </a:ln>
                <a:solidFill>
                  <a:srgbClr val="F1FA8C"/>
                </a:solidFill>
                <a:effectLst/>
                <a:latin typeface="JetBrains Mono"/>
              </a:rPr>
              <a:t>'/user'</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connectEnsureLogin.</a:t>
            </a:r>
            <a:r>
              <a:rPr kumimoji="0" lang="en-US" altLang="en-US" sz="1200" b="0" i="1" u="none" strike="noStrike" cap="none" normalizeH="0" baseline="0">
                <a:ln>
                  <a:noFill/>
                </a:ln>
                <a:solidFill>
                  <a:srgbClr val="8BE9FD"/>
                </a:solidFill>
                <a:effectLst/>
                <a:latin typeface="JetBrains Mono"/>
              </a:rPr>
              <a:t>ensureLoggedIn</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send</a:t>
            </a:r>
            <a:r>
              <a:rPr kumimoji="0" lang="en-US" altLang="en-US" sz="1200" b="0" i="0" u="none" strike="noStrike" cap="none" normalizeH="0" baseline="0">
                <a:ln>
                  <a:noFill/>
                </a:ln>
                <a:solidFill>
                  <a:srgbClr val="F8F8F2"/>
                </a:solidFill>
                <a:effectLst/>
                <a:latin typeface="JetBrains Mono"/>
              </a:rPr>
              <a:t>({user</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.user})</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3114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754F-4916-4209-8BFA-9A34FF4E8AFF}"/>
              </a:ext>
            </a:extLst>
          </p:cNvPr>
          <p:cNvSpPr>
            <a:spLocks noGrp="1"/>
          </p:cNvSpPr>
          <p:nvPr>
            <p:ph type="title"/>
          </p:nvPr>
        </p:nvSpPr>
        <p:spPr/>
        <p:txBody>
          <a:bodyPr/>
          <a:lstStyle/>
          <a:p>
            <a:r>
              <a:rPr lang="en-US" dirty="0"/>
              <a:t>The Client</a:t>
            </a:r>
          </a:p>
        </p:txBody>
      </p:sp>
      <p:sp>
        <p:nvSpPr>
          <p:cNvPr id="3" name="Content Placeholder 2">
            <a:extLst>
              <a:ext uri="{FF2B5EF4-FFF2-40B4-BE49-F238E27FC236}">
                <a16:creationId xmlns:a16="http://schemas.microsoft.com/office/drawing/2014/main" id="{FDB6780D-00AE-43F3-92EF-2E3C16B9D032}"/>
              </a:ext>
            </a:extLst>
          </p:cNvPr>
          <p:cNvSpPr>
            <a:spLocks noGrp="1"/>
          </p:cNvSpPr>
          <p:nvPr>
            <p:ph type="body" sz="quarter" idx="11"/>
          </p:nvPr>
        </p:nvSpPr>
        <p:spPr/>
        <p:txBody>
          <a:bodyPr/>
          <a:lstStyle/>
          <a:p>
            <a:r>
              <a:rPr lang="en-US" dirty="0"/>
              <a:t>Create </a:t>
            </a:r>
            <a:r>
              <a:rPr lang="en-US" b="1" dirty="0"/>
              <a:t>html/index.html</a:t>
            </a:r>
          </a:p>
        </p:txBody>
      </p:sp>
      <p:sp>
        <p:nvSpPr>
          <p:cNvPr id="4" name="Rectangle 1">
            <a:extLst>
              <a:ext uri="{FF2B5EF4-FFF2-40B4-BE49-F238E27FC236}">
                <a16:creationId xmlns:a16="http://schemas.microsoft.com/office/drawing/2014/main" id="{52707DDF-8AF2-47A7-B27B-7F79FC1A2855}"/>
              </a:ext>
            </a:extLst>
          </p:cNvPr>
          <p:cNvSpPr>
            <a:spLocks noChangeArrowheads="1"/>
          </p:cNvSpPr>
          <p:nvPr/>
        </p:nvSpPr>
        <p:spPr bwMode="auto">
          <a:xfrm>
            <a:off x="1142999" y="1789739"/>
            <a:ext cx="7065818" cy="466281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&lt;!DOCTYPE </a:t>
            </a:r>
            <a:r>
              <a:rPr kumimoji="0" lang="en-US" altLang="en-US" sz="1100" b="0" i="1" u="none" strike="noStrike" cap="none" normalizeH="0" baseline="0">
                <a:ln>
                  <a:noFill/>
                </a:ln>
                <a:solidFill>
                  <a:srgbClr val="50FA78"/>
                </a:solidFill>
                <a:effectLst/>
                <a:latin typeface="JetBrains Mono"/>
              </a:rPr>
              <a:t>html</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html </a:t>
            </a:r>
            <a:r>
              <a:rPr kumimoji="0" lang="en-US" altLang="en-US" sz="1100" b="0" i="1" u="none" strike="noStrike" cap="none" normalizeH="0" baseline="0">
                <a:ln>
                  <a:noFill/>
                </a:ln>
                <a:solidFill>
                  <a:srgbClr val="50FA78"/>
                </a:solidFill>
                <a:effectLst/>
                <a:latin typeface="JetBrains Mono"/>
              </a:rPr>
              <a:t>lang</a:t>
            </a:r>
            <a:r>
              <a:rPr kumimoji="0" lang="en-US" altLang="en-US" sz="1100" b="0" i="0" u="none" strike="noStrike" cap="none" normalizeH="0" baseline="0">
                <a:ln>
                  <a:noFill/>
                </a:ln>
                <a:solidFill>
                  <a:srgbClr val="F1FA8C"/>
                </a:solidFill>
                <a:effectLst/>
                <a:latin typeface="JetBrains Mono"/>
              </a:rPr>
              <a:t>="en"</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head</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meta </a:t>
            </a:r>
            <a:r>
              <a:rPr kumimoji="0" lang="en-US" altLang="en-US" sz="1100" b="0" i="1" u="none" strike="noStrike" cap="none" normalizeH="0" baseline="0">
                <a:ln>
                  <a:noFill/>
                </a:ln>
                <a:solidFill>
                  <a:srgbClr val="50FA78"/>
                </a:solidFill>
                <a:effectLst/>
                <a:latin typeface="JetBrains Mono"/>
              </a:rPr>
              <a:t>charset</a:t>
            </a:r>
            <a:r>
              <a:rPr kumimoji="0" lang="en-US" altLang="en-US" sz="1100" b="0" i="0" u="none" strike="noStrike" cap="none" normalizeH="0" baseline="0">
                <a:ln>
                  <a:noFill/>
                </a:ln>
                <a:solidFill>
                  <a:srgbClr val="F1FA8C"/>
                </a:solidFill>
                <a:effectLst/>
                <a:latin typeface="JetBrains Mono"/>
              </a:rPr>
              <a:t>="UTF-8"</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title</a:t>
            </a:r>
            <a:r>
              <a:rPr kumimoji="0" lang="en-US" altLang="en-US" sz="1100" b="0" i="0" u="none" strike="noStrike" cap="none" normalizeH="0" baseline="0">
                <a:ln>
                  <a:noFill/>
                </a:ln>
                <a:solidFill>
                  <a:srgbClr val="F8F8F2"/>
                </a:solidFill>
                <a:effectLst/>
                <a:latin typeface="JetBrains Mono"/>
              </a:rPr>
              <a:t>&gt;Home&lt;/</a:t>
            </a:r>
            <a:r>
              <a:rPr kumimoji="0" lang="en-US" altLang="en-US" sz="1100" b="0" i="0" u="none" strike="noStrike" cap="none" normalizeH="0" baseline="0">
                <a:ln>
                  <a:noFill/>
                </a:ln>
                <a:solidFill>
                  <a:srgbClr val="FF79C6"/>
                </a:solidFill>
                <a:effectLst/>
                <a:latin typeface="JetBrains Mono"/>
              </a:rPr>
              <a:t>title</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link </a:t>
            </a:r>
            <a:r>
              <a:rPr kumimoji="0" lang="en-US" altLang="en-US" sz="1100" b="0" i="1" u="none" strike="noStrike" cap="none" normalizeH="0" baseline="0">
                <a:ln>
                  <a:noFill/>
                </a:ln>
                <a:solidFill>
                  <a:srgbClr val="50FA78"/>
                </a:solidFill>
                <a:effectLst/>
                <a:latin typeface="JetBrains Mono"/>
              </a:rPr>
              <a:t>rel</a:t>
            </a:r>
            <a:r>
              <a:rPr kumimoji="0" lang="en-US" altLang="en-US" sz="1100" b="0" i="0" u="none" strike="noStrike" cap="none" normalizeH="0" baseline="0">
                <a:ln>
                  <a:noFill/>
                </a:ln>
                <a:solidFill>
                  <a:srgbClr val="F1FA8C"/>
                </a:solidFill>
                <a:effectLst/>
                <a:latin typeface="JetBrains Mono"/>
              </a:rPr>
              <a:t>="stylesheet" </a:t>
            </a:r>
            <a:r>
              <a:rPr kumimoji="0" lang="en-US" altLang="en-US" sz="1100" b="0" i="1" u="none" strike="noStrike" cap="none" normalizeH="0" baseline="0">
                <a:ln>
                  <a:noFill/>
                </a:ln>
                <a:solidFill>
                  <a:srgbClr val="50FA78"/>
                </a:solidFill>
                <a:effectLst/>
                <a:latin typeface="JetBrains Mono"/>
              </a:rPr>
              <a:t>href</a:t>
            </a:r>
            <a:r>
              <a:rPr kumimoji="0" lang="en-US" altLang="en-US" sz="1100" b="0" i="0" u="none" strike="noStrike" cap="none" normalizeH="0" baseline="0">
                <a:ln>
                  <a:noFill/>
                </a:ln>
                <a:solidFill>
                  <a:srgbClr val="F1FA8C"/>
                </a:solidFill>
                <a:effectLst/>
                <a:latin typeface="JetBrains Mono"/>
              </a:rPr>
              <a:t>="css/styles.css"</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head</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body</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div </a:t>
            </a:r>
            <a:r>
              <a:rPr kumimoji="0" lang="en-US" altLang="en-US" sz="1100" b="0" i="1" u="none" strike="noStrike" cap="none" normalizeH="0" baseline="0">
                <a:ln>
                  <a:noFill/>
                </a:ln>
                <a:solidFill>
                  <a:srgbClr val="50FA78"/>
                </a:solidFill>
                <a:effectLst/>
                <a:latin typeface="JetBrains Mono"/>
              </a:rPr>
              <a:t>class</a:t>
            </a:r>
            <a:r>
              <a:rPr kumimoji="0" lang="en-US" altLang="en-US" sz="1100" b="0" i="0" u="none" strike="noStrike" cap="none" normalizeH="0" baseline="0">
                <a:ln>
                  <a:noFill/>
                </a:ln>
                <a:solidFill>
                  <a:srgbClr val="F1FA8C"/>
                </a:solidFill>
                <a:effectLst/>
                <a:latin typeface="JetBrains Mono"/>
              </a:rPr>
              <a:t>="message-box"</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h1 </a:t>
            </a:r>
            <a:r>
              <a:rPr kumimoji="0" lang="en-US" altLang="en-US" sz="1100" b="0" i="1" u="none" strike="noStrike" cap="none" normalizeH="0" baseline="0">
                <a:ln>
                  <a:noFill/>
                </a:ln>
                <a:solidFill>
                  <a:srgbClr val="50FA78"/>
                </a:solidFill>
                <a:effectLst/>
                <a:latin typeface="JetBrains Mono"/>
              </a:rPr>
              <a:t>id</a:t>
            </a:r>
            <a:r>
              <a:rPr kumimoji="0" lang="en-US" altLang="en-US" sz="1100" b="0" i="0" u="none" strike="noStrike" cap="none" normalizeH="0" baseline="0">
                <a:ln>
                  <a:noFill/>
                </a:ln>
                <a:solidFill>
                  <a:srgbClr val="F1FA8C"/>
                </a:solidFill>
                <a:effectLst/>
                <a:latin typeface="JetBrains Mono"/>
              </a:rPr>
              <a:t>="welcome-message"</a:t>
            </a:r>
            <a:r>
              <a:rPr kumimoji="0" lang="en-US" altLang="en-US" sz="1100" b="0" i="0" u="none" strike="noStrike" cap="none" normalizeH="0" baseline="0">
                <a:ln>
                  <a:noFill/>
                </a:ln>
                <a:solidFill>
                  <a:srgbClr val="F8F8F2"/>
                </a:solidFill>
                <a:effectLst/>
                <a:latin typeface="JetBrains Mono"/>
              </a:rPr>
              <a:t>&gt;&lt;/</a:t>
            </a:r>
            <a:r>
              <a:rPr kumimoji="0" lang="en-US" altLang="en-US" sz="1100" b="0" i="0" u="none" strike="noStrike" cap="none" normalizeH="0" baseline="0">
                <a:ln>
                  <a:noFill/>
                </a:ln>
                <a:solidFill>
                  <a:srgbClr val="FF79C6"/>
                </a:solidFill>
                <a:effectLst/>
                <a:latin typeface="JetBrains Mono"/>
              </a:rPr>
              <a:t>h1</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a </a:t>
            </a:r>
            <a:r>
              <a:rPr kumimoji="0" lang="en-US" altLang="en-US" sz="1100" b="0" i="1" u="none" strike="noStrike" cap="none" normalizeH="0" baseline="0">
                <a:ln>
                  <a:noFill/>
                </a:ln>
                <a:solidFill>
                  <a:srgbClr val="50FA78"/>
                </a:solidFill>
                <a:effectLst/>
                <a:latin typeface="JetBrains Mono"/>
              </a:rPr>
              <a:t>href</a:t>
            </a:r>
            <a:r>
              <a:rPr kumimoji="0" lang="en-US" altLang="en-US" sz="1100" b="0" i="0" u="none" strike="noStrike" cap="none" normalizeH="0" baseline="0">
                <a:ln>
                  <a:noFill/>
                </a:ln>
                <a:solidFill>
                  <a:srgbClr val="F1FA8C"/>
                </a:solidFill>
                <a:effectLst/>
                <a:latin typeface="JetBrains Mono"/>
              </a:rPr>
              <a:t>="/private"</a:t>
            </a:r>
            <a:r>
              <a:rPr kumimoji="0" lang="en-US" altLang="en-US" sz="1100" b="0" i="0" u="none" strike="noStrike" cap="none" normalizeH="0" baseline="0">
                <a:ln>
                  <a:noFill/>
                </a:ln>
                <a:solidFill>
                  <a:srgbClr val="F8F8F2"/>
                </a:solidFill>
                <a:effectLst/>
                <a:latin typeface="JetBrains Mono"/>
              </a:rPr>
              <a:t>&gt;Go to private area&lt;/</a:t>
            </a:r>
            <a:r>
              <a:rPr kumimoji="0" lang="en-US" altLang="en-US" sz="1100" b="0" i="0" u="none" strike="noStrike" cap="none" normalizeH="0" baseline="0">
                <a:ln>
                  <a:noFill/>
                </a:ln>
                <a:solidFill>
                  <a:srgbClr val="FF79C6"/>
                </a:solidFill>
                <a:effectLst/>
                <a:latin typeface="JetBrains Mono"/>
              </a:rPr>
              <a:t>a</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div</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script</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req </a:t>
            </a:r>
            <a:r>
              <a:rPr kumimoji="0" lang="en-US" altLang="en-US" sz="1100" b="0" i="0" u="none" strike="noStrike" cap="none" normalizeH="0" baseline="0">
                <a:ln>
                  <a:noFill/>
                </a:ln>
                <a:solidFill>
                  <a:srgbClr val="FF79C6"/>
                </a:solidFill>
                <a:effectLst/>
                <a:latin typeface="JetBrains Mono"/>
              </a:rPr>
              <a:t>= new </a:t>
            </a:r>
            <a:r>
              <a:rPr kumimoji="0" lang="en-US" altLang="en-US" sz="1100" b="0" i="0" u="none" strike="noStrike" cap="none" normalizeH="0" baseline="0">
                <a:ln>
                  <a:noFill/>
                </a:ln>
                <a:solidFill>
                  <a:srgbClr val="F8F8F2"/>
                </a:solidFill>
                <a:effectLst/>
                <a:latin typeface="JetBrains Mono"/>
              </a:rPr>
              <a:t>XMLHttpRequest();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req.onreadystatechange </a:t>
            </a:r>
            <a:r>
              <a:rPr kumimoji="0" lang="en-US" altLang="en-US" sz="1100" b="0" i="0" u="none" strike="noStrike" cap="none" normalizeH="0" baseline="0">
                <a:ln>
                  <a:noFill/>
                </a:ln>
                <a:solidFill>
                  <a:srgbClr val="FF79C6"/>
                </a:solidFill>
                <a:effectLst/>
                <a:latin typeface="JetBrains Mono"/>
              </a:rPr>
              <a:t>= function </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if </a:t>
            </a:r>
            <a:r>
              <a:rPr kumimoji="0" lang="en-US" altLang="en-US" sz="1100" b="0" i="0" u="none" strike="noStrike" cap="none" normalizeH="0" baseline="0">
                <a:ln>
                  <a:noFill/>
                </a:ln>
                <a:solidFill>
                  <a:srgbClr val="F8F8F2"/>
                </a:solidFill>
                <a:effectLst/>
                <a:latin typeface="JetBrains Mono"/>
              </a:rPr>
              <a:t>(req.readyState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BD93F9"/>
                </a:solidFill>
                <a:effectLst/>
                <a:latin typeface="JetBrains Mono"/>
              </a:rPr>
              <a:t>4 </a:t>
            </a:r>
            <a:r>
              <a:rPr kumimoji="0" lang="en-US" altLang="en-US" sz="1100" b="0" i="0" u="none" strike="noStrike" cap="none" normalizeH="0" baseline="0">
                <a:ln>
                  <a:noFill/>
                </a:ln>
                <a:solidFill>
                  <a:srgbClr val="FF79C6"/>
                </a:solidFill>
                <a:effectLst/>
                <a:latin typeface="JetBrains Mono"/>
              </a:rPr>
              <a:t>&amp;&amp; </a:t>
            </a:r>
            <a:r>
              <a:rPr kumimoji="0" lang="en-US" altLang="en-US" sz="1100" b="0" i="0" u="none" strike="noStrike" cap="none" normalizeH="0" baseline="0">
                <a:ln>
                  <a:noFill/>
                </a:ln>
                <a:solidFill>
                  <a:srgbClr val="F8F8F2"/>
                </a:solidFill>
                <a:effectLst/>
                <a:latin typeface="JetBrains Mono"/>
              </a:rPr>
              <a:t>req.status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BD93F9"/>
                </a:solidFill>
                <a:effectLst/>
                <a:latin typeface="JetBrains Mono"/>
              </a:rPr>
              <a:t>200</a:t>
            </a: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user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JSON.</a:t>
            </a:r>
            <a:r>
              <a:rPr kumimoji="0" lang="en-US" altLang="en-US" sz="1100" b="0" i="0" u="none" strike="noStrike" cap="none" normalizeH="0" baseline="0">
                <a:ln>
                  <a:noFill/>
                </a:ln>
                <a:solidFill>
                  <a:srgbClr val="50FA7B"/>
                </a:solidFill>
                <a:effectLst/>
                <a:latin typeface="JetBrains Mono"/>
              </a:rPr>
              <a:t>parse</a:t>
            </a:r>
            <a:r>
              <a:rPr kumimoji="0" lang="en-US" altLang="en-US" sz="1100" b="0" i="0" u="none" strike="noStrike" cap="none" normalizeH="0" baseline="0">
                <a:ln>
                  <a:noFill/>
                </a:ln>
                <a:solidFill>
                  <a:srgbClr val="F8F8F2"/>
                </a:solidFill>
                <a:effectLst/>
                <a:latin typeface="JetBrains Mono"/>
              </a:rPr>
              <a:t>(req.response).user;</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document.</a:t>
            </a:r>
            <a:r>
              <a:rPr kumimoji="0" lang="en-US" altLang="en-US" sz="1100" b="0" i="0" u="none" strike="noStrike" cap="none" normalizeH="0" baseline="0">
                <a:ln>
                  <a:noFill/>
                </a:ln>
                <a:solidFill>
                  <a:srgbClr val="50FA7B"/>
                </a:solidFill>
                <a:effectLst/>
                <a:latin typeface="JetBrains Mono"/>
              </a:rPr>
              <a:t>getElementById</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"welcome-message"</a:t>
            </a:r>
            <a:r>
              <a:rPr kumimoji="0" lang="en-US" altLang="en-US" sz="1100" b="0" i="0" u="none" strike="noStrike" cap="none" normalizeH="0" baseline="0">
                <a:ln>
                  <a:noFill/>
                </a:ln>
                <a:solidFill>
                  <a:srgbClr val="F8F8F2"/>
                </a:solidFill>
                <a:effectLst/>
                <a:latin typeface="JetBrains Mono"/>
              </a:rPr>
              <a:t>).innerText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`Welcome </a:t>
            </a:r>
            <a:r>
              <a:rPr kumimoji="0" lang="en-US" altLang="en-US" sz="1100" b="0" i="0" u="none" strike="noStrike" cap="none" normalizeH="0" baseline="0">
                <a:ln>
                  <a:noFill/>
                </a:ln>
                <a:solidFill>
                  <a:srgbClr val="F8F8F2"/>
                </a:solidFill>
                <a:effectLst/>
                <a:latin typeface="JetBrains Mono"/>
              </a:rPr>
              <a:t>${user.username}</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req.</a:t>
            </a:r>
            <a:r>
              <a:rPr kumimoji="0" lang="en-US" altLang="en-US" sz="1100" b="0" i="0" u="none" strike="noStrike" cap="none" normalizeH="0" baseline="0">
                <a:ln>
                  <a:noFill/>
                </a:ln>
                <a:solidFill>
                  <a:srgbClr val="50FA7B"/>
                </a:solidFill>
                <a:effectLst/>
                <a:latin typeface="JetBrains Mono"/>
              </a:rPr>
              <a:t>open</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"GET"</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808080"/>
                </a:solidFill>
                <a:effectLst/>
                <a:latin typeface="JetBrains Mono"/>
              </a:rPr>
              <a:t>http://localhost:3000/user</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BD93F9"/>
                </a:solidFill>
                <a:effectLst/>
                <a:latin typeface="JetBrains Mono"/>
              </a:rPr>
              <a:t>true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req.</a:t>
            </a:r>
            <a:r>
              <a:rPr kumimoji="0" lang="en-US" altLang="en-US" sz="1100" b="0" i="0" u="none" strike="noStrike" cap="none" normalizeH="0" baseline="0">
                <a:ln>
                  <a:noFill/>
                </a:ln>
                <a:solidFill>
                  <a:srgbClr val="50FA7B"/>
                </a:solidFill>
                <a:effectLst/>
                <a:latin typeface="JetBrains Mono"/>
              </a:rPr>
              <a:t>send</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script</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body</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html</a:t>
            </a:r>
            <a:r>
              <a:rPr kumimoji="0" lang="en-US" altLang="en-US" sz="1100" b="0" i="0" u="none" strike="noStrike" cap="none" normalizeH="0" baseline="0">
                <a:ln>
                  <a:noFill/>
                </a:ln>
                <a:solidFill>
                  <a:srgbClr val="F8F8F2"/>
                </a:solidFill>
                <a:effectLst/>
                <a:latin typeface="JetBrains Mono"/>
              </a:rPr>
              <a:t>&gt;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690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754F-4916-4209-8BFA-9A34FF4E8AFF}"/>
              </a:ext>
            </a:extLst>
          </p:cNvPr>
          <p:cNvSpPr>
            <a:spLocks noGrp="1"/>
          </p:cNvSpPr>
          <p:nvPr>
            <p:ph type="title"/>
          </p:nvPr>
        </p:nvSpPr>
        <p:spPr/>
        <p:txBody>
          <a:bodyPr/>
          <a:lstStyle/>
          <a:p>
            <a:r>
              <a:rPr lang="en-US" dirty="0"/>
              <a:t>The Client (2)</a:t>
            </a:r>
          </a:p>
        </p:txBody>
      </p:sp>
      <p:sp>
        <p:nvSpPr>
          <p:cNvPr id="3" name="Content Placeholder 2">
            <a:extLst>
              <a:ext uri="{FF2B5EF4-FFF2-40B4-BE49-F238E27FC236}">
                <a16:creationId xmlns:a16="http://schemas.microsoft.com/office/drawing/2014/main" id="{FDB6780D-00AE-43F3-92EF-2E3C16B9D032}"/>
              </a:ext>
            </a:extLst>
          </p:cNvPr>
          <p:cNvSpPr>
            <a:spLocks noGrp="1"/>
          </p:cNvSpPr>
          <p:nvPr>
            <p:ph type="body" sz="quarter" idx="11"/>
          </p:nvPr>
        </p:nvSpPr>
        <p:spPr/>
        <p:txBody>
          <a:bodyPr/>
          <a:lstStyle/>
          <a:p>
            <a:r>
              <a:rPr lang="en-US" dirty="0"/>
              <a:t>Create </a:t>
            </a:r>
            <a:r>
              <a:rPr lang="en-US" b="1" dirty="0"/>
              <a:t>html/login.html</a:t>
            </a:r>
          </a:p>
        </p:txBody>
      </p:sp>
      <p:sp>
        <p:nvSpPr>
          <p:cNvPr id="5" name="Rectangle 1">
            <a:extLst>
              <a:ext uri="{FF2B5EF4-FFF2-40B4-BE49-F238E27FC236}">
                <a16:creationId xmlns:a16="http://schemas.microsoft.com/office/drawing/2014/main" id="{1B0034F3-9FFD-4D42-BA86-FB1D584D3341}"/>
              </a:ext>
            </a:extLst>
          </p:cNvPr>
          <p:cNvSpPr>
            <a:spLocks noChangeArrowheads="1"/>
          </p:cNvSpPr>
          <p:nvPr/>
        </p:nvSpPr>
        <p:spPr bwMode="auto">
          <a:xfrm>
            <a:off x="5486400" y="1097242"/>
            <a:ext cx="4998027" cy="535531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F8F8F2"/>
                </a:solidFill>
                <a:effectLst/>
                <a:latin typeface="JetBrains Mono"/>
              </a:rPr>
              <a:t>&lt;!DOCTYPE </a:t>
            </a:r>
            <a:r>
              <a:rPr kumimoji="0" lang="en-US" altLang="en-US" sz="900" b="0" i="1" u="none" strike="noStrike" cap="none" normalizeH="0" baseline="0">
                <a:ln>
                  <a:noFill/>
                </a:ln>
                <a:solidFill>
                  <a:srgbClr val="50FA78"/>
                </a:solidFill>
                <a:effectLst/>
                <a:latin typeface="JetBrains Mono"/>
              </a:rPr>
              <a:t>html</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html </a:t>
            </a:r>
            <a:r>
              <a:rPr kumimoji="0" lang="en-US" altLang="en-US" sz="900" b="0" i="1" u="none" strike="noStrike" cap="none" normalizeH="0" baseline="0">
                <a:ln>
                  <a:noFill/>
                </a:ln>
                <a:solidFill>
                  <a:srgbClr val="50FA78"/>
                </a:solidFill>
                <a:effectLst/>
                <a:latin typeface="JetBrains Mono"/>
              </a:rPr>
              <a:t>lang</a:t>
            </a:r>
            <a:r>
              <a:rPr kumimoji="0" lang="en-US" altLang="en-US" sz="900" b="0" i="0" u="none" strike="noStrike" cap="none" normalizeH="0" baseline="0">
                <a:ln>
                  <a:noFill/>
                </a:ln>
                <a:solidFill>
                  <a:srgbClr val="F1FA8C"/>
                </a:solidFill>
                <a:effectLst/>
                <a:latin typeface="JetBrains Mono"/>
              </a:rPr>
              <a:t>="en"</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head</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meta </a:t>
            </a:r>
            <a:r>
              <a:rPr kumimoji="0" lang="en-US" altLang="en-US" sz="900" b="0" i="1" u="none" strike="noStrike" cap="none" normalizeH="0" baseline="0">
                <a:ln>
                  <a:noFill/>
                </a:ln>
                <a:solidFill>
                  <a:srgbClr val="50FA78"/>
                </a:solidFill>
                <a:effectLst/>
                <a:latin typeface="JetBrains Mono"/>
              </a:rPr>
              <a:t>charset</a:t>
            </a:r>
            <a:r>
              <a:rPr kumimoji="0" lang="en-US" altLang="en-US" sz="900" b="0" i="0" u="none" strike="noStrike" cap="none" normalizeH="0" baseline="0">
                <a:ln>
                  <a:noFill/>
                </a:ln>
                <a:solidFill>
                  <a:srgbClr val="F1FA8C"/>
                </a:solidFill>
                <a:effectLst/>
                <a:latin typeface="JetBrains Mono"/>
              </a:rPr>
              <a:t>="UTF-8"</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title</a:t>
            </a:r>
            <a:r>
              <a:rPr kumimoji="0" lang="en-US" altLang="en-US" sz="900" b="0" i="0" u="none" strike="noStrike" cap="none" normalizeH="0" baseline="0">
                <a:ln>
                  <a:noFill/>
                </a:ln>
                <a:solidFill>
                  <a:srgbClr val="F8F8F2"/>
                </a:solidFill>
                <a:effectLst/>
                <a:latin typeface="JetBrains Mono"/>
              </a:rPr>
              <a:t>&gt;Login&lt;/</a:t>
            </a:r>
            <a:r>
              <a:rPr kumimoji="0" lang="en-US" altLang="en-US" sz="900" b="0" i="0" u="none" strike="noStrike" cap="none" normalizeH="0" baseline="0">
                <a:ln>
                  <a:noFill/>
                </a:ln>
                <a:solidFill>
                  <a:srgbClr val="FF79C6"/>
                </a:solidFill>
                <a:effectLst/>
                <a:latin typeface="JetBrains Mono"/>
              </a:rPr>
              <a:t>title</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head</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body</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form </a:t>
            </a:r>
            <a:r>
              <a:rPr kumimoji="0" lang="en-US" altLang="en-US" sz="900" b="0" i="1" u="none" strike="noStrike" cap="none" normalizeH="0" baseline="0">
                <a:ln>
                  <a:noFill/>
                </a:ln>
                <a:solidFill>
                  <a:srgbClr val="50FA78"/>
                </a:solidFill>
                <a:effectLst/>
                <a:latin typeface="JetBrains Mono"/>
              </a:rPr>
              <a:t>action</a:t>
            </a:r>
            <a:r>
              <a:rPr kumimoji="0" lang="en-US" altLang="en-US" sz="900" b="0" i="0" u="none" strike="noStrike" cap="none" normalizeH="0" baseline="0">
                <a:ln>
                  <a:noFill/>
                </a:ln>
                <a:solidFill>
                  <a:srgbClr val="F1FA8C"/>
                </a:solidFill>
                <a:effectLst/>
                <a:latin typeface="JetBrains Mono"/>
              </a:rPr>
              <a:t>="/login" </a:t>
            </a:r>
            <a:r>
              <a:rPr kumimoji="0" lang="en-US" altLang="en-US" sz="900" b="0" i="1" u="none" strike="noStrike" cap="none" normalizeH="0" baseline="0">
                <a:ln>
                  <a:noFill/>
                </a:ln>
                <a:solidFill>
                  <a:srgbClr val="50FA78"/>
                </a:solidFill>
                <a:effectLst/>
                <a:latin typeface="JetBrains Mono"/>
              </a:rPr>
              <a:t>method</a:t>
            </a:r>
            <a:r>
              <a:rPr kumimoji="0" lang="en-US" altLang="en-US" sz="900" b="0" i="0" u="none" strike="noStrike" cap="none" normalizeH="0" baseline="0">
                <a:ln>
                  <a:noFill/>
                </a:ln>
                <a:solidFill>
                  <a:srgbClr val="F1FA8C"/>
                </a:solidFill>
                <a:effectLst/>
                <a:latin typeface="JetBrains Mono"/>
              </a:rPr>
              <a:t>="post"</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 </a:t>
            </a:r>
            <a:r>
              <a:rPr kumimoji="0" lang="en-US" altLang="en-US" sz="900" b="0" i="1" u="none" strike="noStrike" cap="none" normalizeH="0" baseline="0">
                <a:ln>
                  <a:noFill/>
                </a:ln>
                <a:solidFill>
                  <a:srgbClr val="50FA78"/>
                </a:solidFill>
                <a:effectLst/>
                <a:latin typeface="JetBrains Mono"/>
              </a:rPr>
              <a:t>class</a:t>
            </a:r>
            <a:r>
              <a:rPr kumimoji="0" lang="en-US" altLang="en-US" sz="900" b="0" i="0" u="none" strike="noStrike" cap="none" normalizeH="0" baseline="0">
                <a:ln>
                  <a:noFill/>
                </a:ln>
                <a:solidFill>
                  <a:srgbClr val="F1FA8C"/>
                </a:solidFill>
                <a:effectLst/>
                <a:latin typeface="JetBrains Mono"/>
              </a:rPr>
              <a:t>="title"</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h3</a:t>
            </a:r>
            <a:r>
              <a:rPr kumimoji="0" lang="en-US" altLang="en-US" sz="900" b="0" i="0" u="none" strike="noStrike" cap="none" normalizeH="0" baseline="0">
                <a:ln>
                  <a:noFill/>
                </a:ln>
                <a:solidFill>
                  <a:srgbClr val="F8F8F2"/>
                </a:solidFill>
                <a:effectLst/>
                <a:latin typeface="JetBrains Mono"/>
              </a:rPr>
              <a:t>&gt;Login&lt;/</a:t>
            </a:r>
            <a:r>
              <a:rPr kumimoji="0" lang="en-US" altLang="en-US" sz="900" b="0" i="0" u="none" strike="noStrike" cap="none" normalizeH="0" baseline="0">
                <a:ln>
                  <a:noFill/>
                </a:ln>
                <a:solidFill>
                  <a:srgbClr val="FF79C6"/>
                </a:solidFill>
                <a:effectLst/>
                <a:latin typeface="JetBrains Mono"/>
              </a:rPr>
              <a:t>h3</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 </a:t>
            </a:r>
            <a:r>
              <a:rPr kumimoji="0" lang="en-US" altLang="en-US" sz="900" b="0" i="1" u="none" strike="noStrike" cap="none" normalizeH="0" baseline="0">
                <a:ln>
                  <a:noFill/>
                </a:ln>
                <a:solidFill>
                  <a:srgbClr val="50FA78"/>
                </a:solidFill>
                <a:effectLst/>
                <a:latin typeface="JetBrains Mono"/>
              </a:rPr>
              <a:t>class</a:t>
            </a:r>
            <a:r>
              <a:rPr kumimoji="0" lang="en-US" altLang="en-US" sz="900" b="0" i="0" u="none" strike="noStrike" cap="none" normalizeH="0" baseline="0">
                <a:ln>
                  <a:noFill/>
                </a:ln>
                <a:solidFill>
                  <a:srgbClr val="F1FA8C"/>
                </a:solidFill>
                <a:effectLst/>
                <a:latin typeface="JetBrains Mono"/>
              </a:rPr>
              <a:t>="field"</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label</a:t>
            </a:r>
            <a:r>
              <a:rPr kumimoji="0" lang="en-US" altLang="en-US" sz="900" b="0" i="0" u="none" strike="noStrike" cap="none" normalizeH="0" baseline="0">
                <a:ln>
                  <a:noFill/>
                </a:ln>
                <a:solidFill>
                  <a:srgbClr val="F8F8F2"/>
                </a:solidFill>
                <a:effectLst/>
                <a:latin typeface="JetBrains Mono"/>
              </a:rPr>
              <a:t>&gt;Username:&lt;/</a:t>
            </a:r>
            <a:r>
              <a:rPr kumimoji="0" lang="en-US" altLang="en-US" sz="900" b="0" i="0" u="none" strike="noStrike" cap="none" normalizeH="0" baseline="0">
                <a:ln>
                  <a:noFill/>
                </a:ln>
                <a:solidFill>
                  <a:srgbClr val="FF79C6"/>
                </a:solidFill>
                <a:effectLst/>
                <a:latin typeface="JetBrains Mono"/>
              </a:rPr>
              <a:t>label</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input </a:t>
            </a:r>
            <a:r>
              <a:rPr kumimoji="0" lang="en-US" altLang="en-US" sz="900" b="0" i="1" u="none" strike="noStrike" cap="none" normalizeH="0" baseline="0">
                <a:ln>
                  <a:noFill/>
                </a:ln>
                <a:solidFill>
                  <a:srgbClr val="50FA78"/>
                </a:solidFill>
                <a:effectLst/>
                <a:latin typeface="JetBrains Mono"/>
              </a:rPr>
              <a:t>type</a:t>
            </a:r>
            <a:r>
              <a:rPr kumimoji="0" lang="en-US" altLang="en-US" sz="900" b="0" i="0" u="none" strike="noStrike" cap="none" normalizeH="0" baseline="0">
                <a:ln>
                  <a:noFill/>
                </a:ln>
                <a:solidFill>
                  <a:srgbClr val="F1FA8C"/>
                </a:solidFill>
                <a:effectLst/>
                <a:latin typeface="JetBrains Mono"/>
              </a:rPr>
              <a:t>="text" </a:t>
            </a:r>
            <a:r>
              <a:rPr kumimoji="0" lang="en-US" altLang="en-US" sz="900" b="0" i="1" u="none" strike="noStrike" cap="none" normalizeH="0" baseline="0">
                <a:ln>
                  <a:noFill/>
                </a:ln>
                <a:solidFill>
                  <a:srgbClr val="50FA78"/>
                </a:solidFill>
                <a:effectLst/>
                <a:latin typeface="JetBrains Mono"/>
              </a:rPr>
              <a:t>name</a:t>
            </a:r>
            <a:r>
              <a:rPr kumimoji="0" lang="en-US" altLang="en-US" sz="900" b="0" i="0" u="none" strike="noStrike" cap="none" normalizeH="0" baseline="0">
                <a:ln>
                  <a:noFill/>
                </a:ln>
                <a:solidFill>
                  <a:srgbClr val="F1FA8C"/>
                </a:solidFill>
                <a:effectLst/>
                <a:latin typeface="JetBrains Mono"/>
              </a:rPr>
              <a:t>="username" </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br </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 </a:t>
            </a:r>
            <a:r>
              <a:rPr kumimoji="0" lang="en-US" altLang="en-US" sz="900" b="0" i="1" u="none" strike="noStrike" cap="none" normalizeH="0" baseline="0">
                <a:ln>
                  <a:noFill/>
                </a:ln>
                <a:solidFill>
                  <a:srgbClr val="50FA78"/>
                </a:solidFill>
                <a:effectLst/>
                <a:latin typeface="JetBrains Mono"/>
              </a:rPr>
              <a:t>class</a:t>
            </a:r>
            <a:r>
              <a:rPr kumimoji="0" lang="en-US" altLang="en-US" sz="900" b="0" i="0" u="none" strike="noStrike" cap="none" normalizeH="0" baseline="0">
                <a:ln>
                  <a:noFill/>
                </a:ln>
                <a:solidFill>
                  <a:srgbClr val="F1FA8C"/>
                </a:solidFill>
                <a:effectLst/>
                <a:latin typeface="JetBrains Mono"/>
              </a:rPr>
              <a:t>="field"</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label</a:t>
            </a:r>
            <a:r>
              <a:rPr kumimoji="0" lang="en-US" altLang="en-US" sz="900" b="0" i="0" u="none" strike="noStrike" cap="none" normalizeH="0" baseline="0">
                <a:ln>
                  <a:noFill/>
                </a:ln>
                <a:solidFill>
                  <a:srgbClr val="F8F8F2"/>
                </a:solidFill>
                <a:effectLst/>
                <a:latin typeface="JetBrains Mono"/>
              </a:rPr>
              <a:t>&gt;Password:&lt;/</a:t>
            </a:r>
            <a:r>
              <a:rPr kumimoji="0" lang="en-US" altLang="en-US" sz="900" b="0" i="0" u="none" strike="noStrike" cap="none" normalizeH="0" baseline="0">
                <a:ln>
                  <a:noFill/>
                </a:ln>
                <a:solidFill>
                  <a:srgbClr val="FF79C6"/>
                </a:solidFill>
                <a:effectLst/>
                <a:latin typeface="JetBrains Mono"/>
              </a:rPr>
              <a:t>label</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input </a:t>
            </a:r>
            <a:r>
              <a:rPr kumimoji="0" lang="en-US" altLang="en-US" sz="900" b="0" i="1" u="none" strike="noStrike" cap="none" normalizeH="0" baseline="0">
                <a:ln>
                  <a:noFill/>
                </a:ln>
                <a:solidFill>
                  <a:srgbClr val="50FA78"/>
                </a:solidFill>
                <a:effectLst/>
                <a:latin typeface="JetBrains Mono"/>
              </a:rPr>
              <a:t>type</a:t>
            </a:r>
            <a:r>
              <a:rPr kumimoji="0" lang="en-US" altLang="en-US" sz="900" b="0" i="0" u="none" strike="noStrike" cap="none" normalizeH="0" baseline="0">
                <a:ln>
                  <a:noFill/>
                </a:ln>
                <a:solidFill>
                  <a:srgbClr val="F1FA8C"/>
                </a:solidFill>
                <a:effectLst/>
                <a:latin typeface="JetBrains Mono"/>
              </a:rPr>
              <a:t>="password" </a:t>
            </a:r>
            <a:r>
              <a:rPr kumimoji="0" lang="en-US" altLang="en-US" sz="900" b="0" i="1" u="none" strike="noStrike" cap="none" normalizeH="0" baseline="0">
                <a:ln>
                  <a:noFill/>
                </a:ln>
                <a:solidFill>
                  <a:srgbClr val="50FA78"/>
                </a:solidFill>
                <a:effectLst/>
                <a:latin typeface="JetBrains Mono"/>
              </a:rPr>
              <a:t>name</a:t>
            </a:r>
            <a:r>
              <a:rPr kumimoji="0" lang="en-US" altLang="en-US" sz="900" b="0" i="0" u="none" strike="noStrike" cap="none" normalizeH="0" baseline="0">
                <a:ln>
                  <a:noFill/>
                </a:ln>
                <a:solidFill>
                  <a:srgbClr val="F1FA8C"/>
                </a:solidFill>
                <a:effectLst/>
                <a:latin typeface="JetBrains Mono"/>
              </a:rPr>
              <a:t>="password" </a:t>
            </a:r>
            <a:r>
              <a:rPr kumimoji="0" lang="en-US" altLang="en-US" sz="900" b="0" i="1" u="none" strike="noStrike" cap="none" normalizeH="0" baseline="0">
                <a:ln>
                  <a:noFill/>
                </a:ln>
                <a:solidFill>
                  <a:srgbClr val="50FA78"/>
                </a:solidFill>
                <a:effectLst/>
                <a:latin typeface="JetBrains Mono"/>
              </a:rPr>
              <a:t>required </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 </a:t>
            </a:r>
            <a:r>
              <a:rPr kumimoji="0" lang="en-US" altLang="en-US" sz="900" b="0" i="1" u="none" strike="noStrike" cap="none" normalizeH="0" baseline="0">
                <a:ln>
                  <a:noFill/>
                </a:ln>
                <a:solidFill>
                  <a:srgbClr val="50FA78"/>
                </a:solidFill>
                <a:effectLst/>
                <a:latin typeface="JetBrains Mono"/>
              </a:rPr>
              <a:t>class</a:t>
            </a:r>
            <a:r>
              <a:rPr kumimoji="0" lang="en-US" altLang="en-US" sz="900" b="0" i="0" u="none" strike="noStrike" cap="none" normalizeH="0" baseline="0">
                <a:ln>
                  <a:noFill/>
                </a:ln>
                <a:solidFill>
                  <a:srgbClr val="F1FA8C"/>
                </a:solidFill>
                <a:effectLst/>
                <a:latin typeface="JetBrains Mono"/>
              </a:rPr>
              <a:t>="field"</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input </a:t>
            </a:r>
            <a:r>
              <a:rPr kumimoji="0" lang="en-US" altLang="en-US" sz="900" b="0" i="1" u="none" strike="noStrike" cap="none" normalizeH="0" baseline="0">
                <a:ln>
                  <a:noFill/>
                </a:ln>
                <a:solidFill>
                  <a:srgbClr val="50FA78"/>
                </a:solidFill>
                <a:effectLst/>
                <a:latin typeface="JetBrains Mono"/>
              </a:rPr>
              <a:t>class</a:t>
            </a:r>
            <a:r>
              <a:rPr kumimoji="0" lang="en-US" altLang="en-US" sz="900" b="0" i="0" u="none" strike="noStrike" cap="none" normalizeH="0" baseline="0">
                <a:ln>
                  <a:noFill/>
                </a:ln>
                <a:solidFill>
                  <a:srgbClr val="F1FA8C"/>
                </a:solidFill>
                <a:effectLst/>
                <a:latin typeface="JetBrains Mono"/>
              </a:rPr>
              <a:t>="submit-btn" </a:t>
            </a:r>
            <a:r>
              <a:rPr kumimoji="0" lang="en-US" altLang="en-US" sz="900" b="0" i="1" u="none" strike="noStrike" cap="none" normalizeH="0" baseline="0">
                <a:ln>
                  <a:noFill/>
                </a:ln>
                <a:solidFill>
                  <a:srgbClr val="50FA78"/>
                </a:solidFill>
                <a:effectLst/>
                <a:latin typeface="JetBrains Mono"/>
              </a:rPr>
              <a:t>type</a:t>
            </a:r>
            <a:r>
              <a:rPr kumimoji="0" lang="en-US" altLang="en-US" sz="900" b="0" i="0" u="none" strike="noStrike" cap="none" normalizeH="0" baseline="0">
                <a:ln>
                  <a:noFill/>
                </a:ln>
                <a:solidFill>
                  <a:srgbClr val="F1FA8C"/>
                </a:solidFill>
                <a:effectLst/>
                <a:latin typeface="JetBrains Mono"/>
              </a:rPr>
              <a:t>="submit" </a:t>
            </a:r>
            <a:r>
              <a:rPr kumimoji="0" lang="en-US" altLang="en-US" sz="900" b="0" i="1" u="none" strike="noStrike" cap="none" normalizeH="0" baseline="0">
                <a:ln>
                  <a:noFill/>
                </a:ln>
                <a:solidFill>
                  <a:srgbClr val="50FA78"/>
                </a:solidFill>
                <a:effectLst/>
                <a:latin typeface="JetBrains Mono"/>
              </a:rPr>
              <a:t>value</a:t>
            </a:r>
            <a:r>
              <a:rPr kumimoji="0" lang="en-US" altLang="en-US" sz="900" b="0" i="0" u="none" strike="noStrike" cap="none" normalizeH="0" baseline="0">
                <a:ln>
                  <a:noFill/>
                </a:ln>
                <a:solidFill>
                  <a:srgbClr val="F1FA8C"/>
                </a:solidFill>
                <a:effectLst/>
                <a:latin typeface="JetBrains Mono"/>
              </a:rPr>
              <a:t>="Submit" </a:t>
            </a:r>
            <a:r>
              <a:rPr kumimoji="0" lang="en-US" altLang="en-US" sz="900" b="0" i="1" u="none" strike="noStrike" cap="none" normalizeH="0" baseline="0">
                <a:ln>
                  <a:noFill/>
                </a:ln>
                <a:solidFill>
                  <a:srgbClr val="50FA78"/>
                </a:solidFill>
                <a:effectLst/>
                <a:latin typeface="JetBrains Mono"/>
              </a:rPr>
              <a:t>required </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div</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&lt;</a:t>
            </a:r>
            <a:r>
              <a:rPr kumimoji="0" lang="en-US" altLang="en-US" sz="900" b="0" i="0" u="none" strike="noStrike" cap="none" normalizeH="0" baseline="0">
                <a:ln>
                  <a:noFill/>
                </a:ln>
                <a:solidFill>
                  <a:srgbClr val="FF79C6"/>
                </a:solidFill>
                <a:effectLst/>
                <a:latin typeface="JetBrains Mono"/>
              </a:rPr>
              <a:t>label </a:t>
            </a:r>
            <a:r>
              <a:rPr kumimoji="0" lang="en-US" altLang="en-US" sz="900" b="0" i="1" u="none" strike="noStrike" cap="none" normalizeH="0" baseline="0">
                <a:ln>
                  <a:noFill/>
                </a:ln>
                <a:solidFill>
                  <a:srgbClr val="50FA78"/>
                </a:solidFill>
                <a:effectLst/>
                <a:latin typeface="JetBrains Mono"/>
              </a:rPr>
              <a:t>id</a:t>
            </a:r>
            <a:r>
              <a:rPr kumimoji="0" lang="en-US" altLang="en-US" sz="900" b="0" i="0" u="none" strike="noStrike" cap="none" normalizeH="0" baseline="0">
                <a:ln>
                  <a:noFill/>
                </a:ln>
                <a:solidFill>
                  <a:srgbClr val="F1FA8C"/>
                </a:solidFill>
                <a:effectLst/>
                <a:latin typeface="JetBrains Mono"/>
              </a:rPr>
              <a:t>="error-message"</a:t>
            </a:r>
            <a:r>
              <a:rPr kumimoji="0" lang="en-US" altLang="en-US" sz="900" b="0" i="0" u="none" strike="noStrike" cap="none" normalizeH="0" baseline="0">
                <a:ln>
                  <a:noFill/>
                </a:ln>
                <a:solidFill>
                  <a:srgbClr val="F8F8F2"/>
                </a:solidFill>
                <a:effectLst/>
                <a:latin typeface="JetBrains Mono"/>
              </a:rPr>
              <a:t>&gt;&lt;/</a:t>
            </a:r>
            <a:r>
              <a:rPr kumimoji="0" lang="en-US" altLang="en-US" sz="900" b="0" i="0" u="none" strike="noStrike" cap="none" normalizeH="0" baseline="0">
                <a:ln>
                  <a:noFill/>
                </a:ln>
                <a:solidFill>
                  <a:srgbClr val="FF79C6"/>
                </a:solidFill>
                <a:effectLst/>
                <a:latin typeface="JetBrains Mono"/>
              </a:rPr>
              <a:t>label</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form</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script</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urlParams </a:t>
            </a:r>
            <a:r>
              <a:rPr kumimoji="0" lang="en-US" altLang="en-US" sz="900" b="0" i="0" u="none" strike="noStrike" cap="none" normalizeH="0" baseline="0">
                <a:ln>
                  <a:noFill/>
                </a:ln>
                <a:solidFill>
                  <a:srgbClr val="FF79C6"/>
                </a:solidFill>
                <a:effectLst/>
                <a:latin typeface="JetBrains Mono"/>
              </a:rPr>
              <a:t>= new </a:t>
            </a:r>
            <a:r>
              <a:rPr kumimoji="0" lang="en-US" altLang="en-US" sz="900" b="0" i="0" u="none" strike="noStrike" cap="none" normalizeH="0" baseline="0">
                <a:ln>
                  <a:noFill/>
                </a:ln>
                <a:solidFill>
                  <a:srgbClr val="F8F8F2"/>
                </a:solidFill>
                <a:effectLst/>
                <a:latin typeface="JetBrains Mono"/>
              </a:rPr>
              <a:t>URLSearchParams(window.location.search);</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info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urlParams.</a:t>
            </a:r>
            <a:r>
              <a:rPr kumimoji="0" lang="en-US" altLang="en-US" sz="900" b="0" i="0" u="none" strike="noStrike" cap="none" normalizeH="0" baseline="0">
                <a:ln>
                  <a:noFill/>
                </a:ln>
                <a:solidFill>
                  <a:srgbClr val="50FA7B"/>
                </a:solidFill>
                <a:effectLst/>
                <a:latin typeface="JetBrains Mono"/>
              </a:rPr>
              <a:t>get</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'info'</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a:t>
            </a:r>
            <a:r>
              <a:rPr kumimoji="0" lang="en-US" altLang="en-US" sz="900" b="0" i="0" u="none" strike="noStrike" cap="none" normalizeH="0" baseline="0">
                <a:ln>
                  <a:noFill/>
                </a:ln>
                <a:solidFill>
                  <a:srgbClr val="F8F8F2"/>
                </a:solidFill>
                <a:effectLst/>
                <a:latin typeface="JetBrains Mono"/>
              </a:rPr>
              <a:t>(info)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const </a:t>
            </a:r>
            <a:r>
              <a:rPr kumimoji="0" lang="en-US" altLang="en-US" sz="900" b="0" i="0" u="none" strike="noStrike" cap="none" normalizeH="0" baseline="0">
                <a:ln>
                  <a:noFill/>
                </a:ln>
                <a:solidFill>
                  <a:srgbClr val="F8F8F2"/>
                </a:solidFill>
                <a:effectLst/>
                <a:latin typeface="JetBrains Mono"/>
              </a:rPr>
              <a:t>errorMessage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document.</a:t>
            </a:r>
            <a:r>
              <a:rPr kumimoji="0" lang="en-US" altLang="en-US" sz="900" b="0" i="0" u="none" strike="noStrike" cap="none" normalizeH="0" baseline="0">
                <a:ln>
                  <a:noFill/>
                </a:ln>
                <a:solidFill>
                  <a:srgbClr val="50FA7B"/>
                </a:solidFill>
                <a:effectLst/>
                <a:latin typeface="JetBrains Mono"/>
              </a:rPr>
              <a:t>getElementById</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1FA8C"/>
                </a:solidFill>
                <a:effectLst/>
                <a:latin typeface="JetBrains Mono"/>
              </a:rPr>
              <a:t>"error-message"</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errorMessage.innerText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info;</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errorMessage.style.display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1FA8C"/>
                </a:solidFill>
                <a:effectLst/>
                <a:latin typeface="JetBrains Mono"/>
              </a:rPr>
              <a:t>"block"</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script</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body</a:t>
            </a:r>
            <a:r>
              <a:rPr kumimoji="0" lang="en-US" altLang="en-US" sz="900" b="0" i="0" u="none" strike="noStrike" cap="none" normalizeH="0" baseline="0">
                <a:ln>
                  <a:noFill/>
                </a:ln>
                <a:solidFill>
                  <a:srgbClr val="F8F8F2"/>
                </a:solidFill>
                <a:effectLst/>
                <a:latin typeface="JetBrains Mono"/>
              </a:rPr>
              <a:t>&gt;</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&lt;/</a:t>
            </a:r>
            <a:r>
              <a:rPr kumimoji="0" lang="en-US" altLang="en-US" sz="900" b="0" i="0" u="none" strike="noStrike" cap="none" normalizeH="0" baseline="0">
                <a:ln>
                  <a:noFill/>
                </a:ln>
                <a:solidFill>
                  <a:srgbClr val="FF79C6"/>
                </a:solidFill>
                <a:effectLst/>
                <a:latin typeface="JetBrains Mono"/>
              </a:rPr>
              <a:t>html</a:t>
            </a:r>
            <a:r>
              <a:rPr kumimoji="0" lang="en-US" altLang="en-US" sz="900" b="0" i="0" u="none" strike="noStrike" cap="none" normalizeH="0" baseline="0">
                <a:ln>
                  <a:noFill/>
                </a:ln>
                <a:solidFill>
                  <a:srgbClr val="F8F8F2"/>
                </a:solidFill>
                <a:effectLst/>
                <a:latin typeface="JetBrains Mono"/>
              </a:rPr>
              <a: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645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754F-4916-4209-8BFA-9A34FF4E8AFF}"/>
              </a:ext>
            </a:extLst>
          </p:cNvPr>
          <p:cNvSpPr>
            <a:spLocks noGrp="1"/>
          </p:cNvSpPr>
          <p:nvPr>
            <p:ph type="title"/>
          </p:nvPr>
        </p:nvSpPr>
        <p:spPr/>
        <p:txBody>
          <a:bodyPr/>
          <a:lstStyle/>
          <a:p>
            <a:r>
              <a:rPr lang="en-US" dirty="0"/>
              <a:t>The Client (3)</a:t>
            </a:r>
          </a:p>
        </p:txBody>
      </p:sp>
      <p:sp>
        <p:nvSpPr>
          <p:cNvPr id="3" name="Content Placeholder 2">
            <a:extLst>
              <a:ext uri="{FF2B5EF4-FFF2-40B4-BE49-F238E27FC236}">
                <a16:creationId xmlns:a16="http://schemas.microsoft.com/office/drawing/2014/main" id="{FDB6780D-00AE-43F3-92EF-2E3C16B9D032}"/>
              </a:ext>
            </a:extLst>
          </p:cNvPr>
          <p:cNvSpPr>
            <a:spLocks noGrp="1"/>
          </p:cNvSpPr>
          <p:nvPr>
            <p:ph type="body" sz="quarter" idx="11"/>
          </p:nvPr>
        </p:nvSpPr>
        <p:spPr/>
        <p:txBody>
          <a:bodyPr/>
          <a:lstStyle/>
          <a:p>
            <a:r>
              <a:rPr lang="en-US" dirty="0"/>
              <a:t>Create </a:t>
            </a:r>
            <a:r>
              <a:rPr lang="en-US" b="1" dirty="0"/>
              <a:t>html/private.html</a:t>
            </a:r>
          </a:p>
        </p:txBody>
      </p:sp>
      <p:sp>
        <p:nvSpPr>
          <p:cNvPr id="5" name="Rectangle 1">
            <a:extLst>
              <a:ext uri="{FF2B5EF4-FFF2-40B4-BE49-F238E27FC236}">
                <a16:creationId xmlns:a16="http://schemas.microsoft.com/office/drawing/2014/main" id="{7ED496C7-364E-4CB5-8532-A4C83163268B}"/>
              </a:ext>
            </a:extLst>
          </p:cNvPr>
          <p:cNvSpPr>
            <a:spLocks noChangeArrowheads="1"/>
          </p:cNvSpPr>
          <p:nvPr/>
        </p:nvSpPr>
        <p:spPr bwMode="auto">
          <a:xfrm>
            <a:off x="1142999" y="1874265"/>
            <a:ext cx="3616036" cy="26314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&lt;!DOCTYPE </a:t>
            </a:r>
            <a:r>
              <a:rPr kumimoji="0" lang="en-US" altLang="en-US" sz="1100" b="0" i="1" u="none" strike="noStrike" cap="none" normalizeH="0" baseline="0">
                <a:ln>
                  <a:noFill/>
                </a:ln>
                <a:solidFill>
                  <a:srgbClr val="50FA78"/>
                </a:solidFill>
                <a:effectLst/>
                <a:latin typeface="JetBrains Mono"/>
              </a:rPr>
              <a:t>html</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html </a:t>
            </a:r>
            <a:r>
              <a:rPr kumimoji="0" lang="en-US" altLang="en-US" sz="1100" b="0" i="1" u="none" strike="noStrike" cap="none" normalizeH="0" baseline="0">
                <a:ln>
                  <a:noFill/>
                </a:ln>
                <a:solidFill>
                  <a:srgbClr val="50FA78"/>
                </a:solidFill>
                <a:effectLst/>
                <a:latin typeface="JetBrains Mono"/>
              </a:rPr>
              <a:t>lang</a:t>
            </a:r>
            <a:r>
              <a:rPr kumimoji="0" lang="en-US" altLang="en-US" sz="1100" b="0" i="0" u="none" strike="noStrike" cap="none" normalizeH="0" baseline="0">
                <a:ln>
                  <a:noFill/>
                </a:ln>
                <a:solidFill>
                  <a:srgbClr val="F1FA8C"/>
                </a:solidFill>
                <a:effectLst/>
                <a:latin typeface="JetBrains Mono"/>
              </a:rPr>
              <a:t>="en"</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head</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meta </a:t>
            </a:r>
            <a:r>
              <a:rPr kumimoji="0" lang="en-US" altLang="en-US" sz="1100" b="0" i="1" u="none" strike="noStrike" cap="none" normalizeH="0" baseline="0">
                <a:ln>
                  <a:noFill/>
                </a:ln>
                <a:solidFill>
                  <a:srgbClr val="50FA78"/>
                </a:solidFill>
                <a:effectLst/>
                <a:latin typeface="JetBrains Mono"/>
              </a:rPr>
              <a:t>charset</a:t>
            </a:r>
            <a:r>
              <a:rPr kumimoji="0" lang="en-US" altLang="en-US" sz="1100" b="0" i="0" u="none" strike="noStrike" cap="none" normalizeH="0" baseline="0">
                <a:ln>
                  <a:noFill/>
                </a:ln>
                <a:solidFill>
                  <a:srgbClr val="F1FA8C"/>
                </a:solidFill>
                <a:effectLst/>
                <a:latin typeface="JetBrains Mono"/>
              </a:rPr>
              <a:t>="UTF-8"</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title</a:t>
            </a:r>
            <a:r>
              <a:rPr kumimoji="0" lang="en-US" altLang="en-US" sz="1100" b="0" i="0" u="none" strike="noStrike" cap="none" normalizeH="0" baseline="0">
                <a:ln>
                  <a:noFill/>
                </a:ln>
                <a:solidFill>
                  <a:srgbClr val="F8F8F2"/>
                </a:solidFill>
                <a:effectLst/>
                <a:latin typeface="JetBrains Mono"/>
              </a:rPr>
              <a:t>&gt;Private&lt;/</a:t>
            </a:r>
            <a:r>
              <a:rPr kumimoji="0" lang="en-US" altLang="en-US" sz="1100" b="0" i="0" u="none" strike="noStrike" cap="none" normalizeH="0" baseline="0">
                <a:ln>
                  <a:noFill/>
                </a:ln>
                <a:solidFill>
                  <a:srgbClr val="FF79C6"/>
                </a:solidFill>
                <a:effectLst/>
                <a:latin typeface="JetBrains Mono"/>
              </a:rPr>
              <a:t>title</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link </a:t>
            </a:r>
            <a:r>
              <a:rPr kumimoji="0" lang="en-US" altLang="en-US" sz="1100" b="0" i="1" u="none" strike="noStrike" cap="none" normalizeH="0" baseline="0">
                <a:ln>
                  <a:noFill/>
                </a:ln>
                <a:solidFill>
                  <a:srgbClr val="50FA78"/>
                </a:solidFill>
                <a:effectLst/>
                <a:latin typeface="JetBrains Mono"/>
              </a:rPr>
              <a:t>rel</a:t>
            </a:r>
            <a:r>
              <a:rPr kumimoji="0" lang="en-US" altLang="en-US" sz="1100" b="0" i="0" u="none" strike="noStrike" cap="none" normalizeH="0" baseline="0">
                <a:ln>
                  <a:noFill/>
                </a:ln>
                <a:solidFill>
                  <a:srgbClr val="F1FA8C"/>
                </a:solidFill>
                <a:effectLst/>
                <a:latin typeface="JetBrains Mono"/>
              </a:rPr>
              <a:t>="stylesheet" </a:t>
            </a:r>
            <a:r>
              <a:rPr kumimoji="0" lang="en-US" altLang="en-US" sz="1100" b="0" i="1" u="none" strike="noStrike" cap="none" normalizeH="0" baseline="0">
                <a:ln>
                  <a:noFill/>
                </a:ln>
                <a:solidFill>
                  <a:srgbClr val="50FA78"/>
                </a:solidFill>
                <a:effectLst/>
                <a:latin typeface="JetBrains Mono"/>
              </a:rPr>
              <a:t>href</a:t>
            </a:r>
            <a:r>
              <a:rPr kumimoji="0" lang="en-US" altLang="en-US" sz="1100" b="0" i="0" u="none" strike="noStrike" cap="none" normalizeH="0" baseline="0">
                <a:ln>
                  <a:noFill/>
                </a:ln>
                <a:solidFill>
                  <a:srgbClr val="F1FA8C"/>
                </a:solidFill>
                <a:effectLst/>
                <a:latin typeface="JetBrains Mono"/>
              </a:rPr>
              <a:t>="css/styles.css"</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head</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body</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div </a:t>
            </a:r>
            <a:r>
              <a:rPr kumimoji="0" lang="en-US" altLang="en-US" sz="1100" b="0" i="1" u="none" strike="noStrike" cap="none" normalizeH="0" baseline="0">
                <a:ln>
                  <a:noFill/>
                </a:ln>
                <a:solidFill>
                  <a:srgbClr val="50FA78"/>
                </a:solidFill>
                <a:effectLst/>
                <a:latin typeface="JetBrains Mono"/>
              </a:rPr>
              <a:t>class</a:t>
            </a:r>
            <a:r>
              <a:rPr kumimoji="0" lang="en-US" altLang="en-US" sz="1100" b="0" i="0" u="none" strike="noStrike" cap="none" normalizeH="0" baseline="0">
                <a:ln>
                  <a:noFill/>
                </a:ln>
                <a:solidFill>
                  <a:srgbClr val="F1FA8C"/>
                </a:solidFill>
                <a:effectLst/>
                <a:latin typeface="JetBrains Mono"/>
              </a:rPr>
              <a:t>="message-box"</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h2</a:t>
            </a:r>
            <a:r>
              <a:rPr kumimoji="0" lang="en-US" altLang="en-US" sz="1100" b="0" i="0" u="none" strike="noStrike" cap="none" normalizeH="0" baseline="0">
                <a:ln>
                  <a:noFill/>
                </a:ln>
                <a:solidFill>
                  <a:srgbClr val="F8F8F2"/>
                </a:solidFill>
                <a:effectLst/>
                <a:latin typeface="JetBrains Mono"/>
              </a:rPr>
              <a:t>&gt;This is a private area&lt;/</a:t>
            </a:r>
            <a:r>
              <a:rPr kumimoji="0" lang="en-US" altLang="en-US" sz="1100" b="0" i="0" u="none" strike="noStrike" cap="none" normalizeH="0" baseline="0">
                <a:ln>
                  <a:noFill/>
                </a:ln>
                <a:solidFill>
                  <a:srgbClr val="FF79C6"/>
                </a:solidFill>
                <a:effectLst/>
                <a:latin typeface="JetBrains Mono"/>
              </a:rPr>
              <a:t>h2</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h3</a:t>
            </a:r>
            <a:r>
              <a:rPr kumimoji="0" lang="en-US" altLang="en-US" sz="1100" b="0" i="0" u="none" strike="noStrike" cap="none" normalizeH="0" baseline="0">
                <a:ln>
                  <a:noFill/>
                </a:ln>
                <a:solidFill>
                  <a:srgbClr val="F8F8F2"/>
                </a:solidFill>
                <a:effectLst/>
                <a:latin typeface="JetBrains Mono"/>
              </a:rPr>
              <a:t>&gt;Only you can see it&lt;/</a:t>
            </a:r>
            <a:r>
              <a:rPr kumimoji="0" lang="en-US" altLang="en-US" sz="1100" b="0" i="0" u="none" strike="noStrike" cap="none" normalizeH="0" baseline="0">
                <a:ln>
                  <a:noFill/>
                </a:ln>
                <a:solidFill>
                  <a:srgbClr val="FF79C6"/>
                </a:solidFill>
                <a:effectLst/>
                <a:latin typeface="JetBrains Mono"/>
              </a:rPr>
              <a:t>h3</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&lt;</a:t>
            </a:r>
            <a:r>
              <a:rPr kumimoji="0" lang="en-US" altLang="en-US" sz="1100" b="0" i="0" u="none" strike="noStrike" cap="none" normalizeH="0" baseline="0">
                <a:ln>
                  <a:noFill/>
                </a:ln>
                <a:solidFill>
                  <a:srgbClr val="FF79C6"/>
                </a:solidFill>
                <a:effectLst/>
                <a:latin typeface="JetBrains Mono"/>
              </a:rPr>
              <a:t>a </a:t>
            </a:r>
            <a:r>
              <a:rPr kumimoji="0" lang="en-US" altLang="en-US" sz="1100" b="0" i="1" u="none" strike="noStrike" cap="none" normalizeH="0" baseline="0">
                <a:ln>
                  <a:noFill/>
                </a:ln>
                <a:solidFill>
                  <a:srgbClr val="50FA78"/>
                </a:solidFill>
                <a:effectLst/>
                <a:latin typeface="JetBrains Mono"/>
              </a:rPr>
              <a:t>href</a:t>
            </a:r>
            <a:r>
              <a:rPr kumimoji="0" lang="en-US" altLang="en-US" sz="1100" b="0" i="0" u="none" strike="noStrike" cap="none" normalizeH="0" baseline="0">
                <a:ln>
                  <a:noFill/>
                </a:ln>
                <a:solidFill>
                  <a:srgbClr val="F1FA8C"/>
                </a:solidFill>
                <a:effectLst/>
                <a:latin typeface="JetBrains Mono"/>
              </a:rPr>
              <a:t>="/"</a:t>
            </a:r>
            <a:r>
              <a:rPr kumimoji="0" lang="en-US" altLang="en-US" sz="1100" b="0" i="0" u="none" strike="noStrike" cap="none" normalizeH="0" baseline="0">
                <a:ln>
                  <a:noFill/>
                </a:ln>
                <a:solidFill>
                  <a:srgbClr val="F8F8F2"/>
                </a:solidFill>
                <a:effectLst/>
                <a:latin typeface="JetBrains Mono"/>
              </a:rPr>
              <a:t>&gt;Go back&lt;/</a:t>
            </a:r>
            <a:r>
              <a:rPr kumimoji="0" lang="en-US" altLang="en-US" sz="1100" b="0" i="0" u="none" strike="noStrike" cap="none" normalizeH="0" baseline="0">
                <a:ln>
                  <a:noFill/>
                </a:ln>
                <a:solidFill>
                  <a:srgbClr val="FF79C6"/>
                </a:solidFill>
                <a:effectLst/>
                <a:latin typeface="JetBrains Mono"/>
              </a:rPr>
              <a:t>a</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div</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body</a:t>
            </a:r>
            <a:r>
              <a:rPr kumimoji="0" lang="en-US" altLang="en-US" sz="1100" b="0" i="0" u="none" strike="noStrike" cap="none" normalizeH="0" baseline="0">
                <a:ln>
                  <a:noFill/>
                </a:ln>
                <a:solidFill>
                  <a:srgbClr val="F8F8F2"/>
                </a:solidFill>
                <a:effectLst/>
                <a:latin typeface="JetBrains Mono"/>
              </a:rPr>
              <a:t>&gt;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&lt;/</a:t>
            </a:r>
            <a:r>
              <a:rPr kumimoji="0" lang="en-US" altLang="en-US" sz="1100" b="0" i="0" u="none" strike="noStrike" cap="none" normalizeH="0" baseline="0">
                <a:ln>
                  <a:noFill/>
                </a:ln>
                <a:solidFill>
                  <a:srgbClr val="FF79C6"/>
                </a:solidFill>
                <a:effectLst/>
                <a:latin typeface="JetBrains Mono"/>
              </a:rPr>
              <a:t>html</a:t>
            </a:r>
            <a:r>
              <a:rPr kumimoji="0" lang="en-US" altLang="en-US" sz="1100" b="0" i="0" u="none" strike="noStrike" cap="none" normalizeH="0" baseline="0">
                <a:ln>
                  <a:noFill/>
                </a:ln>
                <a:solidFill>
                  <a:srgbClr val="F8F8F2"/>
                </a:solidFill>
                <a:effectLst/>
                <a:latin typeface="JetBrains Mono"/>
              </a:rPr>
              <a:t>&gt;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3255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754F-4916-4209-8BFA-9A34FF4E8AFF}"/>
              </a:ext>
            </a:extLst>
          </p:cNvPr>
          <p:cNvSpPr>
            <a:spLocks noGrp="1"/>
          </p:cNvSpPr>
          <p:nvPr>
            <p:ph type="title"/>
          </p:nvPr>
        </p:nvSpPr>
        <p:spPr/>
        <p:txBody>
          <a:bodyPr/>
          <a:lstStyle/>
          <a:p>
            <a:r>
              <a:rPr lang="en-US" dirty="0"/>
              <a:t>The Client (4)</a:t>
            </a:r>
          </a:p>
        </p:txBody>
      </p:sp>
      <p:sp>
        <p:nvSpPr>
          <p:cNvPr id="3" name="Content Placeholder 2">
            <a:extLst>
              <a:ext uri="{FF2B5EF4-FFF2-40B4-BE49-F238E27FC236}">
                <a16:creationId xmlns:a16="http://schemas.microsoft.com/office/drawing/2014/main" id="{FDB6780D-00AE-43F3-92EF-2E3C16B9D032}"/>
              </a:ext>
            </a:extLst>
          </p:cNvPr>
          <p:cNvSpPr>
            <a:spLocks noGrp="1"/>
          </p:cNvSpPr>
          <p:nvPr>
            <p:ph type="body" sz="quarter" idx="11"/>
          </p:nvPr>
        </p:nvSpPr>
        <p:spPr/>
        <p:txBody>
          <a:bodyPr/>
          <a:lstStyle/>
          <a:p>
            <a:r>
              <a:rPr lang="en-US" dirty="0"/>
              <a:t>Create </a:t>
            </a:r>
            <a:r>
              <a:rPr lang="en-US" b="1" dirty="0" err="1"/>
              <a:t>css</a:t>
            </a:r>
            <a:r>
              <a:rPr lang="en-US" b="1" dirty="0"/>
              <a:t>/styles.css</a:t>
            </a:r>
          </a:p>
        </p:txBody>
      </p:sp>
      <p:sp>
        <p:nvSpPr>
          <p:cNvPr id="4" name="Rectangle 1">
            <a:extLst>
              <a:ext uri="{FF2B5EF4-FFF2-40B4-BE49-F238E27FC236}">
                <a16:creationId xmlns:a16="http://schemas.microsoft.com/office/drawing/2014/main" id="{26E93590-D8D3-4D71-81D1-D9E5C456D807}"/>
              </a:ext>
            </a:extLst>
          </p:cNvPr>
          <p:cNvSpPr>
            <a:spLocks noChangeArrowheads="1"/>
          </p:cNvSpPr>
          <p:nvPr/>
        </p:nvSpPr>
        <p:spPr bwMode="auto">
          <a:xfrm>
            <a:off x="5794664" y="373933"/>
            <a:ext cx="2940627" cy="590931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79C6"/>
                </a:solidFill>
                <a:effectLst/>
                <a:latin typeface="JetBrains Mono"/>
              </a:rPr>
              <a:t>body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display</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flex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align-items</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center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background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#37474F</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font-family</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monospace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color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#cfd8dc</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justify-content</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center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font-size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20</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message-box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text-align</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center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a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color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azure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field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margin</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10</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input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font-family</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monospace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font-size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20</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border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none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background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#1c232636</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color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#CFD8DC</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padding</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7</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border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#4c5a61 </a:t>
            </a:r>
            <a:r>
              <a:rPr kumimoji="0" lang="en-US" altLang="en-US" sz="900" b="0" i="0" u="none" strike="noStrike" cap="none" normalizeH="0" baseline="0" dirty="0">
                <a:ln>
                  <a:noFill/>
                </a:ln>
                <a:solidFill>
                  <a:srgbClr val="F1FA8C"/>
                </a:solidFill>
                <a:effectLst/>
                <a:latin typeface="JetBrains Mono"/>
              </a:rPr>
              <a:t>solid </a:t>
            </a:r>
            <a:r>
              <a:rPr kumimoji="0" lang="en-US" altLang="en-US" sz="900" b="0" i="0" u="none" strike="noStrike" cap="none" normalizeH="0" baseline="0" dirty="0">
                <a:ln>
                  <a:noFill/>
                </a:ln>
                <a:solidFill>
                  <a:srgbClr val="BD93F9"/>
                </a:solidFill>
                <a:effectLst/>
                <a:latin typeface="JetBrains Mono"/>
              </a:rPr>
              <a:t>2</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width</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300</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submit-</a:t>
            </a:r>
            <a:r>
              <a:rPr kumimoji="0" lang="en-US" altLang="en-US" sz="900" b="0" i="0" u="none" strike="noStrike" cap="none" normalizeH="0" baseline="0" dirty="0" err="1">
                <a:ln>
                  <a:noFill/>
                </a:ln>
                <a:solidFill>
                  <a:srgbClr val="50FA7B"/>
                </a:solidFill>
                <a:effectLst/>
                <a:latin typeface="JetBrains Mono"/>
              </a:rPr>
              <a:t>btn</a:t>
            </a:r>
            <a:r>
              <a:rPr kumimoji="0" lang="en-US" altLang="en-US" sz="900" b="0" i="0" u="none" strike="noStrike" cap="none" normalizeH="0" baseline="0" dirty="0">
                <a:ln>
                  <a:noFill/>
                </a:ln>
                <a:solidFill>
                  <a:srgbClr val="50FA7B"/>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width</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100</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title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margin</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10</a:t>
            </a:r>
            <a:r>
              <a:rPr kumimoji="0" lang="en-US" altLang="en-US" sz="900" b="0" i="0" u="none" strike="noStrike" cap="none" normalizeH="0" baseline="0" dirty="0">
                <a:ln>
                  <a:noFill/>
                </a:ln>
                <a:solidFill>
                  <a:srgbClr val="F1FA8C"/>
                </a:solidFill>
                <a:effectLst/>
                <a:latin typeface="JetBrains Mono"/>
              </a:rPr>
              <a:t>px </a:t>
            </a:r>
            <a:r>
              <a:rPr kumimoji="0" lang="en-US" altLang="en-US" sz="900" b="0" i="0" u="none" strike="noStrike" cap="none" normalizeH="0" baseline="0" dirty="0">
                <a:ln>
                  <a:noFill/>
                </a:ln>
                <a:solidFill>
                  <a:srgbClr val="BD93F9"/>
                </a:solidFill>
                <a:effectLst/>
                <a:latin typeface="JetBrains Mono"/>
              </a:rPr>
              <a:t>0</a:t>
            </a:r>
            <a:r>
              <a:rPr kumimoji="0" lang="en-US" altLang="en-US" sz="900" b="0" i="0" u="none" strike="noStrike" cap="none" normalizeH="0" baseline="0" dirty="0">
                <a:ln>
                  <a:noFill/>
                </a:ln>
                <a:solidFill>
                  <a:srgbClr val="F1FA8C"/>
                </a:solidFill>
                <a:effectLst/>
                <a:latin typeface="JetBrains Mono"/>
              </a:rPr>
              <a:t>px </a:t>
            </a:r>
            <a:r>
              <a:rPr kumimoji="0" lang="en-US" altLang="en-US" sz="900" b="0" i="0" u="none" strike="noStrike" cap="none" normalizeH="0" baseline="0" dirty="0">
                <a:ln>
                  <a:noFill/>
                </a:ln>
                <a:solidFill>
                  <a:srgbClr val="BD93F9"/>
                </a:solidFill>
                <a:effectLst/>
                <a:latin typeface="JetBrains Mono"/>
              </a:rPr>
              <a:t>20</a:t>
            </a:r>
            <a:r>
              <a:rPr kumimoji="0" lang="en-US" altLang="en-US" sz="900" b="0" i="0" u="none" strike="noStrike" cap="none" normalizeH="0" baseline="0" dirty="0">
                <a:ln>
                  <a:noFill/>
                </a:ln>
                <a:solidFill>
                  <a:srgbClr val="F1FA8C"/>
                </a:solidFill>
                <a:effectLst/>
                <a:latin typeface="JetBrains Mono"/>
              </a:rPr>
              <a:t>px </a:t>
            </a:r>
            <a:r>
              <a:rPr kumimoji="0" lang="en-US" altLang="en-US" sz="900" b="0" i="0" u="none" strike="noStrike" cap="none" normalizeH="0" baseline="0" dirty="0">
                <a:ln>
                  <a:noFill/>
                </a:ln>
                <a:solidFill>
                  <a:srgbClr val="BD93F9"/>
                </a:solidFill>
                <a:effectLst/>
                <a:latin typeface="JetBrains Mono"/>
              </a:rPr>
              <a:t>10</a:t>
            </a:r>
            <a:r>
              <a:rPr kumimoji="0" lang="en-US" altLang="en-US" sz="900" b="0" i="0" u="none" strike="noStrike" cap="none" normalizeH="0" baseline="0" dirty="0">
                <a:ln>
                  <a:noFill/>
                </a:ln>
                <a:solidFill>
                  <a:srgbClr val="F1FA8C"/>
                </a:solidFill>
                <a:effectLst/>
                <a:latin typeface="JetBrains Mono"/>
              </a:rPr>
              <a:t>px</a:t>
            </a: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50FA7B"/>
                </a:solidFill>
                <a:effectLst/>
                <a:latin typeface="JetBrains Mono"/>
              </a:rPr>
              <a:t>#error-message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color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#E91E63</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display</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block</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margin</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10</a:t>
            </a:r>
            <a:r>
              <a:rPr kumimoji="0" lang="en-US" altLang="en-US" sz="900" b="0" i="0" u="none" strike="noStrike" cap="none" normalizeH="0" baseline="0" dirty="0">
                <a:ln>
                  <a:noFill/>
                </a:ln>
                <a:solidFill>
                  <a:srgbClr val="F1FA8C"/>
                </a:solidFill>
                <a:effectLst/>
                <a:latin typeface="JetBrains Mono"/>
              </a:rPr>
              <a:t>px</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font-size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large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8BE9FD"/>
                </a:solidFill>
                <a:effectLst/>
                <a:latin typeface="JetBrains Mono"/>
              </a:rPr>
              <a:t>max-width</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fit-content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3282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32E5-E6E1-4E47-B933-A7566C2FE671}"/>
              </a:ext>
            </a:extLst>
          </p:cNvPr>
          <p:cNvSpPr>
            <a:spLocks noGrp="1"/>
          </p:cNvSpPr>
          <p:nvPr>
            <p:ph type="title"/>
          </p:nvPr>
        </p:nvSpPr>
        <p:spPr/>
        <p:txBody>
          <a:bodyPr/>
          <a:lstStyle/>
          <a:p>
            <a:r>
              <a:rPr lang="en-US" dirty="0"/>
              <a:t>The Client (5)</a:t>
            </a:r>
          </a:p>
        </p:txBody>
      </p:sp>
      <p:sp>
        <p:nvSpPr>
          <p:cNvPr id="3" name="Content Placeholder 2">
            <a:extLst>
              <a:ext uri="{FF2B5EF4-FFF2-40B4-BE49-F238E27FC236}">
                <a16:creationId xmlns:a16="http://schemas.microsoft.com/office/drawing/2014/main" id="{023CED88-72D0-4171-8368-62D535F572F6}"/>
              </a:ext>
            </a:extLst>
          </p:cNvPr>
          <p:cNvSpPr>
            <a:spLocks noGrp="1"/>
          </p:cNvSpPr>
          <p:nvPr>
            <p:ph type="body" sz="quarter" idx="11"/>
          </p:nvPr>
        </p:nvSpPr>
        <p:spPr/>
        <p:txBody>
          <a:bodyPr/>
          <a:lstStyle/>
          <a:p>
            <a:r>
              <a:rPr lang="en-US" dirty="0"/>
              <a:t>Start for testing </a:t>
            </a:r>
            <a:r>
              <a:rPr lang="en-US" dirty="0" err="1">
                <a:highlight>
                  <a:srgbClr val="E5E8ED"/>
                </a:highlight>
              </a:rPr>
              <a:t>npm</a:t>
            </a:r>
            <a:r>
              <a:rPr lang="en-US" dirty="0">
                <a:highlight>
                  <a:srgbClr val="E5E8ED"/>
                </a:highlight>
              </a:rPr>
              <a:t> start</a:t>
            </a:r>
          </a:p>
          <a:p>
            <a:r>
              <a:rPr lang="en-US" dirty="0"/>
              <a:t>Link </a:t>
            </a:r>
            <a:r>
              <a:rPr lang="en-US" dirty="0">
                <a:hlinkClick r:id="rId2"/>
              </a:rPr>
              <a:t>http://localhost:3000/private</a:t>
            </a:r>
            <a:r>
              <a:rPr lang="en-US" dirty="0"/>
              <a:t>, it will redirect to </a:t>
            </a:r>
            <a:r>
              <a:rPr lang="en-US" dirty="0">
                <a:hlinkClick r:id="rId3"/>
              </a:rPr>
              <a:t>http://localhost:3000/login</a:t>
            </a:r>
            <a:r>
              <a:rPr lang="en-US" dirty="0"/>
              <a:t> </a:t>
            </a:r>
          </a:p>
        </p:txBody>
      </p:sp>
      <p:pic>
        <p:nvPicPr>
          <p:cNvPr id="4" name="Picture 3">
            <a:extLst>
              <a:ext uri="{FF2B5EF4-FFF2-40B4-BE49-F238E27FC236}">
                <a16:creationId xmlns:a16="http://schemas.microsoft.com/office/drawing/2014/main" id="{6926627E-A0E8-4028-B165-D3562F14A883}"/>
              </a:ext>
            </a:extLst>
          </p:cNvPr>
          <p:cNvPicPr>
            <a:picLocks noChangeAspect="1"/>
          </p:cNvPicPr>
          <p:nvPr/>
        </p:nvPicPr>
        <p:blipFill>
          <a:blip r:embed="rId4"/>
          <a:stretch>
            <a:fillRect/>
          </a:stretch>
        </p:blipFill>
        <p:spPr>
          <a:xfrm>
            <a:off x="1148628" y="2026348"/>
            <a:ext cx="5572125" cy="3257550"/>
          </a:xfrm>
          <a:prstGeom prst="rect">
            <a:avLst/>
          </a:prstGeom>
        </p:spPr>
      </p:pic>
    </p:spTree>
    <p:extLst>
      <p:ext uri="{BB962C8B-B14F-4D97-AF65-F5344CB8AC3E}">
        <p14:creationId xmlns:p14="http://schemas.microsoft.com/office/powerpoint/2010/main" val="4706282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754F-4916-4209-8BFA-9A34FF4E8AFF}"/>
              </a:ext>
            </a:extLst>
          </p:cNvPr>
          <p:cNvSpPr>
            <a:spLocks noGrp="1"/>
          </p:cNvSpPr>
          <p:nvPr>
            <p:ph type="title"/>
          </p:nvPr>
        </p:nvSpPr>
        <p:spPr/>
        <p:txBody>
          <a:bodyPr/>
          <a:lstStyle/>
          <a:p>
            <a:r>
              <a:rPr lang="en-US" dirty="0"/>
              <a:t>The Client (6)</a:t>
            </a:r>
          </a:p>
        </p:txBody>
      </p:sp>
      <p:sp>
        <p:nvSpPr>
          <p:cNvPr id="3" name="Content Placeholder 2">
            <a:extLst>
              <a:ext uri="{FF2B5EF4-FFF2-40B4-BE49-F238E27FC236}">
                <a16:creationId xmlns:a16="http://schemas.microsoft.com/office/drawing/2014/main" id="{FDB6780D-00AE-43F3-92EF-2E3C16B9D032}"/>
              </a:ext>
            </a:extLst>
          </p:cNvPr>
          <p:cNvSpPr>
            <a:spLocks noGrp="1"/>
          </p:cNvSpPr>
          <p:nvPr>
            <p:ph type="body" sz="quarter" idx="11"/>
          </p:nvPr>
        </p:nvSpPr>
        <p:spPr/>
        <p:txBody>
          <a:bodyPr/>
          <a:lstStyle/>
          <a:p>
            <a:r>
              <a:rPr lang="en-US" dirty="0"/>
              <a:t>We will register some user for testing</a:t>
            </a:r>
          </a:p>
          <a:p>
            <a:r>
              <a:rPr lang="en-US" dirty="0"/>
              <a:t>Update </a:t>
            </a:r>
            <a:r>
              <a:rPr lang="en-US" b="1" dirty="0"/>
              <a:t>index.js</a:t>
            </a:r>
          </a:p>
          <a:p>
            <a:endParaRPr lang="en-US" b="1" dirty="0"/>
          </a:p>
          <a:p>
            <a:endParaRPr lang="en-US" b="1" dirty="0"/>
          </a:p>
          <a:p>
            <a:r>
              <a:rPr lang="en-US" dirty="0"/>
              <a:t>Start app, check </a:t>
            </a:r>
            <a:r>
              <a:rPr lang="en-US" b="1" dirty="0" err="1"/>
              <a:t>mongoDB</a:t>
            </a:r>
            <a:r>
              <a:rPr lang="en-US" b="1" dirty="0"/>
              <a:t> Compass</a:t>
            </a:r>
          </a:p>
          <a:p>
            <a:endParaRPr lang="en-US" b="1" dirty="0"/>
          </a:p>
        </p:txBody>
      </p:sp>
      <p:sp>
        <p:nvSpPr>
          <p:cNvPr id="5" name="Rectangle 1">
            <a:extLst>
              <a:ext uri="{FF2B5EF4-FFF2-40B4-BE49-F238E27FC236}">
                <a16:creationId xmlns:a16="http://schemas.microsoft.com/office/drawing/2014/main" id="{4AD47EEE-0BFA-4C06-AAE9-BCBC4A80C5A3}"/>
              </a:ext>
            </a:extLst>
          </p:cNvPr>
          <p:cNvSpPr>
            <a:spLocks noChangeArrowheads="1"/>
          </p:cNvSpPr>
          <p:nvPr/>
        </p:nvSpPr>
        <p:spPr bwMode="auto">
          <a:xfrm>
            <a:off x="1208065" y="1888044"/>
            <a:ext cx="3917373"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6272A4"/>
                </a:solidFill>
                <a:effectLst/>
                <a:latin typeface="JetBrains Mono"/>
              </a:rPr>
              <a:t>/* REGISTER SOME USERS */</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8F8F2"/>
                </a:solidFill>
                <a:effectLst/>
                <a:latin typeface="JetBrains Mono"/>
              </a:rPr>
              <a:t>UserDetails.</a:t>
            </a:r>
            <a:r>
              <a:rPr kumimoji="0" lang="en-US" altLang="en-US" sz="1200" b="0" i="0" u="none" strike="noStrike" cap="none" normalizeH="0" baseline="0">
                <a:ln>
                  <a:noFill/>
                </a:ln>
                <a:solidFill>
                  <a:srgbClr val="50FA7B"/>
                </a:solidFill>
                <a:effectLst/>
                <a:latin typeface="JetBrains Mono"/>
              </a:rPr>
              <a:t>register</a:t>
            </a:r>
            <a:r>
              <a:rPr kumimoji="0" lang="en-US" altLang="en-US" sz="1200" b="0" i="0" u="none" strike="noStrike" cap="none" normalizeH="0" baseline="0">
                <a:ln>
                  <a:noFill/>
                </a:ln>
                <a:solidFill>
                  <a:srgbClr val="F8F8F2"/>
                </a:solidFill>
                <a:effectLst/>
                <a:latin typeface="JetBrains Mono"/>
              </a:rPr>
              <a:t>({username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1FA8C"/>
                </a:solidFill>
                <a:effectLst/>
                <a:latin typeface="JetBrains Mono"/>
              </a:rPr>
              <a:t>'paul'</a:t>
            </a:r>
            <a:r>
              <a:rPr kumimoji="0" lang="en-US" altLang="en-US" sz="1200" b="0" i="0" u="none" strike="noStrike" cap="none" normalizeH="0" baseline="0">
                <a:ln>
                  <a:noFill/>
                </a:ln>
                <a:solidFill>
                  <a:srgbClr val="F8F8F2"/>
                </a:solidFill>
                <a:effectLst/>
                <a:latin typeface="JetBrains Mono"/>
              </a:rPr>
              <a:t>, active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false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'paul'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UserDetails.</a:t>
            </a:r>
            <a:r>
              <a:rPr kumimoji="0" lang="en-US" altLang="en-US" sz="1200" b="0" i="0" u="none" strike="noStrike" cap="none" normalizeH="0" baseline="0">
                <a:ln>
                  <a:noFill/>
                </a:ln>
                <a:solidFill>
                  <a:srgbClr val="50FA7B"/>
                </a:solidFill>
                <a:effectLst/>
                <a:latin typeface="JetBrains Mono"/>
              </a:rPr>
              <a:t>register</a:t>
            </a:r>
            <a:r>
              <a:rPr kumimoji="0" lang="en-US" altLang="en-US" sz="1200" b="0" i="0" u="none" strike="noStrike" cap="none" normalizeH="0" baseline="0">
                <a:ln>
                  <a:noFill/>
                </a:ln>
                <a:solidFill>
                  <a:srgbClr val="F8F8F2"/>
                </a:solidFill>
                <a:effectLst/>
                <a:latin typeface="JetBrains Mono"/>
              </a:rPr>
              <a:t>({username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1FA8C"/>
                </a:solidFill>
                <a:effectLst/>
                <a:latin typeface="JetBrains Mono"/>
              </a:rPr>
              <a:t>'jay'</a:t>
            </a:r>
            <a:r>
              <a:rPr kumimoji="0" lang="en-US" altLang="en-US" sz="1200" b="0" i="0" u="none" strike="noStrike" cap="none" normalizeH="0" baseline="0">
                <a:ln>
                  <a:noFill/>
                </a:ln>
                <a:solidFill>
                  <a:srgbClr val="F8F8F2"/>
                </a:solidFill>
                <a:effectLst/>
                <a:latin typeface="JetBrains Mono"/>
              </a:rPr>
              <a:t>, active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false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'jay'</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UserDetails.</a:t>
            </a:r>
            <a:r>
              <a:rPr kumimoji="0" lang="en-US" altLang="en-US" sz="1200" b="0" i="0" u="none" strike="noStrike" cap="none" normalizeH="0" baseline="0">
                <a:ln>
                  <a:noFill/>
                </a:ln>
                <a:solidFill>
                  <a:srgbClr val="50FA7B"/>
                </a:solidFill>
                <a:effectLst/>
                <a:latin typeface="JetBrains Mono"/>
              </a:rPr>
              <a:t>register</a:t>
            </a:r>
            <a:r>
              <a:rPr kumimoji="0" lang="en-US" altLang="en-US" sz="1200" b="0" i="0" u="none" strike="noStrike" cap="none" normalizeH="0" baseline="0">
                <a:ln>
                  <a:noFill/>
                </a:ln>
                <a:solidFill>
                  <a:srgbClr val="F8F8F2"/>
                </a:solidFill>
                <a:effectLst/>
                <a:latin typeface="JetBrains Mono"/>
              </a:rPr>
              <a:t>({username</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1FA8C"/>
                </a:solidFill>
                <a:effectLst/>
                <a:latin typeface="JetBrains Mono"/>
              </a:rPr>
              <a:t>'roy'</a:t>
            </a:r>
            <a:r>
              <a:rPr kumimoji="0" lang="en-US" altLang="en-US" sz="1200" b="0" i="0" u="none" strike="noStrike" cap="none" normalizeH="0" baseline="0">
                <a:ln>
                  <a:noFill/>
                </a:ln>
                <a:solidFill>
                  <a:srgbClr val="F8F8F2"/>
                </a:solidFill>
                <a:effectLst/>
                <a:latin typeface="JetBrains Mono"/>
              </a:rPr>
              <a:t>, active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false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'roy'</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D47CD5AE-50F2-4200-88F0-933CFBEE2301}"/>
              </a:ext>
            </a:extLst>
          </p:cNvPr>
          <p:cNvPicPr>
            <a:picLocks noChangeAspect="1"/>
          </p:cNvPicPr>
          <p:nvPr/>
        </p:nvPicPr>
        <p:blipFill>
          <a:blip r:embed="rId2"/>
          <a:stretch>
            <a:fillRect/>
          </a:stretch>
        </p:blipFill>
        <p:spPr>
          <a:xfrm>
            <a:off x="7706589" y="2795156"/>
            <a:ext cx="4003966" cy="3615603"/>
          </a:xfrm>
          <a:prstGeom prst="rect">
            <a:avLst/>
          </a:prstGeom>
        </p:spPr>
      </p:pic>
    </p:spTree>
    <p:extLst>
      <p:ext uri="{BB962C8B-B14F-4D97-AF65-F5344CB8AC3E}">
        <p14:creationId xmlns:p14="http://schemas.microsoft.com/office/powerpoint/2010/main" val="2655532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754F-4916-4209-8BFA-9A34FF4E8AFF}"/>
              </a:ext>
            </a:extLst>
          </p:cNvPr>
          <p:cNvSpPr>
            <a:spLocks noGrp="1"/>
          </p:cNvSpPr>
          <p:nvPr>
            <p:ph type="title"/>
          </p:nvPr>
        </p:nvSpPr>
        <p:spPr/>
        <p:txBody>
          <a:bodyPr/>
          <a:lstStyle/>
          <a:p>
            <a:r>
              <a:rPr lang="en-US" dirty="0"/>
              <a:t>The Client (6)</a:t>
            </a:r>
          </a:p>
        </p:txBody>
      </p:sp>
      <p:sp>
        <p:nvSpPr>
          <p:cNvPr id="3" name="Content Placeholder 2">
            <a:extLst>
              <a:ext uri="{FF2B5EF4-FFF2-40B4-BE49-F238E27FC236}">
                <a16:creationId xmlns:a16="http://schemas.microsoft.com/office/drawing/2014/main" id="{FDB6780D-00AE-43F3-92EF-2E3C16B9D032}"/>
              </a:ext>
            </a:extLst>
          </p:cNvPr>
          <p:cNvSpPr>
            <a:spLocks noGrp="1"/>
          </p:cNvSpPr>
          <p:nvPr>
            <p:ph type="body" sz="quarter" idx="11"/>
          </p:nvPr>
        </p:nvSpPr>
        <p:spPr/>
        <p:txBody>
          <a:bodyPr/>
          <a:lstStyle/>
          <a:p>
            <a:r>
              <a:rPr lang="en-US" dirty="0"/>
              <a:t>Use username and password to login</a:t>
            </a:r>
          </a:p>
          <a:p>
            <a:endParaRPr lang="en-US" dirty="0"/>
          </a:p>
        </p:txBody>
      </p:sp>
      <p:pic>
        <p:nvPicPr>
          <p:cNvPr id="4" name="Picture 3">
            <a:extLst>
              <a:ext uri="{FF2B5EF4-FFF2-40B4-BE49-F238E27FC236}">
                <a16:creationId xmlns:a16="http://schemas.microsoft.com/office/drawing/2014/main" id="{92CD0654-C4C4-4EDF-91AE-0218C2A7FABB}"/>
              </a:ext>
            </a:extLst>
          </p:cNvPr>
          <p:cNvPicPr>
            <a:picLocks noChangeAspect="1"/>
          </p:cNvPicPr>
          <p:nvPr/>
        </p:nvPicPr>
        <p:blipFill>
          <a:blip r:embed="rId2"/>
          <a:stretch>
            <a:fillRect/>
          </a:stretch>
        </p:blipFill>
        <p:spPr>
          <a:xfrm>
            <a:off x="1215303" y="1835727"/>
            <a:ext cx="4981575" cy="2209800"/>
          </a:xfrm>
          <a:prstGeom prst="rect">
            <a:avLst/>
          </a:prstGeom>
        </p:spPr>
      </p:pic>
    </p:spTree>
    <p:extLst>
      <p:ext uri="{BB962C8B-B14F-4D97-AF65-F5344CB8AC3E}">
        <p14:creationId xmlns:p14="http://schemas.microsoft.com/office/powerpoint/2010/main" val="54957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B802-D1DF-432C-9E17-1ADEC937AB51}"/>
              </a:ext>
            </a:extLst>
          </p:cNvPr>
          <p:cNvSpPr>
            <a:spLocks noGrp="1"/>
          </p:cNvSpPr>
          <p:nvPr>
            <p:ph type="title"/>
          </p:nvPr>
        </p:nvSpPr>
        <p:spPr/>
        <p:txBody>
          <a:bodyPr/>
          <a:lstStyle/>
          <a:p>
            <a:r>
              <a:rPr lang="en-US" dirty="0"/>
              <a:t>Create table</a:t>
            </a:r>
          </a:p>
        </p:txBody>
      </p:sp>
      <p:sp>
        <p:nvSpPr>
          <p:cNvPr id="3" name="Content Placeholder 2">
            <a:extLst>
              <a:ext uri="{FF2B5EF4-FFF2-40B4-BE49-F238E27FC236}">
                <a16:creationId xmlns:a16="http://schemas.microsoft.com/office/drawing/2014/main" id="{3FC288DF-B570-4B06-9500-C63E5D246B35}"/>
              </a:ext>
            </a:extLst>
          </p:cNvPr>
          <p:cNvSpPr>
            <a:spLocks noGrp="1"/>
          </p:cNvSpPr>
          <p:nvPr>
            <p:ph type="body" sz="quarter" idx="11"/>
          </p:nvPr>
        </p:nvSpPr>
        <p:spPr/>
        <p:txBody>
          <a:bodyPr/>
          <a:lstStyle/>
          <a:p>
            <a:r>
              <a:rPr lang="en-US" dirty="0"/>
              <a:t>Create </a:t>
            </a:r>
            <a:r>
              <a:rPr lang="en-US" b="1" dirty="0"/>
              <a:t>create_table.js</a:t>
            </a:r>
          </a:p>
        </p:txBody>
      </p:sp>
      <p:sp>
        <p:nvSpPr>
          <p:cNvPr id="5" name="Rectangle 1">
            <a:extLst>
              <a:ext uri="{FF2B5EF4-FFF2-40B4-BE49-F238E27FC236}">
                <a16:creationId xmlns:a16="http://schemas.microsoft.com/office/drawing/2014/main" id="{356081CD-6EE1-4F53-9B8C-542C9CB50A34}"/>
              </a:ext>
            </a:extLst>
          </p:cNvPr>
          <p:cNvSpPr>
            <a:spLocks noChangeArrowheads="1"/>
          </p:cNvSpPr>
          <p:nvPr/>
        </p:nvSpPr>
        <p:spPr bwMode="auto">
          <a:xfrm>
            <a:off x="1132608" y="1824995"/>
            <a:ext cx="6868391" cy="375487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mysql </a:t>
            </a:r>
            <a:r>
              <a:rPr kumimoji="0" lang="en-US" altLang="en-US" sz="1400" b="0" i="0" u="none" strike="noStrike" cap="none" normalizeH="0" baseline="0">
                <a:ln>
                  <a:noFill/>
                </a:ln>
                <a:solidFill>
                  <a:srgbClr val="FF79C6"/>
                </a:solidFill>
                <a:effectLst/>
                <a:latin typeface="JetBrains Mono"/>
              </a:rPr>
              <a:t>= require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'mysql'</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con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8F8F2"/>
                </a:solidFill>
                <a:effectLst/>
                <a:latin typeface="JetBrains Mono"/>
              </a:rPr>
              <a:t>mysql.</a:t>
            </a:r>
            <a:r>
              <a:rPr kumimoji="0" lang="en-US" altLang="en-US" sz="1400" b="0" i="0" u="none" strike="noStrike" cap="none" normalizeH="0" baseline="0">
                <a:ln>
                  <a:noFill/>
                </a:ln>
                <a:solidFill>
                  <a:srgbClr val="50FA7B"/>
                </a:solidFill>
                <a:effectLst/>
                <a:latin typeface="JetBrains Mono"/>
              </a:rPr>
              <a:t>createConnection</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host</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"localhost"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user</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"sa"</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password</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database</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"mydb"    </a:t>
            </a:r>
            <a:r>
              <a:rPr kumimoji="0" lang="en-US" altLang="en-US" sz="1400" b="0" i="1" u="none" strike="noStrike" cap="none" normalizeH="0" baseline="0">
                <a:ln>
                  <a:noFill/>
                </a:ln>
                <a:solidFill>
                  <a:srgbClr val="6272A4"/>
                </a:solidFill>
                <a:effectLst/>
                <a:latin typeface="JetBrains Mono"/>
              </a:rPr>
              <a:t>// database that we will use</a:t>
            </a:r>
            <a:br>
              <a:rPr kumimoji="0" lang="en-US" altLang="en-US" sz="1400" b="0" i="1" u="none" strike="noStrike" cap="none" normalizeH="0" baseline="0">
                <a:ln>
                  <a:noFill/>
                </a:ln>
                <a:solidFill>
                  <a:srgbClr val="6272A4"/>
                </a:solidFill>
                <a:effectLst/>
                <a:latin typeface="JetBrains Mono"/>
              </a:rPr>
            </a:b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con.</a:t>
            </a:r>
            <a:r>
              <a:rPr kumimoji="0" lang="en-US" altLang="en-US" sz="1400" b="0" i="0" u="none" strike="noStrike" cap="none" normalizeH="0" baseline="0">
                <a:ln>
                  <a:noFill/>
                </a:ln>
                <a:solidFill>
                  <a:srgbClr val="50FA7B"/>
                </a:solidFill>
                <a:effectLst/>
                <a:latin typeface="JetBrains Mono"/>
              </a:rPr>
              <a:t>connect</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F79C6"/>
                </a:solidFill>
                <a:effectLst/>
                <a:latin typeface="JetBrains Mono"/>
              </a:rPr>
              <a:t>function</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"Connected!"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sql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"CREATE TABLE customers (name VARCHAR(255), address VARCHAR(255))"</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con.</a:t>
            </a:r>
            <a:r>
              <a:rPr kumimoji="0" lang="en-US" altLang="en-US" sz="1400" b="0" i="0" u="none" strike="noStrike" cap="none" normalizeH="0" baseline="0">
                <a:ln>
                  <a:noFill/>
                </a:ln>
                <a:solidFill>
                  <a:srgbClr val="50FA7B"/>
                </a:solidFill>
                <a:effectLst/>
                <a:latin typeface="JetBrains Mono"/>
              </a:rPr>
              <a:t>query</a:t>
            </a:r>
            <a:r>
              <a:rPr kumimoji="0" lang="en-US" altLang="en-US" sz="1400" b="0" i="0" u="none" strike="noStrike" cap="none" normalizeH="0" baseline="0">
                <a:ln>
                  <a:noFill/>
                </a:ln>
                <a:solidFill>
                  <a:srgbClr val="F8F8F2"/>
                </a:solidFill>
                <a:effectLst/>
                <a:latin typeface="JetBrains Mono"/>
              </a:rPr>
              <a:t>(sql,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result</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=&gt;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"Table created"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4639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Testing for Beginners</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8255143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BE1484-9C2F-4F55-ACEB-588337DE08F2}"/>
              </a:ext>
            </a:extLst>
          </p:cNvPr>
          <p:cNvSpPr>
            <a:spLocks noGrp="1"/>
          </p:cNvSpPr>
          <p:nvPr>
            <p:ph type="title"/>
          </p:nvPr>
        </p:nvSpPr>
        <p:spPr/>
        <p:txBody>
          <a:bodyPr/>
          <a:lstStyle/>
          <a:p>
            <a:r>
              <a:rPr lang="en-US" dirty="0"/>
              <a:t>What Testing Is</a:t>
            </a:r>
          </a:p>
        </p:txBody>
      </p:sp>
      <p:sp>
        <p:nvSpPr>
          <p:cNvPr id="6" name="Content Placeholder 5">
            <a:extLst>
              <a:ext uri="{FF2B5EF4-FFF2-40B4-BE49-F238E27FC236}">
                <a16:creationId xmlns:a16="http://schemas.microsoft.com/office/drawing/2014/main" id="{EE584293-108B-42B3-8205-967320EBA247}"/>
              </a:ext>
            </a:extLst>
          </p:cNvPr>
          <p:cNvSpPr>
            <a:spLocks noGrp="1"/>
          </p:cNvSpPr>
          <p:nvPr>
            <p:ph type="body" sz="quarter" idx="11"/>
          </p:nvPr>
        </p:nvSpPr>
        <p:spPr/>
        <p:txBody>
          <a:bodyPr/>
          <a:lstStyle/>
          <a:p>
            <a:r>
              <a:rPr lang="en-US" dirty="0"/>
              <a:t>At its simplest, testing is just a way to verify whether your code does a thing that you think it does.</a:t>
            </a:r>
          </a:p>
          <a:p>
            <a:r>
              <a:rPr lang="en-US" dirty="0"/>
              <a:t>You write a test that asks whether running your code with an input produces an expected output.</a:t>
            </a:r>
          </a:p>
          <a:p>
            <a:r>
              <a:rPr lang="en-US" dirty="0"/>
              <a:t>Once you make that test pass, and you like the way your updated code looks, you write another test to make sure that a different input produces a different expected output.</a:t>
            </a:r>
          </a:p>
          <a:p>
            <a:r>
              <a:rPr lang="en-US" dirty="0"/>
              <a:t>Then eventually you have tests for every condition you need to verify.</a:t>
            </a:r>
          </a:p>
        </p:txBody>
      </p:sp>
    </p:spTree>
    <p:extLst>
      <p:ext uri="{BB962C8B-B14F-4D97-AF65-F5344CB8AC3E}">
        <p14:creationId xmlns:p14="http://schemas.microsoft.com/office/powerpoint/2010/main" val="2531788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72BE-BC8E-4357-84B9-D40A01985FDF}"/>
              </a:ext>
            </a:extLst>
          </p:cNvPr>
          <p:cNvSpPr>
            <a:spLocks noGrp="1"/>
          </p:cNvSpPr>
          <p:nvPr>
            <p:ph type="title"/>
          </p:nvPr>
        </p:nvSpPr>
        <p:spPr/>
        <p:txBody>
          <a:bodyPr/>
          <a:lstStyle/>
          <a:p>
            <a:r>
              <a:rPr lang="en-US" dirty="0"/>
              <a:t>Basic Assertion Testing Built In</a:t>
            </a:r>
          </a:p>
        </p:txBody>
      </p:sp>
      <p:sp>
        <p:nvSpPr>
          <p:cNvPr id="3" name="Content Placeholder 2">
            <a:extLst>
              <a:ext uri="{FF2B5EF4-FFF2-40B4-BE49-F238E27FC236}">
                <a16:creationId xmlns:a16="http://schemas.microsoft.com/office/drawing/2014/main" id="{80C1F8BE-287F-4514-9ACD-E630202E8FBE}"/>
              </a:ext>
            </a:extLst>
          </p:cNvPr>
          <p:cNvSpPr>
            <a:spLocks noGrp="1"/>
          </p:cNvSpPr>
          <p:nvPr>
            <p:ph type="body" sz="quarter" idx="11"/>
          </p:nvPr>
        </p:nvSpPr>
        <p:spPr/>
        <p:txBody>
          <a:bodyPr/>
          <a:lstStyle/>
          <a:p>
            <a:r>
              <a:rPr lang="en-US" dirty="0"/>
              <a:t>Node comes with a built-in assertion testing capability you can use immediately, just by requiring </a:t>
            </a:r>
            <a:r>
              <a:rPr lang="en-US" b="1" dirty="0"/>
              <a:t>assert</a:t>
            </a:r>
          </a:p>
          <a:p>
            <a:r>
              <a:rPr lang="en-US" dirty="0"/>
              <a:t>Create </a:t>
            </a:r>
            <a:r>
              <a:rPr lang="en-US" b="1" dirty="0"/>
              <a:t>test.js</a:t>
            </a:r>
          </a:p>
          <a:p>
            <a:endParaRPr lang="en-US" b="1" dirty="0"/>
          </a:p>
          <a:p>
            <a:endParaRPr lang="en-US" b="1" dirty="0"/>
          </a:p>
          <a:p>
            <a:endParaRPr lang="en-US" dirty="0"/>
          </a:p>
          <a:p>
            <a:r>
              <a:rPr lang="en-US" dirty="0"/>
              <a:t>Run </a:t>
            </a:r>
            <a:r>
              <a:rPr lang="en-US" dirty="0">
                <a:highlight>
                  <a:srgbClr val="E5E8ED"/>
                </a:highlight>
              </a:rPr>
              <a:t>node test.js</a:t>
            </a:r>
          </a:p>
          <a:p>
            <a:r>
              <a:rPr lang="en-US" dirty="0"/>
              <a:t>We will get error: </a:t>
            </a:r>
          </a:p>
        </p:txBody>
      </p:sp>
      <p:sp>
        <p:nvSpPr>
          <p:cNvPr id="4" name="Rectangle 1">
            <a:extLst>
              <a:ext uri="{FF2B5EF4-FFF2-40B4-BE49-F238E27FC236}">
                <a16:creationId xmlns:a16="http://schemas.microsoft.com/office/drawing/2014/main" id="{513A74CE-6FA7-4A0F-8E8F-DFAC20891013}"/>
              </a:ext>
            </a:extLst>
          </p:cNvPr>
          <p:cNvSpPr>
            <a:spLocks noChangeArrowheads="1"/>
          </p:cNvSpPr>
          <p:nvPr/>
        </p:nvSpPr>
        <p:spPr bwMode="auto">
          <a:xfrm>
            <a:off x="1194954" y="2251167"/>
            <a:ext cx="5949662"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assert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'assert'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isFourEven</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isEven</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BD93F9"/>
                </a:solidFill>
                <a:effectLst/>
                <a:latin typeface="JetBrains Mono"/>
              </a:rPr>
              <a:t>4</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assert(</a:t>
            </a:r>
            <a:r>
              <a:rPr kumimoji="0" lang="en-US" altLang="en-US" sz="1200" b="0" i="0" u="none" strike="noStrike" cap="none" normalizeH="0" baseline="0" dirty="0" err="1">
                <a:ln>
                  <a:noFill/>
                </a:ln>
                <a:solidFill>
                  <a:srgbClr val="F8F8F2"/>
                </a:solidFill>
                <a:effectLst/>
                <a:latin typeface="JetBrains Mono"/>
              </a:rPr>
              <a:t>isFourEven</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isEven</a:t>
            </a:r>
            <a:r>
              <a:rPr kumimoji="0" lang="en-US" altLang="en-US" sz="1200" b="0" i="0" u="none" strike="noStrike" cap="none" normalizeH="0" baseline="0" dirty="0">
                <a:ln>
                  <a:noFill/>
                </a:ln>
                <a:solidFill>
                  <a:srgbClr val="F1FA8C"/>
                </a:solidFill>
                <a:effectLst/>
                <a:latin typeface="JetBrains Mono"/>
              </a:rPr>
              <a:t>(4) does not return </a:t>
            </a:r>
            <a:r>
              <a:rPr kumimoji="0" lang="en-US" altLang="en-US" sz="1200" b="0" i="0" u="none" strike="noStrike" cap="none" normalizeH="0" baseline="0" dirty="0" err="1">
                <a:ln>
                  <a:noFill/>
                </a:ln>
                <a:solidFill>
                  <a:srgbClr val="F1FA8C"/>
                </a:solidFill>
                <a:effectLst/>
                <a:latin typeface="JetBrains Mono"/>
              </a:rPr>
              <a:t>falsy</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40C691C-C9DC-40EF-A642-2B8A6AF94C12}"/>
              </a:ext>
            </a:extLst>
          </p:cNvPr>
          <p:cNvPicPr>
            <a:picLocks noChangeAspect="1"/>
          </p:cNvPicPr>
          <p:nvPr/>
        </p:nvPicPr>
        <p:blipFill>
          <a:blip r:embed="rId2"/>
          <a:stretch>
            <a:fillRect/>
          </a:stretch>
        </p:blipFill>
        <p:spPr>
          <a:xfrm>
            <a:off x="1194954" y="4238213"/>
            <a:ext cx="3219450" cy="981075"/>
          </a:xfrm>
          <a:prstGeom prst="rect">
            <a:avLst/>
          </a:prstGeom>
        </p:spPr>
      </p:pic>
    </p:spTree>
    <p:extLst>
      <p:ext uri="{BB962C8B-B14F-4D97-AF65-F5344CB8AC3E}">
        <p14:creationId xmlns:p14="http://schemas.microsoft.com/office/powerpoint/2010/main" val="27448189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72BE-BC8E-4357-84B9-D40A01985FDF}"/>
              </a:ext>
            </a:extLst>
          </p:cNvPr>
          <p:cNvSpPr>
            <a:spLocks noGrp="1"/>
          </p:cNvSpPr>
          <p:nvPr>
            <p:ph type="title"/>
          </p:nvPr>
        </p:nvSpPr>
        <p:spPr/>
        <p:txBody>
          <a:bodyPr/>
          <a:lstStyle/>
          <a:p>
            <a:r>
              <a:rPr lang="en-US" dirty="0"/>
              <a:t>Basic Assertion Testing Built In (2)</a:t>
            </a:r>
          </a:p>
        </p:txBody>
      </p:sp>
      <p:sp>
        <p:nvSpPr>
          <p:cNvPr id="3" name="Content Placeholder 2">
            <a:extLst>
              <a:ext uri="{FF2B5EF4-FFF2-40B4-BE49-F238E27FC236}">
                <a16:creationId xmlns:a16="http://schemas.microsoft.com/office/drawing/2014/main" id="{80C1F8BE-287F-4514-9ACD-E630202E8FBE}"/>
              </a:ext>
            </a:extLst>
          </p:cNvPr>
          <p:cNvSpPr>
            <a:spLocks noGrp="1"/>
          </p:cNvSpPr>
          <p:nvPr>
            <p:ph type="body" sz="quarter" idx="11"/>
          </p:nvPr>
        </p:nvSpPr>
        <p:spPr/>
        <p:txBody>
          <a:bodyPr/>
          <a:lstStyle/>
          <a:p>
            <a:r>
              <a:rPr lang="en-US" dirty="0"/>
              <a:t>Update </a:t>
            </a:r>
            <a:r>
              <a:rPr lang="en-US" b="1" dirty="0"/>
              <a:t>test.js</a:t>
            </a:r>
          </a:p>
          <a:p>
            <a:endParaRPr lang="en-US" b="1" dirty="0"/>
          </a:p>
          <a:p>
            <a:endParaRPr lang="en-US" b="1" dirty="0"/>
          </a:p>
          <a:p>
            <a:endParaRPr lang="en-US" dirty="0"/>
          </a:p>
          <a:p>
            <a:endParaRPr lang="en-US" dirty="0"/>
          </a:p>
          <a:p>
            <a:r>
              <a:rPr lang="en-US" dirty="0"/>
              <a:t>Run </a:t>
            </a:r>
            <a:r>
              <a:rPr lang="en-US" dirty="0">
                <a:highlight>
                  <a:srgbClr val="E5E8ED"/>
                </a:highlight>
              </a:rPr>
              <a:t>node test.js</a:t>
            </a:r>
          </a:p>
          <a:p>
            <a:r>
              <a:rPr lang="en-US" dirty="0"/>
              <a:t>We got nothing. That’s mean we don’t get error</a:t>
            </a:r>
          </a:p>
        </p:txBody>
      </p:sp>
      <p:sp>
        <p:nvSpPr>
          <p:cNvPr id="6" name="Rectangle 1">
            <a:extLst>
              <a:ext uri="{FF2B5EF4-FFF2-40B4-BE49-F238E27FC236}">
                <a16:creationId xmlns:a16="http://schemas.microsoft.com/office/drawing/2014/main" id="{4C22475D-AB8B-49BF-903A-06E32B2E3AD5}"/>
              </a:ext>
            </a:extLst>
          </p:cNvPr>
          <p:cNvSpPr>
            <a:spLocks noChangeArrowheads="1"/>
          </p:cNvSpPr>
          <p:nvPr/>
        </p:nvSpPr>
        <p:spPr bwMode="auto">
          <a:xfrm>
            <a:off x="1194953" y="1806250"/>
            <a:ext cx="3148445"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assert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'assert'</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50FA7B"/>
                </a:solidFill>
                <a:effectLst/>
                <a:latin typeface="JetBrains Mono"/>
              </a:rPr>
              <a:t>isEven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value</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BD93F9"/>
                </a:solidFill>
                <a:effectLst/>
                <a:latin typeface="JetBrains Mono"/>
              </a:rPr>
              <a:t>true</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isFourEven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50FA7B"/>
                </a:solidFill>
                <a:effectLst/>
                <a:latin typeface="JetBrains Mono"/>
              </a:rPr>
              <a:t>isEven</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BD93F9"/>
                </a:solidFill>
                <a:effectLst/>
                <a:latin typeface="JetBrains Mono"/>
              </a:rPr>
              <a:t>4</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assert(isFourEven, </a:t>
            </a:r>
            <a:r>
              <a:rPr kumimoji="0" lang="en-US" altLang="en-US" sz="1100" b="0" i="0" u="none" strike="noStrike" cap="none" normalizeH="0" baseline="0">
                <a:ln>
                  <a:noFill/>
                </a:ln>
                <a:solidFill>
                  <a:srgbClr val="F1FA8C"/>
                </a:solidFill>
                <a:effectLst/>
                <a:latin typeface="JetBrains Mono"/>
              </a:rPr>
              <a:t>'isEven(4) does not return falsy'</a:t>
            </a: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6430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CCBE-7D8E-4C6D-8D14-6CBF0C601DC6}"/>
              </a:ext>
            </a:extLst>
          </p:cNvPr>
          <p:cNvSpPr>
            <a:spLocks noGrp="1"/>
          </p:cNvSpPr>
          <p:nvPr>
            <p:ph type="title"/>
          </p:nvPr>
        </p:nvSpPr>
        <p:spPr/>
        <p:txBody>
          <a:bodyPr/>
          <a:lstStyle/>
          <a:p>
            <a:r>
              <a:rPr lang="en-US" dirty="0"/>
              <a:t>Unit Test</a:t>
            </a:r>
          </a:p>
        </p:txBody>
      </p:sp>
      <p:sp>
        <p:nvSpPr>
          <p:cNvPr id="3" name="Content Placeholder 2">
            <a:extLst>
              <a:ext uri="{FF2B5EF4-FFF2-40B4-BE49-F238E27FC236}">
                <a16:creationId xmlns:a16="http://schemas.microsoft.com/office/drawing/2014/main" id="{30EE2BAA-9B57-498C-B40B-6865EAEBE47D}"/>
              </a:ext>
            </a:extLst>
          </p:cNvPr>
          <p:cNvSpPr>
            <a:spLocks noGrp="1"/>
          </p:cNvSpPr>
          <p:nvPr>
            <p:ph type="body" sz="quarter" idx="11"/>
          </p:nvPr>
        </p:nvSpPr>
        <p:spPr/>
        <p:txBody>
          <a:bodyPr/>
          <a:lstStyle/>
          <a:p>
            <a:r>
              <a:rPr lang="en-US" dirty="0"/>
              <a:t>A </a:t>
            </a:r>
            <a:r>
              <a:rPr lang="en-US" b="1" dirty="0"/>
              <a:t>unit test</a:t>
            </a:r>
            <a:r>
              <a:rPr lang="en-US" dirty="0"/>
              <a:t> is a piece of a code (usually a method) that </a:t>
            </a:r>
            <a:r>
              <a:rPr lang="en-US" i="1" dirty="0"/>
              <a:t>invokes </a:t>
            </a:r>
            <a:r>
              <a:rPr lang="en-US" dirty="0"/>
              <a:t>another piece of code and </a:t>
            </a:r>
            <a:r>
              <a:rPr lang="en-US" i="1" dirty="0"/>
              <a:t>checks the correctness</a:t>
            </a:r>
            <a:r>
              <a:rPr lang="en-US" dirty="0"/>
              <a:t> of some assumptions afterward.</a:t>
            </a:r>
          </a:p>
          <a:p>
            <a:r>
              <a:rPr lang="en-US" dirty="0"/>
              <a:t>If the assumptions turn out to be wrong, the unit test has failed.</a:t>
            </a:r>
          </a:p>
          <a:p>
            <a:r>
              <a:rPr lang="en-US" dirty="0"/>
              <a:t>A </a:t>
            </a:r>
            <a:r>
              <a:rPr lang="en-US" b="1" dirty="0"/>
              <a:t>unit</a:t>
            </a:r>
            <a:r>
              <a:rPr lang="en-US" dirty="0"/>
              <a:t> is a method or function.</a:t>
            </a:r>
          </a:p>
          <a:p>
            <a:r>
              <a:rPr lang="en-US" dirty="0"/>
              <a:t>The thing you’ll write tests for is called the system under test (SUT).</a:t>
            </a:r>
          </a:p>
        </p:txBody>
      </p:sp>
    </p:spTree>
    <p:extLst>
      <p:ext uri="{BB962C8B-B14F-4D97-AF65-F5344CB8AC3E}">
        <p14:creationId xmlns:p14="http://schemas.microsoft.com/office/powerpoint/2010/main" val="3776841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CCBE-7D8E-4C6D-8D14-6CBF0C601DC6}"/>
              </a:ext>
            </a:extLst>
          </p:cNvPr>
          <p:cNvSpPr>
            <a:spLocks noGrp="1"/>
          </p:cNvSpPr>
          <p:nvPr>
            <p:ph type="title"/>
          </p:nvPr>
        </p:nvSpPr>
        <p:spPr/>
        <p:txBody>
          <a:bodyPr/>
          <a:lstStyle/>
          <a:p>
            <a:r>
              <a:rPr lang="en-US" dirty="0"/>
              <a:t>Properties of a good Unit Test</a:t>
            </a:r>
          </a:p>
        </p:txBody>
      </p:sp>
      <p:sp>
        <p:nvSpPr>
          <p:cNvPr id="3" name="Content Placeholder 2">
            <a:extLst>
              <a:ext uri="{FF2B5EF4-FFF2-40B4-BE49-F238E27FC236}">
                <a16:creationId xmlns:a16="http://schemas.microsoft.com/office/drawing/2014/main" id="{30EE2BAA-9B57-498C-B40B-6865EAEBE47D}"/>
              </a:ext>
            </a:extLst>
          </p:cNvPr>
          <p:cNvSpPr>
            <a:spLocks noGrp="1"/>
          </p:cNvSpPr>
          <p:nvPr>
            <p:ph type="body" sz="quarter" idx="11"/>
          </p:nvPr>
        </p:nvSpPr>
        <p:spPr/>
        <p:txBody>
          <a:bodyPr/>
          <a:lstStyle/>
          <a:p>
            <a:r>
              <a:rPr lang="en-US" dirty="0"/>
              <a:t>Properties of a good unit test:</a:t>
            </a:r>
          </a:p>
          <a:p>
            <a:pPr lvl="1"/>
            <a:r>
              <a:rPr lang="en-US" dirty="0"/>
              <a:t>It should be automated and repeatable.</a:t>
            </a:r>
          </a:p>
          <a:p>
            <a:pPr lvl="1"/>
            <a:r>
              <a:rPr lang="en-US" dirty="0"/>
              <a:t>It should be easy to implement.</a:t>
            </a:r>
          </a:p>
          <a:p>
            <a:pPr lvl="1"/>
            <a:r>
              <a:rPr lang="en-US" dirty="0"/>
              <a:t>It should be relevant tomorrow.</a:t>
            </a:r>
          </a:p>
          <a:p>
            <a:pPr lvl="1"/>
            <a:r>
              <a:rPr lang="en-US" dirty="0"/>
              <a:t>Anyone should be able to run it at the push of a button.</a:t>
            </a:r>
          </a:p>
          <a:p>
            <a:pPr lvl="1"/>
            <a:r>
              <a:rPr lang="en-US" dirty="0"/>
              <a:t>It should run quickly.</a:t>
            </a:r>
          </a:p>
          <a:p>
            <a:pPr lvl="1"/>
            <a:r>
              <a:rPr lang="en-US" dirty="0"/>
              <a:t>It should be consistent in its results (it always returns the same result if you don’t change anything between runs).</a:t>
            </a:r>
          </a:p>
          <a:p>
            <a:pPr lvl="1"/>
            <a:r>
              <a:rPr lang="en-US" dirty="0"/>
              <a:t>It should have full control of the unit under test.</a:t>
            </a:r>
          </a:p>
          <a:p>
            <a:pPr lvl="1"/>
            <a:r>
              <a:rPr lang="en-US" dirty="0"/>
              <a:t>It should be fully isolated (runs independently of other tests).</a:t>
            </a:r>
          </a:p>
          <a:p>
            <a:pPr lvl="1"/>
            <a:r>
              <a:rPr lang="en-US" dirty="0"/>
              <a:t>When it fails, it should be easy to detect what was expected and determine how to pinpoint the problem.</a:t>
            </a:r>
          </a:p>
        </p:txBody>
      </p:sp>
    </p:spTree>
    <p:extLst>
      <p:ext uri="{BB962C8B-B14F-4D97-AF65-F5344CB8AC3E}">
        <p14:creationId xmlns:p14="http://schemas.microsoft.com/office/powerpoint/2010/main" val="17536103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CCBE-7D8E-4C6D-8D14-6CBF0C601DC6}"/>
              </a:ext>
            </a:extLst>
          </p:cNvPr>
          <p:cNvSpPr>
            <a:spLocks noGrp="1"/>
          </p:cNvSpPr>
          <p:nvPr>
            <p:ph type="title"/>
          </p:nvPr>
        </p:nvSpPr>
        <p:spPr/>
        <p:txBody>
          <a:bodyPr/>
          <a:lstStyle/>
          <a:p>
            <a:r>
              <a:rPr lang="en-US" dirty="0"/>
              <a:t>Properties of a good Unit Test (2)</a:t>
            </a:r>
          </a:p>
        </p:txBody>
      </p:sp>
      <p:sp>
        <p:nvSpPr>
          <p:cNvPr id="3" name="Content Placeholder 2">
            <a:extLst>
              <a:ext uri="{FF2B5EF4-FFF2-40B4-BE49-F238E27FC236}">
                <a16:creationId xmlns:a16="http://schemas.microsoft.com/office/drawing/2014/main" id="{30EE2BAA-9B57-498C-B40B-6865EAEBE47D}"/>
              </a:ext>
            </a:extLst>
          </p:cNvPr>
          <p:cNvSpPr>
            <a:spLocks noGrp="1"/>
          </p:cNvSpPr>
          <p:nvPr>
            <p:ph type="body" sz="quarter" idx="11"/>
          </p:nvPr>
        </p:nvSpPr>
        <p:spPr/>
        <p:txBody>
          <a:bodyPr>
            <a:normAutofit/>
          </a:bodyPr>
          <a:lstStyle/>
          <a:p>
            <a:r>
              <a:rPr lang="en-US" dirty="0"/>
              <a:t>To start off, ask yourself the following questions about the tests you’ve written up to now:</a:t>
            </a:r>
          </a:p>
          <a:p>
            <a:pPr lvl="1"/>
            <a:r>
              <a:rPr lang="en-US" dirty="0"/>
              <a:t>Can I run and get results from a unit test I wrote two weeks or months or years ago?</a:t>
            </a:r>
          </a:p>
          <a:p>
            <a:pPr lvl="1"/>
            <a:r>
              <a:rPr lang="en-US" dirty="0"/>
              <a:t>Can any member of my team run and get results from unit tests I wrote two months ago?</a:t>
            </a:r>
          </a:p>
          <a:p>
            <a:pPr lvl="1"/>
            <a:r>
              <a:rPr lang="en-US" dirty="0"/>
              <a:t>Can I run all the unit tests I’ve written in no more than a few minutes?</a:t>
            </a:r>
          </a:p>
          <a:p>
            <a:pPr lvl="1"/>
            <a:r>
              <a:rPr lang="en-US" dirty="0"/>
              <a:t>Can I run all the unit tests I’ve written at the push of a button?</a:t>
            </a:r>
          </a:p>
          <a:p>
            <a:pPr lvl="1"/>
            <a:r>
              <a:rPr lang="en-US" dirty="0"/>
              <a:t>Can I write a basic test in no more than a few minutes?</a:t>
            </a:r>
          </a:p>
          <a:p>
            <a:r>
              <a:rPr lang="en-US" dirty="0"/>
              <a:t>If you’ve answered no to any of these questions, there’s a high probability that what you’re implementing isn’t a unit test</a:t>
            </a:r>
          </a:p>
        </p:txBody>
      </p:sp>
    </p:spTree>
    <p:extLst>
      <p:ext uri="{BB962C8B-B14F-4D97-AF65-F5344CB8AC3E}">
        <p14:creationId xmlns:p14="http://schemas.microsoft.com/office/powerpoint/2010/main" val="5273872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CCBE-7D8E-4C6D-8D14-6CBF0C601DC6}"/>
              </a:ext>
            </a:extLst>
          </p:cNvPr>
          <p:cNvSpPr>
            <a:spLocks noGrp="1"/>
          </p:cNvSpPr>
          <p:nvPr>
            <p:ph type="title"/>
          </p:nvPr>
        </p:nvSpPr>
        <p:spPr/>
        <p:txBody>
          <a:bodyPr/>
          <a:lstStyle/>
          <a:p>
            <a:r>
              <a:rPr lang="en-US" dirty="0"/>
              <a:t>Unit Tests Good Should Be</a:t>
            </a:r>
          </a:p>
        </p:txBody>
      </p:sp>
      <p:sp>
        <p:nvSpPr>
          <p:cNvPr id="3" name="Content Placeholder 2">
            <a:extLst>
              <a:ext uri="{FF2B5EF4-FFF2-40B4-BE49-F238E27FC236}">
                <a16:creationId xmlns:a16="http://schemas.microsoft.com/office/drawing/2014/main" id="{30EE2BAA-9B57-498C-B40B-6865EAEBE47D}"/>
              </a:ext>
            </a:extLst>
          </p:cNvPr>
          <p:cNvSpPr>
            <a:spLocks noGrp="1"/>
          </p:cNvSpPr>
          <p:nvPr>
            <p:ph type="body" sz="quarter" idx="11"/>
          </p:nvPr>
        </p:nvSpPr>
        <p:spPr/>
        <p:txBody>
          <a:bodyPr>
            <a:normAutofit/>
          </a:bodyPr>
          <a:lstStyle/>
          <a:p>
            <a:r>
              <a:rPr lang="en-US" dirty="0"/>
              <a:t>It can be written easily and runs quickly.</a:t>
            </a:r>
          </a:p>
          <a:p>
            <a:r>
              <a:rPr lang="en-US" dirty="0"/>
              <a:t>It’s trustworthy, readable, and maintainable.</a:t>
            </a:r>
          </a:p>
          <a:p>
            <a:r>
              <a:rPr lang="en-US" dirty="0"/>
              <a:t>It’s consistent in its results if production code hasn’t changed.</a:t>
            </a:r>
          </a:p>
        </p:txBody>
      </p:sp>
    </p:spTree>
    <p:extLst>
      <p:ext uri="{BB962C8B-B14F-4D97-AF65-F5344CB8AC3E}">
        <p14:creationId xmlns:p14="http://schemas.microsoft.com/office/powerpoint/2010/main" val="36153961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Sample Unit Test</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lstStyle/>
          <a:p>
            <a:r>
              <a:rPr lang="en-US" dirty="0"/>
              <a:t>We will use </a:t>
            </a:r>
            <a:r>
              <a:rPr lang="en-US" b="1" dirty="0"/>
              <a:t>jest</a:t>
            </a:r>
            <a:r>
              <a:rPr lang="en-US" dirty="0"/>
              <a:t> for our sample</a:t>
            </a:r>
          </a:p>
          <a:p>
            <a:r>
              <a:rPr lang="en-US" dirty="0"/>
              <a:t>Create folder </a:t>
            </a:r>
            <a:r>
              <a:rPr lang="en-US" dirty="0" err="1"/>
              <a:t>unittest</a:t>
            </a:r>
            <a:r>
              <a:rPr lang="en-US" dirty="0"/>
              <a:t>, run </a:t>
            </a:r>
            <a:r>
              <a:rPr lang="en-US" b="1" dirty="0" err="1"/>
              <a:t>npm</a:t>
            </a:r>
            <a:r>
              <a:rPr lang="en-US" b="1" dirty="0"/>
              <a:t> </a:t>
            </a:r>
            <a:r>
              <a:rPr lang="en-US" b="1" dirty="0" err="1"/>
              <a:t>init</a:t>
            </a:r>
            <a:r>
              <a:rPr lang="en-US" dirty="0"/>
              <a:t> to create </a:t>
            </a:r>
            <a:r>
              <a:rPr lang="en-US" b="1" dirty="0" err="1"/>
              <a:t>package.json</a:t>
            </a:r>
            <a:endParaRPr lang="en-US" b="1" dirty="0"/>
          </a:p>
          <a:p>
            <a:r>
              <a:rPr lang="en-US" dirty="0"/>
              <a:t>Update </a:t>
            </a:r>
            <a:r>
              <a:rPr lang="en-US" dirty="0" err="1"/>
              <a:t>package.json</a:t>
            </a:r>
            <a:r>
              <a:rPr lang="en-US" dirty="0"/>
              <a:t> for test command:</a:t>
            </a:r>
          </a:p>
          <a:p>
            <a:endParaRPr lang="en-US" dirty="0"/>
          </a:p>
          <a:p>
            <a:endParaRPr lang="en-US" dirty="0"/>
          </a:p>
          <a:p>
            <a:r>
              <a:rPr lang="en-US" dirty="0"/>
              <a:t>Run command: </a:t>
            </a:r>
            <a:r>
              <a:rPr lang="en-US" dirty="0" err="1">
                <a:highlight>
                  <a:srgbClr val="E5E8ED"/>
                </a:highlight>
              </a:rPr>
              <a:t>npm</a:t>
            </a:r>
            <a:r>
              <a:rPr lang="en-US" dirty="0">
                <a:highlight>
                  <a:srgbClr val="E5E8ED"/>
                </a:highlight>
              </a:rPr>
              <a:t> </a:t>
            </a:r>
            <a:r>
              <a:rPr lang="en-US" dirty="0" err="1">
                <a:highlight>
                  <a:srgbClr val="E5E8ED"/>
                </a:highlight>
              </a:rPr>
              <a:t>i</a:t>
            </a:r>
            <a:r>
              <a:rPr lang="en-US" dirty="0">
                <a:highlight>
                  <a:srgbClr val="E5E8ED"/>
                </a:highlight>
              </a:rPr>
              <a:t> jest </a:t>
            </a:r>
          </a:p>
          <a:p>
            <a:r>
              <a:rPr lang="en-US" dirty="0"/>
              <a:t>Create </a:t>
            </a:r>
            <a:r>
              <a:rPr lang="en-US" b="1" dirty="0"/>
              <a:t>simpleParser.js</a:t>
            </a:r>
          </a:p>
        </p:txBody>
      </p:sp>
      <p:sp>
        <p:nvSpPr>
          <p:cNvPr id="4" name="Rectangle 1">
            <a:extLst>
              <a:ext uri="{FF2B5EF4-FFF2-40B4-BE49-F238E27FC236}">
                <a16:creationId xmlns:a16="http://schemas.microsoft.com/office/drawing/2014/main" id="{486A6AF9-BD89-43F2-BB4B-C7C584C0A0E6}"/>
              </a:ext>
            </a:extLst>
          </p:cNvPr>
          <p:cNvSpPr>
            <a:spLocks noChangeArrowheads="1"/>
          </p:cNvSpPr>
          <p:nvPr/>
        </p:nvSpPr>
        <p:spPr bwMode="auto">
          <a:xfrm>
            <a:off x="1153950" y="2286999"/>
            <a:ext cx="1901536" cy="57708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F1FA8C"/>
                </a:solidFill>
                <a:effectLst/>
                <a:latin typeface="JetBrains Mono"/>
              </a:rPr>
              <a:t>"scripts"</a:t>
            </a:r>
            <a:r>
              <a:rPr kumimoji="0" lang="en-US" altLang="en-US" sz="1050" b="0" i="0" u="none" strike="noStrike" cap="none" normalizeH="0" baseline="0">
                <a:ln>
                  <a:noFill/>
                </a:ln>
                <a:solidFill>
                  <a:srgbClr val="F8F8F2"/>
                </a:solidFill>
                <a:effectLst/>
                <a:latin typeface="JetBrains Mono"/>
              </a:rPr>
              <a:t>: {</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F1FA8C"/>
                </a:solidFill>
                <a:effectLst/>
                <a:latin typeface="JetBrains Mono"/>
              </a:rPr>
              <a:t>"test"</a:t>
            </a: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F1FA8C"/>
                </a:solidFill>
                <a:effectLst/>
                <a:latin typeface="JetBrains Mono"/>
              </a:rPr>
              <a:t>"jest"</a:t>
            </a:r>
            <a:br>
              <a:rPr kumimoji="0" lang="en-US" altLang="en-US" sz="1050" b="0" i="0" u="none" strike="noStrike" cap="none" normalizeH="0" baseline="0">
                <a:ln>
                  <a:noFill/>
                </a:ln>
                <a:solidFill>
                  <a:srgbClr val="F1FA8C"/>
                </a:solidFill>
                <a:effectLst/>
                <a:latin typeface="JetBrains Mono"/>
              </a:rPr>
            </a:br>
            <a:r>
              <a:rPr kumimoji="0" lang="en-US" altLang="en-US" sz="1050" b="0" i="0" u="none" strike="noStrike" cap="none" normalizeH="0" baseline="0">
                <a:ln>
                  <a:noFill/>
                </a:ln>
                <a:solidFill>
                  <a:srgbClr val="F8F8F2"/>
                </a:solidFill>
                <a:effectLst/>
                <a:latin typeface="JetBrains Mono"/>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38363BE7-B8B1-45CC-9832-538EB4C95685}"/>
              </a:ext>
            </a:extLst>
          </p:cNvPr>
          <p:cNvSpPr>
            <a:spLocks noChangeArrowheads="1"/>
          </p:cNvSpPr>
          <p:nvPr/>
        </p:nvSpPr>
        <p:spPr bwMode="auto">
          <a:xfrm>
            <a:off x="4229769" y="2631932"/>
            <a:ext cx="6328065" cy="347787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79C6"/>
                </a:solidFill>
                <a:effectLst/>
                <a:latin typeface="JetBrains Mono"/>
              </a:rPr>
              <a:t>module</a:t>
            </a:r>
            <a:r>
              <a:rPr kumimoji="0" lang="en-US" altLang="en-US" sz="1100" b="0" i="0" u="none" strike="noStrike" cap="none" normalizeH="0" baseline="0" dirty="0" err="1">
                <a:ln>
                  <a:noFill/>
                </a:ln>
                <a:solidFill>
                  <a:srgbClr val="F8F8F2"/>
                </a:solidFill>
                <a:effectLst/>
                <a:latin typeface="JetBrains Mono"/>
              </a:rPr>
              <a:t>.exports</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class </a:t>
            </a:r>
            <a:r>
              <a:rPr kumimoji="0" lang="en-US" altLang="en-US" sz="1100" b="0" i="0" u="none" strike="noStrike" cap="none" normalizeH="0" baseline="0" dirty="0" err="1">
                <a:ln>
                  <a:noFill/>
                </a:ln>
                <a:solidFill>
                  <a:srgbClr val="78DCE8"/>
                </a:solidFill>
                <a:effectLst/>
                <a:latin typeface="JetBrains Mono"/>
              </a:rPr>
              <a:t>simpleParser</a:t>
            </a:r>
            <a:r>
              <a:rPr kumimoji="0" lang="en-US" altLang="en-US" sz="1100" b="0" i="0" u="none" strike="noStrike" cap="none" normalizeH="0" baseline="0" dirty="0">
                <a:ln>
                  <a:noFill/>
                </a:ln>
                <a:solidFill>
                  <a:srgbClr val="78DCE8"/>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50FA7B"/>
                </a:solidFill>
                <a:effectLst/>
                <a:latin typeface="JetBrains Mono"/>
              </a:rPr>
              <a:t>constructor</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BD93F9"/>
                </a:solidFill>
                <a:effectLst/>
                <a:latin typeface="JetBrains Mono"/>
              </a:rPr>
              <a:t>true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50FA7B"/>
                </a:solidFill>
                <a:effectLst/>
                <a:latin typeface="JetBrains Mono"/>
              </a:rPr>
              <a:t>ParseAndSum</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numbers</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Is not a number</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if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8BE9FD"/>
                </a:solidFill>
                <a:effectLst/>
                <a:latin typeface="JetBrains Mono"/>
              </a:rPr>
              <a:t>isNaN</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numbers</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split with "," to parse as number</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try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err="1">
                <a:ln>
                  <a:noFill/>
                </a:ln>
                <a:solidFill>
                  <a:srgbClr val="F8F8F2"/>
                </a:solidFill>
                <a:effectLst/>
                <a:latin typeface="JetBrains Mono"/>
              </a:rPr>
              <a:t>arrNumber</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numbers</a:t>
            </a:r>
            <a:r>
              <a:rPr kumimoji="0" lang="en-US" altLang="en-US" sz="1100" b="0" i="0" u="none" strike="noStrike" cap="none" normalizeH="0" baseline="0" dirty="0" err="1">
                <a:ln>
                  <a:noFill/>
                </a:ln>
                <a:solidFill>
                  <a:srgbClr val="F8F8F2"/>
                </a:solidFill>
                <a:effectLst/>
                <a:latin typeface="JetBrains Mono"/>
              </a:rPr>
              <a:t>.</a:t>
            </a:r>
            <a:r>
              <a:rPr kumimoji="0" lang="en-US" altLang="en-US" sz="1100" b="0" i="0" u="none" strike="noStrike" cap="none" normalizeH="0" baseline="0" dirty="0" err="1">
                <a:ln>
                  <a:noFill/>
                </a:ln>
                <a:solidFill>
                  <a:srgbClr val="50FA7B"/>
                </a:solidFill>
                <a:effectLst/>
                <a:latin typeface="JetBrains Mono"/>
              </a:rPr>
              <a:t>split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50FA7B"/>
                </a:solidFill>
                <a:effectLst/>
                <a:latin typeface="JetBrains Mono"/>
              </a:rPr>
              <a:t>reducer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accumulator</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currentValue</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=&gt; </a:t>
            </a:r>
            <a:r>
              <a:rPr kumimoji="0" lang="en-US" altLang="en-US" sz="1100" b="0" i="1" u="none" strike="noStrike" cap="none" normalizeH="0" baseline="0" dirty="0" err="1">
                <a:ln>
                  <a:noFill/>
                </a:ln>
                <a:solidFill>
                  <a:srgbClr val="8BE9FD"/>
                </a:solidFill>
                <a:effectLst/>
                <a:latin typeface="JetBrains Mono"/>
              </a:rPr>
              <a:t>parseInt</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accumulator</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8BE9FD"/>
                </a:solidFill>
                <a:effectLst/>
                <a:latin typeface="JetBrains Mono"/>
              </a:rPr>
              <a:t>parseInt</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FFB86C"/>
                </a:solidFill>
                <a:effectLst/>
                <a:latin typeface="JetBrains Mono"/>
              </a:rPr>
              <a:t>currentValue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err="1">
                <a:ln>
                  <a:noFill/>
                </a:ln>
                <a:solidFill>
                  <a:srgbClr val="F8F8F2"/>
                </a:solidFill>
                <a:effectLst/>
                <a:latin typeface="JetBrains Mono"/>
              </a:rPr>
              <a:t>arrNumber.</a:t>
            </a:r>
            <a:r>
              <a:rPr kumimoji="0" lang="en-US" altLang="en-US" sz="1100" b="0" i="0" u="none" strike="noStrike" cap="none" normalizeH="0" baseline="0" dirty="0" err="1">
                <a:ln>
                  <a:noFill/>
                </a:ln>
                <a:solidFill>
                  <a:srgbClr val="50FA7B"/>
                </a:solidFill>
                <a:effectLst/>
                <a:latin typeface="JetBrains Mono"/>
              </a:rPr>
              <a:t>reduce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50FA7B"/>
                </a:solidFill>
                <a:effectLst/>
                <a:latin typeface="JetBrains Mono"/>
              </a:rPr>
              <a:t>reducer</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 </a:t>
            </a:r>
            <a:r>
              <a:rPr kumimoji="0" lang="en-US" altLang="en-US" sz="1100" b="0" i="0" u="none" strike="noStrike" cap="none" normalizeH="0" baseline="0" dirty="0">
                <a:ln>
                  <a:noFill/>
                </a:ln>
                <a:solidFill>
                  <a:srgbClr val="FF79C6"/>
                </a:solidFill>
                <a:effectLst/>
                <a:latin typeface="JetBrains Mono"/>
              </a:rPr>
              <a:t>catch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e</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throw </a:t>
            </a:r>
            <a:r>
              <a:rPr kumimoji="0" lang="en-US" altLang="en-US" sz="1100" b="0" i="1" u="none" strike="noStrike" cap="none" normalizeH="0" baseline="0" dirty="0">
                <a:ln>
                  <a:noFill/>
                </a:ln>
                <a:solidFill>
                  <a:srgbClr val="FFB86C"/>
                </a:solidFill>
                <a:effectLst/>
                <a:latin typeface="JetBrains Mono"/>
              </a:rPr>
              <a:t>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 </a:t>
            </a:r>
            <a:r>
              <a:rPr kumimoji="0" lang="en-US" altLang="en-US" sz="1100" b="0" i="0" u="none" strike="noStrike" cap="none" normalizeH="0" baseline="0" dirty="0">
                <a:ln>
                  <a:noFill/>
                </a:ln>
                <a:solidFill>
                  <a:srgbClr val="FF79C6"/>
                </a:solidFill>
                <a:effectLst/>
                <a:latin typeface="JetBrains Mono"/>
              </a:rPr>
              <a:t>else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1" u="none" strike="noStrike" cap="none" normalizeH="0" baseline="0" dirty="0">
                <a:ln>
                  <a:noFill/>
                </a:ln>
                <a:solidFill>
                  <a:srgbClr val="FFB86C"/>
                </a:solidFill>
                <a:effectLst/>
                <a:latin typeface="JetBrains Mono"/>
              </a:rPr>
              <a:t>numbers</a:t>
            </a:r>
            <a:br>
              <a:rPr kumimoji="0" lang="en-US" altLang="en-US" sz="1100" b="0" i="1" u="none" strike="noStrike" cap="none" normalizeH="0" baseline="0" dirty="0">
                <a:ln>
                  <a:noFill/>
                </a:ln>
                <a:solidFill>
                  <a:srgbClr val="FFB86C"/>
                </a:solidFill>
                <a:effectLst/>
                <a:latin typeface="JetBrains Mono"/>
              </a:rPr>
            </a:br>
            <a:r>
              <a:rPr kumimoji="0" lang="en-US" altLang="en-US" sz="1100" b="0" i="1" u="none" strike="noStrike" cap="none" normalizeH="0" baseline="0" dirty="0">
                <a:ln>
                  <a:noFill/>
                </a:ln>
                <a:solidFill>
                  <a:srgbClr val="FFB86C"/>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31062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Sample Unit Test (2)</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Create </a:t>
            </a:r>
            <a:r>
              <a:rPr lang="en-US" b="1" dirty="0"/>
              <a:t>simpleParser.test.js</a:t>
            </a:r>
          </a:p>
          <a:p>
            <a:endParaRPr lang="en-US" b="1" dirty="0"/>
          </a:p>
          <a:p>
            <a:endParaRPr lang="en-US" b="1" dirty="0"/>
          </a:p>
          <a:p>
            <a:endParaRPr lang="en-US" b="1" dirty="0"/>
          </a:p>
          <a:p>
            <a:endParaRPr lang="en-US" b="1" dirty="0"/>
          </a:p>
          <a:p>
            <a:endParaRPr lang="en-US" b="1" dirty="0"/>
          </a:p>
          <a:p>
            <a:endParaRPr lang="en-US" dirty="0"/>
          </a:p>
          <a:p>
            <a:endParaRPr lang="en-US" dirty="0"/>
          </a:p>
          <a:p>
            <a:endParaRPr lang="en-US" dirty="0"/>
          </a:p>
          <a:p>
            <a:r>
              <a:rPr lang="en-US" dirty="0"/>
              <a:t>Run command:</a:t>
            </a:r>
            <a:r>
              <a:rPr lang="en-US" b="1" dirty="0"/>
              <a:t> </a:t>
            </a:r>
            <a:r>
              <a:rPr lang="en-US" b="1" dirty="0" err="1">
                <a:highlight>
                  <a:srgbClr val="E5E8ED"/>
                </a:highlight>
              </a:rPr>
              <a:t>npm</a:t>
            </a:r>
            <a:r>
              <a:rPr lang="en-US" b="1" dirty="0">
                <a:highlight>
                  <a:srgbClr val="E5E8ED"/>
                </a:highlight>
              </a:rPr>
              <a:t> run test</a:t>
            </a:r>
            <a:r>
              <a:rPr lang="en-US" b="1" dirty="0"/>
              <a:t>, </a:t>
            </a:r>
            <a:r>
              <a:rPr lang="en-US" dirty="0"/>
              <a:t>we will get error</a:t>
            </a:r>
            <a:endParaRPr lang="en-US" b="1" dirty="0"/>
          </a:p>
        </p:txBody>
      </p:sp>
      <p:sp>
        <p:nvSpPr>
          <p:cNvPr id="6" name="Rectangle 1">
            <a:extLst>
              <a:ext uri="{FF2B5EF4-FFF2-40B4-BE49-F238E27FC236}">
                <a16:creationId xmlns:a16="http://schemas.microsoft.com/office/drawing/2014/main" id="{4210AB09-8C68-4267-AD56-7818A89218F5}"/>
              </a:ext>
            </a:extLst>
          </p:cNvPr>
          <p:cNvSpPr>
            <a:spLocks noChangeArrowheads="1"/>
          </p:cNvSpPr>
          <p:nvPr/>
        </p:nvSpPr>
        <p:spPr bwMode="auto">
          <a:xfrm>
            <a:off x="1174173" y="1867534"/>
            <a:ext cx="6369627" cy="244682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err="1">
                <a:ln>
                  <a:noFill/>
                </a:ln>
                <a:solidFill>
                  <a:srgbClr val="78DCE8"/>
                </a:solidFill>
                <a:effectLst/>
                <a:latin typeface="JetBrains Mono"/>
              </a:rPr>
              <a:t>SimpleParser</a:t>
            </a:r>
            <a:r>
              <a:rPr kumimoji="0" lang="en-US" altLang="en-US" sz="900" b="0" i="0" u="none" strike="noStrike" cap="none" normalizeH="0" baseline="0" dirty="0">
                <a:ln>
                  <a:noFill/>
                </a:ln>
                <a:solidFill>
                  <a:srgbClr val="78DCE8"/>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err="1">
                <a:ln>
                  <a:noFill/>
                </a:ln>
                <a:solidFill>
                  <a:srgbClr val="F1FA8C"/>
                </a:solidFill>
                <a:effectLst/>
                <a:latin typeface="JetBrains Mono"/>
              </a:rPr>
              <a:t>simpleParser</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describe(</a:t>
            </a:r>
            <a:r>
              <a:rPr kumimoji="0" lang="en-US" altLang="en-US" sz="900" b="0" i="0" u="none" strike="noStrike" cap="none" normalizeH="0" baseline="0" dirty="0">
                <a:ln>
                  <a:noFill/>
                </a:ln>
                <a:solidFill>
                  <a:srgbClr val="F1FA8C"/>
                </a:solidFill>
                <a:effectLst/>
                <a:latin typeface="JetBrains Mono"/>
              </a:rPr>
              <a:t>'Start unit test'</a:t>
            </a:r>
            <a:r>
              <a:rPr kumimoji="0" lang="en-US" altLang="en-US" sz="900" b="0" i="0" u="none" strike="noStrike" cap="none" normalizeH="0" baseline="0" dirty="0">
                <a:ln>
                  <a:noFill/>
                </a:ln>
                <a:solidFill>
                  <a:srgbClr val="F8F8F2"/>
                </a:solidFill>
                <a:effectLst/>
                <a:latin typeface="JetBrains Mono"/>
              </a:rPr>
              <a:t>, ()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Run one-time</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let </a:t>
            </a:r>
            <a:r>
              <a:rPr kumimoji="0" lang="en-US" altLang="en-US" sz="900" b="0" i="0" u="none" strike="noStrike" cap="none" normalizeH="0" baseline="0" dirty="0" err="1">
                <a:ln>
                  <a:noFill/>
                </a:ln>
                <a:solidFill>
                  <a:srgbClr val="F8F8F2"/>
                </a:solidFill>
                <a:effectLst/>
                <a:latin typeface="JetBrains Mono"/>
              </a:rPr>
              <a:t>simpleParser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beforeAll</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simpleParser</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new </a:t>
            </a:r>
            <a:r>
              <a:rPr kumimoji="0" lang="en-US" altLang="en-US" sz="900" b="0" i="0" u="none" strike="noStrike" cap="none" normalizeH="0" baseline="0" dirty="0" err="1">
                <a:ln>
                  <a:noFill/>
                </a:ln>
                <a:solidFill>
                  <a:srgbClr val="78DCE8"/>
                </a:solidFill>
                <a:effectLst/>
                <a:latin typeface="JetBrains Mono"/>
              </a:rPr>
              <a:t>SimpleParser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describe(</a:t>
            </a:r>
            <a:r>
              <a:rPr kumimoji="0" lang="en-US" altLang="en-US" sz="900" b="0" i="0" u="none" strike="noStrike" cap="none" normalizeH="0" baseline="0" dirty="0">
                <a:ln>
                  <a:noFill/>
                </a:ln>
                <a:solidFill>
                  <a:srgbClr val="F1FA8C"/>
                </a:solidFill>
                <a:effectLst/>
                <a:latin typeface="JetBrains Mono"/>
              </a:rPr>
              <a:t>'Test </a:t>
            </a:r>
            <a:r>
              <a:rPr kumimoji="0" lang="en-US" altLang="en-US" sz="900" b="0" i="0" u="none" strike="noStrike" cap="none" normalizeH="0" baseline="0" dirty="0" err="1">
                <a:ln>
                  <a:noFill/>
                </a:ln>
                <a:solidFill>
                  <a:srgbClr val="F1FA8C"/>
                </a:solidFill>
                <a:effectLst/>
                <a:latin typeface="JetBrains Mono"/>
              </a:rPr>
              <a:t>ParseAndSum</a:t>
            </a:r>
            <a:r>
              <a:rPr kumimoji="0" lang="en-US" altLang="en-US" sz="900" b="0" i="0" u="none" strike="noStrike" cap="none" normalizeH="0" baseline="0" dirty="0">
                <a:ln>
                  <a:noFill/>
                </a:ln>
                <a:solidFill>
                  <a:srgbClr val="F1FA8C"/>
                </a:solidFill>
                <a:effectLst/>
                <a:latin typeface="JetBrains Mono"/>
              </a:rPr>
              <a:t> function()'</a:t>
            </a:r>
            <a:r>
              <a:rPr kumimoji="0" lang="en-US" altLang="en-US" sz="900" b="0" i="0" u="none" strike="noStrike" cap="none" normalizeH="0" baseline="0" dirty="0">
                <a:ln>
                  <a:noFill/>
                </a:ln>
                <a:solidFill>
                  <a:srgbClr val="F8F8F2"/>
                </a:solidFill>
                <a:effectLst/>
                <a:latin typeface="JetBrains Mono"/>
              </a:rPr>
              <a:t>, ()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test(</a:t>
            </a:r>
            <a:r>
              <a:rPr kumimoji="0" lang="en-US" altLang="en-US" sz="900" b="0" i="0" u="none" strike="noStrike" cap="none" normalizeH="0" baseline="0" dirty="0">
                <a:ln>
                  <a:noFill/>
                </a:ln>
                <a:solidFill>
                  <a:srgbClr val="F1FA8C"/>
                </a:solidFill>
                <a:effectLst/>
                <a:latin typeface="JetBrains Mono"/>
              </a:rPr>
              <a:t>'numbers is null, Should return 0'</a:t>
            </a:r>
            <a:r>
              <a:rPr kumimoji="0" lang="en-US" altLang="en-US" sz="900" b="0" i="0" u="none" strike="noStrike" cap="none" normalizeH="0" baseline="0" dirty="0">
                <a:ln>
                  <a:noFill/>
                </a:ln>
                <a:solidFill>
                  <a:srgbClr val="F8F8F2"/>
                </a:solidFill>
                <a:effectLst/>
                <a:latin typeface="JetBrains Mono"/>
              </a:rPr>
              <a:t>, ()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numbers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null</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result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simpleParser.</a:t>
            </a:r>
            <a:r>
              <a:rPr kumimoji="0" lang="en-US" altLang="en-US" sz="900" b="0" i="0" u="none" strike="noStrike" cap="none" normalizeH="0" baseline="0" dirty="0" err="1">
                <a:ln>
                  <a:noFill/>
                </a:ln>
                <a:solidFill>
                  <a:srgbClr val="50FA7B"/>
                </a:solidFill>
                <a:effectLst/>
                <a:latin typeface="JetBrains Mono"/>
              </a:rPr>
              <a:t>ParseAndSum</a:t>
            </a:r>
            <a:r>
              <a:rPr kumimoji="0" lang="en-US" altLang="en-US" sz="900" b="0" i="0" u="none" strike="noStrike" cap="none" normalizeH="0" baseline="0" dirty="0">
                <a:ln>
                  <a:noFill/>
                </a:ln>
                <a:solidFill>
                  <a:srgbClr val="F8F8F2"/>
                </a:solidFill>
                <a:effectLst/>
                <a:latin typeface="JetBrains Mono"/>
              </a:rPr>
              <a:t>(numbers);</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expect(result).</a:t>
            </a:r>
            <a:r>
              <a:rPr kumimoji="0" lang="en-US" altLang="en-US" sz="900" b="0" i="0" u="none" strike="noStrike" cap="none" normalizeH="0" baseline="0" dirty="0" err="1">
                <a:ln>
                  <a:noFill/>
                </a:ln>
                <a:solidFill>
                  <a:srgbClr val="50FA7B"/>
                </a:solidFill>
                <a:effectLst/>
                <a:latin typeface="JetBrains Mono"/>
              </a:rPr>
              <a:t>toEqual</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BD93F9"/>
                </a:solidFill>
                <a:effectLst/>
                <a:latin typeface="JetBrains Mono"/>
              </a:rPr>
              <a:t>0</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CFC33C9-9EF2-478A-BAD7-78B050F9AFBE}"/>
              </a:ext>
            </a:extLst>
          </p:cNvPr>
          <p:cNvPicPr>
            <a:picLocks noChangeAspect="1"/>
          </p:cNvPicPr>
          <p:nvPr/>
        </p:nvPicPr>
        <p:blipFill>
          <a:blip r:embed="rId2"/>
          <a:stretch>
            <a:fillRect/>
          </a:stretch>
        </p:blipFill>
        <p:spPr>
          <a:xfrm>
            <a:off x="1174173" y="4958397"/>
            <a:ext cx="6369627" cy="1435530"/>
          </a:xfrm>
          <a:prstGeom prst="rect">
            <a:avLst/>
          </a:prstGeom>
        </p:spPr>
      </p:pic>
    </p:spTree>
    <p:extLst>
      <p:ext uri="{BB962C8B-B14F-4D97-AF65-F5344CB8AC3E}">
        <p14:creationId xmlns:p14="http://schemas.microsoft.com/office/powerpoint/2010/main" val="40699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B802-D1DF-432C-9E17-1ADEC937AB51}"/>
              </a:ext>
            </a:extLst>
          </p:cNvPr>
          <p:cNvSpPr>
            <a:spLocks noGrp="1"/>
          </p:cNvSpPr>
          <p:nvPr>
            <p:ph type="title"/>
          </p:nvPr>
        </p:nvSpPr>
        <p:spPr/>
        <p:txBody>
          <a:bodyPr/>
          <a:lstStyle/>
          <a:p>
            <a:r>
              <a:rPr lang="en-US" dirty="0"/>
              <a:t>Insert into</a:t>
            </a:r>
          </a:p>
        </p:txBody>
      </p:sp>
      <p:sp>
        <p:nvSpPr>
          <p:cNvPr id="3" name="Content Placeholder 2">
            <a:extLst>
              <a:ext uri="{FF2B5EF4-FFF2-40B4-BE49-F238E27FC236}">
                <a16:creationId xmlns:a16="http://schemas.microsoft.com/office/drawing/2014/main" id="{3FC288DF-B570-4B06-9500-C63E5D246B35}"/>
              </a:ext>
            </a:extLst>
          </p:cNvPr>
          <p:cNvSpPr>
            <a:spLocks noGrp="1"/>
          </p:cNvSpPr>
          <p:nvPr>
            <p:ph type="body" sz="quarter" idx="11"/>
          </p:nvPr>
        </p:nvSpPr>
        <p:spPr/>
        <p:txBody>
          <a:bodyPr/>
          <a:lstStyle/>
          <a:p>
            <a:r>
              <a:rPr lang="en-US" dirty="0"/>
              <a:t>Create </a:t>
            </a:r>
            <a:r>
              <a:rPr lang="en-US" b="1" dirty="0"/>
              <a:t>insert.js</a:t>
            </a:r>
          </a:p>
        </p:txBody>
      </p:sp>
      <p:sp>
        <p:nvSpPr>
          <p:cNvPr id="4" name="Rectangle 1">
            <a:extLst>
              <a:ext uri="{FF2B5EF4-FFF2-40B4-BE49-F238E27FC236}">
                <a16:creationId xmlns:a16="http://schemas.microsoft.com/office/drawing/2014/main" id="{DDABDECD-572C-4BF3-9621-C0BC7D467160}"/>
              </a:ext>
            </a:extLst>
          </p:cNvPr>
          <p:cNvSpPr>
            <a:spLocks noChangeArrowheads="1"/>
          </p:cNvSpPr>
          <p:nvPr/>
        </p:nvSpPr>
        <p:spPr bwMode="auto">
          <a:xfrm>
            <a:off x="1153391" y="1946418"/>
            <a:ext cx="9195954" cy="375487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mysql </a:t>
            </a:r>
            <a:r>
              <a:rPr kumimoji="0" lang="en-US" altLang="en-US" sz="1400" b="0" i="0" u="none" strike="noStrike" cap="none" normalizeH="0" baseline="0">
                <a:ln>
                  <a:noFill/>
                </a:ln>
                <a:solidFill>
                  <a:srgbClr val="FF79C6"/>
                </a:solidFill>
                <a:effectLst/>
                <a:latin typeface="JetBrains Mono"/>
              </a:rPr>
              <a:t>= require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'mysql'</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con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8F8F2"/>
                </a:solidFill>
                <a:effectLst/>
                <a:latin typeface="JetBrains Mono"/>
              </a:rPr>
              <a:t>mysql.</a:t>
            </a:r>
            <a:r>
              <a:rPr kumimoji="0" lang="en-US" altLang="en-US" sz="1400" b="0" i="0" u="none" strike="noStrike" cap="none" normalizeH="0" baseline="0">
                <a:ln>
                  <a:noFill/>
                </a:ln>
                <a:solidFill>
                  <a:srgbClr val="50FA7B"/>
                </a:solidFill>
                <a:effectLst/>
                <a:latin typeface="JetBrains Mono"/>
              </a:rPr>
              <a:t>createConnection</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host</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"localhost"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user</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"sa"</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password</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database</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"mydb"</a:t>
            </a:r>
            <a:br>
              <a:rPr kumimoji="0" lang="en-US" altLang="en-US" sz="1400" b="0" i="0" u="none" strike="noStrike" cap="none" normalizeH="0" baseline="0">
                <a:ln>
                  <a:noFill/>
                </a:ln>
                <a:solidFill>
                  <a:srgbClr val="F1FA8C"/>
                </a:solidFill>
                <a:effectLst/>
                <a:latin typeface="JetBrains Mono"/>
              </a:rPr>
            </a:b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con.</a:t>
            </a:r>
            <a:r>
              <a:rPr kumimoji="0" lang="en-US" altLang="en-US" sz="1400" b="0" i="0" u="none" strike="noStrike" cap="none" normalizeH="0" baseline="0">
                <a:ln>
                  <a:noFill/>
                </a:ln>
                <a:solidFill>
                  <a:srgbClr val="50FA7B"/>
                </a:solidFill>
                <a:effectLst/>
                <a:latin typeface="JetBrains Mono"/>
              </a:rPr>
              <a:t>connect</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F79C6"/>
                </a:solidFill>
                <a:effectLst/>
                <a:latin typeface="JetBrains Mono"/>
              </a:rPr>
              <a:t>function</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"Connected!"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sql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"INSERT INTO customers (name, address) VALUES ('NashTech Company', '364 Cong Hoa')"</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con.</a:t>
            </a:r>
            <a:r>
              <a:rPr kumimoji="0" lang="en-US" altLang="en-US" sz="1400" b="0" i="0" u="none" strike="noStrike" cap="none" normalizeH="0" baseline="0">
                <a:ln>
                  <a:noFill/>
                </a:ln>
                <a:solidFill>
                  <a:srgbClr val="50FA7B"/>
                </a:solidFill>
                <a:effectLst/>
                <a:latin typeface="JetBrains Mono"/>
              </a:rPr>
              <a:t>query</a:t>
            </a:r>
            <a:r>
              <a:rPr kumimoji="0" lang="en-US" altLang="en-US" sz="1400" b="0" i="0" u="none" strike="noStrike" cap="none" normalizeH="0" baseline="0">
                <a:ln>
                  <a:noFill/>
                </a:ln>
                <a:solidFill>
                  <a:srgbClr val="F8F8F2"/>
                </a:solidFill>
                <a:effectLst/>
                <a:latin typeface="JetBrains Mono"/>
              </a:rPr>
              <a:t>(sql,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result</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=&gt;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"1 record inserted"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8013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Sample Unit Test (3)</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Update </a:t>
            </a:r>
            <a:r>
              <a:rPr lang="en-US" b="1" dirty="0"/>
              <a:t>simpleParser.js</a:t>
            </a:r>
            <a:r>
              <a:rPr lang="en-US" dirty="0"/>
              <a:t> to check null</a:t>
            </a:r>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US" dirty="0"/>
          </a:p>
          <a:p>
            <a:r>
              <a:rPr lang="en-US" dirty="0"/>
              <a:t>Run command:</a:t>
            </a:r>
            <a:r>
              <a:rPr lang="en-US" b="1" dirty="0"/>
              <a:t> </a:t>
            </a:r>
            <a:r>
              <a:rPr lang="en-US" b="1" dirty="0" err="1">
                <a:highlight>
                  <a:srgbClr val="E5E8ED"/>
                </a:highlight>
              </a:rPr>
              <a:t>npm</a:t>
            </a:r>
            <a:r>
              <a:rPr lang="en-US" b="1" dirty="0">
                <a:highlight>
                  <a:srgbClr val="E5E8ED"/>
                </a:highlight>
              </a:rPr>
              <a:t> run test</a:t>
            </a:r>
          </a:p>
        </p:txBody>
      </p:sp>
      <p:pic>
        <p:nvPicPr>
          <p:cNvPr id="5" name="Picture 4">
            <a:extLst>
              <a:ext uri="{FF2B5EF4-FFF2-40B4-BE49-F238E27FC236}">
                <a16:creationId xmlns:a16="http://schemas.microsoft.com/office/drawing/2014/main" id="{56D1BED6-4261-43D9-954F-1AFB9059A567}"/>
              </a:ext>
            </a:extLst>
          </p:cNvPr>
          <p:cNvPicPr>
            <a:picLocks noChangeAspect="1"/>
          </p:cNvPicPr>
          <p:nvPr/>
        </p:nvPicPr>
        <p:blipFill>
          <a:blip r:embed="rId2"/>
          <a:stretch>
            <a:fillRect/>
          </a:stretch>
        </p:blipFill>
        <p:spPr>
          <a:xfrm>
            <a:off x="1163782" y="4970811"/>
            <a:ext cx="2568213" cy="1740302"/>
          </a:xfrm>
          <a:prstGeom prst="rect">
            <a:avLst/>
          </a:prstGeom>
        </p:spPr>
      </p:pic>
      <p:sp>
        <p:nvSpPr>
          <p:cNvPr id="7" name="Rectangle 2">
            <a:extLst>
              <a:ext uri="{FF2B5EF4-FFF2-40B4-BE49-F238E27FC236}">
                <a16:creationId xmlns:a16="http://schemas.microsoft.com/office/drawing/2014/main" id="{E279E6C4-C81F-4A1E-A855-856A60A8B55F}"/>
              </a:ext>
            </a:extLst>
          </p:cNvPr>
          <p:cNvSpPr>
            <a:spLocks noChangeArrowheads="1"/>
          </p:cNvSpPr>
          <p:nvPr/>
        </p:nvSpPr>
        <p:spPr bwMode="auto">
          <a:xfrm>
            <a:off x="1163782" y="1577778"/>
            <a:ext cx="6390409" cy="272382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50FA7B"/>
                </a:solidFill>
                <a:effectLst/>
                <a:latin typeface="JetBrains Mono"/>
              </a:rPr>
              <a:t>ParseAndSum</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numbers</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Is not a number</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if</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numbers</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if  </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8BE9FD"/>
                </a:solidFill>
                <a:effectLst/>
                <a:latin typeface="JetBrains Mono"/>
              </a:rPr>
              <a:t>isNaN</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numbers</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split with "," to parse as number</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try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err="1">
                <a:ln>
                  <a:noFill/>
                </a:ln>
                <a:solidFill>
                  <a:srgbClr val="F8F8F2"/>
                </a:solidFill>
                <a:effectLst/>
                <a:latin typeface="JetBrains Mono"/>
              </a:rPr>
              <a:t>arrNumber</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numbers</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0" u="none" strike="noStrike" cap="none" normalizeH="0" baseline="0" dirty="0" err="1">
                <a:ln>
                  <a:noFill/>
                </a:ln>
                <a:solidFill>
                  <a:srgbClr val="50FA7B"/>
                </a:solidFill>
                <a:effectLst/>
                <a:latin typeface="JetBrains Mono"/>
              </a:rPr>
              <a:t>split</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50FA7B"/>
                </a:solidFill>
                <a:effectLst/>
                <a:latin typeface="JetBrains Mono"/>
              </a:rPr>
              <a:t>reducer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accumulator</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currentValue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1" u="none" strike="noStrike" cap="none" normalizeH="0" baseline="0" dirty="0" err="1">
                <a:ln>
                  <a:noFill/>
                </a:ln>
                <a:solidFill>
                  <a:srgbClr val="8BE9FD"/>
                </a:solidFill>
                <a:effectLst/>
                <a:latin typeface="JetBrains Mono"/>
              </a:rPr>
              <a:t>parseInt</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accumulator</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8BE9FD"/>
                </a:solidFill>
                <a:effectLst/>
                <a:latin typeface="JetBrains Mono"/>
              </a:rPr>
              <a:t>parseInt</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currentValue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0" u="none" strike="noStrike" cap="none" normalizeH="0" baseline="0" dirty="0" err="1">
                <a:ln>
                  <a:noFill/>
                </a:ln>
                <a:solidFill>
                  <a:srgbClr val="F8F8F2"/>
                </a:solidFill>
                <a:effectLst/>
                <a:latin typeface="JetBrains Mono"/>
              </a:rPr>
              <a:t>arrNumber.</a:t>
            </a:r>
            <a:r>
              <a:rPr kumimoji="0" lang="en-US" altLang="en-US" sz="900" b="0" i="0" u="none" strike="noStrike" cap="none" normalizeH="0" baseline="0" dirty="0" err="1">
                <a:ln>
                  <a:noFill/>
                </a:ln>
                <a:solidFill>
                  <a:srgbClr val="50FA7B"/>
                </a:solidFill>
                <a:effectLst/>
                <a:latin typeface="JetBrains Mono"/>
              </a:rPr>
              <a:t>reduce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reducer</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 </a:t>
            </a:r>
            <a:r>
              <a:rPr kumimoji="0" lang="en-US" altLang="en-US" sz="900" b="0" i="0" u="none" strike="noStrike" cap="none" normalizeH="0" baseline="0" dirty="0">
                <a:ln>
                  <a:noFill/>
                </a:ln>
                <a:solidFill>
                  <a:srgbClr val="FF79C6"/>
                </a:solidFill>
                <a:effectLst/>
                <a:latin typeface="JetBrains Mono"/>
              </a:rPr>
              <a:t>catch </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e</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throw </a:t>
            </a:r>
            <a:r>
              <a:rPr kumimoji="0" lang="en-US" altLang="en-US" sz="900" b="0" i="1" u="none" strike="noStrike" cap="none" normalizeH="0" baseline="0" dirty="0">
                <a:ln>
                  <a:noFill/>
                </a:ln>
                <a:solidFill>
                  <a:srgbClr val="FFB86C"/>
                </a:solidFill>
                <a:effectLst/>
                <a:latin typeface="JetBrains Mono"/>
              </a:rPr>
              <a:t>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 </a:t>
            </a:r>
            <a:r>
              <a:rPr kumimoji="0" lang="en-US" altLang="en-US" sz="900" b="0" i="0" u="none" strike="noStrike" cap="none" normalizeH="0" baseline="0" dirty="0">
                <a:ln>
                  <a:noFill/>
                </a:ln>
                <a:solidFill>
                  <a:srgbClr val="FF79C6"/>
                </a:solidFill>
                <a:effectLst/>
                <a:latin typeface="JetBrains Mono"/>
              </a:rPr>
              <a:t>else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1" u="none" strike="noStrike" cap="none" normalizeH="0" baseline="0" dirty="0">
                <a:ln>
                  <a:noFill/>
                </a:ln>
                <a:solidFill>
                  <a:srgbClr val="FFB86C"/>
                </a:solidFill>
                <a:effectLst/>
                <a:latin typeface="JetBrains Mono"/>
              </a:rPr>
              <a:t>numbers</a:t>
            </a:r>
            <a:br>
              <a:rPr kumimoji="0" lang="en-US" altLang="en-US" sz="900" b="0" i="1" u="none" strike="noStrike" cap="none" normalizeH="0" baseline="0" dirty="0">
                <a:ln>
                  <a:noFill/>
                </a:ln>
                <a:solidFill>
                  <a:srgbClr val="FFB86C"/>
                </a:solidFill>
                <a:effectLst/>
                <a:latin typeface="JetBrains Mono"/>
              </a:rPr>
            </a:br>
            <a:r>
              <a:rPr kumimoji="0" lang="en-US" altLang="en-US" sz="900" b="0" i="1" u="none" strike="noStrike" cap="none" normalizeH="0" baseline="0" dirty="0">
                <a:ln>
                  <a:noFill/>
                </a:ln>
                <a:solidFill>
                  <a:srgbClr val="FFB86C"/>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 </a:t>
            </a:r>
            <a:r>
              <a:rPr kumimoji="0" lang="en-US" altLang="en-US" sz="900" b="0" i="0" u="none" strike="noStrike" cap="none" normalizeH="0" baseline="0" dirty="0">
                <a:ln>
                  <a:noFill/>
                </a:ln>
                <a:solidFill>
                  <a:srgbClr val="FF79C6"/>
                </a:solidFill>
                <a:effectLst/>
                <a:latin typeface="JetBrains Mono"/>
              </a:rPr>
              <a:t>else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0" u="none" strike="noStrike" cap="none" normalizeH="0" baseline="0" dirty="0">
                <a:ln>
                  <a:noFill/>
                </a:ln>
                <a:solidFill>
                  <a:srgbClr val="BD93F9"/>
                </a:solidFill>
                <a:effectLst/>
                <a:latin typeface="JetBrains Mono"/>
              </a:rPr>
              <a:t>0</a:t>
            </a:r>
            <a:br>
              <a:rPr kumimoji="0" lang="en-US" altLang="en-US" sz="900" b="0" i="0" u="none" strike="noStrike" cap="none" normalizeH="0" baseline="0" dirty="0">
                <a:ln>
                  <a:noFill/>
                </a:ln>
                <a:solidFill>
                  <a:srgbClr val="BD93F9"/>
                </a:solidFill>
                <a:effectLst/>
                <a:latin typeface="JetBrains Mono"/>
              </a:rPr>
            </a:br>
            <a:r>
              <a:rPr kumimoji="0" lang="en-US" altLang="en-US" sz="900" b="0" i="0" u="none" strike="noStrike" cap="none" normalizeH="0" baseline="0" dirty="0">
                <a:ln>
                  <a:noFill/>
                </a:ln>
                <a:solidFill>
                  <a:srgbClr val="BD93F9"/>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2360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Sample Unit Test (4)</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Update </a:t>
            </a:r>
            <a:r>
              <a:rPr lang="en-US" b="1" dirty="0"/>
              <a:t>simpleParser.test.js</a:t>
            </a:r>
          </a:p>
          <a:p>
            <a:endParaRPr lang="en-US" b="1" dirty="0"/>
          </a:p>
          <a:p>
            <a:endParaRPr lang="en-US" b="1" dirty="0"/>
          </a:p>
          <a:p>
            <a:endParaRPr lang="en-US" b="1" dirty="0"/>
          </a:p>
          <a:p>
            <a:endParaRPr lang="en-US" b="1" dirty="0"/>
          </a:p>
          <a:p>
            <a:pPr marL="0" indent="0">
              <a:buNone/>
            </a:pPr>
            <a:endParaRPr lang="en-US" b="1" dirty="0"/>
          </a:p>
        </p:txBody>
      </p:sp>
      <p:sp>
        <p:nvSpPr>
          <p:cNvPr id="4" name="Rectangle 1">
            <a:extLst>
              <a:ext uri="{FF2B5EF4-FFF2-40B4-BE49-F238E27FC236}">
                <a16:creationId xmlns:a16="http://schemas.microsoft.com/office/drawing/2014/main" id="{01FA4D19-D6B7-43F1-B18E-811CA80E5EC2}"/>
              </a:ext>
            </a:extLst>
          </p:cNvPr>
          <p:cNvSpPr>
            <a:spLocks noChangeArrowheads="1"/>
          </p:cNvSpPr>
          <p:nvPr/>
        </p:nvSpPr>
        <p:spPr bwMode="auto">
          <a:xfrm>
            <a:off x="1205345" y="1405894"/>
            <a:ext cx="4333009"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JetBrains Mono"/>
              </a:rPr>
              <a:t>test(</a:t>
            </a:r>
            <a:r>
              <a:rPr kumimoji="0" lang="en-US" altLang="en-US" sz="1100" b="0" i="0" u="none" strike="noStrike" cap="none" normalizeH="0" baseline="0" dirty="0">
                <a:ln>
                  <a:noFill/>
                </a:ln>
                <a:solidFill>
                  <a:srgbClr val="F1FA8C"/>
                </a:solidFill>
                <a:effectLst/>
                <a:latin typeface="JetBrains Mono"/>
              </a:rPr>
              <a:t>'numbers is string without comma, Should return String'</a:t>
            </a:r>
            <a:r>
              <a:rPr kumimoji="0" lang="en-US" altLang="en-US" sz="1100" b="0" i="0" u="none" strike="noStrike" cap="none" normalizeH="0" baseline="0" dirty="0">
                <a:ln>
                  <a:noFill/>
                </a:ln>
                <a:solidFill>
                  <a:srgbClr val="F8F8F2"/>
                </a:solidFill>
                <a:effectLst/>
                <a:latin typeface="JetBrains Mono"/>
              </a:rPr>
              <a:t>, () </a:t>
            </a:r>
            <a:r>
              <a:rPr kumimoji="0" lang="en-US" altLang="en-US" sz="1100" b="0" i="0" u="none" strike="noStrike" cap="none" normalizeH="0" baseline="0" dirty="0">
                <a:ln>
                  <a:noFill/>
                </a:ln>
                <a:solidFill>
                  <a:srgbClr val="FF79C6"/>
                </a:solidFill>
                <a:effectLst/>
                <a:latin typeface="JetBrains Mono"/>
              </a:rPr>
              <a:t>=&gt;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numbers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'Test'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const </a:t>
            </a:r>
            <a:r>
              <a:rPr kumimoji="0" lang="en-US" altLang="en-US" sz="1100" b="0" i="0" u="none" strike="noStrike" cap="none" normalizeH="0" baseline="0" dirty="0">
                <a:ln>
                  <a:noFill/>
                </a:ln>
                <a:solidFill>
                  <a:srgbClr val="F8F8F2"/>
                </a:solidFill>
                <a:effectLst/>
                <a:latin typeface="JetBrains Mono"/>
              </a:rPr>
              <a:t>result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simpleParser.</a:t>
            </a:r>
            <a:r>
              <a:rPr kumimoji="0" lang="en-US" altLang="en-US" sz="1100" b="0" i="0" u="none" strike="noStrike" cap="none" normalizeH="0" baseline="0" dirty="0" err="1">
                <a:ln>
                  <a:noFill/>
                </a:ln>
                <a:solidFill>
                  <a:srgbClr val="50FA7B"/>
                </a:solidFill>
                <a:effectLst/>
                <a:latin typeface="JetBrains Mono"/>
              </a:rPr>
              <a:t>ParseAndSum</a:t>
            </a:r>
            <a:r>
              <a:rPr kumimoji="0" lang="en-US" altLang="en-US" sz="1100" b="0" i="0" u="none" strike="noStrike" cap="none" normalizeH="0" baseline="0" dirty="0">
                <a:ln>
                  <a:noFill/>
                </a:ln>
                <a:solidFill>
                  <a:srgbClr val="F8F8F2"/>
                </a:solidFill>
                <a:effectLst/>
                <a:latin typeface="JetBrains Mono"/>
              </a:rPr>
              <a:t>(numbers);</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expect(result).</a:t>
            </a:r>
            <a:r>
              <a:rPr kumimoji="0" lang="en-US" altLang="en-US" sz="1100" b="0" i="0" u="none" strike="noStrike" cap="none" normalizeH="0" baseline="0" dirty="0" err="1">
                <a:ln>
                  <a:noFill/>
                </a:ln>
                <a:solidFill>
                  <a:srgbClr val="50FA7B"/>
                </a:solidFill>
                <a:effectLst/>
                <a:latin typeface="JetBrains Mono"/>
              </a:rPr>
              <a:t>toEqual</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BD93F9"/>
                </a:solidFill>
                <a:effectLst/>
                <a:latin typeface="JetBrains Mono"/>
              </a:rPr>
              <a:t>‘Test’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D767B99-2317-4F14-A961-C13F83E787AB}"/>
              </a:ext>
            </a:extLst>
          </p:cNvPr>
          <p:cNvSpPr>
            <a:spLocks noChangeArrowheads="1"/>
          </p:cNvSpPr>
          <p:nvPr/>
        </p:nvSpPr>
        <p:spPr bwMode="auto">
          <a:xfrm>
            <a:off x="1205345" y="2413950"/>
            <a:ext cx="4333008"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test(</a:t>
            </a:r>
            <a:r>
              <a:rPr kumimoji="0" lang="en-US" altLang="en-US" sz="1100" b="0" i="0" u="none" strike="noStrike" cap="none" normalizeH="0" baseline="0">
                <a:ln>
                  <a:noFill/>
                </a:ln>
                <a:solidFill>
                  <a:srgbClr val="F1FA8C"/>
                </a:solidFill>
                <a:effectLst/>
                <a:latin typeface="JetBrains Mono"/>
              </a:rPr>
              <a:t>'numbers is string with comma, Should return NaN'</a:t>
            </a:r>
            <a:r>
              <a:rPr kumimoji="0" lang="en-US" altLang="en-US" sz="1100" b="0" i="0" u="none" strike="noStrike" cap="none" normalizeH="0" baseline="0">
                <a:ln>
                  <a:noFill/>
                </a:ln>
                <a:solidFill>
                  <a:srgbClr val="F8F8F2"/>
                </a:solidFill>
                <a:effectLst/>
                <a:latin typeface="JetBrains Mono"/>
              </a:rPr>
              <a:t>, ()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numbers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'Test,Abc'</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result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simpleParser.</a:t>
            </a:r>
            <a:r>
              <a:rPr kumimoji="0" lang="en-US" altLang="en-US" sz="1100" b="0" i="0" u="none" strike="noStrike" cap="none" normalizeH="0" baseline="0">
                <a:ln>
                  <a:noFill/>
                </a:ln>
                <a:solidFill>
                  <a:srgbClr val="50FA7B"/>
                </a:solidFill>
                <a:effectLst/>
                <a:latin typeface="JetBrains Mono"/>
              </a:rPr>
              <a:t>ParseAndSum</a:t>
            </a:r>
            <a:r>
              <a:rPr kumimoji="0" lang="en-US" altLang="en-US" sz="1100" b="0" i="0" u="none" strike="noStrike" cap="none" normalizeH="0" baseline="0">
                <a:ln>
                  <a:noFill/>
                </a:ln>
                <a:solidFill>
                  <a:srgbClr val="F8F8F2"/>
                </a:solidFill>
                <a:effectLst/>
                <a:latin typeface="JetBrains Mono"/>
              </a:rPr>
              <a:t>(numbers);</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expect(result).</a:t>
            </a:r>
            <a:r>
              <a:rPr kumimoji="0" lang="en-US" altLang="en-US" sz="1100" b="0" i="0" u="none" strike="noStrike" cap="none" normalizeH="0" baseline="0">
                <a:ln>
                  <a:noFill/>
                </a:ln>
                <a:solidFill>
                  <a:srgbClr val="50FA7B"/>
                </a:solidFill>
                <a:effectLst/>
                <a:latin typeface="JetBrains Mono"/>
              </a:rPr>
              <a:t>toEqual</a:t>
            </a:r>
            <a:r>
              <a:rPr kumimoji="0" lang="en-US" altLang="en-US" sz="1100" b="0" i="0" u="none" strike="noStrike" cap="none" normalizeH="0" baseline="0">
                <a:ln>
                  <a:noFill/>
                </a:ln>
                <a:solidFill>
                  <a:srgbClr val="F8F8F2"/>
                </a:solidFill>
                <a:effectLst/>
                <a:latin typeface="JetBrains Mono"/>
              </a:rPr>
              <a:t>(NaN);</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F1B2C9D-6D67-4AA4-89AE-F087EBEF2755}"/>
              </a:ext>
            </a:extLst>
          </p:cNvPr>
          <p:cNvSpPr>
            <a:spLocks noChangeArrowheads="1"/>
          </p:cNvSpPr>
          <p:nvPr/>
        </p:nvSpPr>
        <p:spPr bwMode="auto">
          <a:xfrm>
            <a:off x="1205345" y="3422005"/>
            <a:ext cx="4333008" cy="93871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8F8F2"/>
                </a:solidFill>
                <a:effectLst/>
                <a:latin typeface="JetBrains Mono"/>
              </a:rPr>
              <a:t>test(</a:t>
            </a:r>
            <a:r>
              <a:rPr kumimoji="0" lang="en-US" altLang="en-US" sz="1100" b="0" i="0" u="none" strike="noStrike" cap="none" normalizeH="0" baseline="0">
                <a:ln>
                  <a:noFill/>
                </a:ln>
                <a:solidFill>
                  <a:srgbClr val="F1FA8C"/>
                </a:solidFill>
                <a:effectLst/>
                <a:latin typeface="JetBrains Mono"/>
              </a:rPr>
              <a:t>'List number with comma, Should return total'</a:t>
            </a:r>
            <a:r>
              <a:rPr kumimoji="0" lang="en-US" altLang="en-US" sz="1100" b="0" i="0" u="none" strike="noStrike" cap="none" normalizeH="0" baseline="0">
                <a:ln>
                  <a:noFill/>
                </a:ln>
                <a:solidFill>
                  <a:srgbClr val="F8F8F2"/>
                </a:solidFill>
                <a:effectLst/>
                <a:latin typeface="JetBrains Mono"/>
              </a:rPr>
              <a:t>, ()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numbers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1FA8C"/>
                </a:solidFill>
                <a:effectLst/>
                <a:latin typeface="JetBrains Mono"/>
              </a:rPr>
              <a:t>'1,2,3,4'</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result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simpleParser.</a:t>
            </a:r>
            <a:r>
              <a:rPr kumimoji="0" lang="en-US" altLang="en-US" sz="1100" b="0" i="0" u="none" strike="noStrike" cap="none" normalizeH="0" baseline="0">
                <a:ln>
                  <a:noFill/>
                </a:ln>
                <a:solidFill>
                  <a:srgbClr val="50FA7B"/>
                </a:solidFill>
                <a:effectLst/>
                <a:latin typeface="JetBrains Mono"/>
              </a:rPr>
              <a:t>ParseAndSum</a:t>
            </a:r>
            <a:r>
              <a:rPr kumimoji="0" lang="en-US" altLang="en-US" sz="1100" b="0" i="0" u="none" strike="noStrike" cap="none" normalizeH="0" baseline="0">
                <a:ln>
                  <a:noFill/>
                </a:ln>
                <a:solidFill>
                  <a:srgbClr val="F8F8F2"/>
                </a:solidFill>
                <a:effectLst/>
                <a:latin typeface="JetBrains Mono"/>
              </a:rPr>
              <a:t>(numbers);</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expect(result).</a:t>
            </a:r>
            <a:r>
              <a:rPr kumimoji="0" lang="en-US" altLang="en-US" sz="1100" b="0" i="0" u="none" strike="noStrike" cap="none" normalizeH="0" baseline="0">
                <a:ln>
                  <a:noFill/>
                </a:ln>
                <a:solidFill>
                  <a:srgbClr val="50FA7B"/>
                </a:solidFill>
                <a:effectLst/>
                <a:latin typeface="JetBrains Mono"/>
              </a:rPr>
              <a:t>toEqual</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BD93F9"/>
                </a:solidFill>
                <a:effectLst/>
                <a:latin typeface="JetBrains Mono"/>
              </a:rPr>
              <a:t>10</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3159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Manual Mocks</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Manual mocks are used to stub out functionality with mock data.</a:t>
            </a:r>
          </a:p>
          <a:p>
            <a:r>
              <a:rPr lang="en-US" dirty="0"/>
              <a:t>For example, instead of accessing a remote resource like a website or a database, you might want to create a manual mock that allows you to use fake data.</a:t>
            </a:r>
          </a:p>
          <a:p>
            <a:r>
              <a:rPr lang="en-US" dirty="0"/>
              <a:t>This ensures your tests will be fast and not flaky.</a:t>
            </a:r>
          </a:p>
          <a:p>
            <a:endParaRPr lang="en-US" b="1" dirty="0"/>
          </a:p>
          <a:p>
            <a:pPr marL="0" indent="0">
              <a:buNone/>
            </a:pPr>
            <a:endParaRPr lang="en-US" b="1" dirty="0"/>
          </a:p>
        </p:txBody>
      </p:sp>
    </p:spTree>
    <p:extLst>
      <p:ext uri="{BB962C8B-B14F-4D97-AF65-F5344CB8AC3E}">
        <p14:creationId xmlns:p14="http://schemas.microsoft.com/office/powerpoint/2010/main" val="31445175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Mocking user modules</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Manual mocks are defined by writing a module in a __mocks__/ subdirectory immediately adjacent to the module</a:t>
            </a:r>
          </a:p>
          <a:p>
            <a:r>
              <a:rPr lang="en-US" dirty="0"/>
              <a:t>For example, instead of accessing a remote resource like a website or a database, you might want to create a manual mock that allows you to use fake data.</a:t>
            </a:r>
          </a:p>
          <a:p>
            <a:r>
              <a:rPr lang="en-US" dirty="0"/>
              <a:t>This ensures your tests will be fast and not flaky.</a:t>
            </a:r>
          </a:p>
          <a:p>
            <a:r>
              <a:rPr lang="en-US" dirty="0"/>
              <a:t>Create </a:t>
            </a:r>
            <a:r>
              <a:rPr lang="en-US" b="1" dirty="0"/>
              <a:t>callSimpleParser.js </a:t>
            </a:r>
            <a:r>
              <a:rPr lang="en-US" dirty="0"/>
              <a:t>that will require </a:t>
            </a:r>
            <a:r>
              <a:rPr lang="en-US" b="1" dirty="0" err="1"/>
              <a:t>simpleParser</a:t>
            </a:r>
            <a:r>
              <a:rPr lang="en-US" b="1" dirty="0"/>
              <a:t> </a:t>
            </a:r>
            <a:r>
              <a:rPr lang="en-US" dirty="0"/>
              <a:t>and call </a:t>
            </a:r>
            <a:r>
              <a:rPr lang="en-US" b="1" dirty="0" err="1"/>
              <a:t>ParseAndSum</a:t>
            </a:r>
            <a:r>
              <a:rPr lang="en-US" b="1" dirty="0"/>
              <a:t>()</a:t>
            </a:r>
          </a:p>
          <a:p>
            <a:endParaRPr lang="en-US" b="1" dirty="0"/>
          </a:p>
          <a:p>
            <a:pPr marL="0" indent="0">
              <a:buNone/>
            </a:pPr>
            <a:endParaRPr lang="en-US" b="1" dirty="0"/>
          </a:p>
        </p:txBody>
      </p:sp>
      <p:sp>
        <p:nvSpPr>
          <p:cNvPr id="6" name="Rectangle 3">
            <a:extLst>
              <a:ext uri="{FF2B5EF4-FFF2-40B4-BE49-F238E27FC236}">
                <a16:creationId xmlns:a16="http://schemas.microsoft.com/office/drawing/2014/main" id="{15B4DFB5-6915-4258-A6CA-6D212F764790}"/>
              </a:ext>
            </a:extLst>
          </p:cNvPr>
          <p:cNvSpPr>
            <a:spLocks noChangeArrowheads="1"/>
          </p:cNvSpPr>
          <p:nvPr/>
        </p:nvSpPr>
        <p:spPr bwMode="auto">
          <a:xfrm>
            <a:off x="4759036" y="3990341"/>
            <a:ext cx="4405745" cy="246221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78DCE8"/>
                </a:solidFill>
                <a:effectLst/>
                <a:latin typeface="JetBrains Mono"/>
              </a:rPr>
              <a:t>SimpleParser </a:t>
            </a:r>
            <a:r>
              <a:rPr kumimoji="0" lang="en-US" altLang="en-US" sz="1100" b="0" i="0" u="none" strike="noStrike" cap="none" normalizeH="0" baseline="0">
                <a:ln>
                  <a:noFill/>
                </a:ln>
                <a:solidFill>
                  <a:srgbClr val="FF79C6"/>
                </a:solidFill>
                <a:effectLst/>
                <a:latin typeface="JetBrains Mono"/>
              </a:rPr>
              <a:t>= require</a:t>
            </a:r>
            <a:r>
              <a:rPr kumimoji="0" lang="en-US" altLang="en-US" sz="1100" b="0" i="0" u="none" strike="noStrike" cap="none" normalizeH="0" baseline="0">
                <a:ln>
                  <a:noFill/>
                </a:ln>
                <a:solidFill>
                  <a:srgbClr val="F8F8F2"/>
                </a:solidFill>
                <a:effectLst/>
                <a:latin typeface="JetBrains Mono"/>
              </a:rPr>
              <a:t>(</a:t>
            </a:r>
            <a:r>
              <a:rPr kumimoji="0" lang="en-US" altLang="en-US" sz="1100" b="0" i="0" u="none" strike="noStrike" cap="none" normalizeH="0" baseline="0">
                <a:ln>
                  <a:noFill/>
                </a:ln>
                <a:solidFill>
                  <a:srgbClr val="F1FA8C"/>
                </a:solidFill>
                <a:effectLst/>
                <a:latin typeface="JetBrains Mono"/>
              </a:rPr>
              <a:t>'./simpleParser'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simpleParser </a:t>
            </a:r>
            <a:r>
              <a:rPr kumimoji="0" lang="en-US" altLang="en-US" sz="1100" b="0" i="0" u="none" strike="noStrike" cap="none" normalizeH="0" baseline="0">
                <a:ln>
                  <a:noFill/>
                </a:ln>
                <a:solidFill>
                  <a:srgbClr val="FF79C6"/>
                </a:solidFill>
                <a:effectLst/>
                <a:latin typeface="JetBrains Mono"/>
              </a:rPr>
              <a:t>= new </a:t>
            </a:r>
            <a:r>
              <a:rPr kumimoji="0" lang="en-US" altLang="en-US" sz="1100" b="0" i="0" u="none" strike="noStrike" cap="none" normalizeH="0" baseline="0">
                <a:ln>
                  <a:noFill/>
                </a:ln>
                <a:solidFill>
                  <a:srgbClr val="78DCE8"/>
                </a:solidFill>
                <a:effectLst/>
                <a:latin typeface="JetBrains Mono"/>
              </a:rPr>
              <a:t>SimpleParser</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exports.</a:t>
            </a:r>
            <a:r>
              <a:rPr kumimoji="0" lang="en-US" altLang="en-US" sz="1100" b="0" i="0" u="none" strike="noStrike" cap="none" normalizeH="0" baseline="0">
                <a:ln>
                  <a:noFill/>
                </a:ln>
                <a:solidFill>
                  <a:srgbClr val="50FA7B"/>
                </a:solidFill>
                <a:effectLst/>
                <a:latin typeface="JetBrains Mono"/>
              </a:rPr>
              <a:t>parseAndSum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values</a:t>
            </a: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=&gt; </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const </a:t>
            </a:r>
            <a:r>
              <a:rPr kumimoji="0" lang="en-US" altLang="en-US" sz="1100" b="0" i="0" u="none" strike="noStrike" cap="none" normalizeH="0" baseline="0">
                <a:ln>
                  <a:noFill/>
                </a:ln>
                <a:solidFill>
                  <a:srgbClr val="F8F8F2"/>
                </a:solidFill>
                <a:effectLst/>
                <a:latin typeface="JetBrains Mono"/>
              </a:rPr>
              <a:t>data </a:t>
            </a:r>
            <a:r>
              <a:rPr kumimoji="0" lang="en-US" altLang="en-US" sz="1100" b="0" i="0" u="none" strike="noStrike" cap="none" normalizeH="0" baseline="0">
                <a:ln>
                  <a:noFill/>
                </a:ln>
                <a:solidFill>
                  <a:srgbClr val="FF79C6"/>
                </a:solidFill>
                <a:effectLst/>
                <a:latin typeface="JetBrains Mono"/>
              </a:rPr>
              <a:t>= </a:t>
            </a:r>
            <a:r>
              <a:rPr kumimoji="0" lang="en-US" altLang="en-US" sz="1100" b="0" i="0" u="none" strike="noStrike" cap="none" normalizeH="0" baseline="0">
                <a:ln>
                  <a:noFill/>
                </a:ln>
                <a:solidFill>
                  <a:srgbClr val="F8F8F2"/>
                </a:solidFill>
                <a:effectLst/>
                <a:latin typeface="JetBrains Mono"/>
              </a:rPr>
              <a:t>simpleParser.</a:t>
            </a:r>
            <a:r>
              <a:rPr kumimoji="0" lang="en-US" altLang="en-US" sz="1100" b="0" i="0" u="none" strike="noStrike" cap="none" normalizeH="0" baseline="0">
                <a:ln>
                  <a:noFill/>
                </a:ln>
                <a:solidFill>
                  <a:srgbClr val="50FA7B"/>
                </a:solidFill>
                <a:effectLst/>
                <a:latin typeface="JetBrains Mono"/>
              </a:rPr>
              <a:t>ParseAndSum</a:t>
            </a:r>
            <a:r>
              <a:rPr kumimoji="0" lang="en-US" altLang="en-US" sz="1100" b="0" i="0" u="none" strike="noStrike" cap="none" normalizeH="0" baseline="0">
                <a:ln>
                  <a:noFill/>
                </a:ln>
                <a:solidFill>
                  <a:srgbClr val="F8F8F2"/>
                </a:solidFill>
                <a:effectLst/>
                <a:latin typeface="JetBrains Mono"/>
              </a:rPr>
              <a:t>(</a:t>
            </a:r>
            <a:r>
              <a:rPr kumimoji="0" lang="en-US" altLang="en-US" sz="1100" b="0" i="1" u="none" strike="noStrike" cap="none" normalizeH="0" baseline="0">
                <a:ln>
                  <a:noFill/>
                </a:ln>
                <a:solidFill>
                  <a:srgbClr val="FFB86C"/>
                </a:solidFill>
                <a:effectLst/>
                <a:latin typeface="JetBrains Mono"/>
              </a:rPr>
              <a:t>values</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switch </a:t>
            </a:r>
            <a:r>
              <a:rPr kumimoji="0" lang="en-US" altLang="en-US" sz="1100" b="0" i="0" u="none" strike="noStrike" cap="none" normalizeH="0" baseline="0">
                <a:ln>
                  <a:noFill/>
                </a:ln>
                <a:solidFill>
                  <a:srgbClr val="F8F8F2"/>
                </a:solidFill>
                <a:effectLst/>
                <a:latin typeface="JetBrains Mono"/>
              </a:rPr>
              <a:t>(data)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case </a:t>
            </a:r>
            <a:r>
              <a:rPr kumimoji="0" lang="en-US" altLang="en-US" sz="1100" b="0" i="0" u="none" strike="noStrike" cap="none" normalizeH="0" baseline="0">
                <a:ln>
                  <a:noFill/>
                </a:ln>
                <a:solidFill>
                  <a:srgbClr val="BD93F9"/>
                </a:solidFill>
                <a:effectLst/>
                <a:latin typeface="JetBrains Mono"/>
              </a:rPr>
              <a:t>0</a:t>
            </a:r>
            <a:r>
              <a:rPr kumimoji="0" lang="en-US" altLang="en-US" sz="1100" b="0" i="0" u="none" strike="noStrike" cap="none" normalizeH="0" baseline="0">
                <a:ln>
                  <a:noFill/>
                </a:ln>
                <a:solidFill>
                  <a:srgbClr val="FF79C6"/>
                </a:solidFill>
                <a:effectLst/>
                <a:latin typeface="JetBrains Mono"/>
              </a:rPr>
              <a:t>:</a:t>
            </a:r>
            <a:br>
              <a:rPr kumimoji="0" lang="en-US" altLang="en-US" sz="1100" b="0" i="0" u="none" strike="noStrike" cap="none" normalizeH="0" baseline="0">
                <a:ln>
                  <a:noFill/>
                </a:ln>
                <a:solidFill>
                  <a:srgbClr val="FF79C6"/>
                </a:solidFill>
                <a:effectLst/>
                <a:latin typeface="JetBrains Mono"/>
              </a:rPr>
            </a:br>
            <a:r>
              <a:rPr kumimoji="0" lang="en-US" altLang="en-US" sz="1100" b="0" i="0" u="none" strike="noStrike" cap="none" normalizeH="0" baseline="0">
                <a:ln>
                  <a:noFill/>
                </a:ln>
                <a:solidFill>
                  <a:srgbClr val="FF79C6"/>
                </a:solidFill>
                <a:effectLst/>
                <a:latin typeface="JetBrains Mono"/>
              </a:rPr>
              <a:t>            return </a:t>
            </a:r>
            <a:r>
              <a:rPr kumimoji="0" lang="en-US" altLang="en-US" sz="1100" b="0" i="0" u="none" strike="noStrike" cap="none" normalizeH="0" baseline="0">
                <a:ln>
                  <a:noFill/>
                </a:ln>
                <a:solidFill>
                  <a:srgbClr val="F1FA8C"/>
                </a:solidFill>
                <a:effectLst/>
                <a:latin typeface="JetBrains Mono"/>
              </a:rPr>
              <a:t>"nothing"</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case </a:t>
            </a:r>
            <a:r>
              <a:rPr kumimoji="0" lang="en-US" altLang="en-US" sz="1100" b="0" i="0" u="none" strike="noStrike" cap="none" normalizeH="0" baseline="0">
                <a:ln>
                  <a:noFill/>
                </a:ln>
                <a:solidFill>
                  <a:srgbClr val="F8F8F2"/>
                </a:solidFill>
                <a:effectLst/>
                <a:latin typeface="JetBrains Mono"/>
              </a:rPr>
              <a:t>NaN</a:t>
            </a:r>
            <a:r>
              <a:rPr kumimoji="0" lang="en-US" altLang="en-US" sz="1100" b="0" i="0" u="none" strike="noStrike" cap="none" normalizeH="0" baseline="0">
                <a:ln>
                  <a:noFill/>
                </a:ln>
                <a:solidFill>
                  <a:srgbClr val="FF79C6"/>
                </a:solidFill>
                <a:effectLst/>
                <a:latin typeface="JetBrains Mono"/>
              </a:rPr>
              <a:t>:</a:t>
            </a:r>
            <a:br>
              <a:rPr kumimoji="0" lang="en-US" altLang="en-US" sz="1100" b="0" i="0" u="none" strike="noStrike" cap="none" normalizeH="0" baseline="0">
                <a:ln>
                  <a:noFill/>
                </a:ln>
                <a:solidFill>
                  <a:srgbClr val="FF79C6"/>
                </a:solidFill>
                <a:effectLst/>
                <a:latin typeface="JetBrains Mono"/>
              </a:rPr>
            </a:br>
            <a:r>
              <a:rPr kumimoji="0" lang="en-US" altLang="en-US" sz="1100" b="0" i="0" u="none" strike="noStrike" cap="none" normalizeH="0" baseline="0">
                <a:ln>
                  <a:noFill/>
                </a:ln>
                <a:solidFill>
                  <a:srgbClr val="FF79C6"/>
                </a:solidFill>
                <a:effectLst/>
                <a:latin typeface="JetBrains Mono"/>
              </a:rPr>
              <a:t>            return </a:t>
            </a:r>
            <a:r>
              <a:rPr kumimoji="0" lang="en-US" altLang="en-US" sz="1100" b="0" i="0" u="none" strike="noStrike" cap="none" normalizeH="0" baseline="0">
                <a:ln>
                  <a:noFill/>
                </a:ln>
                <a:solidFill>
                  <a:srgbClr val="F1FA8C"/>
                </a:solidFill>
                <a:effectLst/>
                <a:latin typeface="JetBrains Mono"/>
              </a:rPr>
              <a:t>"null"</a:t>
            </a:r>
            <a:r>
              <a:rPr kumimoji="0" lang="en-US" altLang="en-US" sz="1100" b="0" i="0" u="none" strike="noStrike" cap="none" normalizeH="0" baseline="0">
                <a:ln>
                  <a:noFill/>
                </a:ln>
                <a:solidFill>
                  <a:srgbClr val="F8F8F2"/>
                </a:solidFill>
                <a:effectLst/>
                <a:latin typeface="JetBrains Mono"/>
              </a:rPr>
              <a:t>;</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r>
              <a:rPr kumimoji="0" lang="en-US" altLang="en-US" sz="1100" b="0" i="0" u="none" strike="noStrike" cap="none" normalizeH="0" baseline="0">
                <a:ln>
                  <a:noFill/>
                </a:ln>
                <a:solidFill>
                  <a:srgbClr val="FF79C6"/>
                </a:solidFill>
                <a:effectLst/>
                <a:latin typeface="JetBrains Mono"/>
              </a:rPr>
              <a:t>default:</a:t>
            </a:r>
            <a:br>
              <a:rPr kumimoji="0" lang="en-US" altLang="en-US" sz="1100" b="0" i="0" u="none" strike="noStrike" cap="none" normalizeH="0" baseline="0">
                <a:ln>
                  <a:noFill/>
                </a:ln>
                <a:solidFill>
                  <a:srgbClr val="FF79C6"/>
                </a:solidFill>
                <a:effectLst/>
                <a:latin typeface="JetBrains Mono"/>
              </a:rPr>
            </a:br>
            <a:r>
              <a:rPr kumimoji="0" lang="en-US" altLang="en-US" sz="1100" b="0" i="0" u="none" strike="noStrike" cap="none" normalizeH="0" baseline="0">
                <a:ln>
                  <a:noFill/>
                </a:ln>
                <a:solidFill>
                  <a:srgbClr val="FF79C6"/>
                </a:solidFill>
                <a:effectLst/>
                <a:latin typeface="JetBrains Mono"/>
              </a:rPr>
              <a:t>            return </a:t>
            </a:r>
            <a:r>
              <a:rPr kumimoji="0" lang="en-US" altLang="en-US" sz="1100" b="0" i="0" u="none" strike="noStrike" cap="none" normalizeH="0" baseline="0">
                <a:ln>
                  <a:noFill/>
                </a:ln>
                <a:solidFill>
                  <a:srgbClr val="F8F8F2"/>
                </a:solidFill>
                <a:effectLst/>
                <a:latin typeface="JetBrains Mono"/>
              </a:rPr>
              <a:t>data;</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    }</a:t>
            </a:r>
            <a:br>
              <a:rPr kumimoji="0" lang="en-US" altLang="en-US" sz="1100" b="0" i="0" u="none" strike="noStrike" cap="none" normalizeH="0" baseline="0">
                <a:ln>
                  <a:noFill/>
                </a:ln>
                <a:solidFill>
                  <a:srgbClr val="F8F8F2"/>
                </a:solidFill>
                <a:effectLst/>
                <a:latin typeface="JetBrains Mono"/>
              </a:rPr>
            </a:br>
            <a:r>
              <a:rPr kumimoji="0" lang="en-US" altLang="en-US" sz="1100" b="0" i="0" u="none" strike="noStrike" cap="none" normalizeH="0" baseline="0">
                <a:ln>
                  <a:noFill/>
                </a:ln>
                <a:solidFill>
                  <a:srgbClr val="F8F8F2"/>
                </a:solidFill>
                <a:effectLst/>
                <a:latin typeface="JetBrains Mono"/>
              </a:rPr>
              <a: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86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Mocking user modules (2)</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Create </a:t>
            </a:r>
            <a:r>
              <a:rPr lang="en-US" b="1" dirty="0"/>
              <a:t>__mocks__/simpleParser.js </a:t>
            </a:r>
            <a:r>
              <a:rPr lang="en-US" dirty="0"/>
              <a:t>that will mock class </a:t>
            </a:r>
            <a:r>
              <a:rPr lang="en-US" dirty="0" err="1"/>
              <a:t>simpleParser</a:t>
            </a:r>
            <a:r>
              <a:rPr lang="en-US" dirty="0"/>
              <a:t> for our testing</a:t>
            </a:r>
            <a:endParaRPr lang="en-US" b="1" dirty="0"/>
          </a:p>
          <a:p>
            <a:endParaRPr lang="en-US" b="1" dirty="0"/>
          </a:p>
          <a:p>
            <a:pPr marL="0" indent="0">
              <a:buNone/>
            </a:pPr>
            <a:endParaRPr lang="en-US" b="1" dirty="0"/>
          </a:p>
        </p:txBody>
      </p:sp>
      <p:sp>
        <p:nvSpPr>
          <p:cNvPr id="4" name="Rectangle 1">
            <a:extLst>
              <a:ext uri="{FF2B5EF4-FFF2-40B4-BE49-F238E27FC236}">
                <a16:creationId xmlns:a16="http://schemas.microsoft.com/office/drawing/2014/main" id="{A356F2A4-A379-403B-8010-A39BF441A3F4}"/>
              </a:ext>
            </a:extLst>
          </p:cNvPr>
          <p:cNvSpPr>
            <a:spLocks noChangeArrowheads="1"/>
          </p:cNvSpPr>
          <p:nvPr/>
        </p:nvSpPr>
        <p:spPr bwMode="auto">
          <a:xfrm>
            <a:off x="1143000" y="1877844"/>
            <a:ext cx="3730336" cy="323165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.exports </a:t>
            </a:r>
            <a:r>
              <a:rPr kumimoji="0" lang="en-US" altLang="en-US" sz="1200" b="0" i="0" u="none" strike="noStrike" cap="none" normalizeH="0" baseline="0">
                <a:ln>
                  <a:noFill/>
                </a:ln>
                <a:solidFill>
                  <a:srgbClr val="FF79C6"/>
                </a:solidFill>
                <a:effectLst/>
                <a:latin typeface="JetBrains Mono"/>
              </a:rPr>
              <a:t>= class </a:t>
            </a:r>
            <a:r>
              <a:rPr kumimoji="0" lang="en-US" altLang="en-US" sz="1200" b="0" i="0" u="none" strike="noStrike" cap="none" normalizeH="0" baseline="0">
                <a:ln>
                  <a:noFill/>
                </a:ln>
                <a:solidFill>
                  <a:srgbClr val="78DCE8"/>
                </a:solidFill>
                <a:effectLst/>
                <a:latin typeface="JetBrains Mono"/>
              </a:rPr>
              <a:t>MockSimpleParser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returnData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constructor</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BD93F9"/>
                </a:solidFill>
                <a:effectLst/>
                <a:latin typeface="JetBrains Mono"/>
              </a:rPr>
              <a:t>this</a:t>
            </a:r>
            <a:r>
              <a:rPr kumimoji="0" lang="en-US" altLang="en-US" sz="1200" b="0" i="0" u="none" strike="noStrike" cap="none" normalizeH="0" baseline="0">
                <a:ln>
                  <a:noFill/>
                </a:ln>
                <a:solidFill>
                  <a:srgbClr val="F8F8F2"/>
                </a:solidFill>
                <a:effectLst/>
                <a:latin typeface="JetBrains Mono"/>
              </a:rPr>
              <a:t>.returnData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"nullOrEmpty"</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0</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"stringWithoutComma"</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"String"</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"stringWithComma"</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NaN,</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"number"</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1</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1FA8C"/>
                </a:solidFill>
                <a:effectLst/>
                <a:latin typeface="JetBrains Mono"/>
              </a:rPr>
              <a:t>"numberStringWithComma"</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999</a:t>
            </a:r>
            <a:br>
              <a:rPr kumimoji="0" lang="en-US" altLang="en-US" sz="1200" b="0" i="0" u="none" strike="noStrike" cap="none" normalizeH="0" baseline="0">
                <a:ln>
                  <a:noFill/>
                </a:ln>
                <a:solidFill>
                  <a:srgbClr val="BD93F9"/>
                </a:solidFill>
                <a:effectLst/>
                <a:latin typeface="JetBrains Mono"/>
              </a:rPr>
            </a:br>
            <a:r>
              <a:rPr kumimoji="0" lang="en-US" altLang="en-US" sz="1200" b="0" i="0" u="none" strike="noStrike" cap="none" normalizeH="0" baseline="0">
                <a:ln>
                  <a:noFill/>
                </a:ln>
                <a:solidFill>
                  <a:srgbClr val="BD93F9"/>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ParseAndSum</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numbers</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1" u="none" strike="noStrike" cap="none" normalizeH="0" baseline="0">
                <a:ln>
                  <a:noFill/>
                </a:ln>
                <a:solidFill>
                  <a:srgbClr val="BD93F9"/>
                </a:solidFill>
                <a:effectLst/>
                <a:latin typeface="JetBrains Mono"/>
              </a:rPr>
              <a:t>this</a:t>
            </a:r>
            <a:r>
              <a:rPr kumimoji="0" lang="en-US" altLang="en-US" sz="1200" b="0" i="0" u="none" strike="noStrike" cap="none" normalizeH="0" baseline="0">
                <a:ln>
                  <a:noFill/>
                </a:ln>
                <a:solidFill>
                  <a:srgbClr val="F8F8F2"/>
                </a:solidFill>
                <a:effectLst/>
                <a:latin typeface="JetBrains Mono"/>
              </a:rPr>
              <a:t>.returnData[</a:t>
            </a:r>
            <a:r>
              <a:rPr kumimoji="0" lang="en-US" altLang="en-US" sz="1200" b="0" i="1" u="none" strike="noStrike" cap="none" normalizeH="0" baseline="0">
                <a:ln>
                  <a:noFill/>
                </a:ln>
                <a:solidFill>
                  <a:srgbClr val="FFB86C"/>
                </a:solidFill>
                <a:effectLst/>
                <a:latin typeface="JetBrains Mono"/>
              </a:rPr>
              <a:t>numbers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03372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2BE7-C5D5-4C25-971B-1AA046B8089D}"/>
              </a:ext>
            </a:extLst>
          </p:cNvPr>
          <p:cNvSpPr>
            <a:spLocks noGrp="1"/>
          </p:cNvSpPr>
          <p:nvPr>
            <p:ph type="title"/>
          </p:nvPr>
        </p:nvSpPr>
        <p:spPr/>
        <p:txBody>
          <a:bodyPr/>
          <a:lstStyle/>
          <a:p>
            <a:r>
              <a:rPr lang="en-US" dirty="0"/>
              <a:t>Mocking Node modules</a:t>
            </a:r>
          </a:p>
        </p:txBody>
      </p:sp>
      <p:sp>
        <p:nvSpPr>
          <p:cNvPr id="3" name="Content Placeholder 2">
            <a:extLst>
              <a:ext uri="{FF2B5EF4-FFF2-40B4-BE49-F238E27FC236}">
                <a16:creationId xmlns:a16="http://schemas.microsoft.com/office/drawing/2014/main" id="{2201D6B1-210C-40B8-BD31-7216503F5924}"/>
              </a:ext>
            </a:extLst>
          </p:cNvPr>
          <p:cNvSpPr>
            <a:spLocks noGrp="1"/>
          </p:cNvSpPr>
          <p:nvPr>
            <p:ph type="body" sz="quarter" idx="11"/>
          </p:nvPr>
        </p:nvSpPr>
        <p:spPr/>
        <p:txBody>
          <a:bodyPr>
            <a:normAutofit/>
          </a:bodyPr>
          <a:lstStyle/>
          <a:p>
            <a:r>
              <a:rPr lang="en-US" dirty="0"/>
              <a:t>If we want to mock Node module (</a:t>
            </a:r>
            <a:r>
              <a:rPr lang="en-US" dirty="0" err="1"/>
              <a:t>e.g</a:t>
            </a:r>
            <a:r>
              <a:rPr lang="en-US" dirty="0"/>
              <a:t>: </a:t>
            </a:r>
            <a:r>
              <a:rPr lang="en-US" dirty="0" err="1"/>
              <a:t>lodash</a:t>
            </a:r>
            <a:r>
              <a:rPr lang="en-US" dirty="0"/>
              <a:t>), the mock should be placed in the __mocks__ directory adjacent to </a:t>
            </a:r>
            <a:r>
              <a:rPr lang="en-US" dirty="0" err="1"/>
              <a:t>node_modules</a:t>
            </a:r>
            <a:endParaRPr lang="en-US" dirty="0"/>
          </a:p>
          <a:p>
            <a:pPr lvl="1"/>
            <a:r>
              <a:rPr lang="en-US" b="1" dirty="0"/>
              <a:t>There’s no need to explicitly call </a:t>
            </a:r>
            <a:r>
              <a:rPr lang="en-US" b="1" dirty="0" err="1"/>
              <a:t>jest.mock</a:t>
            </a:r>
            <a:r>
              <a:rPr lang="en-US" b="1" dirty="0"/>
              <a:t>(‘</a:t>
            </a:r>
            <a:r>
              <a:rPr lang="en-US" b="1" dirty="0" err="1"/>
              <a:t>module_name</a:t>
            </a:r>
            <a:r>
              <a:rPr lang="en-US" b="1" dirty="0"/>
              <a:t>’)</a:t>
            </a:r>
          </a:p>
          <a:p>
            <a:r>
              <a:rPr lang="en-US" dirty="0"/>
              <a:t>If we want to mock Node’s core module (</a:t>
            </a:r>
            <a:r>
              <a:rPr lang="en-US" dirty="0" err="1"/>
              <a:t>e.g</a:t>
            </a:r>
            <a:r>
              <a:rPr lang="en-US" dirty="0"/>
              <a:t>: fs or path), then explicitly calling is </a:t>
            </a:r>
            <a:r>
              <a:rPr lang="en-US" b="1" dirty="0"/>
              <a:t>required </a:t>
            </a:r>
            <a:r>
              <a:rPr lang="en-US" b="1" dirty="0">
                <a:sym typeface="Wingdings" panose="05000000000000000000" pitchFamily="2" charset="2"/>
              </a:rPr>
              <a:t> </a:t>
            </a:r>
            <a:r>
              <a:rPr lang="en-US" dirty="0" err="1"/>
              <a:t>jest.mock</a:t>
            </a:r>
            <a:r>
              <a:rPr lang="en-US" dirty="0"/>
              <a:t>(‘path’)</a:t>
            </a:r>
            <a:endParaRPr lang="en-US" b="1" dirty="0"/>
          </a:p>
          <a:p>
            <a:pPr marL="0" indent="0">
              <a:buNone/>
            </a:pPr>
            <a:endParaRPr lang="en-US" b="1" dirty="0"/>
          </a:p>
        </p:txBody>
      </p:sp>
    </p:spTree>
    <p:extLst>
      <p:ext uri="{BB962C8B-B14F-4D97-AF65-F5344CB8AC3E}">
        <p14:creationId xmlns:p14="http://schemas.microsoft.com/office/powerpoint/2010/main" val="37022336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How to use SSL/TLS with Node.js</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4144941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997DED-AB7A-4012-B3B7-16A9D18ED5D4}"/>
              </a:ext>
            </a:extLst>
          </p:cNvPr>
          <p:cNvSpPr>
            <a:spLocks noGrp="1"/>
          </p:cNvSpPr>
          <p:nvPr>
            <p:ph type="title"/>
          </p:nvPr>
        </p:nvSpPr>
        <p:spPr/>
        <p:txBody>
          <a:bodyPr/>
          <a:lstStyle/>
          <a:p>
            <a:r>
              <a:rPr lang="en-US" dirty="0"/>
              <a:t>HTTPS Everywhere</a:t>
            </a:r>
          </a:p>
        </p:txBody>
      </p:sp>
      <p:sp>
        <p:nvSpPr>
          <p:cNvPr id="6" name="Content Placeholder 5">
            <a:extLst>
              <a:ext uri="{FF2B5EF4-FFF2-40B4-BE49-F238E27FC236}">
                <a16:creationId xmlns:a16="http://schemas.microsoft.com/office/drawing/2014/main" id="{B1D60BDE-5E90-4785-A603-A1885AF3ABD7}"/>
              </a:ext>
            </a:extLst>
          </p:cNvPr>
          <p:cNvSpPr>
            <a:spLocks noGrp="1"/>
          </p:cNvSpPr>
          <p:nvPr>
            <p:ph type="body" sz="quarter" idx="11"/>
          </p:nvPr>
        </p:nvSpPr>
        <p:spPr/>
        <p:txBody>
          <a:bodyPr/>
          <a:lstStyle/>
          <a:p>
            <a:r>
              <a:rPr lang="en-US" dirty="0"/>
              <a:t>In 2020, there’s no reason for your website not to use HTTPS. Visitors expect it, Google uses it as a ranking factor and browser makers will happily name and shame those sites not using it.</a:t>
            </a:r>
          </a:p>
          <a:p>
            <a:r>
              <a:rPr lang="en-US" dirty="0"/>
              <a:t>In this tutorial, I’ll walk you through a practical example of how to add a Let’s Encrypt–generated certificate to your Express.js server.</a:t>
            </a:r>
          </a:p>
          <a:p>
            <a:r>
              <a:rPr lang="en-US" dirty="0"/>
              <a:t>But protecting our sites and apps with HTTPS isn’t enough. We should also demand encrypted connections from the servers we’re talking to. We’ll see that possibilities exist to activate the SSL/TLS layer even when it’s not enabled by default.</a:t>
            </a:r>
          </a:p>
        </p:txBody>
      </p:sp>
    </p:spTree>
    <p:extLst>
      <p:ext uri="{BB962C8B-B14F-4D97-AF65-F5344CB8AC3E}">
        <p14:creationId xmlns:p14="http://schemas.microsoft.com/office/powerpoint/2010/main" val="12628252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997DED-AB7A-4012-B3B7-16A9D18ED5D4}"/>
              </a:ext>
            </a:extLst>
          </p:cNvPr>
          <p:cNvSpPr>
            <a:spLocks noGrp="1"/>
          </p:cNvSpPr>
          <p:nvPr>
            <p:ph type="title"/>
          </p:nvPr>
        </p:nvSpPr>
        <p:spPr/>
        <p:txBody>
          <a:bodyPr/>
          <a:lstStyle/>
          <a:p>
            <a:r>
              <a:rPr lang="en-US" dirty="0"/>
              <a:t>HTTPS Everywhere (2)</a:t>
            </a:r>
          </a:p>
        </p:txBody>
      </p:sp>
      <p:sp>
        <p:nvSpPr>
          <p:cNvPr id="6" name="Content Placeholder 5">
            <a:extLst>
              <a:ext uri="{FF2B5EF4-FFF2-40B4-BE49-F238E27FC236}">
                <a16:creationId xmlns:a16="http://schemas.microsoft.com/office/drawing/2014/main" id="{B1D60BDE-5E90-4785-A603-A1885AF3ABD7}"/>
              </a:ext>
            </a:extLst>
          </p:cNvPr>
          <p:cNvSpPr>
            <a:spLocks noGrp="1"/>
          </p:cNvSpPr>
          <p:nvPr>
            <p:ph type="body" sz="quarter" idx="11"/>
          </p:nvPr>
        </p:nvSpPr>
        <p:spPr/>
        <p:txBody>
          <a:bodyPr>
            <a:normAutofit/>
          </a:bodyPr>
          <a:lstStyle/>
          <a:p>
            <a:r>
              <a:rPr lang="en-US" dirty="0"/>
              <a:t>The HTTP/2 specification was published as RFC 7540 in May 2015</a:t>
            </a:r>
          </a:p>
          <a:p>
            <a:r>
              <a:rPr lang="en-US" dirty="0"/>
              <a:t>Currently no browser supports HTTP/2 unencrypted</a:t>
            </a:r>
          </a:p>
          <a:p>
            <a:r>
              <a:rPr lang="en-US" dirty="0"/>
              <a:t>This gives HTTPS another boost</a:t>
            </a:r>
          </a:p>
          <a:p>
            <a:r>
              <a:rPr lang="en-US" dirty="0"/>
              <a:t>From the perspective of a website running in the browser (at the application level):</a:t>
            </a:r>
          </a:p>
          <a:p>
            <a:pPr lvl="1"/>
            <a:r>
              <a:rPr lang="en-US" dirty="0"/>
              <a:t>Client Browser</a:t>
            </a:r>
          </a:p>
          <a:p>
            <a:pPr lvl="1"/>
            <a:r>
              <a:rPr lang="en-US" dirty="0"/>
              <a:t>HTTP</a:t>
            </a:r>
          </a:p>
          <a:p>
            <a:pPr lvl="1"/>
            <a:r>
              <a:rPr lang="en-US" dirty="0"/>
              <a:t>SSL/TLS</a:t>
            </a:r>
          </a:p>
          <a:p>
            <a:pPr lvl="1"/>
            <a:r>
              <a:rPr lang="en-US" dirty="0"/>
              <a:t>TCP</a:t>
            </a:r>
          </a:p>
          <a:p>
            <a:pPr lvl="1"/>
            <a:r>
              <a:rPr lang="en-US" dirty="0"/>
              <a:t>IP</a:t>
            </a:r>
          </a:p>
          <a:p>
            <a:r>
              <a:rPr lang="en-US" dirty="0"/>
              <a:t>HTTPS is nothing more than HTTP protocol on top of SSL/TLS.</a:t>
            </a:r>
          </a:p>
        </p:txBody>
      </p:sp>
    </p:spTree>
    <p:extLst>
      <p:ext uri="{BB962C8B-B14F-4D97-AF65-F5344CB8AC3E}">
        <p14:creationId xmlns:p14="http://schemas.microsoft.com/office/powerpoint/2010/main" val="39007150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997DED-AB7A-4012-B3B7-16A9D18ED5D4}"/>
              </a:ext>
            </a:extLst>
          </p:cNvPr>
          <p:cNvSpPr>
            <a:spLocks noGrp="1"/>
          </p:cNvSpPr>
          <p:nvPr>
            <p:ph type="title"/>
          </p:nvPr>
        </p:nvSpPr>
        <p:spPr/>
        <p:txBody>
          <a:bodyPr/>
          <a:lstStyle/>
          <a:p>
            <a:r>
              <a:rPr lang="en-US" dirty="0"/>
              <a:t>HTTPS Everywhere (3)</a:t>
            </a:r>
          </a:p>
        </p:txBody>
      </p:sp>
      <p:sp>
        <p:nvSpPr>
          <p:cNvPr id="6" name="Content Placeholder 5">
            <a:extLst>
              <a:ext uri="{FF2B5EF4-FFF2-40B4-BE49-F238E27FC236}">
                <a16:creationId xmlns:a16="http://schemas.microsoft.com/office/drawing/2014/main" id="{B1D60BDE-5E90-4785-A603-A1885AF3ABD7}"/>
              </a:ext>
            </a:extLst>
          </p:cNvPr>
          <p:cNvSpPr>
            <a:spLocks noGrp="1"/>
          </p:cNvSpPr>
          <p:nvPr>
            <p:ph type="body" sz="quarter" idx="11"/>
          </p:nvPr>
        </p:nvSpPr>
        <p:spPr/>
        <p:txBody>
          <a:bodyPr>
            <a:normAutofit/>
          </a:bodyPr>
          <a:lstStyle/>
          <a:p>
            <a:r>
              <a:rPr lang="en-US" dirty="0"/>
              <a:t>One of the most common myths is that using SSL/TLS is computationally expensive and slows the server down</a:t>
            </a:r>
          </a:p>
          <a:p>
            <a:r>
              <a:rPr lang="en-US" dirty="0"/>
              <a:t>This is certainly not true anymore. We also don’t need any specialized hardware with cryptography units.</a:t>
            </a:r>
          </a:p>
          <a:p>
            <a:r>
              <a:rPr lang="en-US" dirty="0"/>
              <a:t>Even for Google, the SSL/TLS layer accounts for less than 1% of the CPU load and the network overhead of HTTPS as compared to HTTP is below 2%.</a:t>
            </a:r>
          </a:p>
          <a:p>
            <a:r>
              <a:rPr lang="en-US" dirty="0"/>
              <a:t>The most recent version is TLS 1.3. TLS is the successor of SSL, which is available in its latest release SSL 3.0</a:t>
            </a:r>
          </a:p>
          <a:p>
            <a:r>
              <a:rPr lang="en-US" dirty="0"/>
              <a:t>The changes from SSL to TLS preclude interoperability, but the basic procedure is, however, unchanged</a:t>
            </a:r>
          </a:p>
        </p:txBody>
      </p:sp>
    </p:spTree>
    <p:extLst>
      <p:ext uri="{BB962C8B-B14F-4D97-AF65-F5344CB8AC3E}">
        <p14:creationId xmlns:p14="http://schemas.microsoft.com/office/powerpoint/2010/main" val="71637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5B802-D1DF-432C-9E17-1ADEC937AB51}"/>
              </a:ext>
            </a:extLst>
          </p:cNvPr>
          <p:cNvSpPr>
            <a:spLocks noGrp="1"/>
          </p:cNvSpPr>
          <p:nvPr>
            <p:ph type="title"/>
          </p:nvPr>
        </p:nvSpPr>
        <p:spPr/>
        <p:txBody>
          <a:bodyPr/>
          <a:lstStyle/>
          <a:p>
            <a:r>
              <a:rPr lang="en-US" dirty="0"/>
              <a:t>Select data from table</a:t>
            </a:r>
          </a:p>
        </p:txBody>
      </p:sp>
      <p:sp>
        <p:nvSpPr>
          <p:cNvPr id="3" name="Content Placeholder 2">
            <a:extLst>
              <a:ext uri="{FF2B5EF4-FFF2-40B4-BE49-F238E27FC236}">
                <a16:creationId xmlns:a16="http://schemas.microsoft.com/office/drawing/2014/main" id="{3FC288DF-B570-4B06-9500-C63E5D246B35}"/>
              </a:ext>
            </a:extLst>
          </p:cNvPr>
          <p:cNvSpPr>
            <a:spLocks noGrp="1"/>
          </p:cNvSpPr>
          <p:nvPr>
            <p:ph type="body" sz="quarter" idx="11"/>
          </p:nvPr>
        </p:nvSpPr>
        <p:spPr/>
        <p:txBody>
          <a:bodyPr/>
          <a:lstStyle/>
          <a:p>
            <a:r>
              <a:rPr lang="en-US" dirty="0"/>
              <a:t>Create </a:t>
            </a:r>
            <a:r>
              <a:rPr lang="en-US" b="1" dirty="0"/>
              <a:t>select.js</a:t>
            </a:r>
          </a:p>
        </p:txBody>
      </p:sp>
      <p:sp>
        <p:nvSpPr>
          <p:cNvPr id="5" name="Rectangle 1">
            <a:extLst>
              <a:ext uri="{FF2B5EF4-FFF2-40B4-BE49-F238E27FC236}">
                <a16:creationId xmlns:a16="http://schemas.microsoft.com/office/drawing/2014/main" id="{8959BE72-900B-4043-84BC-2CE8823165B4}"/>
              </a:ext>
            </a:extLst>
          </p:cNvPr>
          <p:cNvSpPr>
            <a:spLocks noChangeArrowheads="1"/>
          </p:cNvSpPr>
          <p:nvPr/>
        </p:nvSpPr>
        <p:spPr bwMode="auto">
          <a:xfrm>
            <a:off x="1163781" y="1824995"/>
            <a:ext cx="5704609" cy="375487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mysql </a:t>
            </a:r>
            <a:r>
              <a:rPr kumimoji="0" lang="en-US" altLang="en-US" sz="1400" b="0" i="0" u="none" strike="noStrike" cap="none" normalizeH="0" baseline="0">
                <a:ln>
                  <a:noFill/>
                </a:ln>
                <a:solidFill>
                  <a:srgbClr val="FF79C6"/>
                </a:solidFill>
                <a:effectLst/>
                <a:latin typeface="JetBrains Mono"/>
              </a:rPr>
              <a:t>= require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'mysql'</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con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8F8F2"/>
                </a:solidFill>
                <a:effectLst/>
                <a:latin typeface="JetBrains Mono"/>
              </a:rPr>
              <a:t>mysql.</a:t>
            </a:r>
            <a:r>
              <a:rPr kumimoji="0" lang="en-US" altLang="en-US" sz="1400" b="0" i="0" u="none" strike="noStrike" cap="none" normalizeH="0" baseline="0">
                <a:ln>
                  <a:noFill/>
                </a:ln>
                <a:solidFill>
                  <a:srgbClr val="50FA7B"/>
                </a:solidFill>
                <a:effectLst/>
                <a:latin typeface="JetBrains Mono"/>
              </a:rPr>
              <a:t>createConnection</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host</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"localhost"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user</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"sa"</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password</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database</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"mydb"</a:t>
            </a:r>
            <a:br>
              <a:rPr kumimoji="0" lang="en-US" altLang="en-US" sz="1400" b="0" i="0" u="none" strike="noStrike" cap="none" normalizeH="0" baseline="0">
                <a:ln>
                  <a:noFill/>
                </a:ln>
                <a:solidFill>
                  <a:srgbClr val="F1FA8C"/>
                </a:solidFill>
                <a:effectLst/>
                <a:latin typeface="JetBrains Mono"/>
              </a:rPr>
            </a:b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con.</a:t>
            </a:r>
            <a:r>
              <a:rPr kumimoji="0" lang="en-US" altLang="en-US" sz="1400" b="0" i="0" u="none" strike="noStrike" cap="none" normalizeH="0" baseline="0">
                <a:ln>
                  <a:noFill/>
                </a:ln>
                <a:solidFill>
                  <a:srgbClr val="50FA7B"/>
                </a:solidFill>
                <a:effectLst/>
                <a:latin typeface="JetBrains Mono"/>
              </a:rPr>
              <a:t>connect</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F79C6"/>
                </a:solidFill>
                <a:effectLst/>
                <a:latin typeface="JetBrains Mono"/>
              </a:rPr>
              <a:t>function</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1FA8C"/>
                </a:solidFill>
                <a:effectLst/>
                <a:latin typeface="JetBrains Mono"/>
              </a:rPr>
              <a:t>"Connected!"</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const </a:t>
            </a:r>
            <a:r>
              <a:rPr kumimoji="0" lang="en-US" altLang="en-US" sz="1400" b="0" i="0" u="none" strike="noStrike" cap="none" normalizeH="0" baseline="0">
                <a:ln>
                  <a:noFill/>
                </a:ln>
                <a:solidFill>
                  <a:srgbClr val="F8F8F2"/>
                </a:solidFill>
                <a:effectLst/>
                <a:latin typeface="JetBrains Mono"/>
              </a:rPr>
              <a:t>sql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F1FA8C"/>
                </a:solidFill>
                <a:effectLst/>
                <a:latin typeface="JetBrains Mono"/>
              </a:rPr>
              <a:t>"SELECT * FROM customers"</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con.</a:t>
            </a:r>
            <a:r>
              <a:rPr kumimoji="0" lang="en-US" altLang="en-US" sz="1400" b="0" i="0" u="none" strike="noStrike" cap="none" normalizeH="0" baseline="0">
                <a:ln>
                  <a:noFill/>
                </a:ln>
                <a:solidFill>
                  <a:srgbClr val="50FA7B"/>
                </a:solidFill>
                <a:effectLst/>
                <a:latin typeface="JetBrains Mono"/>
              </a:rPr>
              <a:t>query</a:t>
            </a:r>
            <a:r>
              <a:rPr kumimoji="0" lang="en-US" altLang="en-US" sz="1400" b="0" i="0" u="none" strike="noStrike" cap="none" normalizeH="0" baseline="0">
                <a:ln>
                  <a:noFill/>
                </a:ln>
                <a:solidFill>
                  <a:srgbClr val="F8F8F2"/>
                </a:solidFill>
                <a:effectLst/>
                <a:latin typeface="JetBrains Mono"/>
              </a:rPr>
              <a:t>(sql,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result</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fields</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=&gt; </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throw </a:t>
            </a:r>
            <a:r>
              <a:rPr kumimoji="0" lang="en-US" altLang="en-US" sz="1400" b="0" i="1" u="none" strike="noStrike" cap="none" normalizeH="0" baseline="0">
                <a:ln>
                  <a:noFill/>
                </a:ln>
                <a:solidFill>
                  <a:srgbClr val="FFB86C"/>
                </a:solidFill>
                <a:effectLst/>
                <a:latin typeface="JetBrains Mono"/>
              </a:rPr>
              <a:t>err</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8BE9FD"/>
                </a:solidFill>
                <a:effectLst/>
                <a:latin typeface="JetBrains Mono"/>
              </a:rPr>
              <a:t>console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log</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result</a:t>
            </a: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FFB86C"/>
                </a:solidFill>
                <a:effectLst/>
                <a:latin typeface="JetBrains Mono"/>
              </a:rPr>
              <a:t>fields</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483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997DED-AB7A-4012-B3B7-16A9D18ED5D4}"/>
              </a:ext>
            </a:extLst>
          </p:cNvPr>
          <p:cNvSpPr>
            <a:spLocks noGrp="1"/>
          </p:cNvSpPr>
          <p:nvPr>
            <p:ph type="title"/>
          </p:nvPr>
        </p:nvSpPr>
        <p:spPr/>
        <p:txBody>
          <a:bodyPr/>
          <a:lstStyle/>
          <a:p>
            <a:r>
              <a:rPr lang="en-US" dirty="0"/>
              <a:t>HTTPS Everywhere (4)</a:t>
            </a:r>
          </a:p>
        </p:txBody>
      </p:sp>
      <p:sp>
        <p:nvSpPr>
          <p:cNvPr id="6" name="Content Placeholder 5">
            <a:extLst>
              <a:ext uri="{FF2B5EF4-FFF2-40B4-BE49-F238E27FC236}">
                <a16:creationId xmlns:a16="http://schemas.microsoft.com/office/drawing/2014/main" id="{B1D60BDE-5E90-4785-A603-A1885AF3ABD7}"/>
              </a:ext>
            </a:extLst>
          </p:cNvPr>
          <p:cNvSpPr>
            <a:spLocks noGrp="1"/>
          </p:cNvSpPr>
          <p:nvPr>
            <p:ph type="body" sz="quarter" idx="11"/>
          </p:nvPr>
        </p:nvSpPr>
        <p:spPr/>
        <p:txBody>
          <a:bodyPr>
            <a:normAutofit/>
          </a:bodyPr>
          <a:lstStyle/>
          <a:p>
            <a:r>
              <a:rPr lang="en-US" dirty="0"/>
              <a:t>TLS 1.3 uses hashing for some important operations. Recommended to use SHA2 or a stronger algorithm.</a:t>
            </a:r>
          </a:p>
          <a:p>
            <a:r>
              <a:rPr lang="en-US" dirty="0"/>
              <a:t>HTTPS is also gaining more attention for clients</a:t>
            </a:r>
          </a:p>
          <a:p>
            <a:pPr lvl="1"/>
            <a:r>
              <a:rPr lang="en-US" dirty="0"/>
              <a:t>Privacy and security concerns have always been around</a:t>
            </a:r>
          </a:p>
          <a:p>
            <a:pPr lvl="1"/>
            <a:r>
              <a:rPr lang="en-US" dirty="0"/>
              <a:t>With the growing amount of online accessible data and services, people are getting more and more concerned.</a:t>
            </a:r>
          </a:p>
          <a:p>
            <a:r>
              <a:rPr lang="en-US" dirty="0"/>
              <a:t>For those sites that don’t implement it, there is a useful browser extension—</a:t>
            </a:r>
            <a:r>
              <a:rPr lang="en-US" dirty="0">
                <a:hlinkClick r:id="rId2"/>
              </a:rPr>
              <a:t>HTTPS Everywhere from the EFF</a:t>
            </a:r>
            <a:r>
              <a:rPr lang="en-US" dirty="0"/>
              <a:t>—which encrypts our communications with most websites</a:t>
            </a:r>
          </a:p>
        </p:txBody>
      </p:sp>
    </p:spTree>
    <p:extLst>
      <p:ext uri="{BB962C8B-B14F-4D97-AF65-F5344CB8AC3E}">
        <p14:creationId xmlns:p14="http://schemas.microsoft.com/office/powerpoint/2010/main" val="20545452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8FBC2B2-B851-473F-A7AB-F73FF1BB7F12}"/>
              </a:ext>
            </a:extLst>
          </p:cNvPr>
          <p:cNvGrpSpPr/>
          <p:nvPr/>
        </p:nvGrpSpPr>
        <p:grpSpPr>
          <a:xfrm>
            <a:off x="2613312" y="3033797"/>
            <a:ext cx="1226127" cy="2317173"/>
            <a:chOff x="2914649" y="1842410"/>
            <a:chExt cx="1226127" cy="2317173"/>
          </a:xfrm>
        </p:grpSpPr>
        <p:sp>
          <p:nvSpPr>
            <p:cNvPr id="13" name="Rectangle: Rounded Corners 12">
              <a:extLst>
                <a:ext uri="{FF2B5EF4-FFF2-40B4-BE49-F238E27FC236}">
                  <a16:creationId xmlns:a16="http://schemas.microsoft.com/office/drawing/2014/main" id="{9159D25B-84D3-40FD-89E4-504774C37738}"/>
                </a:ext>
              </a:extLst>
            </p:cNvPr>
            <p:cNvSpPr/>
            <p:nvPr/>
          </p:nvSpPr>
          <p:spPr>
            <a:xfrm>
              <a:off x="2914649" y="1842410"/>
              <a:ext cx="1226127" cy="23171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8" name="Group 7">
              <a:extLst>
                <a:ext uri="{FF2B5EF4-FFF2-40B4-BE49-F238E27FC236}">
                  <a16:creationId xmlns:a16="http://schemas.microsoft.com/office/drawing/2014/main" id="{F08072CE-2652-4A76-84AE-602B5E88E3F8}"/>
                </a:ext>
              </a:extLst>
            </p:cNvPr>
            <p:cNvGrpSpPr/>
            <p:nvPr/>
          </p:nvGrpSpPr>
          <p:grpSpPr>
            <a:xfrm>
              <a:off x="3190009" y="2696197"/>
              <a:ext cx="675409" cy="911938"/>
              <a:chOff x="2078182" y="2625436"/>
              <a:chExt cx="675409" cy="911938"/>
            </a:xfrm>
          </p:grpSpPr>
          <p:pic>
            <p:nvPicPr>
              <p:cNvPr id="6" name="Picture 5" descr="A close up of a device&#10;&#10;Description automatically generated">
                <a:extLst>
                  <a:ext uri="{FF2B5EF4-FFF2-40B4-BE49-F238E27FC236}">
                    <a16:creationId xmlns:a16="http://schemas.microsoft.com/office/drawing/2014/main" id="{A042F357-D73A-4AC7-B2EA-74524DF88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625436"/>
                <a:ext cx="609600" cy="609600"/>
              </a:xfrm>
              <a:prstGeom prst="rect">
                <a:avLst/>
              </a:prstGeom>
            </p:spPr>
          </p:pic>
          <p:sp>
            <p:nvSpPr>
              <p:cNvPr id="7" name="TextBox 6">
                <a:extLst>
                  <a:ext uri="{FF2B5EF4-FFF2-40B4-BE49-F238E27FC236}">
                    <a16:creationId xmlns:a16="http://schemas.microsoft.com/office/drawing/2014/main" id="{F05EF81C-384C-44C2-9617-1FE9F5A73A60}"/>
                  </a:ext>
                </a:extLst>
              </p:cNvPr>
              <p:cNvSpPr txBox="1"/>
              <p:nvPr/>
            </p:nvSpPr>
            <p:spPr>
              <a:xfrm>
                <a:off x="2078182" y="3229597"/>
                <a:ext cx="675409" cy="307777"/>
              </a:xfrm>
              <a:prstGeom prst="rect">
                <a:avLst/>
              </a:prstGeom>
              <a:noFill/>
            </p:spPr>
            <p:txBody>
              <a:bodyPr wrap="square" rtlCol="0">
                <a:spAutoFit/>
              </a:bodyPr>
              <a:lstStyle/>
              <a:p>
                <a:pPr algn="ctr"/>
                <a:r>
                  <a:rPr lang="en-US" sz="1400" b="1" dirty="0">
                    <a:solidFill>
                      <a:schemeClr val="bg1">
                        <a:lumMod val="65000"/>
                      </a:schemeClr>
                    </a:solidFill>
                  </a:rPr>
                  <a:t>Client</a:t>
                </a:r>
              </a:p>
            </p:txBody>
          </p:sp>
        </p:grpSp>
      </p:grpSp>
      <p:grpSp>
        <p:nvGrpSpPr>
          <p:cNvPr id="15" name="Group 14">
            <a:extLst>
              <a:ext uri="{FF2B5EF4-FFF2-40B4-BE49-F238E27FC236}">
                <a16:creationId xmlns:a16="http://schemas.microsoft.com/office/drawing/2014/main" id="{86A201F1-BCD6-4FE9-9D96-BD14E54F050C}"/>
              </a:ext>
            </a:extLst>
          </p:cNvPr>
          <p:cNvGrpSpPr/>
          <p:nvPr/>
        </p:nvGrpSpPr>
        <p:grpSpPr>
          <a:xfrm>
            <a:off x="6977494" y="2959123"/>
            <a:ext cx="1226127" cy="2317173"/>
            <a:chOff x="7278831" y="1767736"/>
            <a:chExt cx="1226127" cy="2317173"/>
          </a:xfrm>
        </p:grpSpPr>
        <p:sp>
          <p:nvSpPr>
            <p:cNvPr id="14" name="Rectangle: Rounded Corners 13">
              <a:extLst>
                <a:ext uri="{FF2B5EF4-FFF2-40B4-BE49-F238E27FC236}">
                  <a16:creationId xmlns:a16="http://schemas.microsoft.com/office/drawing/2014/main" id="{928A392F-BECA-4321-8599-66BBC75C9C41}"/>
                </a:ext>
              </a:extLst>
            </p:cNvPr>
            <p:cNvSpPr/>
            <p:nvPr/>
          </p:nvSpPr>
          <p:spPr>
            <a:xfrm>
              <a:off x="7278831" y="1767736"/>
              <a:ext cx="1226127" cy="23171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2" name="Group 11">
              <a:extLst>
                <a:ext uri="{FF2B5EF4-FFF2-40B4-BE49-F238E27FC236}">
                  <a16:creationId xmlns:a16="http://schemas.microsoft.com/office/drawing/2014/main" id="{C3835209-A1D4-4DB3-B229-1E912B8F1C6B}"/>
                </a:ext>
              </a:extLst>
            </p:cNvPr>
            <p:cNvGrpSpPr/>
            <p:nvPr/>
          </p:nvGrpSpPr>
          <p:grpSpPr>
            <a:xfrm>
              <a:off x="7554191" y="2521511"/>
              <a:ext cx="675409" cy="1086624"/>
              <a:chOff x="6203373" y="2530321"/>
              <a:chExt cx="675409" cy="1086624"/>
            </a:xfrm>
          </p:grpSpPr>
          <p:pic>
            <p:nvPicPr>
              <p:cNvPr id="10" name="Picture 9" descr="A close up of a box&#10;&#10;Description automatically generated">
                <a:extLst>
                  <a:ext uri="{FF2B5EF4-FFF2-40B4-BE49-F238E27FC236}">
                    <a16:creationId xmlns:a16="http://schemas.microsoft.com/office/drawing/2014/main" id="{B9DC1D5D-C617-42DC-B63F-D7EDE0F6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959" y="2530321"/>
                <a:ext cx="647700" cy="809625"/>
              </a:xfrm>
              <a:prstGeom prst="rect">
                <a:avLst/>
              </a:prstGeom>
            </p:spPr>
          </p:pic>
          <p:sp>
            <p:nvSpPr>
              <p:cNvPr id="11" name="TextBox 10">
                <a:extLst>
                  <a:ext uri="{FF2B5EF4-FFF2-40B4-BE49-F238E27FC236}">
                    <a16:creationId xmlns:a16="http://schemas.microsoft.com/office/drawing/2014/main" id="{E448ED86-79DB-4B9A-9605-C9B25CC1FCDD}"/>
                  </a:ext>
                </a:extLst>
              </p:cNvPr>
              <p:cNvSpPr txBox="1"/>
              <p:nvPr/>
            </p:nvSpPr>
            <p:spPr>
              <a:xfrm>
                <a:off x="6203373" y="3339946"/>
                <a:ext cx="675409" cy="276999"/>
              </a:xfrm>
              <a:prstGeom prst="rect">
                <a:avLst/>
              </a:prstGeom>
              <a:noFill/>
            </p:spPr>
            <p:txBody>
              <a:bodyPr wrap="square" rtlCol="0">
                <a:spAutoFit/>
              </a:bodyPr>
              <a:lstStyle/>
              <a:p>
                <a:pPr algn="ctr"/>
                <a:r>
                  <a:rPr lang="en-US" sz="1200" b="1" dirty="0">
                    <a:solidFill>
                      <a:schemeClr val="bg1">
                        <a:lumMod val="50000"/>
                      </a:schemeClr>
                    </a:solidFill>
                  </a:rPr>
                  <a:t>Server</a:t>
                </a:r>
              </a:p>
            </p:txBody>
          </p:sp>
        </p:grpSp>
      </p:grpSp>
      <p:cxnSp>
        <p:nvCxnSpPr>
          <p:cNvPr id="18" name="Straight Arrow Connector 17">
            <a:extLst>
              <a:ext uri="{FF2B5EF4-FFF2-40B4-BE49-F238E27FC236}">
                <a16:creationId xmlns:a16="http://schemas.microsoft.com/office/drawing/2014/main" id="{B7643425-5E34-4E15-BEF5-35CFE23CC3B6}"/>
              </a:ext>
            </a:extLst>
          </p:cNvPr>
          <p:cNvCxnSpPr/>
          <p:nvPr/>
        </p:nvCxnSpPr>
        <p:spPr>
          <a:xfrm>
            <a:off x="3839439" y="3238396"/>
            <a:ext cx="3138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3D878C8-3E4F-44E4-885F-7B237CF6671A}"/>
              </a:ext>
            </a:extLst>
          </p:cNvPr>
          <p:cNvSpPr txBox="1"/>
          <p:nvPr/>
        </p:nvSpPr>
        <p:spPr>
          <a:xfrm>
            <a:off x="5065566" y="2959123"/>
            <a:ext cx="623454" cy="276999"/>
          </a:xfrm>
          <a:prstGeom prst="rect">
            <a:avLst/>
          </a:prstGeom>
          <a:noFill/>
        </p:spPr>
        <p:txBody>
          <a:bodyPr wrap="square" rtlCol="0">
            <a:spAutoFit/>
          </a:bodyPr>
          <a:lstStyle/>
          <a:p>
            <a:r>
              <a:rPr lang="en-US" sz="1200" dirty="0"/>
              <a:t>Hello</a:t>
            </a:r>
          </a:p>
        </p:txBody>
      </p:sp>
      <p:cxnSp>
        <p:nvCxnSpPr>
          <p:cNvPr id="21" name="Straight Arrow Connector 20">
            <a:extLst>
              <a:ext uri="{FF2B5EF4-FFF2-40B4-BE49-F238E27FC236}">
                <a16:creationId xmlns:a16="http://schemas.microsoft.com/office/drawing/2014/main" id="{4ADF78CB-3FE3-495B-8274-422A2F810E96}"/>
              </a:ext>
            </a:extLst>
          </p:cNvPr>
          <p:cNvCxnSpPr/>
          <p:nvPr/>
        </p:nvCxnSpPr>
        <p:spPr>
          <a:xfrm flipH="1">
            <a:off x="3839439" y="3622860"/>
            <a:ext cx="3138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ADC6415-07CD-461A-9365-0BB08DEAC296}"/>
              </a:ext>
            </a:extLst>
          </p:cNvPr>
          <p:cNvSpPr txBox="1"/>
          <p:nvPr/>
        </p:nvSpPr>
        <p:spPr>
          <a:xfrm>
            <a:off x="4946069" y="3345861"/>
            <a:ext cx="924794" cy="276999"/>
          </a:xfrm>
          <a:prstGeom prst="rect">
            <a:avLst/>
          </a:prstGeom>
          <a:noFill/>
        </p:spPr>
        <p:txBody>
          <a:bodyPr wrap="square" rtlCol="0">
            <a:spAutoFit/>
          </a:bodyPr>
          <a:lstStyle/>
          <a:p>
            <a:pPr algn="ctr"/>
            <a:r>
              <a:rPr lang="en-US" sz="1200" b="1" dirty="0"/>
              <a:t>server.cer</a:t>
            </a:r>
          </a:p>
        </p:txBody>
      </p:sp>
      <p:grpSp>
        <p:nvGrpSpPr>
          <p:cNvPr id="27" name="Group 26">
            <a:extLst>
              <a:ext uri="{FF2B5EF4-FFF2-40B4-BE49-F238E27FC236}">
                <a16:creationId xmlns:a16="http://schemas.microsoft.com/office/drawing/2014/main" id="{EDD4947D-9803-47A4-A8D9-0329A5DFADD0}"/>
              </a:ext>
            </a:extLst>
          </p:cNvPr>
          <p:cNvGrpSpPr/>
          <p:nvPr/>
        </p:nvGrpSpPr>
        <p:grpSpPr>
          <a:xfrm>
            <a:off x="4431718" y="521751"/>
            <a:ext cx="1891149" cy="1809581"/>
            <a:chOff x="4987632" y="1051606"/>
            <a:chExt cx="1891149" cy="1809581"/>
          </a:xfrm>
        </p:grpSpPr>
        <p:pic>
          <p:nvPicPr>
            <p:cNvPr id="24" name="Picture 23" descr="A close up of a device&#10;&#10;Description automatically generated">
              <a:extLst>
                <a:ext uri="{FF2B5EF4-FFF2-40B4-BE49-F238E27FC236}">
                  <a16:creationId xmlns:a16="http://schemas.microsoft.com/office/drawing/2014/main" id="{84A4ADAB-3813-484C-ACEA-990462E1C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304" y="1051606"/>
              <a:ext cx="1228725" cy="1228725"/>
            </a:xfrm>
            <a:prstGeom prst="rect">
              <a:avLst/>
            </a:prstGeom>
          </p:spPr>
        </p:pic>
        <p:sp>
          <p:nvSpPr>
            <p:cNvPr id="26" name="TextBox 25">
              <a:extLst>
                <a:ext uri="{FF2B5EF4-FFF2-40B4-BE49-F238E27FC236}">
                  <a16:creationId xmlns:a16="http://schemas.microsoft.com/office/drawing/2014/main" id="{2D45BA41-9FBE-4DFE-845B-53C831B7C74D}"/>
                </a:ext>
              </a:extLst>
            </p:cNvPr>
            <p:cNvSpPr txBox="1"/>
            <p:nvPr/>
          </p:nvSpPr>
          <p:spPr>
            <a:xfrm>
              <a:off x="4987632" y="2337967"/>
              <a:ext cx="1891149" cy="523220"/>
            </a:xfrm>
            <a:prstGeom prst="rect">
              <a:avLst/>
            </a:prstGeom>
            <a:noFill/>
          </p:spPr>
          <p:txBody>
            <a:bodyPr wrap="square" rtlCol="0">
              <a:spAutoFit/>
            </a:bodyPr>
            <a:lstStyle/>
            <a:p>
              <a:pPr algn="ctr"/>
              <a:r>
                <a:rPr lang="en-US" sz="1400" b="1" dirty="0"/>
                <a:t>Certificate Authority (CA)</a:t>
              </a:r>
            </a:p>
          </p:txBody>
        </p:sp>
      </p:grpSp>
      <p:cxnSp>
        <p:nvCxnSpPr>
          <p:cNvPr id="29" name="Connector: Elbow 28">
            <a:extLst>
              <a:ext uri="{FF2B5EF4-FFF2-40B4-BE49-F238E27FC236}">
                <a16:creationId xmlns:a16="http://schemas.microsoft.com/office/drawing/2014/main" id="{521BAEE2-4FEE-4C47-AB25-C6B9A5F62202}"/>
              </a:ext>
            </a:extLst>
          </p:cNvPr>
          <p:cNvCxnSpPr>
            <a:cxnSpLocks/>
            <a:stCxn id="13" idx="1"/>
            <a:endCxn id="24" idx="1"/>
          </p:cNvCxnSpPr>
          <p:nvPr/>
        </p:nvCxnSpPr>
        <p:spPr>
          <a:xfrm rot="10800000" flipH="1">
            <a:off x="2613312" y="1136114"/>
            <a:ext cx="2082078" cy="3056270"/>
          </a:xfrm>
          <a:prstGeom prst="bentConnector3">
            <a:avLst>
              <a:gd name="adj1" fmla="val -35932"/>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AC20D78B-C3EB-4F64-A8E6-5F75208D4EB5}"/>
              </a:ext>
            </a:extLst>
          </p:cNvPr>
          <p:cNvSpPr txBox="1"/>
          <p:nvPr/>
        </p:nvSpPr>
        <p:spPr>
          <a:xfrm>
            <a:off x="1927510" y="2069722"/>
            <a:ext cx="1371600" cy="461665"/>
          </a:xfrm>
          <a:prstGeom prst="rect">
            <a:avLst/>
          </a:prstGeom>
          <a:noFill/>
        </p:spPr>
        <p:txBody>
          <a:bodyPr wrap="square" rtlCol="0">
            <a:spAutoFit/>
          </a:bodyPr>
          <a:lstStyle/>
          <a:p>
            <a:pPr algn="ctr"/>
            <a:r>
              <a:rPr lang="en-US" sz="1200" dirty="0"/>
              <a:t>Verify certificate (server.cer)</a:t>
            </a:r>
          </a:p>
        </p:txBody>
      </p:sp>
      <p:sp>
        <p:nvSpPr>
          <p:cNvPr id="45" name="Rectangle 44">
            <a:extLst>
              <a:ext uri="{FF2B5EF4-FFF2-40B4-BE49-F238E27FC236}">
                <a16:creationId xmlns:a16="http://schemas.microsoft.com/office/drawing/2014/main" id="{529A1A40-8E5E-436F-AFC8-C90F259A5401}"/>
              </a:ext>
            </a:extLst>
          </p:cNvPr>
          <p:cNvSpPr/>
          <p:nvPr/>
        </p:nvSpPr>
        <p:spPr>
          <a:xfrm>
            <a:off x="4275857" y="3875990"/>
            <a:ext cx="2415453" cy="98841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nvGrpSpPr>
          <p:cNvPr id="44" name="Group 43">
            <a:extLst>
              <a:ext uri="{FF2B5EF4-FFF2-40B4-BE49-F238E27FC236}">
                <a16:creationId xmlns:a16="http://schemas.microsoft.com/office/drawing/2014/main" id="{17624091-1522-4BEB-9521-7550986A1F10}"/>
              </a:ext>
            </a:extLst>
          </p:cNvPr>
          <p:cNvGrpSpPr/>
          <p:nvPr/>
        </p:nvGrpSpPr>
        <p:grpSpPr>
          <a:xfrm>
            <a:off x="4275857" y="4033121"/>
            <a:ext cx="1165080" cy="754807"/>
            <a:chOff x="663720" y="5217251"/>
            <a:chExt cx="1165080" cy="754807"/>
          </a:xfrm>
        </p:grpSpPr>
        <p:pic>
          <p:nvPicPr>
            <p:cNvPr id="38" name="Picture 37">
              <a:extLst>
                <a:ext uri="{FF2B5EF4-FFF2-40B4-BE49-F238E27FC236}">
                  <a16:creationId xmlns:a16="http://schemas.microsoft.com/office/drawing/2014/main" id="{55D6556D-D715-4829-A5CF-B4A8FA8968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195" y="5217251"/>
              <a:ext cx="514350" cy="247650"/>
            </a:xfrm>
            <a:prstGeom prst="rect">
              <a:avLst/>
            </a:prstGeom>
          </p:spPr>
        </p:pic>
        <p:sp>
          <p:nvSpPr>
            <p:cNvPr id="39" name="TextBox 38">
              <a:extLst>
                <a:ext uri="{FF2B5EF4-FFF2-40B4-BE49-F238E27FC236}">
                  <a16:creationId xmlns:a16="http://schemas.microsoft.com/office/drawing/2014/main" id="{B205DED9-0ECA-478E-BDCF-75BEBD85606E}"/>
                </a:ext>
              </a:extLst>
            </p:cNvPr>
            <p:cNvSpPr txBox="1"/>
            <p:nvPr/>
          </p:nvSpPr>
          <p:spPr>
            <a:xfrm>
              <a:off x="663720" y="5571948"/>
              <a:ext cx="1165080" cy="400110"/>
            </a:xfrm>
            <a:prstGeom prst="rect">
              <a:avLst/>
            </a:prstGeom>
            <a:noFill/>
          </p:spPr>
          <p:txBody>
            <a:bodyPr wrap="square" rtlCol="0">
              <a:spAutoFit/>
            </a:bodyPr>
            <a:lstStyle/>
            <a:p>
              <a:pPr algn="ctr"/>
              <a:r>
                <a:rPr lang="en-US" sz="1000" b="1" dirty="0"/>
                <a:t>Public key from server.cer</a:t>
              </a:r>
            </a:p>
          </p:txBody>
        </p:sp>
      </p:grpSp>
      <p:pic>
        <p:nvPicPr>
          <p:cNvPr id="41" name="Picture 40">
            <a:extLst>
              <a:ext uri="{FF2B5EF4-FFF2-40B4-BE49-F238E27FC236}">
                <a16:creationId xmlns:a16="http://schemas.microsoft.com/office/drawing/2014/main" id="{113BD686-D27E-4FD3-9125-F0BCC90779FA}"/>
              </a:ext>
            </a:extLst>
          </p:cNvPr>
          <p:cNvPicPr>
            <a:picLocks noChangeAspect="1"/>
          </p:cNvPicPr>
          <p:nvPr/>
        </p:nvPicPr>
        <p:blipFill>
          <a:blip r:embed="rId6"/>
          <a:stretch>
            <a:fillRect/>
          </a:stretch>
        </p:blipFill>
        <p:spPr>
          <a:xfrm>
            <a:off x="5558918" y="4080758"/>
            <a:ext cx="964624" cy="242712"/>
          </a:xfrm>
          <a:prstGeom prst="rect">
            <a:avLst/>
          </a:prstGeom>
        </p:spPr>
      </p:pic>
      <p:sp>
        <p:nvSpPr>
          <p:cNvPr id="42" name="TextBox 41">
            <a:extLst>
              <a:ext uri="{FF2B5EF4-FFF2-40B4-BE49-F238E27FC236}">
                <a16:creationId xmlns:a16="http://schemas.microsoft.com/office/drawing/2014/main" id="{8C0D9242-404A-4F15-BDE0-4E4709C49D65}"/>
              </a:ext>
            </a:extLst>
          </p:cNvPr>
          <p:cNvSpPr txBox="1"/>
          <p:nvPr/>
        </p:nvSpPr>
        <p:spPr>
          <a:xfrm>
            <a:off x="5429465" y="4294766"/>
            <a:ext cx="1165080" cy="400110"/>
          </a:xfrm>
          <a:prstGeom prst="rect">
            <a:avLst/>
          </a:prstGeom>
          <a:noFill/>
        </p:spPr>
        <p:txBody>
          <a:bodyPr wrap="square" rtlCol="0">
            <a:spAutoFit/>
          </a:bodyPr>
          <a:lstStyle/>
          <a:p>
            <a:pPr algn="ctr"/>
            <a:r>
              <a:rPr lang="en-US" sz="1000" b="1" dirty="0"/>
              <a:t>Client generate session key</a:t>
            </a:r>
          </a:p>
        </p:txBody>
      </p:sp>
      <p:sp>
        <p:nvSpPr>
          <p:cNvPr id="47" name="TextBox 46">
            <a:extLst>
              <a:ext uri="{FF2B5EF4-FFF2-40B4-BE49-F238E27FC236}">
                <a16:creationId xmlns:a16="http://schemas.microsoft.com/office/drawing/2014/main" id="{4CD4C131-4365-46C5-9A3A-D8060E935019}"/>
              </a:ext>
            </a:extLst>
          </p:cNvPr>
          <p:cNvSpPr txBox="1"/>
          <p:nvPr/>
        </p:nvSpPr>
        <p:spPr>
          <a:xfrm>
            <a:off x="4275857" y="4876005"/>
            <a:ext cx="2415453" cy="369332"/>
          </a:xfrm>
          <a:prstGeom prst="rect">
            <a:avLst/>
          </a:prstGeom>
          <a:noFill/>
        </p:spPr>
        <p:txBody>
          <a:bodyPr wrap="square" rtlCol="0">
            <a:spAutoFit/>
          </a:bodyPr>
          <a:lstStyle/>
          <a:p>
            <a:pPr algn="ctr"/>
            <a:r>
              <a:rPr lang="en-US" dirty="0"/>
              <a:t>Encoded session key</a:t>
            </a:r>
          </a:p>
        </p:txBody>
      </p:sp>
      <p:cxnSp>
        <p:nvCxnSpPr>
          <p:cNvPr id="49" name="Straight Arrow Connector 48">
            <a:extLst>
              <a:ext uri="{FF2B5EF4-FFF2-40B4-BE49-F238E27FC236}">
                <a16:creationId xmlns:a16="http://schemas.microsoft.com/office/drawing/2014/main" id="{5547AE07-97E3-4728-B9C1-3BF124A9FCB0}"/>
              </a:ext>
            </a:extLst>
          </p:cNvPr>
          <p:cNvCxnSpPr/>
          <p:nvPr/>
        </p:nvCxnSpPr>
        <p:spPr>
          <a:xfrm>
            <a:off x="3839439" y="4323470"/>
            <a:ext cx="31380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0" name="Picture 49">
            <a:extLst>
              <a:ext uri="{FF2B5EF4-FFF2-40B4-BE49-F238E27FC236}">
                <a16:creationId xmlns:a16="http://schemas.microsoft.com/office/drawing/2014/main" id="{043A479B-A3B7-43B1-9990-EB86E95B7265}"/>
              </a:ext>
            </a:extLst>
          </p:cNvPr>
          <p:cNvPicPr>
            <a:picLocks noChangeAspect="1"/>
          </p:cNvPicPr>
          <p:nvPr/>
        </p:nvPicPr>
        <p:blipFill>
          <a:blip r:embed="rId6"/>
          <a:stretch>
            <a:fillRect/>
          </a:stretch>
        </p:blipFill>
        <p:spPr>
          <a:xfrm>
            <a:off x="9173324" y="3453482"/>
            <a:ext cx="964624" cy="242712"/>
          </a:xfrm>
          <a:prstGeom prst="rect">
            <a:avLst/>
          </a:prstGeom>
        </p:spPr>
      </p:pic>
      <p:sp>
        <p:nvSpPr>
          <p:cNvPr id="51" name="Rectangle 50">
            <a:extLst>
              <a:ext uri="{FF2B5EF4-FFF2-40B4-BE49-F238E27FC236}">
                <a16:creationId xmlns:a16="http://schemas.microsoft.com/office/drawing/2014/main" id="{F72CFD53-B132-49B5-A662-07BBEEE4938C}"/>
              </a:ext>
            </a:extLst>
          </p:cNvPr>
          <p:cNvSpPr/>
          <p:nvPr/>
        </p:nvSpPr>
        <p:spPr>
          <a:xfrm>
            <a:off x="8555180" y="4273155"/>
            <a:ext cx="1041257" cy="500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b="1" dirty="0"/>
              <a:t>Encoded session key</a:t>
            </a:r>
          </a:p>
        </p:txBody>
      </p:sp>
      <p:grpSp>
        <p:nvGrpSpPr>
          <p:cNvPr id="53" name="Group 52">
            <a:extLst>
              <a:ext uri="{FF2B5EF4-FFF2-40B4-BE49-F238E27FC236}">
                <a16:creationId xmlns:a16="http://schemas.microsoft.com/office/drawing/2014/main" id="{5647480B-855C-4E8F-979D-DA3447739C23}"/>
              </a:ext>
            </a:extLst>
          </p:cNvPr>
          <p:cNvGrpSpPr/>
          <p:nvPr/>
        </p:nvGrpSpPr>
        <p:grpSpPr>
          <a:xfrm>
            <a:off x="9985150" y="4274606"/>
            <a:ext cx="924870" cy="530935"/>
            <a:chOff x="10393388" y="4732161"/>
            <a:chExt cx="924870" cy="530935"/>
          </a:xfrm>
        </p:grpSpPr>
        <p:pic>
          <p:nvPicPr>
            <p:cNvPr id="36" name="Picture 35">
              <a:extLst>
                <a:ext uri="{FF2B5EF4-FFF2-40B4-BE49-F238E27FC236}">
                  <a16:creationId xmlns:a16="http://schemas.microsoft.com/office/drawing/2014/main" id="{AA6D0441-0D34-4957-8118-8E109A1190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98648" y="4732161"/>
              <a:ext cx="514350" cy="247650"/>
            </a:xfrm>
            <a:prstGeom prst="rect">
              <a:avLst/>
            </a:prstGeom>
          </p:spPr>
        </p:pic>
        <p:sp>
          <p:nvSpPr>
            <p:cNvPr id="52" name="TextBox 51">
              <a:extLst>
                <a:ext uri="{FF2B5EF4-FFF2-40B4-BE49-F238E27FC236}">
                  <a16:creationId xmlns:a16="http://schemas.microsoft.com/office/drawing/2014/main" id="{F9D22E69-778B-4025-873A-6325A61F3243}"/>
                </a:ext>
              </a:extLst>
            </p:cNvPr>
            <p:cNvSpPr txBox="1"/>
            <p:nvPr/>
          </p:nvSpPr>
          <p:spPr>
            <a:xfrm>
              <a:off x="10393388" y="5001486"/>
              <a:ext cx="924870" cy="261610"/>
            </a:xfrm>
            <a:prstGeom prst="rect">
              <a:avLst/>
            </a:prstGeom>
            <a:noFill/>
          </p:spPr>
          <p:txBody>
            <a:bodyPr wrap="square" rtlCol="0">
              <a:spAutoFit/>
            </a:bodyPr>
            <a:lstStyle/>
            <a:p>
              <a:pPr algn="ctr"/>
              <a:r>
                <a:rPr lang="en-US" sz="1100" b="1" dirty="0"/>
                <a:t>Private key</a:t>
              </a:r>
            </a:p>
          </p:txBody>
        </p:sp>
      </p:grpSp>
      <p:sp>
        <p:nvSpPr>
          <p:cNvPr id="54" name="TextBox 53">
            <a:extLst>
              <a:ext uri="{FF2B5EF4-FFF2-40B4-BE49-F238E27FC236}">
                <a16:creationId xmlns:a16="http://schemas.microsoft.com/office/drawing/2014/main" id="{5BD37FF9-77A3-40FD-87C8-9BC68A4A1D09}"/>
              </a:ext>
            </a:extLst>
          </p:cNvPr>
          <p:cNvSpPr txBox="1"/>
          <p:nvPr/>
        </p:nvSpPr>
        <p:spPr>
          <a:xfrm>
            <a:off x="9655636" y="4318668"/>
            <a:ext cx="453970" cy="369332"/>
          </a:xfrm>
          <a:prstGeom prst="rect">
            <a:avLst/>
          </a:prstGeom>
          <a:noFill/>
        </p:spPr>
        <p:txBody>
          <a:bodyPr wrap="none" rtlCol="0">
            <a:spAutoFit/>
          </a:bodyPr>
          <a:lstStyle/>
          <a:p>
            <a:r>
              <a:rPr lang="en-US" dirty="0">
                <a:solidFill>
                  <a:srgbClr val="0070C0"/>
                </a:solidFill>
              </a:rPr>
              <a:t>&lt;&lt;</a:t>
            </a:r>
          </a:p>
        </p:txBody>
      </p:sp>
      <p:cxnSp>
        <p:nvCxnSpPr>
          <p:cNvPr id="57" name="Straight Arrow Connector 56">
            <a:extLst>
              <a:ext uri="{FF2B5EF4-FFF2-40B4-BE49-F238E27FC236}">
                <a16:creationId xmlns:a16="http://schemas.microsoft.com/office/drawing/2014/main" id="{1D9110AD-BD13-4A2E-9028-7696F6808D52}"/>
              </a:ext>
            </a:extLst>
          </p:cNvPr>
          <p:cNvCxnSpPr>
            <a:endCxn id="50" idx="2"/>
          </p:cNvCxnSpPr>
          <p:nvPr/>
        </p:nvCxnSpPr>
        <p:spPr>
          <a:xfrm flipV="1">
            <a:off x="9655636" y="3696194"/>
            <a:ext cx="0" cy="49532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8" name="TextBox 57">
            <a:extLst>
              <a:ext uri="{FF2B5EF4-FFF2-40B4-BE49-F238E27FC236}">
                <a16:creationId xmlns:a16="http://schemas.microsoft.com/office/drawing/2014/main" id="{87CEE9C7-8276-40A7-809A-73566963C77E}"/>
              </a:ext>
            </a:extLst>
          </p:cNvPr>
          <p:cNvSpPr txBox="1"/>
          <p:nvPr/>
        </p:nvSpPr>
        <p:spPr>
          <a:xfrm>
            <a:off x="9655636" y="3823341"/>
            <a:ext cx="759826" cy="278142"/>
          </a:xfrm>
          <a:prstGeom prst="rect">
            <a:avLst/>
          </a:prstGeom>
          <a:noFill/>
        </p:spPr>
        <p:txBody>
          <a:bodyPr wrap="square" rtlCol="0">
            <a:spAutoFit/>
          </a:bodyPr>
          <a:lstStyle/>
          <a:p>
            <a:pPr algn="ctr"/>
            <a:r>
              <a:rPr lang="en-US" sz="1200" b="1" dirty="0"/>
              <a:t>Decode</a:t>
            </a:r>
          </a:p>
        </p:txBody>
      </p:sp>
      <p:cxnSp>
        <p:nvCxnSpPr>
          <p:cNvPr id="63" name="Connector: Elbow 62">
            <a:extLst>
              <a:ext uri="{FF2B5EF4-FFF2-40B4-BE49-F238E27FC236}">
                <a16:creationId xmlns:a16="http://schemas.microsoft.com/office/drawing/2014/main" id="{B5871E6C-EB02-4902-B9CC-A6905432F299}"/>
              </a:ext>
            </a:extLst>
          </p:cNvPr>
          <p:cNvCxnSpPr>
            <a:stCxn id="13" idx="2"/>
            <a:endCxn id="14" idx="2"/>
          </p:cNvCxnSpPr>
          <p:nvPr/>
        </p:nvCxnSpPr>
        <p:spPr>
          <a:xfrm rot="5400000" flipH="1" flipV="1">
            <a:off x="5371130" y="3131542"/>
            <a:ext cx="74674" cy="4364182"/>
          </a:xfrm>
          <a:prstGeom prst="bentConnector3">
            <a:avLst>
              <a:gd name="adj1" fmla="val -584431"/>
            </a:avLst>
          </a:prstGeom>
          <a:ln w="9525" cap="flat" cmpd="sng" algn="ctr">
            <a:solidFill>
              <a:schemeClr val="accent4"/>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65" name="Picture 64">
            <a:extLst>
              <a:ext uri="{FF2B5EF4-FFF2-40B4-BE49-F238E27FC236}">
                <a16:creationId xmlns:a16="http://schemas.microsoft.com/office/drawing/2014/main" id="{8BB66ACE-02B8-4A6F-9227-2D6AFFF137A0}"/>
              </a:ext>
            </a:extLst>
          </p:cNvPr>
          <p:cNvPicPr>
            <a:picLocks noChangeAspect="1"/>
          </p:cNvPicPr>
          <p:nvPr/>
        </p:nvPicPr>
        <p:blipFill>
          <a:blip r:embed="rId6"/>
          <a:stretch>
            <a:fillRect/>
          </a:stretch>
        </p:blipFill>
        <p:spPr>
          <a:xfrm>
            <a:off x="4858397" y="5545127"/>
            <a:ext cx="964624" cy="242712"/>
          </a:xfrm>
          <a:prstGeom prst="rect">
            <a:avLst/>
          </a:prstGeom>
        </p:spPr>
      </p:pic>
      <p:sp>
        <p:nvSpPr>
          <p:cNvPr id="66" name="TextBox 65">
            <a:extLst>
              <a:ext uri="{FF2B5EF4-FFF2-40B4-BE49-F238E27FC236}">
                <a16:creationId xmlns:a16="http://schemas.microsoft.com/office/drawing/2014/main" id="{0F321747-5DDD-4D60-A45D-20B13ACB56FF}"/>
              </a:ext>
            </a:extLst>
          </p:cNvPr>
          <p:cNvSpPr txBox="1"/>
          <p:nvPr/>
        </p:nvSpPr>
        <p:spPr>
          <a:xfrm>
            <a:off x="3195201" y="5787839"/>
            <a:ext cx="4364182" cy="369332"/>
          </a:xfrm>
          <a:prstGeom prst="rect">
            <a:avLst/>
          </a:prstGeom>
          <a:noFill/>
        </p:spPr>
        <p:txBody>
          <a:bodyPr wrap="square" rtlCol="0">
            <a:spAutoFit/>
          </a:bodyPr>
          <a:lstStyle/>
          <a:p>
            <a:pPr algn="ctr"/>
            <a:r>
              <a:rPr lang="en-US" dirty="0">
                <a:solidFill>
                  <a:schemeClr val="accent4"/>
                </a:solidFill>
              </a:rPr>
              <a:t>Data encoded with session key</a:t>
            </a:r>
          </a:p>
        </p:txBody>
      </p:sp>
      <p:sp>
        <p:nvSpPr>
          <p:cNvPr id="2" name="Title 1">
            <a:extLst>
              <a:ext uri="{FF2B5EF4-FFF2-40B4-BE49-F238E27FC236}">
                <a16:creationId xmlns:a16="http://schemas.microsoft.com/office/drawing/2014/main" id="{E4F259CD-4CC8-24F1-884C-3B1CEEE2620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7796FAD-76CA-7355-DAC3-4C0DF13070D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9070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0-#ppt_w/2"/>
                                          </p:val>
                                        </p:tav>
                                        <p:tav tm="100000">
                                          <p:val>
                                            <p:strVal val="#ppt_x"/>
                                          </p:val>
                                        </p:tav>
                                      </p:tavLst>
                                    </p:anim>
                                    <p:anim calcmode="lin" valueType="num">
                                      <p:cBhvr additive="base">
                                        <p:cTn id="52" dur="500" fill="hold"/>
                                        <p:tgtEl>
                                          <p:spTgt spid="44"/>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par>
                          <p:cTn id="60" fill="hold">
                            <p:stCondLst>
                              <p:cond delay="1000"/>
                            </p:stCondLst>
                            <p:childTnLst>
                              <p:par>
                                <p:cTn id="61" presetID="2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left)">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barn(inVertical)">
                                      <p:cBhvr>
                                        <p:cTn id="73" dur="500"/>
                                        <p:tgtEl>
                                          <p:spTgt spid="53"/>
                                        </p:tgtEl>
                                      </p:cBhvr>
                                    </p:animEffect>
                                  </p:childTnLst>
                                </p:cTn>
                              </p:par>
                            </p:childTnLst>
                          </p:cTn>
                        </p:par>
                        <p:par>
                          <p:cTn id="74" fill="hold">
                            <p:stCondLst>
                              <p:cond delay="500"/>
                            </p:stCondLst>
                            <p:childTnLst>
                              <p:par>
                                <p:cTn id="75" presetID="22" presetClass="entr" presetSubtype="2" fill="hold" grpId="0" nodeType="after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right)">
                                      <p:cBhvr>
                                        <p:cTn id="77" dur="500"/>
                                        <p:tgtEl>
                                          <p:spTgt spid="5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7"/>
                                        </p:tgtEl>
                                        <p:attrNameLst>
                                          <p:attrName>style.visibility</p:attrName>
                                        </p:attrNameLst>
                                      </p:cBhvr>
                                      <p:to>
                                        <p:strVal val="visible"/>
                                      </p:to>
                                    </p:set>
                                    <p:animEffect transition="in" filter="wipe(down)">
                                      <p:cBhvr>
                                        <p:cTn id="82" dur="500"/>
                                        <p:tgtEl>
                                          <p:spTgt spid="57"/>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33" grpId="0"/>
      <p:bldP spid="45" grpId="0" animBg="1"/>
      <p:bldP spid="42" grpId="0"/>
      <p:bldP spid="47" grpId="0"/>
      <p:bldP spid="51" grpId="0" animBg="1"/>
      <p:bldP spid="54" grpId="0"/>
      <p:bldP spid="58" grpId="0"/>
      <p:bldP spid="6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82E7-02D8-4B52-ACDA-E0C91A742CF3}"/>
              </a:ext>
            </a:extLst>
          </p:cNvPr>
          <p:cNvSpPr>
            <a:spLocks noGrp="1"/>
          </p:cNvSpPr>
          <p:nvPr>
            <p:ph type="title"/>
          </p:nvPr>
        </p:nvSpPr>
        <p:spPr/>
        <p:txBody>
          <a:bodyPr/>
          <a:lstStyle/>
          <a:p>
            <a:r>
              <a:rPr lang="en-US" dirty="0"/>
              <a:t>HTTPS</a:t>
            </a:r>
          </a:p>
        </p:txBody>
      </p:sp>
      <p:sp>
        <p:nvSpPr>
          <p:cNvPr id="3" name="Content Placeholder 2">
            <a:extLst>
              <a:ext uri="{FF2B5EF4-FFF2-40B4-BE49-F238E27FC236}">
                <a16:creationId xmlns:a16="http://schemas.microsoft.com/office/drawing/2014/main" id="{B806370B-7945-4990-B3A6-9602969C1289}"/>
              </a:ext>
            </a:extLst>
          </p:cNvPr>
          <p:cNvSpPr>
            <a:spLocks noGrp="1"/>
          </p:cNvSpPr>
          <p:nvPr>
            <p:ph type="body" sz="quarter" idx="11"/>
          </p:nvPr>
        </p:nvSpPr>
        <p:spPr/>
        <p:txBody>
          <a:bodyPr/>
          <a:lstStyle/>
          <a:p>
            <a:r>
              <a:rPr lang="en-US" dirty="0"/>
              <a:t>By default, Node.js Servers content over HTTP.</a:t>
            </a:r>
          </a:p>
          <a:p>
            <a:r>
              <a:rPr lang="en-US" dirty="0"/>
              <a:t>But there’s also an HTTPS module that we have to use in order to communicate over a secure channel with the client</a:t>
            </a:r>
          </a:p>
        </p:txBody>
      </p:sp>
      <p:sp>
        <p:nvSpPr>
          <p:cNvPr id="4" name="Rectangle 1">
            <a:extLst>
              <a:ext uri="{FF2B5EF4-FFF2-40B4-BE49-F238E27FC236}">
                <a16:creationId xmlns:a16="http://schemas.microsoft.com/office/drawing/2014/main" id="{9A83A259-683E-41DF-BC6E-01283D8ADC0E}"/>
              </a:ext>
            </a:extLst>
          </p:cNvPr>
          <p:cNvSpPr>
            <a:spLocks noChangeArrowheads="1"/>
          </p:cNvSpPr>
          <p:nvPr/>
        </p:nvSpPr>
        <p:spPr bwMode="auto">
          <a:xfrm>
            <a:off x="1174172" y="2749542"/>
            <a:ext cx="4239491" cy="34163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https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"https"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fs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"fs"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options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key</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fs.readFileSync(</a:t>
            </a:r>
            <a:r>
              <a:rPr kumimoji="0" lang="en-US" altLang="en-US" sz="1200" b="0" i="0" u="none" strike="noStrike" cap="none" normalizeH="0" baseline="0">
                <a:ln>
                  <a:noFill/>
                </a:ln>
                <a:solidFill>
                  <a:srgbClr val="F1FA8C"/>
                </a:solidFill>
                <a:effectLst/>
                <a:latin typeface="JetBrains Mono"/>
              </a:rPr>
              <a:t>"/srv/www/keys/my-site-key.pem"</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cert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fs.readFileSync(</a:t>
            </a:r>
            <a:r>
              <a:rPr kumimoji="0" lang="en-US" altLang="en-US" sz="1200" b="0" i="0" u="none" strike="noStrike" cap="none" normalizeH="0" baseline="0">
                <a:ln>
                  <a:noFill/>
                </a:ln>
                <a:solidFill>
                  <a:srgbClr val="F1FA8C"/>
                </a:solidFill>
                <a:effectLst/>
                <a:latin typeface="JetBrains Mono"/>
              </a:rPr>
              <a:t>"/srv/www/keys/chain.pem"</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app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express();</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app.use((</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.writeHead(</a:t>
            </a:r>
            <a:r>
              <a:rPr kumimoji="0" lang="en-US" altLang="en-US" sz="1200" b="0" i="0" u="none" strike="noStrike" cap="none" normalizeH="0" baseline="0">
                <a:ln>
                  <a:noFill/>
                </a:ln>
                <a:solidFill>
                  <a:srgbClr val="BD93F9"/>
                </a:solidFill>
                <a:effectLst/>
                <a:latin typeface="JetBrains Mono"/>
              </a:rPr>
              <a:t>200</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FFB86C"/>
                </a:solidFill>
                <a:effectLst/>
                <a:latin typeface="JetBrains Mono"/>
              </a:rPr>
              <a:t>res</a:t>
            </a:r>
            <a:r>
              <a:rPr kumimoji="0" lang="en-US" altLang="en-US" sz="1200" b="0" i="0" u="none" strike="noStrike" cap="none" normalizeH="0" baseline="0">
                <a:ln>
                  <a:noFill/>
                </a:ln>
                <a:solidFill>
                  <a:srgbClr val="F8F8F2"/>
                </a:solidFill>
                <a:effectLst/>
                <a:latin typeface="JetBrains Mono"/>
              </a:rPr>
              <a:t>.end(</a:t>
            </a:r>
            <a:r>
              <a:rPr kumimoji="0" lang="en-US" altLang="en-US" sz="1200" b="0" i="0" u="none" strike="noStrike" cap="none" normalizeH="0" baseline="0">
                <a:ln>
                  <a:noFill/>
                </a:ln>
                <a:solidFill>
                  <a:srgbClr val="F1FA8C"/>
                </a:solidFill>
                <a:effectLst/>
                <a:latin typeface="JetBrains Mono"/>
              </a:rPr>
              <a:t>"hello world</a:t>
            </a:r>
            <a:r>
              <a:rPr kumimoji="0" lang="en-US" altLang="en-US" sz="1200" b="0" i="0" u="none" strike="noStrike" cap="none" normalizeH="0" baseline="0">
                <a:ln>
                  <a:noFill/>
                </a:ln>
                <a:solidFill>
                  <a:srgbClr val="FFB86C"/>
                </a:solidFill>
                <a:effectLst/>
                <a:latin typeface="JetBrains Mono"/>
              </a:rPr>
              <a:t>\n</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app.listen(</a:t>
            </a:r>
            <a:r>
              <a:rPr kumimoji="0" lang="en-US" altLang="en-US" sz="1200" b="0" i="0" u="none" strike="noStrike" cap="none" normalizeH="0" baseline="0">
                <a:ln>
                  <a:noFill/>
                </a:ln>
                <a:solidFill>
                  <a:srgbClr val="BD93F9"/>
                </a:solidFill>
                <a:effectLst/>
                <a:latin typeface="JetBrains Mono"/>
              </a:rPr>
              <a:t>8000</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https.createServer(options, app).listen(</a:t>
            </a:r>
            <a:r>
              <a:rPr kumimoji="0" lang="en-US" altLang="en-US" sz="1200" b="0" i="0" u="none" strike="noStrike" cap="none" normalizeH="0" baseline="0">
                <a:ln>
                  <a:noFill/>
                </a:ln>
                <a:solidFill>
                  <a:srgbClr val="BD93F9"/>
                </a:solidFill>
                <a:effectLst/>
                <a:latin typeface="JetBrains Mono"/>
              </a:rPr>
              <a:t>8080</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79211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93CA-C2F6-44F8-BA69-5FB989F7E59B}"/>
              </a:ext>
            </a:extLst>
          </p:cNvPr>
          <p:cNvSpPr>
            <a:spLocks noGrp="1"/>
          </p:cNvSpPr>
          <p:nvPr>
            <p:ph type="title"/>
          </p:nvPr>
        </p:nvSpPr>
        <p:spPr/>
        <p:txBody>
          <a:bodyPr/>
          <a:lstStyle/>
          <a:p>
            <a:r>
              <a:rPr lang="en-US" dirty="0"/>
              <a:t>Generating Certificates</a:t>
            </a:r>
          </a:p>
        </p:txBody>
      </p:sp>
      <p:sp>
        <p:nvSpPr>
          <p:cNvPr id="3" name="Content Placeholder 2">
            <a:extLst>
              <a:ext uri="{FF2B5EF4-FFF2-40B4-BE49-F238E27FC236}">
                <a16:creationId xmlns:a16="http://schemas.microsoft.com/office/drawing/2014/main" id="{2D251962-C33B-4E2E-A141-BA950FD03C52}"/>
              </a:ext>
            </a:extLst>
          </p:cNvPr>
          <p:cNvSpPr>
            <a:spLocks noGrp="1"/>
          </p:cNvSpPr>
          <p:nvPr>
            <p:ph type="body" sz="quarter" idx="11"/>
          </p:nvPr>
        </p:nvSpPr>
        <p:spPr/>
        <p:txBody>
          <a:bodyPr/>
          <a:lstStyle/>
          <a:p>
            <a:r>
              <a:rPr lang="en-US" dirty="0"/>
              <a:t>The TLS specification demands a certificate, which is signed by a trusted certificate authority (CA)</a:t>
            </a:r>
          </a:p>
          <a:p>
            <a:r>
              <a:rPr lang="en-US" dirty="0"/>
              <a:t>The CA ensures that the certificate holder is really who they claim to be</a:t>
            </a:r>
          </a:p>
          <a:p>
            <a:r>
              <a:rPr lang="en-US" dirty="0"/>
              <a:t>So basically when you see the green lock icon (or any other greenish sign to the left side of the URL in your browser) it means that the server you’re communicating with is really who it claims to be</a:t>
            </a:r>
          </a:p>
          <a:p>
            <a:r>
              <a:rPr lang="en-US" dirty="0"/>
              <a:t>It’s worth noting that this certificate doesn’t necessarily have to be verified by an authority such as </a:t>
            </a:r>
            <a:r>
              <a:rPr lang="en-US" b="1" dirty="0"/>
              <a:t>Let’s Encrypt</a:t>
            </a:r>
          </a:p>
        </p:txBody>
      </p:sp>
    </p:spTree>
    <p:extLst>
      <p:ext uri="{BB962C8B-B14F-4D97-AF65-F5344CB8AC3E}">
        <p14:creationId xmlns:p14="http://schemas.microsoft.com/office/powerpoint/2010/main" val="12786947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93CA-C2F6-44F8-BA69-5FB989F7E59B}"/>
              </a:ext>
            </a:extLst>
          </p:cNvPr>
          <p:cNvSpPr>
            <a:spLocks noGrp="1"/>
          </p:cNvSpPr>
          <p:nvPr>
            <p:ph type="title"/>
          </p:nvPr>
        </p:nvSpPr>
        <p:spPr/>
        <p:txBody>
          <a:bodyPr/>
          <a:lstStyle/>
          <a:p>
            <a:r>
              <a:rPr lang="en-US" dirty="0"/>
              <a:t>Generating Certificates (2)</a:t>
            </a:r>
          </a:p>
        </p:txBody>
      </p:sp>
      <p:sp>
        <p:nvSpPr>
          <p:cNvPr id="3" name="Content Placeholder 2">
            <a:extLst>
              <a:ext uri="{FF2B5EF4-FFF2-40B4-BE49-F238E27FC236}">
                <a16:creationId xmlns:a16="http://schemas.microsoft.com/office/drawing/2014/main" id="{2D251962-C33B-4E2E-A141-BA950FD03C52}"/>
              </a:ext>
            </a:extLst>
          </p:cNvPr>
          <p:cNvSpPr>
            <a:spLocks noGrp="1"/>
          </p:cNvSpPr>
          <p:nvPr>
            <p:ph type="body" sz="quarter" idx="11"/>
          </p:nvPr>
        </p:nvSpPr>
        <p:spPr/>
        <p:txBody>
          <a:bodyPr/>
          <a:lstStyle/>
          <a:p>
            <a:r>
              <a:rPr lang="en-US" dirty="0"/>
              <a:t>You can technically sign it yourself, but then (as you’re not a trusted CA) the users visiting your site will likely see a large scary warning offering to get them back to safety</a:t>
            </a:r>
          </a:p>
          <a:p>
            <a:r>
              <a:rPr lang="en-US" dirty="0"/>
              <a:t>In the following example, we’ll use the </a:t>
            </a:r>
            <a:r>
              <a:rPr lang="en-US" dirty="0" err="1"/>
              <a:t>Certbot</a:t>
            </a:r>
            <a:r>
              <a:rPr lang="en-US" dirty="0"/>
              <a:t>, which is used to generate and manage certificates with Let’s Encrypt.</a:t>
            </a:r>
          </a:p>
          <a:p>
            <a:r>
              <a:rPr lang="en-US" dirty="0">
                <a:hlinkClick r:id="rId2"/>
              </a:rPr>
              <a:t>On the </a:t>
            </a:r>
            <a:r>
              <a:rPr lang="en-US" dirty="0" err="1">
                <a:hlinkClick r:id="rId2"/>
              </a:rPr>
              <a:t>Certbot</a:t>
            </a:r>
            <a:r>
              <a:rPr lang="en-US" dirty="0">
                <a:hlinkClick r:id="rId2"/>
              </a:rPr>
              <a:t> site</a:t>
            </a:r>
            <a:r>
              <a:rPr lang="en-US" dirty="0"/>
              <a:t> you can find instructions on how to install </a:t>
            </a:r>
            <a:r>
              <a:rPr lang="en-US" i="1" dirty="0" err="1"/>
              <a:t>Certbot</a:t>
            </a:r>
            <a:r>
              <a:rPr lang="en-US" dirty="0"/>
              <a:t> for almost any OS/server combination. You should choose the options that are applicable to you.</a:t>
            </a:r>
          </a:p>
          <a:p>
            <a:r>
              <a:rPr lang="en-US" dirty="0"/>
              <a:t>A common combination for deploying Node apps is NGINX on the latest LTS Ubuntu and that’s what I’ll use here.</a:t>
            </a:r>
          </a:p>
          <a:p>
            <a:endParaRPr lang="en-US" dirty="0"/>
          </a:p>
        </p:txBody>
      </p:sp>
    </p:spTree>
    <p:extLst>
      <p:ext uri="{BB962C8B-B14F-4D97-AF65-F5344CB8AC3E}">
        <p14:creationId xmlns:p14="http://schemas.microsoft.com/office/powerpoint/2010/main" val="2821114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ACA4-6D6D-4AC0-B915-E0034ABC5A95}"/>
              </a:ext>
            </a:extLst>
          </p:cNvPr>
          <p:cNvSpPr>
            <a:spLocks noGrp="1"/>
          </p:cNvSpPr>
          <p:nvPr>
            <p:ph type="title"/>
          </p:nvPr>
        </p:nvSpPr>
        <p:spPr/>
        <p:txBody>
          <a:bodyPr/>
          <a:lstStyle/>
          <a:p>
            <a:r>
              <a:rPr lang="en-US" dirty="0"/>
              <a:t>Generating Certificates (3)</a:t>
            </a:r>
          </a:p>
        </p:txBody>
      </p:sp>
      <p:sp>
        <p:nvSpPr>
          <p:cNvPr id="3" name="Content Placeholder 2">
            <a:extLst>
              <a:ext uri="{FF2B5EF4-FFF2-40B4-BE49-F238E27FC236}">
                <a16:creationId xmlns:a16="http://schemas.microsoft.com/office/drawing/2014/main" id="{A3A0F464-3942-4B14-94DB-3F7C3BF2830D}"/>
              </a:ext>
            </a:extLst>
          </p:cNvPr>
          <p:cNvSpPr>
            <a:spLocks noGrp="1"/>
          </p:cNvSpPr>
          <p:nvPr>
            <p:ph type="body" sz="quarter" idx="11"/>
          </p:nvPr>
        </p:nvSpPr>
        <p:spPr/>
        <p:txBody>
          <a:bodyPr/>
          <a:lstStyle/>
          <a:p>
            <a:r>
              <a:rPr lang="en-US" dirty="0"/>
              <a:t>Assumption, we already in ubuntu</a:t>
            </a:r>
          </a:p>
          <a:p>
            <a:r>
              <a:rPr lang="en-US" dirty="0"/>
              <a:t>Run command to install </a:t>
            </a:r>
            <a:r>
              <a:rPr lang="en-US" b="1" dirty="0" err="1"/>
              <a:t>certbot</a:t>
            </a:r>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Generate key:</a:t>
            </a:r>
          </a:p>
          <a:p>
            <a:pPr marL="0" indent="0">
              <a:buNone/>
            </a:pPr>
            <a:r>
              <a:rPr lang="en-US" sz="1600" dirty="0" err="1"/>
              <a:t>certbot</a:t>
            </a:r>
            <a:r>
              <a:rPr lang="en-US" sz="1600" dirty="0"/>
              <a:t> </a:t>
            </a:r>
            <a:r>
              <a:rPr lang="en-US" sz="1600" dirty="0" err="1"/>
              <a:t>certonly</a:t>
            </a:r>
            <a:r>
              <a:rPr lang="en-US" sz="1600" dirty="0"/>
              <a:t> --</a:t>
            </a:r>
            <a:r>
              <a:rPr lang="en-US" sz="1600" dirty="0" err="1"/>
              <a:t>webroot</a:t>
            </a:r>
            <a:r>
              <a:rPr lang="en-US" sz="1600" dirty="0"/>
              <a:t> -w /var/app/ -d www.vuilendi.nashtech.dev -d </a:t>
            </a:r>
            <a:r>
              <a:rPr lang="en-US" sz="1600" dirty="0" err="1"/>
              <a:t>vuilendi.nashtech.dev</a:t>
            </a:r>
            <a:endParaRPr lang="en-US" sz="1600" dirty="0"/>
          </a:p>
          <a:p>
            <a:pPr marL="0" indent="0">
              <a:buNone/>
            </a:pPr>
            <a:r>
              <a:rPr lang="en-US" sz="1600" dirty="0"/>
              <a:t>(</a:t>
            </a:r>
            <a:r>
              <a:rPr lang="en-US" sz="1600" b="1" i="1" dirty="0"/>
              <a:t>Note:</a:t>
            </a:r>
            <a:r>
              <a:rPr lang="en-US" sz="1600" dirty="0"/>
              <a:t> We should have a real domain, and that allows access)</a:t>
            </a:r>
            <a:endParaRPr lang="en-US" dirty="0"/>
          </a:p>
        </p:txBody>
      </p:sp>
      <p:sp>
        <p:nvSpPr>
          <p:cNvPr id="4" name="Rectangle 1">
            <a:extLst>
              <a:ext uri="{FF2B5EF4-FFF2-40B4-BE49-F238E27FC236}">
                <a16:creationId xmlns:a16="http://schemas.microsoft.com/office/drawing/2014/main" id="{AB31F124-25AB-4332-95E8-50C24A1276FC}"/>
              </a:ext>
            </a:extLst>
          </p:cNvPr>
          <p:cNvSpPr>
            <a:spLocks noChangeArrowheads="1"/>
          </p:cNvSpPr>
          <p:nvPr/>
        </p:nvSpPr>
        <p:spPr bwMode="auto">
          <a:xfrm>
            <a:off x="1130315" y="1993610"/>
            <a:ext cx="7892202" cy="1846659"/>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182880" rIns="18288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sudo</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apt-get update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sudo</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apt-get install software-properties-common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sudo</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add-apt-repository universe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sudo</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add-apt-repository </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ppa:certbot</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certbot</a:t>
            </a:r>
            <a:endParaRPr lang="en-US" altLang="en-US" sz="1600" dirty="0">
              <a:solidFill>
                <a:srgbClr val="404040"/>
              </a:solidFill>
              <a:latin typeface="Droid Sans Mono"/>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sudo</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apt-get update</a:t>
            </a:r>
            <a:b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b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sudo</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apt-get install </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certbot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905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1BCDD-C289-4C12-82E6-A05408AD2704}"/>
              </a:ext>
            </a:extLst>
          </p:cNvPr>
          <p:cNvSpPr>
            <a:spLocks noGrp="1"/>
          </p:cNvSpPr>
          <p:nvPr>
            <p:ph type="title"/>
          </p:nvPr>
        </p:nvSpPr>
        <p:spPr/>
        <p:txBody>
          <a:bodyPr/>
          <a:lstStyle/>
          <a:p>
            <a:r>
              <a:rPr lang="en-US" dirty="0"/>
              <a:t>Generating </a:t>
            </a:r>
            <a:r>
              <a:rPr lang="en-US"/>
              <a:t>Certificates (4)</a:t>
            </a:r>
            <a:endParaRPr lang="en-US" dirty="0"/>
          </a:p>
        </p:txBody>
      </p:sp>
      <p:sp>
        <p:nvSpPr>
          <p:cNvPr id="3" name="Content Placeholder 2">
            <a:extLst>
              <a:ext uri="{FF2B5EF4-FFF2-40B4-BE49-F238E27FC236}">
                <a16:creationId xmlns:a16="http://schemas.microsoft.com/office/drawing/2014/main" id="{EE6C2A90-BFD7-4170-8649-D405B8F2E9EB}"/>
              </a:ext>
            </a:extLst>
          </p:cNvPr>
          <p:cNvSpPr>
            <a:spLocks noGrp="1"/>
          </p:cNvSpPr>
          <p:nvPr>
            <p:ph type="body" sz="quarter" idx="11"/>
          </p:nvPr>
        </p:nvSpPr>
        <p:spPr/>
        <p:txBody>
          <a:bodyPr/>
          <a:lstStyle/>
          <a:p>
            <a:r>
              <a:rPr lang="en-US" dirty="0"/>
              <a:t>We should remember the link, and we will configure to our app.</a:t>
            </a:r>
          </a:p>
        </p:txBody>
      </p:sp>
      <p:sp>
        <p:nvSpPr>
          <p:cNvPr id="6" name="Rectangle 3">
            <a:extLst>
              <a:ext uri="{FF2B5EF4-FFF2-40B4-BE49-F238E27FC236}">
                <a16:creationId xmlns:a16="http://schemas.microsoft.com/office/drawing/2014/main" id="{2E078B73-03A3-414B-9EF6-6C384EEE5F3E}"/>
              </a:ext>
            </a:extLst>
          </p:cNvPr>
          <p:cNvSpPr>
            <a:spLocks noChangeArrowheads="1"/>
          </p:cNvSpPr>
          <p:nvPr/>
        </p:nvSpPr>
        <p:spPr bwMode="auto">
          <a:xfrm>
            <a:off x="1163782" y="1855648"/>
            <a:ext cx="7398327" cy="175432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rgbClr val="6272A4"/>
                </a:solidFill>
                <a:effectLst/>
                <a:latin typeface="JetBrains Mono"/>
              </a:rPr>
              <a:t>// ...</a:t>
            </a:r>
            <a:br>
              <a:rPr kumimoji="0" lang="en-US" altLang="en-US" sz="1200" b="0" i="1" u="none" strike="noStrike" cap="none" normalizeH="0" baseline="0">
                <a:ln>
                  <a:noFill/>
                </a:ln>
                <a:solidFill>
                  <a:srgbClr val="6272A4"/>
                </a:solidFill>
                <a:effectLst/>
                <a:latin typeface="JetBrains Mono"/>
              </a:rPr>
            </a:b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options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key</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fs.readFileSync(</a:t>
            </a:r>
            <a:r>
              <a:rPr kumimoji="0" lang="en-US" altLang="en-US" sz="1200" b="0" i="0" u="none" strike="noStrike" cap="none" normalizeH="0" baseline="0">
                <a:ln>
                  <a:noFill/>
                </a:ln>
                <a:solidFill>
                  <a:srgbClr val="F1FA8C"/>
                </a:solidFill>
                <a:effectLst/>
                <a:latin typeface="JetBrains Mono"/>
              </a:rPr>
              <a:t>"/var/www/example/sslcert/privkey.pem"</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cert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fs.readFileSync(</a:t>
            </a:r>
            <a:r>
              <a:rPr kumimoji="0" lang="en-US" altLang="en-US" sz="1200" b="0" i="0" u="none" strike="noStrike" cap="none" normalizeH="0" baseline="0">
                <a:ln>
                  <a:noFill/>
                </a:ln>
                <a:solidFill>
                  <a:srgbClr val="F1FA8C"/>
                </a:solidFill>
                <a:effectLst/>
                <a:latin typeface="JetBrains Mono"/>
              </a:rPr>
              <a:t>"/var/www/example/sslcert/fullchain.pem"</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these paths might differ for you, make sure to copy from the certbot output</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09614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8999-A965-473A-97AF-72F90F4015CF}"/>
              </a:ext>
            </a:extLst>
          </p:cNvPr>
          <p:cNvSpPr>
            <a:spLocks noGrp="1"/>
          </p:cNvSpPr>
          <p:nvPr>
            <p:ph type="title"/>
          </p:nvPr>
        </p:nvSpPr>
        <p:spPr/>
        <p:txBody>
          <a:bodyPr/>
          <a:lstStyle/>
          <a:p>
            <a:r>
              <a:rPr lang="en-US" dirty="0"/>
              <a:t>HTTP STRICT TRANSPORT SECURITY</a:t>
            </a:r>
          </a:p>
        </p:txBody>
      </p:sp>
      <p:sp>
        <p:nvSpPr>
          <p:cNvPr id="3" name="Content Placeholder 2">
            <a:extLst>
              <a:ext uri="{FF2B5EF4-FFF2-40B4-BE49-F238E27FC236}">
                <a16:creationId xmlns:a16="http://schemas.microsoft.com/office/drawing/2014/main" id="{652E0CC7-2110-4D74-95D9-357B76974C2D}"/>
              </a:ext>
            </a:extLst>
          </p:cNvPr>
          <p:cNvSpPr>
            <a:spLocks noGrp="1"/>
          </p:cNvSpPr>
          <p:nvPr>
            <p:ph type="body" sz="quarter" idx="11"/>
          </p:nvPr>
        </p:nvSpPr>
        <p:spPr/>
        <p:txBody>
          <a:bodyPr/>
          <a:lstStyle/>
          <a:p>
            <a:r>
              <a:rPr lang="en-US" b="1" dirty="0"/>
              <a:t>HTTP Strict Transport Security (HSTS)</a:t>
            </a:r>
            <a:r>
              <a:rPr lang="en-US" dirty="0"/>
              <a:t> is a web security policy mechanism to mitigate protocol downgrade attacks and cookie hijacking</a:t>
            </a:r>
          </a:p>
          <a:p>
            <a:r>
              <a:rPr lang="en-US" dirty="0"/>
              <a:t>HSTS effectively forces the client (browser accessing your server) to direct all traffic through HTTPS—a “secure or not at all” ideology!</a:t>
            </a:r>
          </a:p>
          <a:p>
            <a:r>
              <a:rPr lang="en-US" dirty="0"/>
              <a:t>Express JS doesn’t allow us to add this header by default, so we’ll use </a:t>
            </a:r>
            <a:r>
              <a:rPr lang="en-US" b="1" dirty="0"/>
              <a:t>Helmet</a:t>
            </a:r>
          </a:p>
          <a:p>
            <a:pPr marL="0" indent="0">
              <a:buNone/>
            </a:pPr>
            <a:endParaRPr lang="en-US" b="1" dirty="0"/>
          </a:p>
        </p:txBody>
      </p:sp>
      <p:sp>
        <p:nvSpPr>
          <p:cNvPr id="4" name="Rectangle 1">
            <a:extLst>
              <a:ext uri="{FF2B5EF4-FFF2-40B4-BE49-F238E27FC236}">
                <a16:creationId xmlns:a16="http://schemas.microsoft.com/office/drawing/2014/main" id="{5A2222BE-810F-458D-8EA2-65AA32295140}"/>
              </a:ext>
            </a:extLst>
          </p:cNvPr>
          <p:cNvSpPr>
            <a:spLocks noChangeArrowheads="1"/>
          </p:cNvSpPr>
          <p:nvPr/>
        </p:nvSpPr>
        <p:spPr bwMode="auto">
          <a:xfrm>
            <a:off x="1152833" y="2924123"/>
            <a:ext cx="4675909" cy="430887"/>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404040"/>
                </a:solidFill>
                <a:effectLst/>
                <a:latin typeface="Droid Sans Mono"/>
                <a:cs typeface="Courier New" panose="02070309020205020404" pitchFamily="49" charset="0"/>
              </a:rPr>
              <a:t>npm install helmet</a:t>
            </a:r>
            <a:r>
              <a:rPr kumimoji="0" lang="en-US" altLang="en-US" sz="1200" b="0" i="0" u="none" strike="noStrike" cap="none" normalizeH="0" baseline="0">
                <a:ln>
                  <a:noFill/>
                </a:ln>
                <a:solidFill>
                  <a:schemeClr val="tx1"/>
                </a:solidFill>
                <a:effectLst/>
              </a:rPr>
              <a:t> </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4667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8999-A965-473A-97AF-72F90F4015CF}"/>
              </a:ext>
            </a:extLst>
          </p:cNvPr>
          <p:cNvSpPr>
            <a:spLocks noGrp="1"/>
          </p:cNvSpPr>
          <p:nvPr>
            <p:ph type="title"/>
          </p:nvPr>
        </p:nvSpPr>
        <p:spPr/>
        <p:txBody>
          <a:bodyPr/>
          <a:lstStyle/>
          <a:p>
            <a:r>
              <a:rPr lang="en-US" dirty="0"/>
              <a:t>HTTP STRICT TRANSPORT SECURITY (2)</a:t>
            </a:r>
          </a:p>
        </p:txBody>
      </p:sp>
      <p:sp>
        <p:nvSpPr>
          <p:cNvPr id="3" name="Content Placeholder 2">
            <a:extLst>
              <a:ext uri="{FF2B5EF4-FFF2-40B4-BE49-F238E27FC236}">
                <a16:creationId xmlns:a16="http://schemas.microsoft.com/office/drawing/2014/main" id="{652E0CC7-2110-4D74-95D9-357B76974C2D}"/>
              </a:ext>
            </a:extLst>
          </p:cNvPr>
          <p:cNvSpPr>
            <a:spLocks noGrp="1"/>
          </p:cNvSpPr>
          <p:nvPr>
            <p:ph type="body" sz="quarter" idx="11"/>
          </p:nvPr>
        </p:nvSpPr>
        <p:spPr/>
        <p:txBody>
          <a:bodyPr/>
          <a:lstStyle/>
          <a:p>
            <a:r>
              <a:rPr lang="en-US" dirty="0"/>
              <a:t>Update </a:t>
            </a:r>
            <a:r>
              <a:rPr lang="en-US" b="1" dirty="0"/>
              <a:t>app_https.js</a:t>
            </a:r>
          </a:p>
        </p:txBody>
      </p:sp>
      <p:sp>
        <p:nvSpPr>
          <p:cNvPr id="5" name="Rectangle 1">
            <a:extLst>
              <a:ext uri="{FF2B5EF4-FFF2-40B4-BE49-F238E27FC236}">
                <a16:creationId xmlns:a16="http://schemas.microsoft.com/office/drawing/2014/main" id="{F3BD3DAF-1B25-45B0-A08F-CA696C604D00}"/>
              </a:ext>
            </a:extLst>
          </p:cNvPr>
          <p:cNvSpPr>
            <a:spLocks noChangeArrowheads="1"/>
          </p:cNvSpPr>
          <p:nvPr/>
        </p:nvSpPr>
        <p:spPr bwMode="auto">
          <a:xfrm>
            <a:off x="1153390" y="1674695"/>
            <a:ext cx="4942610" cy="397031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https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"https"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fs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"fs"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helmet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"helmet"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options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key</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fs.readFileSync</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srv</a:t>
            </a:r>
            <a:r>
              <a:rPr kumimoji="0" lang="en-US" altLang="en-US" sz="1200" b="0" i="0" u="none" strike="noStrike" cap="none" normalizeH="0" baseline="0" dirty="0">
                <a:ln>
                  <a:noFill/>
                </a:ln>
                <a:solidFill>
                  <a:srgbClr val="F1FA8C"/>
                </a:solidFill>
                <a:effectLst/>
                <a:latin typeface="JetBrains Mono"/>
              </a:rPr>
              <a:t>/www/keys/my-site-</a:t>
            </a:r>
            <a:r>
              <a:rPr kumimoji="0" lang="en-US" altLang="en-US" sz="1200" b="0" i="0" u="none" strike="noStrike" cap="none" normalizeH="0" baseline="0" dirty="0" err="1">
                <a:ln>
                  <a:noFill/>
                </a:ln>
                <a:solidFill>
                  <a:srgbClr val="F1FA8C"/>
                </a:solidFill>
                <a:effectLst/>
                <a:latin typeface="JetBrains Mono"/>
              </a:rPr>
              <a:t>key.pem</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cert</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fs.readFileSync</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srv</a:t>
            </a:r>
            <a:r>
              <a:rPr kumimoji="0" lang="en-US" altLang="en-US" sz="1200" b="0" i="0" u="none" strike="noStrike" cap="none" normalizeH="0" baseline="0" dirty="0">
                <a:ln>
                  <a:noFill/>
                </a:ln>
                <a:solidFill>
                  <a:srgbClr val="F1FA8C"/>
                </a:solidFill>
                <a:effectLst/>
                <a:latin typeface="JetBrains Mono"/>
              </a:rPr>
              <a:t>/www/keys/</a:t>
            </a:r>
            <a:r>
              <a:rPr kumimoji="0" lang="en-US" altLang="en-US" sz="1200" b="0" i="0" u="none" strike="noStrike" cap="none" normalizeH="0" baseline="0" dirty="0" err="1">
                <a:ln>
                  <a:noFill/>
                </a:ln>
                <a:solidFill>
                  <a:srgbClr val="F1FA8C"/>
                </a:solidFill>
                <a:effectLst/>
                <a:latin typeface="JetBrains Mono"/>
              </a:rPr>
              <a:t>chain.pem</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app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express();</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app.use</a:t>
            </a:r>
            <a:r>
              <a:rPr kumimoji="0" lang="en-US" altLang="en-US" sz="1200" b="0" i="0" u="none" strike="noStrike" cap="none" normalizeH="0" baseline="0" dirty="0">
                <a:ln>
                  <a:noFill/>
                </a:ln>
                <a:solidFill>
                  <a:srgbClr val="F8F8F2"/>
                </a:solidFill>
                <a:effectLst/>
                <a:latin typeface="JetBrains Mono"/>
              </a:rPr>
              <a:t>(helmet()); </a:t>
            </a:r>
            <a:r>
              <a:rPr kumimoji="0" lang="en-US" altLang="en-US" sz="1200" b="0" i="1" u="none" strike="noStrike" cap="none" normalizeH="0" baseline="0" dirty="0">
                <a:ln>
                  <a:noFill/>
                </a:ln>
                <a:solidFill>
                  <a:srgbClr val="6272A4"/>
                </a:solidFill>
                <a:effectLst/>
                <a:latin typeface="JetBrains Mono"/>
              </a:rPr>
              <a:t>// Add Helmet as a middleware</a:t>
            </a:r>
            <a:br>
              <a:rPr kumimoji="0" lang="en-US" altLang="en-US" sz="1200" b="0" i="1" u="none" strike="noStrike" cap="none" normalizeH="0" baseline="0" dirty="0">
                <a:ln>
                  <a:noFill/>
                </a:ln>
                <a:solidFill>
                  <a:srgbClr val="6272A4"/>
                </a:solidFill>
                <a:effectLst/>
                <a:latin typeface="JetBrains Mono"/>
              </a:rPr>
            </a:b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app.use</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req</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res</a:t>
            </a:r>
            <a:r>
              <a:rPr kumimoji="0" lang="en-US" altLang="en-US" sz="1200" b="0" i="0" u="none" strike="noStrike" cap="none" normalizeH="0" baseline="0" dirty="0" err="1">
                <a:ln>
                  <a:noFill/>
                </a:ln>
                <a:solidFill>
                  <a:srgbClr val="F8F8F2"/>
                </a:solidFill>
                <a:effectLst/>
                <a:latin typeface="JetBrains Mono"/>
              </a:rPr>
              <a:t>.writeHead</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BD93F9"/>
                </a:solidFill>
                <a:effectLst/>
                <a:latin typeface="JetBrains Mono"/>
              </a:rPr>
              <a:t>200</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res</a:t>
            </a:r>
            <a:r>
              <a:rPr kumimoji="0" lang="en-US" altLang="en-US" sz="1200" b="0" i="0" u="none" strike="noStrike" cap="none" normalizeH="0" baseline="0" dirty="0" err="1">
                <a:ln>
                  <a:noFill/>
                </a:ln>
                <a:solidFill>
                  <a:srgbClr val="F8F8F2"/>
                </a:solidFill>
                <a:effectLst/>
                <a:latin typeface="JetBrains Mono"/>
              </a:rPr>
              <a:t>.end</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"hello world</a:t>
            </a:r>
            <a:r>
              <a:rPr kumimoji="0" lang="en-US" altLang="en-US" sz="1200" b="0" i="0" u="none" strike="noStrike" cap="none" normalizeH="0" baseline="0" dirty="0">
                <a:ln>
                  <a:noFill/>
                </a:ln>
                <a:solidFill>
                  <a:srgbClr val="FFB86C"/>
                </a:solidFill>
                <a:effectLst/>
                <a:latin typeface="JetBrains Mono"/>
              </a:rPr>
              <a:t>\n</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app.listen</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BD93F9"/>
                </a:solidFill>
                <a:effectLst/>
                <a:latin typeface="JetBrains Mono"/>
              </a:rPr>
              <a:t>8000</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https.createServer</a:t>
            </a:r>
            <a:r>
              <a:rPr kumimoji="0" lang="en-US" altLang="en-US" sz="1200" b="0" i="0" u="none" strike="noStrike" cap="none" normalizeH="0" baseline="0" dirty="0">
                <a:ln>
                  <a:noFill/>
                </a:ln>
                <a:solidFill>
                  <a:srgbClr val="F8F8F2"/>
                </a:solidFill>
                <a:effectLst/>
                <a:latin typeface="JetBrains Mono"/>
              </a:rPr>
              <a:t>(options, app).listen(</a:t>
            </a:r>
            <a:r>
              <a:rPr kumimoji="0" lang="en-US" altLang="en-US" sz="1200" b="0" i="0" u="none" strike="noStrike" cap="none" normalizeH="0" baseline="0" dirty="0">
                <a:ln>
                  <a:noFill/>
                </a:ln>
                <a:solidFill>
                  <a:srgbClr val="BD93F9"/>
                </a:solidFill>
                <a:effectLst/>
                <a:latin typeface="JetBrains Mono"/>
              </a:rPr>
              <a:t>8080</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8672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Configure Nginx and SSL with Node.js</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658808432"/>
      </p:ext>
    </p:extLst>
  </p:cSld>
  <p:clrMapOvr>
    <a:masterClrMapping/>
  </p:clrMapOvr>
</p:sld>
</file>

<file path=ppt/theme/theme1.xml><?xml version="1.0" encoding="utf-8"?>
<a:theme xmlns:a="http://schemas.openxmlformats.org/drawingml/2006/main" name="NTG">
  <a:themeElements>
    <a:clrScheme name="Custom 26">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Presentation3" id="{D9A3EB8A-F8E6-1A41-BE5C-8D534604B20D}" vid="{5D0DD6A4-903A-C840-B77F-FE7C7DCE84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BFDEF1931EEB439C6294D651060CE8" ma:contentTypeVersion="14" ma:contentTypeDescription="Create a new document." ma:contentTypeScope="" ma:versionID="426089b07a8bf3498ca311c464c3e217">
  <xsd:schema xmlns:xsd="http://www.w3.org/2001/XMLSchema" xmlns:xs="http://www.w3.org/2001/XMLSchema" xmlns:p="http://schemas.microsoft.com/office/2006/metadata/properties" xmlns:ns2="7e608d60-e9da-41b6-9961-87182863fd29" xmlns:ns3="8192536b-0766-48aa-a1af-e941848b3971" targetNamespace="http://schemas.microsoft.com/office/2006/metadata/properties" ma:root="true" ma:fieldsID="73f49d06267e3b0600002c738f5cdd56" ns2:_="" ns3:_="">
    <xsd:import namespace="7e608d60-e9da-41b6-9961-87182863fd29"/>
    <xsd:import namespace="8192536b-0766-48aa-a1af-e941848b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608d60-e9da-41b6-9961-87182863fd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1b56dd4-9104-4de5-8714-e2496ec077d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92536b-0766-48aa-a1af-e941848b3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d01d849-ed92-41d1-999b-1fd60f3b1707}" ma:internalName="TaxCatchAll" ma:showField="CatchAllData" ma:web="8192536b-0766-48aa-a1af-e941848b397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e608d60-e9da-41b6-9961-87182863fd29">
      <Terms xmlns="http://schemas.microsoft.com/office/infopath/2007/PartnerControls"/>
    </lcf76f155ced4ddcb4097134ff3c332f>
    <TaxCatchAll xmlns="8192536b-0766-48aa-a1af-e941848b3971" xsi:nil="true"/>
  </documentManagement>
</p:properties>
</file>

<file path=customXml/itemProps1.xml><?xml version="1.0" encoding="utf-8"?>
<ds:datastoreItem xmlns:ds="http://schemas.openxmlformats.org/officeDocument/2006/customXml" ds:itemID="{4CEEB712-08A4-4215-8B64-6B65C31E3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608d60-e9da-41b6-9961-87182863fd29"/>
    <ds:schemaRef ds:uri="8192536b-0766-48aa-a1af-e941848b3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3.xml><?xml version="1.0" encoding="utf-8"?>
<ds:datastoreItem xmlns:ds="http://schemas.openxmlformats.org/officeDocument/2006/customXml" ds:itemID="{A66C3307-F054-4959-9144-4D96D0E24931}">
  <ds:schemaRefs>
    <ds:schemaRef ds:uri="7e608d60-e9da-41b6-9961-87182863fd29"/>
    <ds:schemaRef ds:uri="http://purl.org/dc/elements/1.1/"/>
    <ds:schemaRef ds:uri="http://purl.org/dc/dcmitype/"/>
    <ds:schemaRef ds:uri="8192536b-0766-48aa-a1af-e941848b3971"/>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NTG</Template>
  <TotalTime>676</TotalTime>
  <Words>13634</Words>
  <Application>Microsoft Office PowerPoint</Application>
  <PresentationFormat>Widescreen</PresentationFormat>
  <Paragraphs>895</Paragraphs>
  <Slides>119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Arial</vt:lpstr>
      <vt:lpstr>Calibri</vt:lpstr>
      <vt:lpstr>Droid Sans Mono</vt:lpstr>
      <vt:lpstr>JetBrains Mono</vt:lpstr>
      <vt:lpstr>Wingdings</vt:lpstr>
      <vt:lpstr>NTG</vt:lpstr>
      <vt:lpstr>Node.js Fundamental Session 2</vt:lpstr>
      <vt:lpstr>PowerPoint Presentation</vt:lpstr>
      <vt:lpstr>PowerPoint Presentation</vt:lpstr>
      <vt:lpstr>Working with MySQL</vt:lpstr>
      <vt:lpstr>Connect to DB</vt:lpstr>
      <vt:lpstr>Create database</vt:lpstr>
      <vt:lpstr>Create table</vt:lpstr>
      <vt:lpstr>Insert into</vt:lpstr>
      <vt:lpstr>Select data from table</vt:lpstr>
      <vt:lpstr>Query forms</vt:lpstr>
      <vt:lpstr>Query forms (2)</vt:lpstr>
      <vt:lpstr>Query forms (3)</vt:lpstr>
      <vt:lpstr>Transaction</vt:lpstr>
      <vt:lpstr>Working with MongoDB</vt:lpstr>
      <vt:lpstr>Insert a Document</vt:lpstr>
      <vt:lpstr>Find All Documents</vt:lpstr>
      <vt:lpstr>Find with condition and Async - Await</vt:lpstr>
      <vt:lpstr>PowerPoint Presentation</vt:lpstr>
      <vt:lpstr>What is MVC?</vt:lpstr>
      <vt:lpstr>Laying out the Foundation</vt:lpstr>
      <vt:lpstr>Storing our settings</vt:lpstr>
      <vt:lpstr>Storing our settings (2)</vt:lpstr>
      <vt:lpstr>Storing our settings (3)</vt:lpstr>
      <vt:lpstr>Storing our settings (4)</vt:lpstr>
      <vt:lpstr>Defining the Routes</vt:lpstr>
      <vt:lpstr>Defining the Routes</vt:lpstr>
      <vt:lpstr>Building the Models</vt:lpstr>
      <vt:lpstr>Building the Models (2)</vt:lpstr>
      <vt:lpstr>Building the Models (3)</vt:lpstr>
      <vt:lpstr>Building the Models (4)</vt:lpstr>
      <vt:lpstr>Building the Controllers</vt:lpstr>
      <vt:lpstr>Building the Controllers (2)</vt:lpstr>
      <vt:lpstr>Building the Controllers (3)</vt:lpstr>
      <vt:lpstr>Building the Controllers (4)</vt:lpstr>
      <vt:lpstr>Building the Controllers (4)</vt:lpstr>
      <vt:lpstr>Building the Controllers (5)</vt:lpstr>
      <vt:lpstr>Building the Controllers (6)</vt:lpstr>
      <vt:lpstr>Building the Views</vt:lpstr>
      <vt:lpstr>Building the Views (2)</vt:lpstr>
      <vt:lpstr>Building the Views (3)</vt:lpstr>
      <vt:lpstr>Building the Views (4)</vt:lpstr>
      <vt:lpstr>Building the Views (5)</vt:lpstr>
      <vt:lpstr>Building the Views (6)</vt:lpstr>
      <vt:lpstr>Building the Views (7)</vt:lpstr>
      <vt:lpstr>Building the Views (8)</vt:lpstr>
      <vt:lpstr>Building the Views (9)</vt:lpstr>
      <vt:lpstr>Building the Views (10)</vt:lpstr>
      <vt:lpstr>Building the Views (11)</vt:lpstr>
      <vt:lpstr>Building the Views (12)</vt:lpstr>
      <vt:lpstr>Building the Views (13)</vt:lpstr>
      <vt:lpstr>Building the Views (14)</vt:lpstr>
      <vt:lpstr>Serving Static Files</vt:lpstr>
      <vt:lpstr>Serving Static Files (2)</vt:lpstr>
      <vt:lpstr>PowerPoint Presentation</vt:lpstr>
      <vt:lpstr>Authentication Strategies: Session vs JWT</vt:lpstr>
      <vt:lpstr>Creating the Project</vt:lpstr>
      <vt:lpstr>Setting up Passport</vt:lpstr>
      <vt:lpstr>Connecting Mongo to Node with Mongoose</vt:lpstr>
      <vt:lpstr>Connecting Mongo to Node with Mongoose</vt:lpstr>
      <vt:lpstr>Implementing Local Authentication</vt:lpstr>
      <vt:lpstr>Routes</vt:lpstr>
      <vt:lpstr>Routes (2)</vt:lpstr>
      <vt:lpstr>The Client</vt:lpstr>
      <vt:lpstr>The Client (2)</vt:lpstr>
      <vt:lpstr>The Client (3)</vt:lpstr>
      <vt:lpstr>The Client (4)</vt:lpstr>
      <vt:lpstr>The Client (5)</vt:lpstr>
      <vt:lpstr>The Client (6)</vt:lpstr>
      <vt:lpstr>The Client (6)</vt:lpstr>
      <vt:lpstr>PowerPoint Presentation</vt:lpstr>
      <vt:lpstr>What Testing Is</vt:lpstr>
      <vt:lpstr>Basic Assertion Testing Built In</vt:lpstr>
      <vt:lpstr>Basic Assertion Testing Built In (2)</vt:lpstr>
      <vt:lpstr>Unit Test</vt:lpstr>
      <vt:lpstr>Properties of a good Unit Test</vt:lpstr>
      <vt:lpstr>Properties of a good Unit Test (2)</vt:lpstr>
      <vt:lpstr>Unit Tests Good Should Be</vt:lpstr>
      <vt:lpstr>Sample Unit Test</vt:lpstr>
      <vt:lpstr>Sample Unit Test (2)</vt:lpstr>
      <vt:lpstr>Sample Unit Test (3)</vt:lpstr>
      <vt:lpstr>Sample Unit Test (4)</vt:lpstr>
      <vt:lpstr>Manual Mocks</vt:lpstr>
      <vt:lpstr>Mocking user modules</vt:lpstr>
      <vt:lpstr>Mocking user modules (2)</vt:lpstr>
      <vt:lpstr>Mocking Node modules</vt:lpstr>
      <vt:lpstr>PowerPoint Presentation</vt:lpstr>
      <vt:lpstr>HTTPS Everywhere</vt:lpstr>
      <vt:lpstr>HTTPS Everywhere (2)</vt:lpstr>
      <vt:lpstr>HTTPS Everywhere (3)</vt:lpstr>
      <vt:lpstr>HTTPS Everywhere (4)</vt:lpstr>
      <vt:lpstr>PowerPoint Presentation</vt:lpstr>
      <vt:lpstr>HTTPS</vt:lpstr>
      <vt:lpstr>Generating Certificates</vt:lpstr>
      <vt:lpstr>Generating Certificates (2)</vt:lpstr>
      <vt:lpstr>Generating Certificates (3)</vt:lpstr>
      <vt:lpstr>Generating Certificates (4)</vt:lpstr>
      <vt:lpstr>HTTP STRICT TRANSPORT SECURITY</vt:lpstr>
      <vt:lpstr>HTTP STRICT TRANSPORT SECURITY (2)</vt:lpstr>
      <vt:lpstr>PowerPoint Presentation</vt:lpstr>
      <vt:lpstr>Installing Nginx</vt:lpstr>
      <vt:lpstr>Installing Nginx (2)</vt:lpstr>
      <vt:lpstr>Setting Up a Node.js Server</vt:lpstr>
      <vt:lpstr>Setting Up a Node.js Server (2)</vt:lpstr>
      <vt:lpstr>Setting Up a Node.js Server (3)</vt:lpstr>
      <vt:lpstr>Self-Signed Certificates</vt:lpstr>
      <vt:lpstr>Self-Signed Certificates (2)</vt:lpstr>
      <vt:lpstr>PowerPoint Presentation</vt:lpstr>
      <vt:lpstr>Build Project</vt:lpstr>
      <vt:lpstr>Build Project (2)</vt:lpstr>
      <vt:lpstr>Build Project (3)</vt:lpstr>
      <vt:lpstr>Build Project (4)</vt:lpstr>
      <vt:lpstr>Build Project (5)</vt:lpstr>
      <vt:lpstr>Build Project (6)</vt:lpstr>
      <vt:lpstr>Build Project (7)</vt:lpstr>
      <vt:lpstr>Build Project (8)</vt:lpstr>
      <vt:lpstr>Build Project (9)</vt:lpstr>
      <vt:lpstr>Docker-compose</vt:lpstr>
      <vt:lpstr>Docker-compose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Hien Trang Ngoc</dc:creator>
  <cp:lastModifiedBy>Minh Tran</cp:lastModifiedBy>
  <cp:revision>155</cp:revision>
  <dcterms:created xsi:type="dcterms:W3CDTF">2022-06-07T02:52:35Z</dcterms:created>
  <dcterms:modified xsi:type="dcterms:W3CDTF">2024-05-03T08:35:02Z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0x01010077BFDEF1931EEB439C6294D651060CE8</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