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  <p:sldMasterId id="2147483735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4D842-58F6-D881-6936-93DF28603B9F}" v="4" dt="2025-05-13T17:05:12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382" autoAdjust="0"/>
  </p:normalViewPr>
  <p:slideViewPr>
    <p:cSldViewPr snapToGrid="0">
      <p:cViewPr>
        <p:scale>
          <a:sx n="92" d="100"/>
          <a:sy n="92" d="100"/>
        </p:scale>
        <p:origin x="-1027" y="-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18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2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7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9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2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7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5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5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30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8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12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79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74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5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5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7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2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8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1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43" r:id="rId6"/>
    <p:sldLayoutId id="2147483939" r:id="rId7"/>
    <p:sldLayoutId id="2147483940" r:id="rId8"/>
    <p:sldLayoutId id="2147483941" r:id="rId9"/>
    <p:sldLayoutId id="2147483942" r:id="rId10"/>
    <p:sldLayoutId id="21474839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datamapu.com/posts/classical_ml/adaboost_example_re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datamapu.com/posts/classical_ml/adaboost_example_reg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pu.com/posts/classical_ml/adaboost_example_re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" name="Rectangle 28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C54D317-1106-B1BB-F417-C1EC781AB5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9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8" name="Rectangle 287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ADABOOST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REGRESSION 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4C42B-41F6-8E85-E93A-28CBA4DE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978619"/>
            <a:ext cx="9973613" cy="1106424"/>
          </a:xfrm>
        </p:spPr>
        <p:txBody>
          <a:bodyPr>
            <a:noAutofit/>
          </a:bodyPr>
          <a:lstStyle/>
          <a:p>
            <a:r>
              <a:rPr lang="en-US" b="0" dirty="0">
                <a:latin typeface="Comic Sans MS"/>
              </a:rPr>
              <a:t>ADA BOOST</a:t>
            </a:r>
            <a:br>
              <a:rPr lang="en-US" b="0" dirty="0">
                <a:latin typeface="Comic Sans MS"/>
              </a:rPr>
            </a:br>
            <a:r>
              <a:rPr lang="en-US" b="0" dirty="0">
                <a:latin typeface="Comic Sans MS"/>
              </a:rPr>
              <a:t>(ADAPTIVE BOOSTING)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A602B9F8-3085-3929-2C36-208A591E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latin typeface="Comic Sans MS" pitchFamily="66" charset="0"/>
                <a:ea typeface="+mn-lt"/>
                <a:cs typeface="+mn-lt"/>
              </a:rPr>
              <a:t>It is called Adaptive Boosting as the weights are re-assigned to each instance, with higher weights assigned to incorrectly predicted instances.</a:t>
            </a:r>
            <a:endParaRPr lang="en-US" sz="1500" dirty="0">
              <a:latin typeface="Comic Sans MS" pitchFamily="66" charset="0"/>
              <a:cs typeface="MV Boli"/>
            </a:endParaRPr>
          </a:p>
          <a:p>
            <a:r>
              <a:rPr lang="en-US" sz="1500" dirty="0">
                <a:latin typeface="Comic Sans MS" pitchFamily="66" charset="0"/>
                <a:ea typeface="Calibri"/>
                <a:cs typeface="Heebo"/>
              </a:rPr>
              <a:t>AdaBoost Algorithm works in a way that merges many weak learners based on a weightage into a strong learner.</a:t>
            </a:r>
          </a:p>
          <a:p>
            <a:pPr marL="0" indent="0">
              <a:buNone/>
            </a:pPr>
            <a:endParaRPr lang="en-US" sz="1800" dirty="0">
              <a:latin typeface="MV Boli"/>
              <a:ea typeface="Calibri"/>
              <a:cs typeface="Heebo"/>
            </a:endParaRPr>
          </a:p>
        </p:txBody>
      </p:sp>
      <p:pic>
        <p:nvPicPr>
          <p:cNvPr id="109" name="Picture 108" descr="Different sizes of barbells">
            <a:extLst>
              <a:ext uri="{FF2B5EF4-FFF2-40B4-BE49-F238E27FC236}">
                <a16:creationId xmlns:a16="http://schemas.microsoft.com/office/drawing/2014/main" id="{9697F1A0-C8D4-369D-C750-750164CE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54" r="8442" b="-3"/>
          <a:stretch/>
        </p:blipFill>
        <p:spPr>
          <a:xfrm>
            <a:off x="7746316" y="2164247"/>
            <a:ext cx="4097657" cy="42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7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EA1A-C8EE-831F-DA57-3CDBA4F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mic Sans MS"/>
              </a:rPr>
              <a:t>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3220-1356-36FD-A834-025B4AFDA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476" y="2063392"/>
            <a:ext cx="10161060" cy="48873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sz="1500" dirty="0">
                <a:latin typeface="Comic Sans MS" pitchFamily="66" charset="0"/>
                <a:ea typeface="Calibri"/>
                <a:cs typeface="Calibri"/>
              </a:rPr>
              <a:t>It consists of a sequential series of models, each one focus on the errors of the previous one, trying to improve them</a:t>
            </a:r>
            <a:endParaRPr lang="en-US" sz="1500" dirty="0">
              <a:latin typeface="Comic Sans MS" pitchFamily="66" charset="0"/>
              <a:cs typeface="MV Boli"/>
            </a:endParaRPr>
          </a:p>
          <a:p>
            <a:pPr marL="0" indent="0">
              <a:buNone/>
            </a:pPr>
            <a:endParaRPr lang="en-US" sz="1800" dirty="0">
              <a:latin typeface="MV Boli"/>
              <a:ea typeface="Calibri"/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7CA16D-EFFD-7D8D-95A9-7FBB8C8A30E6}"/>
              </a:ext>
            </a:extLst>
          </p:cNvPr>
          <p:cNvSpPr/>
          <p:nvPr/>
        </p:nvSpPr>
        <p:spPr>
          <a:xfrm>
            <a:off x="2387600" y="3730625"/>
            <a:ext cx="1320799" cy="7746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eue Haas Grotesk Text Pro"/>
                <a:ea typeface="Calibri"/>
                <a:cs typeface="Calibri"/>
              </a:rPr>
              <a:t>MODEL 1</a:t>
            </a:r>
          </a:p>
        </p:txBody>
      </p:sp>
      <p:sp>
        <p:nvSpPr>
          <p:cNvPr id="12" name="Arrow: Curved Up 11">
            <a:extLst>
              <a:ext uri="{FF2B5EF4-FFF2-40B4-BE49-F238E27FC236}">
                <a16:creationId xmlns:a16="http://schemas.microsoft.com/office/drawing/2014/main" id="{E0AC925F-B096-660D-4391-E42CEC62C92A}"/>
              </a:ext>
            </a:extLst>
          </p:cNvPr>
          <p:cNvSpPr/>
          <p:nvPr/>
        </p:nvSpPr>
        <p:spPr>
          <a:xfrm>
            <a:off x="3044825" y="4600574"/>
            <a:ext cx="1800225" cy="69849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8D4DD0-B2F9-6793-16B3-26AA1051BD3E}"/>
              </a:ext>
            </a:extLst>
          </p:cNvPr>
          <p:cNvSpPr/>
          <p:nvPr/>
        </p:nvSpPr>
        <p:spPr>
          <a:xfrm>
            <a:off x="4330700" y="3736975"/>
            <a:ext cx="1327150" cy="7588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BE9DCA-0456-97FB-648D-BBD3D525415A}"/>
              </a:ext>
            </a:extLst>
          </p:cNvPr>
          <p:cNvSpPr/>
          <p:nvPr/>
        </p:nvSpPr>
        <p:spPr>
          <a:xfrm>
            <a:off x="6315075" y="3733800"/>
            <a:ext cx="1339850" cy="7683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3</a:t>
            </a: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7D8AE2DC-DB95-76E2-B733-083AF223EDD7}"/>
              </a:ext>
            </a:extLst>
          </p:cNvPr>
          <p:cNvSpPr/>
          <p:nvPr/>
        </p:nvSpPr>
        <p:spPr>
          <a:xfrm>
            <a:off x="5105400" y="4597400"/>
            <a:ext cx="1781175" cy="69532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96DE80-3769-51DC-1F95-83D61FF21409}"/>
              </a:ext>
            </a:extLst>
          </p:cNvPr>
          <p:cNvSpPr/>
          <p:nvPr/>
        </p:nvSpPr>
        <p:spPr>
          <a:xfrm>
            <a:off x="8369300" y="3733800"/>
            <a:ext cx="1422400" cy="7651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N</a:t>
            </a: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3856FD18-972E-FA6D-3E10-31C319AE996F}"/>
              </a:ext>
            </a:extLst>
          </p:cNvPr>
          <p:cNvSpPr/>
          <p:nvPr/>
        </p:nvSpPr>
        <p:spPr>
          <a:xfrm>
            <a:off x="7112000" y="2997200"/>
            <a:ext cx="1838325" cy="7175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33E487-2F48-339D-9B32-A0AB63923211}"/>
              </a:ext>
            </a:extLst>
          </p:cNvPr>
          <p:cNvSpPr txBox="1"/>
          <p:nvPr/>
        </p:nvSpPr>
        <p:spPr>
          <a:xfrm>
            <a:off x="3378200" y="5308600"/>
            <a:ext cx="11969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B23214"/>
                </a:solidFill>
                <a:latin typeface="MV Boli"/>
                <a:cs typeface="MV Boli"/>
              </a:rPr>
              <a:t>Weight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3F478-768D-AB32-C040-6016CCFC3784}"/>
              </a:ext>
            </a:extLst>
          </p:cNvPr>
          <p:cNvSpPr txBox="1"/>
          <p:nvPr/>
        </p:nvSpPr>
        <p:spPr>
          <a:xfrm>
            <a:off x="5435600" y="5346700"/>
            <a:ext cx="1346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>
                    <a:lumMod val="76000"/>
                  </a:schemeClr>
                </a:solidFill>
                <a:latin typeface="MV Boli"/>
                <a:cs typeface="MV Boli"/>
              </a:rPr>
              <a:t>Weight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7C8E33-D822-AD9B-C411-3A33884A286F}"/>
              </a:ext>
            </a:extLst>
          </p:cNvPr>
          <p:cNvSpPr txBox="1"/>
          <p:nvPr/>
        </p:nvSpPr>
        <p:spPr>
          <a:xfrm>
            <a:off x="7289800" y="2628900"/>
            <a:ext cx="1320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>
                    <a:lumMod val="76000"/>
                  </a:schemeClr>
                </a:solidFill>
                <a:latin typeface="MV Boli"/>
                <a:cs typeface="MV Boli"/>
              </a:rPr>
              <a:t>Weight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C10AB-BA59-9595-715C-476C0406F37B}"/>
              </a:ext>
            </a:extLst>
          </p:cNvPr>
          <p:cNvSpPr txBox="1"/>
          <p:nvPr/>
        </p:nvSpPr>
        <p:spPr>
          <a:xfrm>
            <a:off x="8629650" y="4686299"/>
            <a:ext cx="12509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4">
                    <a:lumMod val="76000"/>
                  </a:schemeClr>
                </a:solidFill>
                <a:latin typeface="MV Boli"/>
                <a:cs typeface="MV Boli"/>
              </a:rPr>
              <a:t>Weight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98BDF4-D17B-A422-E278-B51619341352}"/>
              </a:ext>
            </a:extLst>
          </p:cNvPr>
          <p:cNvSpPr txBox="1"/>
          <p:nvPr/>
        </p:nvSpPr>
        <p:spPr>
          <a:xfrm>
            <a:off x="3270249" y="4578350"/>
            <a:ext cx="1714500" cy="3788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3">
                    <a:lumMod val="76000"/>
                  </a:schemeClr>
                </a:solidFill>
                <a:latin typeface="MV Boli"/>
                <a:ea typeface="Calibri"/>
                <a:cs typeface="Calibri"/>
              </a:rPr>
              <a:t>Weakness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5541B-E9FC-A971-53C5-EB29E11E1556}"/>
              </a:ext>
            </a:extLst>
          </p:cNvPr>
          <p:cNvSpPr txBox="1"/>
          <p:nvPr/>
        </p:nvSpPr>
        <p:spPr>
          <a:xfrm>
            <a:off x="5260975" y="4600575"/>
            <a:ext cx="1435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3">
                    <a:lumMod val="76000"/>
                  </a:schemeClr>
                </a:solidFill>
                <a:latin typeface="MV Boli"/>
                <a:cs typeface="MV Boli"/>
              </a:rPr>
              <a:t>Weakness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972151-BD04-56C3-B99C-6AE1254AC225}"/>
              </a:ext>
            </a:extLst>
          </p:cNvPr>
          <p:cNvSpPr txBox="1"/>
          <p:nvPr/>
        </p:nvSpPr>
        <p:spPr>
          <a:xfrm>
            <a:off x="7245350" y="3343275"/>
            <a:ext cx="14223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accent3">
                    <a:lumMod val="76000"/>
                  </a:schemeClr>
                </a:solidFill>
                <a:latin typeface="MV Boli"/>
                <a:cs typeface="MV Boli"/>
              </a:rPr>
              <a:t>Weakness</a:t>
            </a:r>
          </a:p>
        </p:txBody>
      </p:sp>
    </p:spTree>
    <p:extLst>
      <p:ext uri="{BB962C8B-B14F-4D97-AF65-F5344CB8AC3E}">
        <p14:creationId xmlns:p14="http://schemas.microsoft.com/office/powerpoint/2010/main" val="89528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6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6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6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6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6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6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6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7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8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8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8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885-16E5-93DB-EF70-E8F20F66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/>
              </a:rPr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FE0A-FEB8-EDAF-A5FC-98B7E243B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27200"/>
            <a:ext cx="4897120" cy="4465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mic Sans MS"/>
                <a:cs typeface="MV Boli"/>
              </a:rPr>
              <a:t>1.Fit a model to the initial dataset with equal weights</a:t>
            </a:r>
            <a:endParaRPr lang="en-US" sz="1500" dirty="0">
              <a:latin typeface="Comic Sans MS"/>
              <a:cs typeface="MV Boli"/>
            </a:endParaRPr>
          </a:p>
        </p:txBody>
      </p:sp>
      <p:pic>
        <p:nvPicPr>
          <p:cNvPr id="5" name="Content Placeholder 4" descr="adaboost_reg_first_tree_weights">
            <a:extLst>
              <a:ext uri="{FF2B5EF4-FFF2-40B4-BE49-F238E27FC236}">
                <a16:creationId xmlns:a16="http://schemas.microsoft.com/office/drawing/2014/main" id="{A1B8A315-98DF-8F8B-5181-F6F33C09F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6437" t="22438" r="40900" b="11634"/>
          <a:stretch/>
        </p:blipFill>
        <p:spPr>
          <a:xfrm>
            <a:off x="1359917" y="2530495"/>
            <a:ext cx="4040528" cy="262322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EBADF-2DEF-672E-C33F-EF1B5DA74B5D}"/>
              </a:ext>
            </a:extLst>
          </p:cNvPr>
          <p:cNvSpPr txBox="1"/>
          <p:nvPr/>
        </p:nvSpPr>
        <p:spPr>
          <a:xfrm>
            <a:off x="6781799" y="1727199"/>
            <a:ext cx="4775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Comic Sans MS"/>
                <a:cs typeface="MV Boli"/>
              </a:rPr>
              <a:t>2.Make predictions and calculate the </a:t>
            </a:r>
            <a:r>
              <a:rPr lang="en-US" sz="1500" b="1" i="1" dirty="0">
                <a:latin typeface="Comic Sans MS"/>
                <a:cs typeface="MV Boli"/>
              </a:rPr>
              <a:t>influence (</a:t>
            </a:r>
            <a:r>
              <a:rPr lang="en-US" sz="1500" b="1" dirty="0">
                <a:latin typeface="Comic Sans MS"/>
                <a:cs typeface="MV Boli"/>
              </a:rPr>
              <a:t>α) of the fitted model</a:t>
            </a:r>
            <a:r>
              <a:rPr lang="en-US" sz="1600" dirty="0">
                <a:latin typeface="Comic Sans MS"/>
                <a:cs typeface="MV Boli"/>
              </a:rPr>
              <a:t>. </a:t>
            </a:r>
          </a:p>
          <a:p>
            <a:endParaRPr lang="en-US" sz="1600" dirty="0">
              <a:solidFill>
                <a:srgbClr val="555555"/>
              </a:solidFill>
              <a:latin typeface="Comic Sans MS"/>
            </a:endParaRPr>
          </a:p>
          <a:p>
            <a:endParaRPr lang="en-US" sz="1500" dirty="0">
              <a:solidFill>
                <a:srgbClr val="555555"/>
              </a:solidFill>
              <a:latin typeface="Georgia"/>
            </a:endParaRPr>
          </a:p>
          <a:p>
            <a:endParaRPr lang="en-US" sz="1500" dirty="0">
              <a:solidFill>
                <a:srgbClr val="555555"/>
              </a:solidFill>
              <a:latin typeface="Georgia"/>
            </a:endParaRPr>
          </a:p>
        </p:txBody>
      </p:sp>
      <p:pic>
        <p:nvPicPr>
          <p:cNvPr id="8" name="Picture 7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D55842E-D59D-98E3-4007-B61EEE0D9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17" y="2529840"/>
            <a:ext cx="3667125" cy="25908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66690-0F63-AF83-36BA-ED4ED79A997B}"/>
              </a:ext>
            </a:extLst>
          </p:cNvPr>
          <p:cNvSpPr txBox="1"/>
          <p:nvPr/>
        </p:nvSpPr>
        <p:spPr>
          <a:xfrm>
            <a:off x="7193280" y="5288280"/>
            <a:ext cx="35306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Comic Sans MS"/>
              </a:rPr>
              <a:t>The influence of a model on the final prediction depends on its error, here 8 samples are correctly predicted.</a:t>
            </a:r>
            <a:br>
              <a:rPr lang="en-US" sz="1500" dirty="0">
                <a:latin typeface="Comic Sans MS"/>
              </a:rPr>
            </a:br>
            <a:endParaRPr lang="en-US" sz="1500" dirty="0">
              <a:solidFill>
                <a:srgbClr val="555555"/>
              </a:solidFill>
              <a:latin typeface="Georg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0E578-BB80-2F76-B90B-6B07FAF5F462}"/>
              </a:ext>
            </a:extLst>
          </p:cNvPr>
          <p:cNvSpPr txBox="1"/>
          <p:nvPr/>
        </p:nvSpPr>
        <p:spPr>
          <a:xfrm>
            <a:off x="1038860" y="5374640"/>
            <a:ext cx="4698999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Comic Sans MS" pitchFamily="66" charset="0"/>
                <a:cs typeface="MV Boli"/>
              </a:rPr>
              <a:t>Initially all the data samples get the same weight is 1/N, whereas N is the number of data points. Here the weight assigned is 1/10 = 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8E511-2421-EC2B-83E2-B795C0CC5532}"/>
              </a:ext>
            </a:extLst>
          </p:cNvPr>
          <p:cNvSpPr txBox="1"/>
          <p:nvPr/>
        </p:nvSpPr>
        <p:spPr>
          <a:xfrm>
            <a:off x="2743200" y="6306820"/>
            <a:ext cx="86309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latin typeface="Calibri"/>
                <a:ea typeface="Calibri"/>
                <a:cs typeface="Calibri"/>
              </a:rPr>
              <a:t>Image_source</a:t>
            </a:r>
            <a:r>
              <a:rPr lang="en-US" sz="1400" dirty="0">
                <a:latin typeface="Calibri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rgbClr val="FFC000"/>
                </a:solidFill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https://datamapu.com/posts/classical_ml/adaboost_example_reg/</a:t>
            </a:r>
          </a:p>
        </p:txBody>
      </p:sp>
    </p:spTree>
    <p:extLst>
      <p:ext uri="{BB962C8B-B14F-4D97-AF65-F5344CB8AC3E}">
        <p14:creationId xmlns:p14="http://schemas.microsoft.com/office/powerpoint/2010/main" val="187153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BD74-DA03-DC94-A993-912A68C9D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299585" cy="4160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>
                <a:latin typeface="Comic Sans MS"/>
              </a:rPr>
              <a:t>3</a:t>
            </a:r>
            <a:r>
              <a:rPr lang="en-US" sz="1500" dirty="0">
                <a:latin typeface="Comic Sans MS"/>
              </a:rPr>
              <a:t>. </a:t>
            </a:r>
            <a:r>
              <a:rPr lang="en-US" sz="1500" b="1" dirty="0">
                <a:latin typeface="Comic Sans MS"/>
              </a:rPr>
              <a:t>Adjust the weights of the data samples.</a:t>
            </a:r>
          </a:p>
          <a:p>
            <a:pPr marL="0" indent="0">
              <a:buNone/>
            </a:pPr>
            <a:endParaRPr lang="en-US" sz="1500" b="1" dirty="0">
              <a:latin typeface="Comic Sans MS"/>
            </a:endParaRPr>
          </a:p>
          <a:p>
            <a:pPr>
              <a:buNone/>
            </a:pPr>
            <a:endParaRPr lang="en-US" sz="15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4921C-287D-0CE5-7D62-C179E79A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9463" y="2011680"/>
            <a:ext cx="4937760" cy="4160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>
                <a:latin typeface="Comic Sans MS"/>
              </a:rPr>
              <a:t>4. Create a weighted dataset.</a:t>
            </a:r>
            <a:endParaRPr lang="en-US" b="1" dirty="0"/>
          </a:p>
          <a:p>
            <a:pPr marL="0" indent="0">
              <a:buNone/>
            </a:pPr>
            <a:endParaRPr lang="en-US" sz="1500" b="1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r>
              <a:rPr lang="en-US" sz="1500" dirty="0">
                <a:latin typeface="Comic Sans MS"/>
              </a:rPr>
              <a:t>Updated weights based on the results of the first weak learner(table on the left side)</a:t>
            </a:r>
          </a:p>
          <a:p>
            <a:r>
              <a:rPr lang="en-US" sz="1500" dirty="0">
                <a:latin typeface="Comic Sans MS"/>
              </a:rPr>
              <a:t>Bins for the individual samples based on the weights</a:t>
            </a: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  <a:p>
            <a:pPr marL="0" indent="0">
              <a:buNone/>
            </a:pPr>
            <a:endParaRPr lang="en-US" sz="1500" dirty="0">
              <a:latin typeface="Comic Sans MS"/>
            </a:endParaRPr>
          </a:p>
        </p:txBody>
      </p:sp>
      <p:pic>
        <p:nvPicPr>
          <p:cNvPr id="16" name="Picture 15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886AF4B7-72C6-8E15-22D7-E91A79C4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86" t="14103" r="813" b="2564"/>
          <a:stretch/>
        </p:blipFill>
        <p:spPr>
          <a:xfrm>
            <a:off x="1742122" y="2735299"/>
            <a:ext cx="1792497" cy="57944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68A887-20DE-B1AF-2663-44432A781654}"/>
              </a:ext>
            </a:extLst>
          </p:cNvPr>
          <p:cNvSpPr txBox="1"/>
          <p:nvPr/>
        </p:nvSpPr>
        <p:spPr>
          <a:xfrm>
            <a:off x="958850" y="3711575"/>
            <a:ext cx="398722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latin typeface="Comic Sans MS"/>
              </a:rPr>
              <a:t>New weight is calculated with the old or previous weight of that sample and exponential component of influence in previous step</a:t>
            </a:r>
          </a:p>
          <a:p>
            <a:endParaRPr lang="en-US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2" name="Picture 1" descr="A table with numbers and numbers&#10;&#10;AI-generated content may be incorrect.">
            <a:extLst>
              <a:ext uri="{FF2B5EF4-FFF2-40B4-BE49-F238E27FC236}">
                <a16:creationId xmlns:a16="http://schemas.microsoft.com/office/drawing/2014/main" id="{A76A7994-C3DF-4642-3E6A-A43C5F77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2600325"/>
            <a:ext cx="3143250" cy="2238375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 descr="A table with numbers and lines&#10;&#10;AI-generated content may be incorrect.">
            <a:extLst>
              <a:ext uri="{FF2B5EF4-FFF2-40B4-BE49-F238E27FC236}">
                <a16:creationId xmlns:a16="http://schemas.microsoft.com/office/drawing/2014/main" id="{187B9C07-9665-788B-BACC-CD71B0CF2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238" y="2612189"/>
            <a:ext cx="3076575" cy="2238375"/>
          </a:xfrm>
          <a:prstGeom prst="rect">
            <a:avLst/>
          </a:prstGeom>
          <a:ln w="12700" cap="sq">
            <a:solidFill>
              <a:srgbClr val="4472C4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BE789D-25BB-F68B-DFCA-B2F7D39286C9}"/>
              </a:ext>
            </a:extLst>
          </p:cNvPr>
          <p:cNvSpPr txBox="1"/>
          <p:nvPr/>
        </p:nvSpPr>
        <p:spPr>
          <a:xfrm>
            <a:off x="2616200" y="6189980"/>
            <a:ext cx="70104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latin typeface="Calibri"/>
                <a:ea typeface="Calibri"/>
                <a:cs typeface="Calibri"/>
              </a:rPr>
              <a:t>Image_source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rgbClr val="FFC00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https://datamapu.com/posts/classical_ml/adaboost_example_reg/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4" grpId="1" build="p"/>
      <p:bldP spid="4" grpId="2" build="p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47C7-2449-84A8-752B-385B4EF88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360" y="1676400"/>
            <a:ext cx="10068560" cy="4942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latin typeface="Comic Sans MS"/>
              </a:rPr>
              <a:t>5. Fit a model to the new dataset</a:t>
            </a:r>
            <a:endParaRPr lang="en-US" dirty="0">
              <a:latin typeface="Comic Sans MS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0" indent="0">
              <a:buNone/>
            </a:pP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285750" indent="-285750"/>
            <a:r>
              <a:rPr lang="en-US" sz="1500" dirty="0">
                <a:latin typeface="Comic Sans MS"/>
              </a:rPr>
              <a:t>Modified dataset from bootstrapping the original dataset based on the weights and bins</a:t>
            </a:r>
            <a:endParaRPr lang="en-US" sz="1500" b="1" dirty="0">
              <a:solidFill>
                <a:srgbClr val="555555"/>
              </a:solidFill>
              <a:latin typeface="Georgia"/>
            </a:endParaRPr>
          </a:p>
          <a:p>
            <a:pPr marL="285750" indent="-285750"/>
            <a:r>
              <a:rPr lang="en-US" sz="1500" dirty="0">
                <a:latin typeface="Comic Sans MS"/>
              </a:rPr>
              <a:t>Repeat steps 2 to 5 </a:t>
            </a:r>
            <a:r>
              <a:rPr lang="en-US" sz="1600" dirty="0">
                <a:latin typeface="Comic Sans MS"/>
              </a:rPr>
              <a:t>d</a:t>
            </a:r>
            <a:r>
              <a:rPr lang="en-US" sz="1500" dirty="0">
                <a:latin typeface="Comic Sans MS"/>
              </a:rPr>
              <a:t> times, where </a:t>
            </a:r>
            <a:r>
              <a:rPr lang="en-US" sz="1600" dirty="0">
                <a:latin typeface="Comic Sans MS"/>
              </a:rPr>
              <a:t>d</a:t>
            </a:r>
            <a:r>
              <a:rPr lang="en-US" sz="1500" dirty="0">
                <a:latin typeface="Comic Sans MS"/>
              </a:rPr>
              <a:t> is the number of final weak learners of which the ensemble model is composed</a:t>
            </a:r>
            <a:endParaRPr lang="en-US" dirty="0">
              <a:latin typeface="Comic Sans MS"/>
            </a:endParaRPr>
          </a:p>
          <a:p>
            <a:endParaRPr lang="en-US" sz="1500" dirty="0">
              <a:latin typeface="Georgia"/>
            </a:endParaRPr>
          </a:p>
        </p:txBody>
      </p:sp>
      <p:pic>
        <p:nvPicPr>
          <p:cNvPr id="5" name="Content Placeholder 4" descr="A table with numbers and numbers&#10;&#10;AI-generated content may be incorrect.">
            <a:extLst>
              <a:ext uri="{FF2B5EF4-FFF2-40B4-BE49-F238E27FC236}">
                <a16:creationId xmlns:a16="http://schemas.microsoft.com/office/drawing/2014/main" id="{88486FF8-3978-B28B-02F3-1DE3D87A29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386010" y="2110215"/>
            <a:ext cx="3745257" cy="264795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D40603-EA0E-2D9D-65CD-402CA6863E74}"/>
              </a:ext>
            </a:extLst>
          </p:cNvPr>
          <p:cNvSpPr txBox="1"/>
          <p:nvPr/>
        </p:nvSpPr>
        <p:spPr>
          <a:xfrm>
            <a:off x="2479040" y="6177280"/>
            <a:ext cx="62077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Image_source: </a:t>
            </a:r>
            <a:r>
              <a:rPr lang="en-US" sz="1400" u="sng">
                <a:solidFill>
                  <a:srgbClr val="FFC00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https://datamapu.com/posts/classical_ml/adaboost_example_reg/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itchFamily="66" charset="0"/>
              </a:rPr>
              <a:t>PROS AND CONS</a:t>
            </a:r>
            <a:endParaRPr lang="en-IN" dirty="0">
              <a:latin typeface="Comic Sans MS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9787666"/>
              </p:ext>
            </p:extLst>
          </p:nvPr>
        </p:nvGraphicFramePr>
        <p:xfrm>
          <a:off x="2417619" y="2384050"/>
          <a:ext cx="7058890" cy="209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ADVANTAGES</a:t>
                      </a:r>
                      <a:endParaRPr lang="en-IN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DISADVANTAGES</a:t>
                      </a:r>
                      <a:endParaRPr lang="en-IN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Improved</a:t>
                      </a:r>
                      <a:r>
                        <a:rPr lang="en-US" b="0" baseline="0" dirty="0">
                          <a:latin typeface="Comic Sans MS" pitchFamily="66" charset="0"/>
                        </a:rPr>
                        <a:t> Accuracy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Sensitivity to noisy data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Easy Implementation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Computational</a:t>
                      </a:r>
                      <a:r>
                        <a:rPr lang="en-US" b="0" baseline="0" dirty="0">
                          <a:latin typeface="Comic Sans MS" pitchFamily="66" charset="0"/>
                        </a:rPr>
                        <a:t> costs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Versatility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Dependency</a:t>
                      </a:r>
                      <a:r>
                        <a:rPr lang="en-US" b="0" baseline="0" dirty="0">
                          <a:latin typeface="Comic Sans MS" pitchFamily="66" charset="0"/>
                        </a:rPr>
                        <a:t> on weak learners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0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Robustness to </a:t>
                      </a:r>
                      <a:r>
                        <a:rPr lang="en-US" b="0" dirty="0" err="1">
                          <a:latin typeface="Comic Sans MS" pitchFamily="66" charset="0"/>
                        </a:rPr>
                        <a:t>overfitting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>
                          <a:latin typeface="Comic Sans MS" pitchFamily="66" charset="0"/>
                        </a:rPr>
                        <a:t>Limited Interpretability</a:t>
                      </a:r>
                      <a:endParaRPr lang="en-IN" b="0" dirty="0">
                        <a:latin typeface="Comic Sans MS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949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279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AccentBoxVTI</vt:lpstr>
      <vt:lpstr>BrushVTI</vt:lpstr>
      <vt:lpstr>ADABOOST ALGORITHM</vt:lpstr>
      <vt:lpstr>ADA BOOST (ADAPTIVE BOOSTING)</vt:lpstr>
      <vt:lpstr>DIAGRAM</vt:lpstr>
      <vt:lpstr>WORKFLOW</vt:lpstr>
      <vt:lpstr>PowerPoint Presentation</vt:lpstr>
      <vt:lpstr>PowerPoint Presentation</vt:lpstr>
      <vt:lpstr>PROS AND CONS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ALGORITHM</dc:title>
  <dc:creator/>
  <cp:lastModifiedBy>Prasad Muralidharan</cp:lastModifiedBy>
  <cp:revision>686</cp:revision>
  <dcterms:created xsi:type="dcterms:W3CDTF">2025-05-05T16:36:33Z</dcterms:created>
  <dcterms:modified xsi:type="dcterms:W3CDTF">2025-05-20T17:25:57Z</dcterms:modified>
</cp:coreProperties>
</file>