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814ED-16A3-CB04-04B5-BB51921132F1}" v="11" dt="2025-05-20T17:33:35.473"/>
    <p1510:client id="{41BCCA31-097D-7080-70C0-6B741212371A}" v="210" dt="2025-05-20T16:52:52.842"/>
    <p1510:client id="{57172128-7613-2D3A-8619-44BE15593BC6}" v="55" dt="2025-05-20T17:31:19.325"/>
    <p1510:client id="{5921A065-0271-F7D1-2CD5-6D920134DA57}" v="138" dt="2025-05-20T17:10:28.396"/>
    <p1510:client id="{81582D5A-DF9F-97D7-7F1B-9DC8B4E1C9D8}" v="57" dt="2025-05-20T11:14:53.814"/>
    <p1510:client id="{9C277279-87F0-4AED-E2F2-2E7B5CD77F19}" v="260" dt="2025-05-20T11:09:33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50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7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5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4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79" r:id="rId6"/>
    <p:sldLayoutId id="2147483975" r:id="rId7"/>
    <p:sldLayoutId id="2147483976" r:id="rId8"/>
    <p:sldLayoutId id="2147483977" r:id="rId9"/>
    <p:sldLayoutId id="2147483978" r:id="rId10"/>
    <p:sldLayoutId id="2147483980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Comic Sans MS"/>
              </a:rPr>
              <a:t>LGBM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Comic Sans MS"/>
              </a:rPr>
              <a:t>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DE4D5-65F4-4CFD-110C-273B318A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1" r="7779"/>
          <a:stretch>
            <a:fillRect/>
          </a:stretch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D0CF1E-4915-4854-AE1A-BE8E8ABDE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78B036-879B-4F45-A653-56FC275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57D9-A6B3-82E6-C748-B8DB265E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12567477" cy="13451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mic Sans MS"/>
                <a:cs typeface="Aharoni"/>
              </a:rPr>
              <a:t>LIGHT GRADIENT BOOSTED MACHINE</a:t>
            </a:r>
            <a:br>
              <a:rPr lang="en-US" sz="4000" dirty="0">
                <a:latin typeface="Comic Sans MS"/>
                <a:cs typeface="Aharoni"/>
              </a:rPr>
            </a:br>
            <a:r>
              <a:rPr lang="en-US" sz="4000" dirty="0">
                <a:latin typeface="Comic Sans MS"/>
                <a:cs typeface="Aharoni"/>
              </a:rPr>
              <a:t>(LGBM)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0EF1-F34C-8D12-90DF-D27742E3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10668000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>
              <a:latin typeface="Comic Sans MS"/>
            </a:endParaRPr>
          </a:p>
          <a:p>
            <a:pPr>
              <a:buFont typeface="Arial" panose="020B0504020202020204" pitchFamily="34" charset="0"/>
              <a:buChar char="•"/>
            </a:pPr>
            <a:endParaRPr lang="en-US" sz="1800" dirty="0">
              <a:latin typeface="Comic Sans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ACC46-2D21-1AD3-A355-4030A64ABC00}"/>
              </a:ext>
            </a:extLst>
          </p:cNvPr>
          <p:cNvSpPr txBox="1"/>
          <p:nvPr/>
        </p:nvSpPr>
        <p:spPr>
          <a:xfrm>
            <a:off x="873125" y="4102100"/>
            <a:ext cx="9248775" cy="1993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5000"/>
              </a:lnSpc>
              <a:spcBef>
                <a:spcPts val="900"/>
              </a:spcBef>
              <a:buFont typeface="Arial,Sans-Serif"/>
              <a:buChar char="•"/>
            </a:pPr>
            <a:r>
              <a:rPr lang="en-US" dirty="0">
                <a:latin typeface="Comic Sans MS"/>
              </a:rPr>
              <a:t>It uses the below techniques to work quickly and effectively,</a:t>
            </a:r>
          </a:p>
          <a:p>
            <a:pPr>
              <a:lnSpc>
                <a:spcPct val="105000"/>
              </a:lnSpc>
              <a:spcBef>
                <a:spcPts val="900"/>
              </a:spcBef>
            </a:pPr>
            <a:r>
              <a:rPr lang="en-US" b="1" dirty="0">
                <a:solidFill>
                  <a:srgbClr val="273239"/>
                </a:solidFill>
                <a:latin typeface="Comic Sans MS"/>
              </a:rPr>
              <a:t>      Gradient-based One Side Sampling (GOSS)</a:t>
            </a:r>
            <a:r>
              <a:rPr lang="en-US" dirty="0">
                <a:solidFill>
                  <a:srgbClr val="273239"/>
                </a:solidFill>
                <a:latin typeface="Comic Sans MS"/>
              </a:rPr>
              <a:t> to speed up training by focusing </a:t>
            </a:r>
            <a:endParaRPr lang="en-US" dirty="0">
              <a:latin typeface="Comic Sans MS"/>
            </a:endParaRPr>
          </a:p>
          <a:p>
            <a:pPr>
              <a:lnSpc>
                <a:spcPct val="105000"/>
              </a:lnSpc>
              <a:spcBef>
                <a:spcPts val="900"/>
              </a:spcBef>
            </a:pPr>
            <a:r>
              <a:rPr lang="en-US" dirty="0">
                <a:solidFill>
                  <a:srgbClr val="273239"/>
                </a:solidFill>
                <a:latin typeface="Comic Sans MS"/>
              </a:rPr>
              <a:t>         on the most important data points.</a:t>
            </a:r>
            <a:endParaRPr lang="en-US" dirty="0">
              <a:latin typeface="Comic Sans MS"/>
            </a:endParaRPr>
          </a:p>
          <a:p>
            <a:pPr>
              <a:lnSpc>
                <a:spcPct val="105000"/>
              </a:lnSpc>
              <a:spcBef>
                <a:spcPts val="900"/>
              </a:spcBef>
            </a:pPr>
            <a:r>
              <a:rPr lang="en-US" b="1" dirty="0">
                <a:solidFill>
                  <a:srgbClr val="273239"/>
                </a:solidFill>
                <a:latin typeface="Comic Sans MS"/>
              </a:rPr>
              <a:t>      Exclusive Feature Bundling (EFB)</a:t>
            </a:r>
            <a:r>
              <a:rPr lang="en-US" dirty="0">
                <a:solidFill>
                  <a:srgbClr val="273239"/>
                </a:solidFill>
                <a:latin typeface="Comic Sans MS"/>
              </a:rPr>
              <a:t> groups related features together, </a:t>
            </a:r>
            <a:endParaRPr lang="en-US" dirty="0">
              <a:latin typeface="Comic Sans MS"/>
            </a:endParaRPr>
          </a:p>
          <a:p>
            <a:pPr>
              <a:lnSpc>
                <a:spcPct val="105000"/>
              </a:lnSpc>
              <a:spcBef>
                <a:spcPts val="900"/>
              </a:spcBef>
            </a:pPr>
            <a:r>
              <a:rPr lang="en-US" dirty="0">
                <a:solidFill>
                  <a:srgbClr val="273239"/>
                </a:solidFill>
                <a:latin typeface="Comic Sans MS"/>
              </a:rPr>
              <a:t>         making it easier for the model to learn patterns.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54A30-3F75-9B32-8010-9EF60C044B11}"/>
              </a:ext>
            </a:extLst>
          </p:cNvPr>
          <p:cNvSpPr txBox="1"/>
          <p:nvPr/>
        </p:nvSpPr>
        <p:spPr>
          <a:xfrm>
            <a:off x="869950" y="3079749"/>
            <a:ext cx="9953625" cy="2460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05000"/>
              </a:lnSpc>
              <a:spcBef>
                <a:spcPts val="900"/>
              </a:spcBef>
              <a:buFont typeface="Arial,Sans-Serif"/>
              <a:buChar char="•"/>
            </a:pPr>
            <a:r>
              <a:rPr lang="en-US" dirty="0">
                <a:latin typeface="Comic Sans MS"/>
              </a:rPr>
              <a:t>Light Gradient Boosted Machine, or </a:t>
            </a:r>
            <a:r>
              <a:rPr lang="en-US" dirty="0" err="1">
                <a:latin typeface="Comic Sans MS"/>
              </a:rPr>
              <a:t>LightGBM</a:t>
            </a:r>
            <a:r>
              <a:rPr lang="en-US" dirty="0">
                <a:latin typeface="Comic Sans MS"/>
              </a:rPr>
              <a:t> for short, is an open-source implementation of gradient boosting designed to be efficient and perhaps more effective than other implementations.</a:t>
            </a:r>
          </a:p>
          <a:p>
            <a:pPr marL="285750" indent="-285750">
              <a:lnSpc>
                <a:spcPct val="105000"/>
              </a:lnSpc>
              <a:spcBef>
                <a:spcPts val="900"/>
              </a:spcBef>
              <a:buFont typeface="Arial,Sans-Serif"/>
              <a:buChar char="•"/>
            </a:pPr>
            <a:endParaRPr lang="en-US" dirty="0">
              <a:latin typeface="Comic Sans MS"/>
            </a:endParaRPr>
          </a:p>
          <a:p>
            <a:pPr marL="285750" indent="-285750" algn="l">
              <a:lnSpc>
                <a:spcPct val="105000"/>
              </a:lnSpc>
              <a:spcBef>
                <a:spcPts val="900"/>
              </a:spcBef>
              <a:buFont typeface="Arial,Sans-Serif"/>
              <a:buChar char="•"/>
            </a:pPr>
            <a:endParaRPr lang="en-US" dirty="0">
              <a:latin typeface="Comic Sans MS"/>
            </a:endParaRPr>
          </a:p>
          <a:p>
            <a:pPr marL="285750" indent="-285750">
              <a:lnSpc>
                <a:spcPct val="105000"/>
              </a:lnSpc>
              <a:spcBef>
                <a:spcPts val="900"/>
              </a:spcBef>
              <a:buFont typeface="Arial,Sans-Serif"/>
              <a:buChar char="•"/>
            </a:pPr>
            <a:endParaRPr lang="en-US" dirty="0">
              <a:latin typeface="Comic Sans MS"/>
            </a:endParaRPr>
          </a:p>
          <a:p>
            <a:endParaRPr lang="en-US" dirty="0">
              <a:latin typeface="Avenir Next LT Pro"/>
            </a:endParaRPr>
          </a:p>
        </p:txBody>
      </p:sp>
    </p:spTree>
    <p:extLst>
      <p:ext uri="{BB962C8B-B14F-4D97-AF65-F5344CB8AC3E}">
        <p14:creationId xmlns:p14="http://schemas.microsoft.com/office/powerpoint/2010/main" val="36759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" name="Freeform: Shape 55">
            <a:extLst>
              <a:ext uri="{FF2B5EF4-FFF2-40B4-BE49-F238E27FC236}">
                <a16:creationId xmlns:a16="http://schemas.microsoft.com/office/drawing/2014/main" id="{A67FFD73-5996-479A-B8EB-EBA3DECC0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43386" cy="6210556"/>
          </a:xfrm>
          <a:custGeom>
            <a:avLst/>
            <a:gdLst>
              <a:gd name="connsiteX0" fmla="*/ 0 w 11443386"/>
              <a:gd name="connsiteY0" fmla="*/ 0 h 6210556"/>
              <a:gd name="connsiteX1" fmla="*/ 7534652 w 11443386"/>
              <a:gd name="connsiteY1" fmla="*/ 0 h 6210556"/>
              <a:gd name="connsiteX2" fmla="*/ 7534652 w 11443386"/>
              <a:gd name="connsiteY2" fmla="*/ 758953 h 6210556"/>
              <a:gd name="connsiteX3" fmla="*/ 11443386 w 11443386"/>
              <a:gd name="connsiteY3" fmla="*/ 758953 h 6210556"/>
              <a:gd name="connsiteX4" fmla="*/ 11443386 w 11443386"/>
              <a:gd name="connsiteY4" fmla="*/ 6210556 h 6210556"/>
              <a:gd name="connsiteX5" fmla="*/ 840766 w 11443386"/>
              <a:gd name="connsiteY5" fmla="*/ 6210556 h 6210556"/>
              <a:gd name="connsiteX6" fmla="*/ 840766 w 11443386"/>
              <a:gd name="connsiteY6" fmla="*/ 6143050 h 6210556"/>
              <a:gd name="connsiteX7" fmla="*/ 0 w 11443386"/>
              <a:gd name="connsiteY7" fmla="*/ 6143050 h 621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3386" h="6210556">
                <a:moveTo>
                  <a:pt x="0" y="0"/>
                </a:moveTo>
                <a:lnTo>
                  <a:pt x="7534652" y="0"/>
                </a:lnTo>
                <a:lnTo>
                  <a:pt x="7534652" y="758953"/>
                </a:lnTo>
                <a:lnTo>
                  <a:pt x="11443386" y="758953"/>
                </a:lnTo>
                <a:lnTo>
                  <a:pt x="11443386" y="6210556"/>
                </a:lnTo>
                <a:lnTo>
                  <a:pt x="840766" y="6210556"/>
                </a:lnTo>
                <a:lnTo>
                  <a:pt x="840766" y="6143050"/>
                </a:lnTo>
                <a:lnTo>
                  <a:pt x="0" y="61430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2DE51-1FDB-314B-BD10-BFFC9FB0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5997270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spc="-50" baseline="0" dirty="0">
                <a:latin typeface="Comic Sans MS"/>
              </a:rPr>
              <a:t>MECHANISM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E9C04-A64D-09B0-08AB-D641CBECBAE7}"/>
              </a:ext>
            </a:extLst>
          </p:cNvPr>
          <p:cNvSpPr txBox="1"/>
          <p:nvPr/>
        </p:nvSpPr>
        <p:spPr>
          <a:xfrm>
            <a:off x="741680" y="5057406"/>
            <a:ext cx="4971110" cy="9877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285750" indent="-285750">
              <a:lnSpc>
                <a:spcPct val="105000"/>
              </a:lnSpc>
              <a:spcAft>
                <a:spcPts val="600"/>
              </a:spcAft>
              <a:buFont typeface="Arial"/>
              <a:buChar char="•"/>
            </a:pPr>
            <a:r>
              <a:rPr lang="en-US" sz="1500" dirty="0">
                <a:latin typeface="Comic Sans MS"/>
              </a:rPr>
              <a:t>LGBM uses leaf-wise growth strategy, which targets the most valuable branches first leading to deeper and more optimized trees, with a focus on improving model accuracy.</a:t>
            </a:r>
          </a:p>
        </p:txBody>
      </p:sp>
      <p:pic>
        <p:nvPicPr>
          <p:cNvPr id="7" name="Content Placeholder 6" descr="A diagram of a tree growth&#10;&#10;AI-generated content may be incorrect.">
            <a:extLst>
              <a:ext uri="{FF2B5EF4-FFF2-40B4-BE49-F238E27FC236}">
                <a16:creationId xmlns:a16="http://schemas.microsoft.com/office/drawing/2014/main" id="{A05EA697-8332-1C61-AFA8-EE842251D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702" b="-439"/>
          <a:stretch>
            <a:fillRect/>
          </a:stretch>
        </p:blipFill>
        <p:spPr>
          <a:xfrm>
            <a:off x="1172047" y="2779238"/>
            <a:ext cx="3742946" cy="147109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8D2A6373-D038-2158-9824-2D63511C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891" r="117" b="-733"/>
          <a:stretch>
            <a:fillRect/>
          </a:stretch>
        </p:blipFill>
        <p:spPr>
          <a:xfrm>
            <a:off x="6756749" y="2795770"/>
            <a:ext cx="3733421" cy="145259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1E823F-4D58-AE9B-7C17-9BEE6B90AFAB}"/>
              </a:ext>
            </a:extLst>
          </p:cNvPr>
          <p:cNvSpPr txBox="1"/>
          <p:nvPr/>
        </p:nvSpPr>
        <p:spPr>
          <a:xfrm>
            <a:off x="736197" y="4518228"/>
            <a:ext cx="5196684" cy="15156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30AE1-BB57-F728-4242-71B6310F8D7A}"/>
              </a:ext>
            </a:extLst>
          </p:cNvPr>
          <p:cNvSpPr txBox="1"/>
          <p:nvPr/>
        </p:nvSpPr>
        <p:spPr>
          <a:xfrm>
            <a:off x="1024901" y="4489357"/>
            <a:ext cx="5615306" cy="11836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4543F-E4C1-A2EA-8EF0-29067A75E836}"/>
              </a:ext>
            </a:extLst>
          </p:cNvPr>
          <p:cNvSpPr txBox="1"/>
          <p:nvPr/>
        </p:nvSpPr>
        <p:spPr>
          <a:xfrm>
            <a:off x="6458971" y="4858030"/>
            <a:ext cx="43423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dirty="0">
                <a:solidFill>
                  <a:srgbClr val="2D3031"/>
                </a:solidFill>
                <a:latin typeface="Comic Sans MS"/>
                <a:ea typeface="+mn-lt"/>
                <a:cs typeface="+mn-lt"/>
              </a:rPr>
              <a:t>In </a:t>
            </a:r>
            <a:r>
              <a:rPr lang="en-US" sz="1500" err="1">
                <a:solidFill>
                  <a:srgbClr val="2D3031"/>
                </a:solidFill>
                <a:latin typeface="Comic Sans MS"/>
                <a:ea typeface="+mn-lt"/>
                <a:cs typeface="+mn-lt"/>
              </a:rPr>
              <a:t>LightGBM</a:t>
            </a:r>
            <a:r>
              <a:rPr lang="en-US" sz="1500" dirty="0">
                <a:solidFill>
                  <a:srgbClr val="2D3031"/>
                </a:solidFill>
                <a:latin typeface="Comic Sans MS"/>
                <a:ea typeface="+mn-lt"/>
                <a:cs typeface="+mn-lt"/>
              </a:rPr>
              <a:t>, histogram-based algorithms split continuous data into bins (like creating histograms). </a:t>
            </a:r>
            <a:endParaRPr lang="en-US" sz="1500">
              <a:solidFill>
                <a:srgbClr val="000000"/>
              </a:solidFill>
              <a:latin typeface="Comic Sans M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500" dirty="0">
                <a:solidFill>
                  <a:srgbClr val="2D3031"/>
                </a:solidFill>
                <a:latin typeface="Comic Sans MS"/>
                <a:ea typeface="+mn-lt"/>
                <a:cs typeface="+mn-lt"/>
              </a:rPr>
              <a:t>This reduces the number of comparisons needed during splits, speeding up computations while maintaining accuracy.</a:t>
            </a:r>
            <a:endParaRPr lang="en-US" sz="150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558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5CE26-D7BF-7411-1386-854A6764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/>
                <a:cs typeface="Aharoni"/>
              </a:rPr>
              <a:t>ADVANTAGES</a:t>
            </a:r>
            <a:br>
              <a:rPr lang="en-US" dirty="0">
                <a:cs typeface="Aharoni"/>
              </a:rPr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CA167-4640-C7B3-C6C1-E87DCC4F77B1}"/>
              </a:ext>
            </a:extLst>
          </p:cNvPr>
          <p:cNvSpPr txBox="1"/>
          <p:nvPr/>
        </p:nvSpPr>
        <p:spPr>
          <a:xfrm>
            <a:off x="1092199" y="2514600"/>
            <a:ext cx="5346700" cy="2743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8654B29-378D-429D-D2CB-EEB98DECFB0C}"/>
              </a:ext>
            </a:extLst>
          </p:cNvPr>
          <p:cNvSpPr txBox="1"/>
          <p:nvPr/>
        </p:nvSpPr>
        <p:spPr>
          <a:xfrm>
            <a:off x="1686668" y="2685810"/>
            <a:ext cx="64589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"/>
              <a:buChar char="•"/>
            </a:pPr>
            <a:endParaRPr lang="en-US" dirty="0">
              <a:solidFill>
                <a:srgbClr val="111111"/>
              </a:solidFill>
              <a:highlight>
                <a:srgbClr val="FFFFFF"/>
              </a:highlight>
              <a:latin typeface="Comic Sans MS"/>
              <a:ea typeface="Open Sans"/>
              <a:cs typeface="Open San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26E3CA8-CE1A-AED3-6117-DC54954DD694}"/>
              </a:ext>
            </a:extLst>
          </p:cNvPr>
          <p:cNvSpPr txBox="1"/>
          <p:nvPr/>
        </p:nvSpPr>
        <p:spPr>
          <a:xfrm>
            <a:off x="1686668" y="2685810"/>
            <a:ext cx="645897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"/>
              <a:buChar char="•"/>
            </a:pPr>
            <a:endParaRPr lang="en-US" dirty="0">
              <a:solidFill>
                <a:srgbClr val="111111"/>
              </a:solidFill>
              <a:highlight>
                <a:srgbClr val="FFFFFF"/>
              </a:highlight>
              <a:latin typeface="Comic Sans MS"/>
              <a:ea typeface="Open Sans"/>
              <a:cs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7794-1491-4515-C33D-E2B548478F3E}"/>
              </a:ext>
            </a:extLst>
          </p:cNvPr>
          <p:cNvSpPr txBox="1"/>
          <p:nvPr/>
        </p:nvSpPr>
        <p:spPr>
          <a:xfrm>
            <a:off x="2006599" y="2870199"/>
            <a:ext cx="54229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11111"/>
                </a:solidFill>
                <a:latin typeface="Comic Sans MS"/>
                <a:ea typeface="+mn-lt"/>
                <a:cs typeface="+mn-lt"/>
              </a:rPr>
              <a:t>Faster training speed and higher efficiency</a:t>
            </a:r>
            <a:endParaRPr lang="en-US" dirty="0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11111"/>
                </a:solidFill>
                <a:latin typeface="Comic Sans MS"/>
                <a:ea typeface="+mn-lt"/>
                <a:cs typeface="+mn-lt"/>
              </a:rPr>
              <a:t>Lower memory usage</a:t>
            </a:r>
            <a:endParaRPr lang="en-US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11111"/>
                </a:solidFill>
                <a:latin typeface="Comic Sans MS"/>
                <a:ea typeface="+mn-lt"/>
                <a:cs typeface="+mn-lt"/>
              </a:rPr>
              <a:t>Better accuracy</a:t>
            </a:r>
            <a:endParaRPr lang="en-US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11111"/>
                </a:solidFill>
                <a:latin typeface="Comic Sans MS"/>
                <a:ea typeface="+mn-lt"/>
                <a:cs typeface="+mn-lt"/>
              </a:rPr>
              <a:t>Support of parallel and GPU learning</a:t>
            </a:r>
            <a:endParaRPr lang="en-US">
              <a:latin typeface="Comic Sans M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11111"/>
                </a:solidFill>
                <a:latin typeface="Comic Sans MS"/>
                <a:ea typeface="+mn-lt"/>
                <a:cs typeface="+mn-lt"/>
              </a:rPr>
              <a:t>Capable of handling large-scale data</a:t>
            </a:r>
            <a:endParaRPr lang="en-US">
              <a:latin typeface="Comic Sans MS"/>
            </a:endParaRPr>
          </a:p>
          <a:p>
            <a:endParaRPr lang="en-US" dirty="0">
              <a:latin typeface="Comic Sans MS"/>
            </a:endParaRPr>
          </a:p>
          <a:p>
            <a:pPr algn="l"/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0068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PrismaticVTI</vt:lpstr>
      <vt:lpstr>LGBM</vt:lpstr>
      <vt:lpstr>LIGHT GRADIENT BOOSTED MACHINE (LGBM)</vt:lpstr>
      <vt:lpstr>MECHANISM</vt:lpstr>
      <vt:lpstr>ADVANTAGES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340</cp:revision>
  <dcterms:created xsi:type="dcterms:W3CDTF">2025-05-20T10:38:56Z</dcterms:created>
  <dcterms:modified xsi:type="dcterms:W3CDTF">2025-05-20T17:34:02Z</dcterms:modified>
</cp:coreProperties>
</file>