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B805A-28CE-AD3A-E3D3-1A9EE6D2CD93}" v="224" dt="2025-05-18T05:36:04.842"/>
    <p1510:client id="{48A40371-D8EF-B821-6CBB-1F45A959ECE4}" v="1" dt="2025-05-16T17:57:56.778"/>
    <p1510:client id="{718EFD7B-CE64-6A6B-77F5-3336F8BE7A01}" v="1521" dt="2025-05-17T19:14:18.680"/>
    <p1510:client id="{AC7325E9-33FF-0E72-EA16-C3E56D12B674}" v="796" dt="2025-05-16T18:21:37.743"/>
    <p1510:client id="{B0724FB1-455B-9B2E-3933-433994D5DFC0}" v="309" dt="2025-05-16T12:00:35.197"/>
    <p1510:client id="{D7CD4263-297D-5E5A-7BA8-958A6194944A}" v="1011" dt="2025-05-16T17:40:28.028"/>
    <p1510:client id="{FF27CD6A-2083-3F07-C1A5-3D867A89ED70}" v="321" dt="2025-05-17T17:34:13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81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5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1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5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0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7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1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1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9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6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@statquest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@statquest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medium.com/@fraidoonomarzai99/xgboost-regression-in-depth-cb2b3f623281" TargetMode="External"/><Relationship Id="rId4" Type="http://schemas.openxmlformats.org/officeDocument/2006/relationships/hyperlink" Target="https://www.youtube.com/@statques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statques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edium.com/@fraidoonomarzai99/xgboost-regression-in-depth-cb2b3f6232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59E416C3-6E6C-A127-7CF0-5C73916518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6105"/>
          <a:stretch/>
        </p:blipFill>
        <p:spPr>
          <a:xfrm>
            <a:off x="-148" y="-5291"/>
            <a:ext cx="12192000" cy="6868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4943" y="584666"/>
            <a:ext cx="5686008" cy="1660280"/>
          </a:xfrm>
          <a:noFill/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XGBOOST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143" y="2637101"/>
            <a:ext cx="4261401" cy="61914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REGRESSION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019118-8926-B930-6A23-225B16174B0C}"/>
              </a:ext>
            </a:extLst>
          </p:cNvPr>
          <p:cNvSpPr txBox="1"/>
          <p:nvPr/>
        </p:nvSpPr>
        <p:spPr>
          <a:xfrm>
            <a:off x="967160" y="534104"/>
            <a:ext cx="948058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Comic Sans MS"/>
              </a:rPr>
              <a:t>EXTREME GRADIENT BOOSTING</a:t>
            </a:r>
          </a:p>
          <a:p>
            <a:r>
              <a:rPr lang="en-US" sz="4000">
                <a:latin typeface="Comic Sans MS"/>
              </a:rPr>
              <a:t>(XG BOOST)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873CB-F6E4-AE89-B5BC-159B791B6949}"/>
              </a:ext>
            </a:extLst>
          </p:cNvPr>
          <p:cNvSpPr txBox="1"/>
          <p:nvPr/>
        </p:nvSpPr>
        <p:spPr>
          <a:xfrm>
            <a:off x="1479176" y="2398058"/>
            <a:ext cx="7373470" cy="1759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10658-07BE-2106-B1B6-CFC8F13CB999}"/>
              </a:ext>
            </a:extLst>
          </p:cNvPr>
          <p:cNvSpPr txBox="1"/>
          <p:nvPr/>
        </p:nvSpPr>
        <p:spPr>
          <a:xfrm>
            <a:off x="1231023" y="2350149"/>
            <a:ext cx="949362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>
                <a:latin typeface="Comic Sans MS"/>
                <a:ea typeface="+mn-lt"/>
                <a:cs typeface="+mn-lt"/>
              </a:rPr>
              <a:t>Extreme Gradient Boosting (XG Boost) is an open-source library that provides an efficient and effective implementation of the gradient boosting algorithm.</a:t>
            </a:r>
            <a:endParaRPr lang="en-US" sz="1500">
              <a:latin typeface="Comic Sans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5D381-ACAF-6741-F54A-EEEF0F2CE8C8}"/>
              </a:ext>
            </a:extLst>
          </p:cNvPr>
          <p:cNvSpPr txBox="1"/>
          <p:nvPr/>
        </p:nvSpPr>
        <p:spPr>
          <a:xfrm>
            <a:off x="1232646" y="2902324"/>
            <a:ext cx="5423647" cy="6723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9CF38-3E6C-A12F-0183-CE0BF2447942}"/>
              </a:ext>
            </a:extLst>
          </p:cNvPr>
          <p:cNvSpPr txBox="1"/>
          <p:nvPr/>
        </p:nvSpPr>
        <p:spPr>
          <a:xfrm>
            <a:off x="1227262" y="3236632"/>
            <a:ext cx="8833036" cy="5422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latin typeface="Comic Sans MS"/>
              </a:rPr>
              <a:t>Gradient boosting algorithm works by sequentially training models where each new model tries to correct the errors made by its predecessor.</a:t>
            </a:r>
            <a:endParaRPr lang="en-US">
              <a:latin typeface="Comic Sans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9DC1D-DFAB-82B2-2306-1DF2B62E13D8}"/>
              </a:ext>
            </a:extLst>
          </p:cNvPr>
          <p:cNvSpPr txBox="1"/>
          <p:nvPr/>
        </p:nvSpPr>
        <p:spPr>
          <a:xfrm>
            <a:off x="1237747" y="4149522"/>
            <a:ext cx="883863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>
                <a:latin typeface="Comic Sans MS"/>
              </a:rPr>
              <a:t>In gradient boosting each new model is trained to minimize the loss function such as mean squared error or cross-entropy of the previous model using gradient descent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9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9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9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9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242E47-75F1-0263-26CC-FD06D7D5CB8B}"/>
              </a:ext>
            </a:extLst>
          </p:cNvPr>
          <p:cNvSpPr txBox="1"/>
          <p:nvPr/>
        </p:nvSpPr>
        <p:spPr>
          <a:xfrm>
            <a:off x="783290" y="307041"/>
            <a:ext cx="86016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Comic Sans MS"/>
              </a:rPr>
              <a:t>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17B47-C4D3-4BAB-32AD-33C7BC7626EF}"/>
              </a:ext>
            </a:extLst>
          </p:cNvPr>
          <p:cNvSpPr/>
          <p:nvPr/>
        </p:nvSpPr>
        <p:spPr>
          <a:xfrm>
            <a:off x="4942915" y="898152"/>
            <a:ext cx="1456764" cy="68355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DATASET</a:t>
            </a:r>
            <a:endParaRPr lang="en-US">
              <a:latin typeface="Comic Sans MS"/>
              <a:ea typeface="Calibri"/>
              <a:cs typeface="Calibri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AAC1B5C-C2BA-42AF-C155-AED089EDA602}"/>
              </a:ext>
            </a:extLst>
          </p:cNvPr>
          <p:cNvSpPr/>
          <p:nvPr/>
        </p:nvSpPr>
        <p:spPr>
          <a:xfrm>
            <a:off x="2405901" y="3211605"/>
            <a:ext cx="331695" cy="291354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F38E73-E083-C3E6-FCB7-785BCD79D8B6}"/>
              </a:ext>
            </a:extLst>
          </p:cNvPr>
          <p:cNvCxnSpPr/>
          <p:nvPr/>
        </p:nvCxnSpPr>
        <p:spPr>
          <a:xfrm>
            <a:off x="2602970" y="3502672"/>
            <a:ext cx="262216" cy="2689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D2729E-384A-9B17-5A5E-0D0313325885}"/>
              </a:ext>
            </a:extLst>
          </p:cNvPr>
          <p:cNvCxnSpPr/>
          <p:nvPr/>
        </p:nvCxnSpPr>
        <p:spPr>
          <a:xfrm flipH="1">
            <a:off x="2293843" y="3509681"/>
            <a:ext cx="239805" cy="2554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CFA8B9B-7EAE-E2AE-CEF2-681867148A28}"/>
              </a:ext>
            </a:extLst>
          </p:cNvPr>
          <p:cNvSpPr/>
          <p:nvPr/>
        </p:nvSpPr>
        <p:spPr>
          <a:xfrm>
            <a:off x="2107825" y="3724835"/>
            <a:ext cx="304800" cy="30704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56F449C-A82C-D146-6587-5E8AC0696873}"/>
              </a:ext>
            </a:extLst>
          </p:cNvPr>
          <p:cNvSpPr/>
          <p:nvPr/>
        </p:nvSpPr>
        <p:spPr>
          <a:xfrm>
            <a:off x="2735354" y="3724835"/>
            <a:ext cx="304800" cy="30704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A60996-D780-F958-5233-66327F9A0F79}"/>
              </a:ext>
            </a:extLst>
          </p:cNvPr>
          <p:cNvCxnSpPr/>
          <p:nvPr/>
        </p:nvCxnSpPr>
        <p:spPr>
          <a:xfrm>
            <a:off x="2306731" y="3997698"/>
            <a:ext cx="228600" cy="4000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47D3E1-05C7-D2F1-3A9B-ECE0B2C1DF24}"/>
              </a:ext>
            </a:extLst>
          </p:cNvPr>
          <p:cNvCxnSpPr>
            <a:cxnSpLocks/>
          </p:cNvCxnSpPr>
          <p:nvPr/>
        </p:nvCxnSpPr>
        <p:spPr>
          <a:xfrm flipH="1">
            <a:off x="1932857" y="4004696"/>
            <a:ext cx="221878" cy="38548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9B649BE-0855-08C4-389C-EE46BCEC1833}"/>
              </a:ext>
            </a:extLst>
          </p:cNvPr>
          <p:cNvSpPr/>
          <p:nvPr/>
        </p:nvSpPr>
        <p:spPr>
          <a:xfrm>
            <a:off x="2411503" y="4267759"/>
            <a:ext cx="304800" cy="30704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FAC0D0B-25BD-4C12-0EA3-3EB676B928B3}"/>
              </a:ext>
            </a:extLst>
          </p:cNvPr>
          <p:cNvSpPr/>
          <p:nvPr/>
        </p:nvSpPr>
        <p:spPr>
          <a:xfrm>
            <a:off x="1801903" y="4267759"/>
            <a:ext cx="304800" cy="30704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0E3BA12-48BF-3BD2-A671-85737F022AE8}"/>
              </a:ext>
            </a:extLst>
          </p:cNvPr>
          <p:cNvSpPr/>
          <p:nvPr/>
        </p:nvSpPr>
        <p:spPr>
          <a:xfrm>
            <a:off x="5558675" y="3154455"/>
            <a:ext cx="331695" cy="29135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88362D-9D14-BD72-801A-8476014A6663}"/>
              </a:ext>
            </a:extLst>
          </p:cNvPr>
          <p:cNvCxnSpPr>
            <a:cxnSpLocks/>
          </p:cNvCxnSpPr>
          <p:nvPr/>
        </p:nvCxnSpPr>
        <p:spPr>
          <a:xfrm>
            <a:off x="5755744" y="3445521"/>
            <a:ext cx="262216" cy="2689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B556E-A7A1-67F5-AE06-FFB912F66EA3}"/>
              </a:ext>
            </a:extLst>
          </p:cNvPr>
          <p:cNvCxnSpPr>
            <a:cxnSpLocks/>
          </p:cNvCxnSpPr>
          <p:nvPr/>
        </p:nvCxnSpPr>
        <p:spPr>
          <a:xfrm flipH="1">
            <a:off x="5446617" y="3452531"/>
            <a:ext cx="239805" cy="2554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AB9F4068-1DA6-7084-5377-0705D59F683F}"/>
              </a:ext>
            </a:extLst>
          </p:cNvPr>
          <p:cNvSpPr/>
          <p:nvPr/>
        </p:nvSpPr>
        <p:spPr>
          <a:xfrm>
            <a:off x="5260599" y="3667684"/>
            <a:ext cx="304800" cy="3070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3FA4553A-6F70-4DCE-4DB1-263D00AADC28}"/>
              </a:ext>
            </a:extLst>
          </p:cNvPr>
          <p:cNvSpPr/>
          <p:nvPr/>
        </p:nvSpPr>
        <p:spPr>
          <a:xfrm>
            <a:off x="5888128" y="3667684"/>
            <a:ext cx="304800" cy="3070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76F1DC-19B5-CD3A-ED82-6CEBA00868BD}"/>
              </a:ext>
            </a:extLst>
          </p:cNvPr>
          <p:cNvCxnSpPr>
            <a:cxnSpLocks/>
          </p:cNvCxnSpPr>
          <p:nvPr/>
        </p:nvCxnSpPr>
        <p:spPr>
          <a:xfrm>
            <a:off x="5459505" y="3940548"/>
            <a:ext cx="228600" cy="4000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AE1329-E006-58BF-18BA-A74B16DD6193}"/>
              </a:ext>
            </a:extLst>
          </p:cNvPr>
          <p:cNvCxnSpPr>
            <a:cxnSpLocks/>
          </p:cNvCxnSpPr>
          <p:nvPr/>
        </p:nvCxnSpPr>
        <p:spPr>
          <a:xfrm flipH="1">
            <a:off x="5085632" y="3947545"/>
            <a:ext cx="221878" cy="38548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AA8E809C-F0FB-FBAC-52D2-D91A9EA2EFF9}"/>
              </a:ext>
            </a:extLst>
          </p:cNvPr>
          <p:cNvSpPr/>
          <p:nvPr/>
        </p:nvSpPr>
        <p:spPr>
          <a:xfrm>
            <a:off x="5564278" y="4210609"/>
            <a:ext cx="304800" cy="3070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2B87C63A-E0C4-AE5B-6751-364704C087D8}"/>
              </a:ext>
            </a:extLst>
          </p:cNvPr>
          <p:cNvSpPr/>
          <p:nvPr/>
        </p:nvSpPr>
        <p:spPr>
          <a:xfrm>
            <a:off x="4954678" y="4210609"/>
            <a:ext cx="304800" cy="3070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75594035-B356-C368-D409-C0516C94E068}"/>
              </a:ext>
            </a:extLst>
          </p:cNvPr>
          <p:cNvSpPr/>
          <p:nvPr/>
        </p:nvSpPr>
        <p:spPr>
          <a:xfrm>
            <a:off x="8873375" y="3116355"/>
            <a:ext cx="331695" cy="29135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D84419-B215-FCE4-08D7-89A4125D9BA9}"/>
              </a:ext>
            </a:extLst>
          </p:cNvPr>
          <p:cNvCxnSpPr>
            <a:cxnSpLocks/>
          </p:cNvCxnSpPr>
          <p:nvPr/>
        </p:nvCxnSpPr>
        <p:spPr>
          <a:xfrm>
            <a:off x="9070444" y="3407421"/>
            <a:ext cx="262216" cy="2689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5056CB-FFE1-DBE3-FAE3-4AB01C318D3E}"/>
              </a:ext>
            </a:extLst>
          </p:cNvPr>
          <p:cNvCxnSpPr>
            <a:cxnSpLocks/>
          </p:cNvCxnSpPr>
          <p:nvPr/>
        </p:nvCxnSpPr>
        <p:spPr>
          <a:xfrm flipH="1">
            <a:off x="8761317" y="3414431"/>
            <a:ext cx="239805" cy="2554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74BF1907-B133-ECC8-0924-D2AE8A313FFA}"/>
              </a:ext>
            </a:extLst>
          </p:cNvPr>
          <p:cNvSpPr/>
          <p:nvPr/>
        </p:nvSpPr>
        <p:spPr>
          <a:xfrm>
            <a:off x="8575299" y="3629584"/>
            <a:ext cx="304800" cy="30704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A11144F9-4A53-F11B-316E-5BE200E3E493}"/>
              </a:ext>
            </a:extLst>
          </p:cNvPr>
          <p:cNvSpPr/>
          <p:nvPr/>
        </p:nvSpPr>
        <p:spPr>
          <a:xfrm>
            <a:off x="9202828" y="3629584"/>
            <a:ext cx="304800" cy="30704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0E66EE-6527-0636-07A4-C4733D41BE08}"/>
              </a:ext>
            </a:extLst>
          </p:cNvPr>
          <p:cNvCxnSpPr>
            <a:cxnSpLocks/>
          </p:cNvCxnSpPr>
          <p:nvPr/>
        </p:nvCxnSpPr>
        <p:spPr>
          <a:xfrm>
            <a:off x="8774205" y="3902448"/>
            <a:ext cx="228600" cy="4000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B8DB85-5354-AE04-D71F-A38E2E073DCF}"/>
              </a:ext>
            </a:extLst>
          </p:cNvPr>
          <p:cNvCxnSpPr>
            <a:cxnSpLocks/>
          </p:cNvCxnSpPr>
          <p:nvPr/>
        </p:nvCxnSpPr>
        <p:spPr>
          <a:xfrm flipH="1">
            <a:off x="8400332" y="3909445"/>
            <a:ext cx="221878" cy="38548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1713889C-4C7E-5EC1-F45C-64E358389317}"/>
              </a:ext>
            </a:extLst>
          </p:cNvPr>
          <p:cNvSpPr/>
          <p:nvPr/>
        </p:nvSpPr>
        <p:spPr>
          <a:xfrm>
            <a:off x="8878978" y="4172509"/>
            <a:ext cx="304800" cy="30704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F4EE1056-40EA-6583-853C-4BD80056DC72}"/>
              </a:ext>
            </a:extLst>
          </p:cNvPr>
          <p:cNvSpPr/>
          <p:nvPr/>
        </p:nvSpPr>
        <p:spPr>
          <a:xfrm>
            <a:off x="8269378" y="4172509"/>
            <a:ext cx="304800" cy="30704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9F40B7-1526-972E-F0F0-AD8C20F7F8E3}"/>
              </a:ext>
            </a:extLst>
          </p:cNvPr>
          <p:cNvSpPr txBox="1"/>
          <p:nvPr/>
        </p:nvSpPr>
        <p:spPr>
          <a:xfrm>
            <a:off x="7378700" y="3521075"/>
            <a:ext cx="1460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---------</a:t>
            </a:r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E6C5F23C-45B9-E93B-6D75-7555F769C528}"/>
              </a:ext>
            </a:extLst>
          </p:cNvPr>
          <p:cNvSpPr/>
          <p:nvPr/>
        </p:nvSpPr>
        <p:spPr>
          <a:xfrm rot="10800000">
            <a:off x="2435225" y="1828800"/>
            <a:ext cx="3241167" cy="436245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Bent-Up 52">
            <a:extLst>
              <a:ext uri="{FF2B5EF4-FFF2-40B4-BE49-F238E27FC236}">
                <a16:creationId xmlns:a16="http://schemas.microsoft.com/office/drawing/2014/main" id="{A989E422-1C01-7FC4-0C4E-B0CB8C02A982}"/>
              </a:ext>
            </a:extLst>
          </p:cNvPr>
          <p:cNvSpPr/>
          <p:nvPr/>
        </p:nvSpPr>
        <p:spPr>
          <a:xfrm flipV="1">
            <a:off x="5629275" y="1838324"/>
            <a:ext cx="3476625" cy="387351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C6057994-3CAA-868B-32AB-2DF5202D2E82}"/>
              </a:ext>
            </a:extLst>
          </p:cNvPr>
          <p:cNvSpPr/>
          <p:nvPr/>
        </p:nvSpPr>
        <p:spPr>
          <a:xfrm>
            <a:off x="5505449" y="1581149"/>
            <a:ext cx="231774" cy="6889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D49F626-A3DA-3BC1-D628-CDAC715505A8}"/>
              </a:ext>
            </a:extLst>
          </p:cNvPr>
          <p:cNvSpPr/>
          <p:nvPr/>
        </p:nvSpPr>
        <p:spPr>
          <a:xfrm>
            <a:off x="2232025" y="2263774"/>
            <a:ext cx="628650" cy="3429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</a:t>
            </a:r>
            <a:r>
              <a:rPr lang="en-US" baseline="-250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1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86F7784-B67D-8D30-144A-2F77212C1FEE}"/>
              </a:ext>
            </a:extLst>
          </p:cNvPr>
          <p:cNvSpPr/>
          <p:nvPr/>
        </p:nvSpPr>
        <p:spPr>
          <a:xfrm>
            <a:off x="5318124" y="2263773"/>
            <a:ext cx="628650" cy="3429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</a:t>
            </a:r>
            <a:r>
              <a:rPr lang="en-US" baseline="-250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2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2DF5B7D-6613-5009-2A33-7DADEF1426D0}"/>
              </a:ext>
            </a:extLst>
          </p:cNvPr>
          <p:cNvSpPr/>
          <p:nvPr/>
        </p:nvSpPr>
        <p:spPr>
          <a:xfrm>
            <a:off x="8728074" y="2216148"/>
            <a:ext cx="6096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</a:t>
            </a:r>
            <a:r>
              <a:rPr lang="en-US" baseline="-2500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n</a:t>
            </a:r>
            <a:endParaRPr lang="en-US" baseline="-250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024FED-3687-E08C-B0BB-0739D07CAE3F}"/>
              </a:ext>
            </a:extLst>
          </p:cNvPr>
          <p:cNvSpPr txBox="1"/>
          <p:nvPr/>
        </p:nvSpPr>
        <p:spPr>
          <a:xfrm>
            <a:off x="1538604" y="3272155"/>
            <a:ext cx="1044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Tree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64C972-7C08-B84D-6D99-DF30245941B7}"/>
              </a:ext>
            </a:extLst>
          </p:cNvPr>
          <p:cNvSpPr txBox="1"/>
          <p:nvPr/>
        </p:nvSpPr>
        <p:spPr>
          <a:xfrm>
            <a:off x="4495800" y="32480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Tree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D839E6-1C85-5629-EF88-F5BEA3F6DFD6}"/>
              </a:ext>
            </a:extLst>
          </p:cNvPr>
          <p:cNvSpPr txBox="1"/>
          <p:nvPr/>
        </p:nvSpPr>
        <p:spPr>
          <a:xfrm>
            <a:off x="8001000" y="32861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Tree 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92F05E-F8E2-D6C5-24B9-5F903D9347CE}"/>
              </a:ext>
            </a:extLst>
          </p:cNvPr>
          <p:cNvCxnSpPr/>
          <p:nvPr/>
        </p:nvCxnSpPr>
        <p:spPr>
          <a:xfrm>
            <a:off x="2311400" y="4673600"/>
            <a:ext cx="0" cy="482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A7D997-D541-3212-937F-2BB4964689AF}"/>
              </a:ext>
            </a:extLst>
          </p:cNvPr>
          <p:cNvCxnSpPr/>
          <p:nvPr/>
        </p:nvCxnSpPr>
        <p:spPr>
          <a:xfrm>
            <a:off x="5454649" y="4670425"/>
            <a:ext cx="9525" cy="488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19AB3D-BC6C-D07E-105E-3FFDC0628D19}"/>
              </a:ext>
            </a:extLst>
          </p:cNvPr>
          <p:cNvCxnSpPr>
            <a:cxnSpLocks/>
          </p:cNvCxnSpPr>
          <p:nvPr/>
        </p:nvCxnSpPr>
        <p:spPr>
          <a:xfrm>
            <a:off x="8778873" y="4575174"/>
            <a:ext cx="9525" cy="488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5E67E63-87E8-ED56-D285-206EAF2B2899}"/>
              </a:ext>
            </a:extLst>
          </p:cNvPr>
          <p:cNvSpPr/>
          <p:nvPr/>
        </p:nvSpPr>
        <p:spPr>
          <a:xfrm>
            <a:off x="1631949" y="5146675"/>
            <a:ext cx="1444625" cy="5746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Prediction  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</a:t>
            </a:r>
            <a:r>
              <a:rPr lang="en-US" sz="1600" baseline="-250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1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9E84406-1591-DB3B-78BF-CB31B973A455}"/>
              </a:ext>
            </a:extLst>
          </p:cNvPr>
          <p:cNvSpPr/>
          <p:nvPr/>
        </p:nvSpPr>
        <p:spPr>
          <a:xfrm>
            <a:off x="4784724" y="5146674"/>
            <a:ext cx="1444625" cy="5746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Prediction  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</a:t>
            </a:r>
            <a:r>
              <a:rPr lang="en-US" sz="1100" baseline="-250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2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7EF84C9-FF87-E47E-3179-B0E1466D8B5B}"/>
              </a:ext>
            </a:extLst>
          </p:cNvPr>
          <p:cNvSpPr/>
          <p:nvPr/>
        </p:nvSpPr>
        <p:spPr>
          <a:xfrm>
            <a:off x="8242299" y="5070474"/>
            <a:ext cx="1444625" cy="5746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Prediction  </a:t>
            </a:r>
          </a:p>
          <a:p>
            <a:pPr algn="ctr"/>
            <a:r>
              <a:rPr lang="en-US" sz="160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</a:t>
            </a:r>
            <a:r>
              <a:rPr lang="en-US" sz="1100" baseline="-2500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n</a:t>
            </a:r>
            <a:endParaRPr lang="en-US" sz="1100" baseline="-250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69FE7F2-24B2-5085-CA51-A6EDFF5D64BC}"/>
              </a:ext>
            </a:extLst>
          </p:cNvPr>
          <p:cNvCxnSpPr/>
          <p:nvPr/>
        </p:nvCxnSpPr>
        <p:spPr>
          <a:xfrm>
            <a:off x="5465233" y="5689600"/>
            <a:ext cx="6349" cy="409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FA83531-4147-1E6D-D9CC-7703AD0280D5}"/>
              </a:ext>
            </a:extLst>
          </p:cNvPr>
          <p:cNvCxnSpPr/>
          <p:nvPr/>
        </p:nvCxnSpPr>
        <p:spPr>
          <a:xfrm flipV="1">
            <a:off x="2175933" y="5894916"/>
            <a:ext cx="6788150" cy="8255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774B0B-A088-4EE5-010C-9FF888175317}"/>
              </a:ext>
            </a:extLst>
          </p:cNvPr>
          <p:cNvCxnSpPr/>
          <p:nvPr/>
        </p:nvCxnSpPr>
        <p:spPr>
          <a:xfrm>
            <a:off x="2174875" y="5731933"/>
            <a:ext cx="3175" cy="278341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BC6DD8-C7A5-0CA0-2F83-60B0A9DF752D}"/>
              </a:ext>
            </a:extLst>
          </p:cNvPr>
          <p:cNvCxnSpPr>
            <a:cxnSpLocks/>
          </p:cNvCxnSpPr>
          <p:nvPr/>
        </p:nvCxnSpPr>
        <p:spPr>
          <a:xfrm>
            <a:off x="8956674" y="5646207"/>
            <a:ext cx="12700" cy="24976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F72E576-5A76-BADA-FD10-01EC004351A8}"/>
              </a:ext>
            </a:extLst>
          </p:cNvPr>
          <p:cNvSpPr/>
          <p:nvPr/>
        </p:nvSpPr>
        <p:spPr>
          <a:xfrm>
            <a:off x="4784724" y="6101291"/>
            <a:ext cx="1502833" cy="455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Summation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24290E4D-F317-AB77-3EC7-63F5D8A35A27}"/>
              </a:ext>
            </a:extLst>
          </p:cNvPr>
          <p:cNvSpPr/>
          <p:nvPr/>
        </p:nvSpPr>
        <p:spPr>
          <a:xfrm>
            <a:off x="6288616" y="6232525"/>
            <a:ext cx="759883" cy="1767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AA8A447-AF0F-2FBF-8244-2634A5F6DA9E}"/>
              </a:ext>
            </a:extLst>
          </p:cNvPr>
          <p:cNvSpPr/>
          <p:nvPr/>
        </p:nvSpPr>
        <p:spPr>
          <a:xfrm>
            <a:off x="7034742" y="6100233"/>
            <a:ext cx="1703916" cy="486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Final Output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B9F8D14-9F8B-D9AF-1C65-04533329371C}"/>
              </a:ext>
            </a:extLst>
          </p:cNvPr>
          <p:cNvSpPr txBox="1"/>
          <p:nvPr/>
        </p:nvSpPr>
        <p:spPr>
          <a:xfrm rot="18540000">
            <a:off x="3154738" y="3431695"/>
            <a:ext cx="16266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Calibri"/>
                <a:ea typeface="Calibri"/>
                <a:cs typeface="Calibri"/>
              </a:rPr>
              <a:t>residual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E1287BA-C581-5B98-13A2-F344E3728E30}"/>
              </a:ext>
            </a:extLst>
          </p:cNvPr>
          <p:cNvCxnSpPr/>
          <p:nvPr/>
        </p:nvCxnSpPr>
        <p:spPr>
          <a:xfrm flipV="1">
            <a:off x="3209925" y="3026833"/>
            <a:ext cx="1517649" cy="19790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EC41585-D3A9-7FFA-510C-91B5E540C9C7}"/>
              </a:ext>
            </a:extLst>
          </p:cNvPr>
          <p:cNvCxnSpPr>
            <a:cxnSpLocks/>
          </p:cNvCxnSpPr>
          <p:nvPr/>
        </p:nvCxnSpPr>
        <p:spPr>
          <a:xfrm flipV="1">
            <a:off x="6019799" y="2979207"/>
            <a:ext cx="1517649" cy="19790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1C434C6-891F-AD72-E8BF-304B371A6CDD}"/>
              </a:ext>
            </a:extLst>
          </p:cNvPr>
          <p:cNvSpPr txBox="1"/>
          <p:nvPr/>
        </p:nvSpPr>
        <p:spPr>
          <a:xfrm rot="18420000">
            <a:off x="6050338" y="3431695"/>
            <a:ext cx="16266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Calibri"/>
                <a:ea typeface="Calibri"/>
                <a:cs typeface="Calibri"/>
              </a:rPr>
              <a:t>residual</a:t>
            </a:r>
          </a:p>
        </p:txBody>
      </p:sp>
    </p:spTree>
    <p:extLst>
      <p:ext uri="{BB962C8B-B14F-4D97-AF65-F5344CB8AC3E}">
        <p14:creationId xmlns:p14="http://schemas.microsoft.com/office/powerpoint/2010/main" val="158235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DC779F-41F2-DA12-7B53-D3D0939D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mic Sans MS"/>
              </a:rPr>
              <a:t>WORKFLOW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97B2B1-13A4-BACE-B471-9B7567667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49959" y="4215694"/>
            <a:ext cx="5254309" cy="43238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BB07C-25AF-8D36-BCDC-1FE993A56AC2}"/>
              </a:ext>
            </a:extLst>
          </p:cNvPr>
          <p:cNvSpPr txBox="1"/>
          <p:nvPr/>
        </p:nvSpPr>
        <p:spPr>
          <a:xfrm>
            <a:off x="4409440" y="5778500"/>
            <a:ext cx="49936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mic Sans MS"/>
                <a:ea typeface="Calibri"/>
                <a:cs typeface="Calibri"/>
              </a:rPr>
              <a:t>Image Source:</a:t>
            </a:r>
          </a:p>
          <a:p>
            <a:r>
              <a:rPr lang="en-US" sz="1400" dirty="0">
                <a:solidFill>
                  <a:srgbClr val="7EC9AE"/>
                </a:solidFill>
                <a:latin typeface="Comic Sans MS"/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statquest with Josh Starmer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2E877D7-7DC2-EC20-9099-E3AA06E22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25537"/>
              </p:ext>
            </p:extLst>
          </p:nvPr>
        </p:nvGraphicFramePr>
        <p:xfrm>
          <a:off x="1320800" y="3108960"/>
          <a:ext cx="4658702" cy="218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795">
                  <a:extLst>
                    <a:ext uri="{9D8B030D-6E8A-4147-A177-3AD203B41FA5}">
                      <a16:colId xmlns:a16="http://schemas.microsoft.com/office/drawing/2014/main" val="688594175"/>
                    </a:ext>
                  </a:extLst>
                </a:gridCol>
                <a:gridCol w="2053394">
                  <a:extLst>
                    <a:ext uri="{9D8B030D-6E8A-4147-A177-3AD203B41FA5}">
                      <a16:colId xmlns:a16="http://schemas.microsoft.com/office/drawing/2014/main" val="2653154264"/>
                    </a:ext>
                  </a:extLst>
                </a:gridCol>
                <a:gridCol w="1306513">
                  <a:extLst>
                    <a:ext uri="{9D8B030D-6E8A-4147-A177-3AD203B41FA5}">
                      <a16:colId xmlns:a16="http://schemas.microsoft.com/office/drawing/2014/main" val="3467489955"/>
                    </a:ext>
                  </a:extLst>
                </a:gridCol>
              </a:tblGrid>
              <a:tr h="7261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latin typeface="Comic Sans MS"/>
                        </a:rPr>
                        <a:t>Drug Dosage(mg)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latin typeface="Comic Sans MS"/>
                        </a:rPr>
                        <a:t>Drug Effectiveness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mic Sans MS"/>
                        </a:rPr>
                        <a:t>Residual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65907116"/>
                  </a:ext>
                </a:extLst>
              </a:tr>
              <a:tr h="3457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10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-10.5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5548018"/>
                  </a:ext>
                </a:extLst>
              </a:tr>
              <a:tr h="3457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20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8618562"/>
                  </a:ext>
                </a:extLst>
              </a:tr>
              <a:tr h="3457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25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4945608"/>
                  </a:ext>
                </a:extLst>
              </a:tr>
              <a:tr h="3457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35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-7</a:t>
                      </a:r>
                      <a:endParaRPr lang="en-US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-7.5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178036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E03D3F-324B-ACFA-3045-496303EAD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480" y="1442014"/>
            <a:ext cx="5157787" cy="30030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mic Sans MS"/>
              </a:rPr>
              <a:t>Make Initial Prediction and calculate the residual value</a:t>
            </a:r>
          </a:p>
          <a:p>
            <a:pPr marL="0" indent="0">
              <a:buNone/>
            </a:pPr>
            <a:r>
              <a:rPr lang="en-US" sz="1500" dirty="0">
                <a:latin typeface="Comic Sans MS"/>
              </a:rPr>
              <a:t>           Default prediction value: 0.5</a:t>
            </a:r>
          </a:p>
          <a:p>
            <a:pPr marL="0" indent="0">
              <a:buNone/>
            </a:pPr>
            <a:r>
              <a:rPr lang="en-US" sz="1500" dirty="0">
                <a:latin typeface="Comic Sans MS"/>
              </a:rPr>
              <a:t>           Residual = Actual-Predicted</a:t>
            </a:r>
          </a:p>
          <a:p>
            <a:pPr marL="0" indent="0">
              <a:buNone/>
            </a:pPr>
            <a:endParaRPr lang="en-US" sz="1500" dirty="0">
              <a:latin typeface="Comic Sans MS"/>
            </a:endParaRPr>
          </a:p>
          <a:p>
            <a:pPr marL="0" indent="0">
              <a:buNone/>
            </a:pPr>
            <a:endParaRPr lang="en-US" sz="1500" dirty="0">
              <a:latin typeface="Comic Sans MS"/>
            </a:endParaRPr>
          </a:p>
          <a:p>
            <a:pPr marL="0" indent="0">
              <a:buNone/>
            </a:pPr>
            <a:endParaRPr lang="en-US" sz="1500" dirty="0">
              <a:latin typeface="Comic Sans MS"/>
            </a:endParaRPr>
          </a:p>
          <a:p>
            <a:pPr marL="0" indent="0">
              <a:buNone/>
            </a:pPr>
            <a:endParaRPr lang="en-US" sz="1500" dirty="0">
              <a:latin typeface="Comic Sans MS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B90DF-50C3-94E6-9549-DC57EBCE2290}"/>
              </a:ext>
            </a:extLst>
          </p:cNvPr>
          <p:cNvSpPr txBox="1"/>
          <p:nvPr/>
        </p:nvSpPr>
        <p:spPr>
          <a:xfrm>
            <a:off x="6906260" y="1442720"/>
            <a:ext cx="435864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mic Sans MS"/>
              </a:rPr>
              <a:t>Building</a:t>
            </a:r>
            <a:r>
              <a:rPr lang="en-US" sz="2000" b="1" dirty="0">
                <a:latin typeface="Comic Sans MS"/>
              </a:rPr>
              <a:t> the first decision tree</a:t>
            </a:r>
            <a:endParaRPr lang="en-US" sz="2000" dirty="0">
              <a:latin typeface="Comic Sans MS"/>
            </a:endParaRPr>
          </a:p>
          <a:p>
            <a:pPr algn="l"/>
            <a:endParaRPr lang="en-US" dirty="0"/>
          </a:p>
        </p:txBody>
      </p:sp>
      <p:pic>
        <p:nvPicPr>
          <p:cNvPr id="13" name="Content Placeholder 9" descr="A diagram of a dosage&#10;&#10;AI-generated content may be incorrect.">
            <a:extLst>
              <a:ext uri="{FF2B5EF4-FFF2-40B4-BE49-F238E27FC236}">
                <a16:creationId xmlns:a16="http://schemas.microsoft.com/office/drawing/2014/main" id="{FCFC06EE-4CCF-2033-3430-1196ACBC49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37" r="5139" b="25886"/>
          <a:stretch>
            <a:fillRect/>
          </a:stretch>
        </p:blipFill>
        <p:spPr>
          <a:xfrm>
            <a:off x="7680078" y="2132675"/>
            <a:ext cx="2810348" cy="1624903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8C3BC4-80EE-4039-1C5D-B1551B0F048A}"/>
              </a:ext>
            </a:extLst>
          </p:cNvPr>
          <p:cNvSpPr txBox="1"/>
          <p:nvPr/>
        </p:nvSpPr>
        <p:spPr>
          <a:xfrm>
            <a:off x="7218680" y="4213860"/>
            <a:ext cx="43484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latin typeface="Comic Sans MS"/>
              </a:rPr>
              <a:t>Note: We got the Dosage&lt;15 by taking avg of the first two lowest dosages((10+20)/2=15)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2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build="p"/>
      <p:bldP spid="8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5CC01-CA41-1F35-DC10-D5FED1A90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811975"/>
            <a:ext cx="5178107" cy="1047514"/>
          </a:xfrm>
        </p:spPr>
        <p:txBody>
          <a:bodyPr vert="horz" lIns="91440" tIns="45720" rIns="91440" bIns="45720" rtlCol="0" anchor="b">
            <a:noAutofit/>
          </a:bodyPr>
          <a:lstStyle/>
          <a:p>
            <a:endParaRPr lang="en-US" sz="1800" cap="none" dirty="0">
              <a:latin typeface="Comic Sans MS"/>
            </a:endParaRPr>
          </a:p>
          <a:p>
            <a:endParaRPr lang="en-US" sz="1800" cap="none" dirty="0">
              <a:latin typeface="Comic Sans MS"/>
            </a:endParaRPr>
          </a:p>
          <a:p>
            <a:r>
              <a:rPr lang="en-US" sz="1800" cap="none" dirty="0">
                <a:latin typeface="Comic Sans MS"/>
              </a:rPr>
              <a:t>Calculate Similarity score and gain</a:t>
            </a:r>
            <a:endParaRPr lang="en-US" sz="1800" b="0" cap="none" dirty="0">
              <a:latin typeface="Comic Sans MS"/>
            </a:endParaRPr>
          </a:p>
          <a:p>
            <a:endParaRPr lang="en-US" sz="1800" cap="none" dirty="0">
              <a:latin typeface="Comic Sans M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377C-A268-7474-BE04-5545EE478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1765" y="1330135"/>
            <a:ext cx="5569268" cy="539514"/>
          </a:xfrm>
        </p:spPr>
        <p:txBody>
          <a:bodyPr>
            <a:normAutofit fontScale="25000" lnSpcReduction="20000"/>
          </a:bodyPr>
          <a:lstStyle/>
          <a:p>
            <a:r>
              <a:rPr lang="en-US" sz="8000" cap="none" dirty="0">
                <a:latin typeface="Comic Sans MS"/>
              </a:rPr>
              <a:t>Split the residuals on the right by repeating same process as above</a:t>
            </a:r>
            <a:endParaRPr lang="en-US" sz="8000" b="0" cap="none" dirty="0">
              <a:latin typeface="Comic Sans MS"/>
            </a:endParaRPr>
          </a:p>
          <a:p>
            <a:endParaRPr lang="en-US" cap="none" dirty="0">
              <a:latin typeface="Comic Sans M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3B1B0-0DED-0167-535A-B783485C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DDD4-0223-4168-ADA0-DF84AE7BFEE5}" type="datetime1"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3A753-5B98-4A00-4CDF-DF12EFDF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35236-19DC-31AC-2B18-65428229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0E289-2F5C-9764-49EB-8FC2241B8AE6}"/>
              </a:ext>
            </a:extLst>
          </p:cNvPr>
          <p:cNvSpPr txBox="1"/>
          <p:nvPr/>
        </p:nvSpPr>
        <p:spPr>
          <a:xfrm>
            <a:off x="10068560" y="5808345"/>
            <a:ext cx="39801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dirty="0">
              <a:latin typeface="Calibri"/>
              <a:ea typeface="Calibri"/>
              <a:cs typeface="Calibri"/>
            </a:endParaRPr>
          </a:p>
          <a:p>
            <a:r>
              <a:rPr lang="en-US" sz="1200" dirty="0">
                <a:latin typeface="Calibri"/>
                <a:ea typeface="Calibri"/>
                <a:cs typeface="Calibri"/>
              </a:rPr>
              <a:t>Image Source: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</a:endParaRP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statquest with Josh Starmer</a:t>
            </a:r>
            <a:endParaRPr lang="en-US" sz="1200">
              <a:solidFill>
                <a:schemeClr val="accent6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</a:endParaRPr>
          </a:p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Boosting article_Github</a:t>
            </a:r>
            <a:endParaRPr lang="en-US" sz="1200">
              <a:solidFill>
                <a:schemeClr val="accent6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46E5BE-5116-1959-6A15-8F968F8094FD}"/>
              </a:ext>
            </a:extLst>
          </p:cNvPr>
          <p:cNvSpPr txBox="1"/>
          <p:nvPr/>
        </p:nvSpPr>
        <p:spPr>
          <a:xfrm>
            <a:off x="919480" y="5448300"/>
            <a:ext cx="4950460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err="1">
                <a:latin typeface="Comic Sans MS"/>
              </a:rPr>
              <a:t>Note:</a:t>
            </a:r>
            <a:r>
              <a:rPr lang="en-US" sz="1500" err="1">
                <a:solidFill>
                  <a:srgbClr val="242424"/>
                </a:solidFill>
                <a:latin typeface="Comic Sans MS"/>
                <a:ea typeface="+mn-lt"/>
                <a:cs typeface="+mn-lt"/>
              </a:rPr>
              <a:t>The</a:t>
            </a:r>
            <a:r>
              <a:rPr lang="en-US" sz="1500" dirty="0">
                <a:solidFill>
                  <a:srgbClr val="242424"/>
                </a:solidFill>
                <a:latin typeface="Comic Sans MS"/>
                <a:ea typeface="+mn-lt"/>
                <a:cs typeface="+mn-lt"/>
              </a:rPr>
              <a:t> threshold Dosage&lt;15 got the largest Gain (120.33) compared to other threshold values, so we will select it for root. </a:t>
            </a:r>
          </a:p>
          <a:p>
            <a:endParaRPr lang="en-US"/>
          </a:p>
        </p:txBody>
      </p:sp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BF1C37-7E3C-BEE5-8DF0-5D0EB3D72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98" y="1887855"/>
            <a:ext cx="4951730" cy="3395980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Content Placeholder 15" descr="A diagram of a number of dosage&#10;&#10;AI-generated content may be incorrect.">
            <a:extLst>
              <a:ext uri="{FF2B5EF4-FFF2-40B4-BE49-F238E27FC236}">
                <a16:creationId xmlns:a16="http://schemas.microsoft.com/office/drawing/2014/main" id="{A13CFE53-D1E9-EC07-6D7E-559A379D24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 l="2141" r="10064"/>
          <a:stretch>
            <a:fillRect/>
          </a:stretch>
        </p:blipFill>
        <p:spPr>
          <a:xfrm>
            <a:off x="6683955" y="1886651"/>
            <a:ext cx="4528254" cy="303837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F2927B7-E20C-0DC1-6E6C-A4C5D94F72B4}"/>
              </a:ext>
            </a:extLst>
          </p:cNvPr>
          <p:cNvSpPr txBox="1"/>
          <p:nvPr/>
        </p:nvSpPr>
        <p:spPr>
          <a:xfrm>
            <a:off x="6670040" y="4919980"/>
            <a:ext cx="5166360" cy="109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latin typeface="Comic Sans MS"/>
              </a:rPr>
              <a:t>Gain of threshold </a:t>
            </a:r>
            <a:r>
              <a:rPr lang="en-US" sz="2000" dirty="0">
                <a:latin typeface="Comic Sans MS"/>
              </a:rPr>
              <a:t>&lt;</a:t>
            </a:r>
            <a:r>
              <a:rPr lang="en-US" sz="1500" dirty="0">
                <a:latin typeface="Comic Sans MS"/>
              </a:rPr>
              <a:t>30 is 140.17(largest gain), so it </a:t>
            </a:r>
            <a:endParaRPr lang="en-US" dirty="0">
              <a:latin typeface="Neue Haas Grotesk Text Pro"/>
            </a:endParaRPr>
          </a:p>
          <a:p>
            <a:r>
              <a:rPr lang="en-US" sz="1500" dirty="0">
                <a:latin typeface="Comic Sans MS"/>
              </a:rPr>
              <a:t>is selected</a:t>
            </a:r>
            <a:endParaRPr lang="en-US">
              <a:latin typeface="Neue Haas Grotesk Text Pro"/>
            </a:endParaRPr>
          </a:p>
          <a:p>
            <a:r>
              <a:rPr lang="en-US" sz="1500" dirty="0">
                <a:latin typeface="Comic Sans MS"/>
              </a:rPr>
              <a:t>Note: As there is only one residual left on the left </a:t>
            </a:r>
            <a:endParaRPr lang="en-US">
              <a:latin typeface="Neue Haas Grotesk Text Pro"/>
            </a:endParaRPr>
          </a:p>
          <a:p>
            <a:r>
              <a:rPr lang="en-US" sz="1500" dirty="0">
                <a:latin typeface="Comic Sans MS"/>
              </a:rPr>
              <a:t>leaf, we cannot split it further.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5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18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815C5-51BE-379F-E2D5-CAAA0AE11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90600" y="842455"/>
            <a:ext cx="5183188" cy="559834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Comic Sans MS"/>
              </a:rPr>
              <a:t>Prune the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BE134-E65D-C4E7-2F51-DEAC82684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90599" y="1563934"/>
            <a:ext cx="5173029" cy="4435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>
                <a:latin typeface="Comic Sans MS"/>
              </a:rPr>
              <a:t>Calculate the </a:t>
            </a:r>
            <a:r>
              <a:rPr lang="en-US" sz="1500" dirty="0">
                <a:solidFill>
                  <a:srgbClr val="242424"/>
                </a:solidFill>
                <a:latin typeface="Comic Sans MS"/>
                <a:ea typeface="+mn-lt"/>
                <a:cs typeface="+mn-lt"/>
              </a:rPr>
              <a:t>difference between the Gain associated with the lowest branch in the tree (Gain — gamma)</a:t>
            </a:r>
          </a:p>
          <a:p>
            <a:r>
              <a:rPr lang="en-US" sz="1500" dirty="0">
                <a:solidFill>
                  <a:srgbClr val="242424"/>
                </a:solidFill>
                <a:latin typeface="Comic Sans MS"/>
                <a:ea typeface="+mn-lt"/>
                <a:cs typeface="+mn-lt"/>
              </a:rPr>
              <a:t>If the difference is negative, we will remove the branch, otherwise we do not remove the branch (Positive)</a:t>
            </a:r>
            <a:endParaRPr lang="en-US" sz="1500">
              <a:solidFill>
                <a:srgbClr val="242424"/>
              </a:solidFill>
              <a:latin typeface="Comic Sans M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242424"/>
                </a:solidFill>
                <a:latin typeface="Comic Sans MS"/>
              </a:rPr>
              <a:t>            </a:t>
            </a:r>
            <a:r>
              <a:rPr lang="en-US" sz="1500" b="1" dirty="0">
                <a:solidFill>
                  <a:srgbClr val="242424"/>
                </a:solidFill>
                <a:latin typeface="Comic Sans MS"/>
              </a:rPr>
              <a:t>Gain = 140.17-130 =10.17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242424"/>
                </a:solidFill>
                <a:latin typeface="Comic Sans MS"/>
              </a:rPr>
              <a:t>            Here we assume gamma as 130</a:t>
            </a:r>
          </a:p>
          <a:p>
            <a:endParaRPr lang="en-US" sz="1500" dirty="0">
              <a:latin typeface="Comic Sans M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E29FE-6127-FBB0-40E8-980FC6CF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216C-8228-4963-810E-E111BD55F99B}" type="datetime1"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CC9D8-23F0-FFA8-D0FE-D65AA9C0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A5112-B7D6-C119-CC5F-839C18DF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</a:t>
            </a:fld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2C74ACF-4725-C4D9-201E-E885438D9BE6}"/>
              </a:ext>
            </a:extLst>
          </p:cNvPr>
          <p:cNvSpPr>
            <a:spLocks noGrp="1"/>
          </p:cNvSpPr>
          <p:nvPr/>
        </p:nvSpPr>
        <p:spPr>
          <a:xfrm>
            <a:off x="6516536" y="838921"/>
            <a:ext cx="5157787" cy="559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latin typeface="Comic Sans MS"/>
              </a:rPr>
              <a:t>Compute the output</a:t>
            </a:r>
          </a:p>
        </p:txBody>
      </p:sp>
      <p:pic>
        <p:nvPicPr>
          <p:cNvPr id="23" name="Picture 22" descr="A diagram of a dosage&#10;&#10;AI-generated content may be incorrect.">
            <a:extLst>
              <a:ext uri="{FF2B5EF4-FFF2-40B4-BE49-F238E27FC236}">
                <a16:creationId xmlns:a16="http://schemas.microsoft.com/office/drawing/2014/main" id="{1FDE2F4B-E59C-1DCF-BA15-A0838C08C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754" y="1407147"/>
            <a:ext cx="4352925" cy="2828925"/>
          </a:xfrm>
          <a:prstGeom prst="rect">
            <a:avLst/>
          </a:prstGeom>
        </p:spPr>
      </p:pic>
      <p:sp>
        <p:nvSpPr>
          <p:cNvPr id="24" name="TextBox 14">
            <a:extLst>
              <a:ext uri="{FF2B5EF4-FFF2-40B4-BE49-F238E27FC236}">
                <a16:creationId xmlns:a16="http://schemas.microsoft.com/office/drawing/2014/main" id="{3898EFE5-2669-6F21-A83E-87A88CD51E29}"/>
              </a:ext>
            </a:extLst>
          </p:cNvPr>
          <p:cNvSpPr txBox="1"/>
          <p:nvPr/>
        </p:nvSpPr>
        <p:spPr>
          <a:xfrm>
            <a:off x="6512656" y="4419086"/>
            <a:ext cx="4029956" cy="5539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Comic Sans MS"/>
              </a:rPr>
              <a:t>Output values are calculated by the below formula</a:t>
            </a:r>
          </a:p>
        </p:txBody>
      </p:sp>
      <p:pic>
        <p:nvPicPr>
          <p:cNvPr id="25" name="Picture 2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267726FC-210D-F48C-DA0E-7EF0E6EA5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030" y="4974327"/>
            <a:ext cx="3762375" cy="752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B779CA-3DEE-ECA4-BC2D-DC8304BE63F9}"/>
              </a:ext>
            </a:extLst>
          </p:cNvPr>
          <p:cNvSpPr txBox="1"/>
          <p:nvPr/>
        </p:nvSpPr>
        <p:spPr>
          <a:xfrm>
            <a:off x="1360395" y="5809128"/>
            <a:ext cx="39489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Calibri"/>
                <a:ea typeface="Calibri"/>
                <a:cs typeface="Calibri"/>
              </a:rPr>
              <a:t>Image Source</a:t>
            </a:r>
          </a:p>
          <a:p>
            <a:r>
              <a:rPr lang="en-US" sz="1200" dirty="0">
                <a:solidFill>
                  <a:srgbClr val="7EC9AE"/>
                </a:solidFill>
                <a:latin typeface="Calibri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statquest with Josh Starmer</a:t>
            </a:r>
            <a:endParaRPr lang="en-US" sz="1200">
              <a:latin typeface="Calibri"/>
              <a:ea typeface="Calibri"/>
              <a:cs typeface="Calibri"/>
            </a:endParaRPr>
          </a:p>
          <a:p>
            <a:r>
              <a:rPr lang="en-US" sz="1200" dirty="0">
                <a:solidFill>
                  <a:srgbClr val="7EC9AE"/>
                </a:solidFill>
                <a:latin typeface="Calibri"/>
                <a:ea typeface="Calibri"/>
                <a:cs typeface="Calibri"/>
                <a:hlinkClick r:id="rId5"/>
              </a:rPr>
              <a:t>XGboost_median article</a:t>
            </a:r>
            <a:endParaRPr lang="en-US" sz="1200" dirty="0">
              <a:solidFill>
                <a:srgbClr val="7EC9AE"/>
              </a:solidFill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7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22" grpId="0"/>
      <p:bldP spid="2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504B9-2E85-62AF-B628-6E913ED23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4520" y="842455"/>
            <a:ext cx="5183188" cy="559834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Comic Sans MS"/>
              </a:rPr>
              <a:t>New prediction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4E586-04B1-C469-FA62-5E3B7C7D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7DD4-063B-44EB-98A0-F27E1017E203}" type="datetime1"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7F342-828E-D74A-C076-12EA16BD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A4F65-318F-0B53-2587-50694D54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7</a:t>
            </a:fld>
            <a:endParaRPr lang="en-US"/>
          </a:p>
        </p:txBody>
      </p:sp>
      <p:pic>
        <p:nvPicPr>
          <p:cNvPr id="22" name="Content Placeholder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BB0705-8381-50EE-22D7-D4B7D225B2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169511" y="2285906"/>
            <a:ext cx="3756799" cy="229817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C35A24-CB72-784C-30B2-847BB3B6A72C}"/>
              </a:ext>
            </a:extLst>
          </p:cNvPr>
          <p:cNvSpPr txBox="1"/>
          <p:nvPr/>
        </p:nvSpPr>
        <p:spPr>
          <a:xfrm>
            <a:off x="769620" y="1617980"/>
            <a:ext cx="62738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Calibri"/>
                <a:ea typeface="Calibri"/>
                <a:cs typeface="Calibri"/>
              </a:rPr>
              <a:t>New_Prediction</a:t>
            </a:r>
            <a:r>
              <a:rPr lang="en-US" sz="1600" dirty="0">
                <a:latin typeface="Calibri"/>
                <a:ea typeface="Calibri"/>
                <a:cs typeface="Calibri"/>
              </a:rPr>
              <a:t>=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Init_Prediction</a:t>
            </a:r>
            <a:r>
              <a:rPr lang="en-US" sz="1600" dirty="0">
                <a:latin typeface="Calibri"/>
                <a:ea typeface="Calibri"/>
                <a:cs typeface="Calibri"/>
              </a:rPr>
              <a:t> +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learning_rate</a:t>
            </a:r>
            <a:r>
              <a:rPr lang="en-US" sz="1600" dirty="0">
                <a:latin typeface="Calibri"/>
                <a:ea typeface="Calibri"/>
                <a:cs typeface="Calibri"/>
              </a:rPr>
              <a:t> *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First_Tree</a:t>
            </a:r>
            <a:endParaRPr lang="en-US" sz="1600" dirty="0">
              <a:latin typeface="Calibri"/>
              <a:ea typeface="Calibri"/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71A430-454A-8442-34CC-1DC47962FA53}"/>
              </a:ext>
            </a:extLst>
          </p:cNvPr>
          <p:cNvSpPr txBox="1"/>
          <p:nvPr/>
        </p:nvSpPr>
        <p:spPr>
          <a:xfrm>
            <a:off x="1165860" y="4914900"/>
            <a:ext cx="419354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mic Sans MS"/>
              </a:rPr>
              <a:t>Here,</a:t>
            </a:r>
            <a:endParaRPr lang="en-US" dirty="0"/>
          </a:p>
          <a:p>
            <a:r>
              <a:rPr lang="en-US" sz="1600" dirty="0" err="1">
                <a:latin typeface="Comic Sans MS"/>
              </a:rPr>
              <a:t>Init_Prediction</a:t>
            </a:r>
            <a:r>
              <a:rPr lang="en-US" sz="1600" dirty="0">
                <a:latin typeface="Comic Sans MS"/>
              </a:rPr>
              <a:t>=0.5, </a:t>
            </a:r>
            <a:endParaRPr lang="en-US" dirty="0">
              <a:latin typeface="Neue Haas Grotesk Text Pro"/>
            </a:endParaRPr>
          </a:p>
          <a:p>
            <a:r>
              <a:rPr lang="en-US" sz="1600" dirty="0" err="1">
                <a:latin typeface="Comic Sans MS"/>
              </a:rPr>
              <a:t>Learning_rate</a:t>
            </a:r>
            <a:r>
              <a:rPr lang="en-US" sz="1600" dirty="0">
                <a:latin typeface="Comic Sans MS"/>
              </a:rPr>
              <a:t>=0.3</a:t>
            </a:r>
            <a:endParaRPr lang="en-US" dirty="0">
              <a:latin typeface="Neue Haas Grotesk Text Pro"/>
            </a:endParaRPr>
          </a:p>
          <a:p>
            <a:endParaRPr lang="en-US" sz="1600" dirty="0">
              <a:latin typeface="Comic Sans MS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7E78430-CD84-9E2D-C581-12F6CDC03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9297"/>
              </p:ext>
            </p:extLst>
          </p:nvPr>
        </p:nvGraphicFramePr>
        <p:xfrm>
          <a:off x="6482080" y="2296160"/>
          <a:ext cx="5027112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42">
                  <a:extLst>
                    <a:ext uri="{9D8B030D-6E8A-4147-A177-3AD203B41FA5}">
                      <a16:colId xmlns:a16="http://schemas.microsoft.com/office/drawing/2014/main" val="688594175"/>
                    </a:ext>
                  </a:extLst>
                </a:gridCol>
                <a:gridCol w="1730476">
                  <a:extLst>
                    <a:ext uri="{9D8B030D-6E8A-4147-A177-3AD203B41FA5}">
                      <a16:colId xmlns:a16="http://schemas.microsoft.com/office/drawing/2014/main" val="2653154264"/>
                    </a:ext>
                  </a:extLst>
                </a:gridCol>
                <a:gridCol w="956224">
                  <a:extLst>
                    <a:ext uri="{9D8B030D-6E8A-4147-A177-3AD203B41FA5}">
                      <a16:colId xmlns:a16="http://schemas.microsoft.com/office/drawing/2014/main" val="3467489955"/>
                    </a:ext>
                  </a:extLst>
                </a:gridCol>
                <a:gridCol w="1245870">
                  <a:extLst>
                    <a:ext uri="{9D8B030D-6E8A-4147-A177-3AD203B41FA5}">
                      <a16:colId xmlns:a16="http://schemas.microsoft.com/office/drawing/2014/main" val="2491252864"/>
                    </a:ext>
                  </a:extLst>
                </a:gridCol>
              </a:tblGrid>
              <a:tr h="7007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latin typeface="Comic Sans MS"/>
                        </a:rPr>
                        <a:t>Drug Dosage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500" dirty="0">
                          <a:latin typeface="Comic Sans MS"/>
                        </a:rPr>
                        <a:t>(mg)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latin typeface="Comic Sans MS"/>
                        </a:rPr>
                        <a:t>Drug Effectiveness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mic Sans MS"/>
                        </a:rPr>
                        <a:t>Residual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latin typeface="Comic Sans MS"/>
                        </a:rPr>
                        <a:t>New_</a:t>
                      </a:r>
                    </a:p>
                    <a:p>
                      <a:pPr lvl="0">
                        <a:buNone/>
                      </a:pPr>
                      <a:r>
                        <a:rPr lang="en-US" sz="1500" dirty="0">
                          <a:latin typeface="Comic Sans MS"/>
                        </a:rPr>
                        <a:t>Prediction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65907116"/>
                  </a:ext>
                </a:extLst>
              </a:tr>
              <a:tr h="3331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10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-10.5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-2.65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5548018"/>
                  </a:ext>
                </a:extLst>
              </a:tr>
              <a:tr h="3331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20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2.6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8618562"/>
                  </a:ext>
                </a:extLst>
              </a:tr>
              <a:tr h="3331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25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2.6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4945608"/>
                  </a:ext>
                </a:extLst>
              </a:tr>
              <a:tr h="3331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35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-7</a:t>
                      </a:r>
                      <a:endParaRPr lang="en-US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-7.5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-1.75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17803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C7392C4-81D5-19C7-018E-82B600D731FA}"/>
              </a:ext>
            </a:extLst>
          </p:cNvPr>
          <p:cNvSpPr txBox="1"/>
          <p:nvPr/>
        </p:nvSpPr>
        <p:spPr>
          <a:xfrm>
            <a:off x="6484620" y="1620520"/>
            <a:ext cx="51409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latin typeface="Comic Sans MS"/>
              </a:rPr>
              <a:t>New_prediction</a:t>
            </a:r>
            <a:r>
              <a:rPr lang="en-US" sz="1400" dirty="0">
                <a:latin typeface="Comic Sans MS"/>
              </a:rPr>
              <a:t> values are calculated as shown below: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BD7BC6-C74E-20E7-D18D-43745013F011}"/>
              </a:ext>
            </a:extLst>
          </p:cNvPr>
          <p:cNvSpPr txBox="1"/>
          <p:nvPr/>
        </p:nvSpPr>
        <p:spPr>
          <a:xfrm>
            <a:off x="6399006" y="4732169"/>
            <a:ext cx="529515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b="1" i="1" dirty="0">
                <a:solidFill>
                  <a:srgbClr val="242424"/>
                </a:solidFill>
                <a:latin typeface="Comic Sans MS"/>
              </a:rPr>
              <a:t>Next, we will build another tree with new residuals and make a prediction, we keep building trees until the residuals are super small, or we have reached the maximum number.</a:t>
            </a:r>
            <a:endParaRPr lang="en-US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9DF2B-EA12-91A5-FAAD-33B44A53830A}"/>
              </a:ext>
            </a:extLst>
          </p:cNvPr>
          <p:cNvSpPr txBox="1"/>
          <p:nvPr/>
        </p:nvSpPr>
        <p:spPr>
          <a:xfrm>
            <a:off x="9484658" y="5844988"/>
            <a:ext cx="4294094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200"/>
              </a:lnSpc>
            </a:pPr>
            <a:r>
              <a:rPr lang="en-US" sz="1200" b="1">
                <a:latin typeface="Calibri"/>
                <a:cs typeface="Segoe UI"/>
              </a:rPr>
              <a:t>Image Source</a:t>
            </a:r>
            <a:r>
              <a:rPr lang="en-US" sz="1200">
                <a:latin typeface="Calibri"/>
                <a:cs typeface="Segoe UI"/>
              </a:rPr>
              <a:t>​</a:t>
            </a:r>
          </a:p>
          <a:p>
            <a:pPr>
              <a:lnSpc>
                <a:spcPts val="1200"/>
              </a:lnSpc>
            </a:pPr>
            <a:r>
              <a:rPr lang="en-US" sz="1200" u="sng">
                <a:solidFill>
                  <a:srgbClr val="7EC9AE"/>
                </a:solidFill>
                <a:latin typeface="Calibri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statquest with Josh Starmer</a:t>
            </a:r>
            <a:r>
              <a:rPr lang="en-US" sz="1200">
                <a:latin typeface="Calibri"/>
                <a:cs typeface="Segoe UI"/>
              </a:rPr>
              <a:t>​</a:t>
            </a:r>
          </a:p>
          <a:p>
            <a:pPr>
              <a:lnSpc>
                <a:spcPts val="1200"/>
              </a:lnSpc>
            </a:pPr>
            <a:r>
              <a:rPr lang="en-US" sz="1200" u="sng">
                <a:solidFill>
                  <a:srgbClr val="169C9A"/>
                </a:solidFill>
                <a:latin typeface="Calibri"/>
                <a:cs typeface="Segoe UI"/>
                <a:hlinkClick r:id="rId4"/>
              </a:rPr>
              <a:t>XGboost_median article</a:t>
            </a:r>
            <a:r>
              <a:rPr lang="en-US" sz="1200">
                <a:latin typeface="Calibri"/>
                <a:cs typeface="Segoe UI"/>
              </a:rPr>
              <a:t>​</a:t>
            </a:r>
          </a:p>
          <a:p>
            <a:pPr>
              <a:lnSpc>
                <a:spcPts val="1800"/>
              </a:lnSpc>
            </a:pPr>
            <a:r>
              <a:rPr lang="en-US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2457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3" grpId="0"/>
      <p:bldP spid="24" grpId="0"/>
      <p:bldP spid="27" grpId="0"/>
      <p:bldP spid="28" grpId="0"/>
      <p:bldP spid="3" grpId="0"/>
    </p:bldLst>
  </p:timing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VanillaVTI</vt:lpstr>
      <vt:lpstr>XGBOOST ALGORITHM</vt:lpstr>
      <vt:lpstr>PowerPoint Presentation</vt:lpstr>
      <vt:lpstr>PowerPoint Presentation</vt:lpstr>
      <vt:lpstr>WORKFLOW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676</cp:revision>
  <dcterms:created xsi:type="dcterms:W3CDTF">2025-05-13T16:56:16Z</dcterms:created>
  <dcterms:modified xsi:type="dcterms:W3CDTF">2025-05-20T17:26:14Z</dcterms:modified>
</cp:coreProperties>
</file>