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handoutMasterIdLst>
    <p:handoutMasterId r:id="rId3"/>
  </p:handout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3366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EF8DC8-DCF8-4AA9-95EB-9C1E8E021689}" v="1" dt="2025-04-09T22:01:39.0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p:scale>
          <a:sx n="77" d="100"/>
          <a:sy n="77" d="100"/>
        </p:scale>
        <p:origin x="140" y="-1000"/>
      </p:cViewPr>
      <p:guideLst/>
    </p:cSldViewPr>
  </p:slideViewPr>
  <p:notesTextViewPr>
    <p:cViewPr>
      <p:scale>
        <a:sx n="1" d="1"/>
        <a:sy n="1" d="1"/>
      </p:scale>
      <p:origin x="0" y="0"/>
    </p:cViewPr>
  </p:notesTextViewPr>
  <p:sorterViewPr>
    <p:cViewPr>
      <p:scale>
        <a:sx n="200" d="100"/>
        <a:sy n="2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dhuja Rajidi" userId="ee902f13bef1714c" providerId="LiveId" clId="{BDEF8DC8-DCF8-4AA9-95EB-9C1E8E021689}"/>
    <pc:docChg chg="modSld">
      <pc:chgData name="Sindhuja Rajidi" userId="ee902f13bef1714c" providerId="LiveId" clId="{BDEF8DC8-DCF8-4AA9-95EB-9C1E8E021689}" dt="2025-04-09T22:01:42.633" v="84" actId="20577"/>
      <pc:docMkLst>
        <pc:docMk/>
      </pc:docMkLst>
      <pc:sldChg chg="modSp mod">
        <pc:chgData name="Sindhuja Rajidi" userId="ee902f13bef1714c" providerId="LiveId" clId="{BDEF8DC8-DCF8-4AA9-95EB-9C1E8E021689}" dt="2025-04-09T22:01:42.633" v="84" actId="20577"/>
        <pc:sldMkLst>
          <pc:docMk/>
          <pc:sldMk cId="3008108816" sldId="256"/>
        </pc:sldMkLst>
        <pc:spChg chg="mod">
          <ac:chgData name="Sindhuja Rajidi" userId="ee902f13bef1714c" providerId="LiveId" clId="{BDEF8DC8-DCF8-4AA9-95EB-9C1E8E021689}" dt="2025-04-09T22:01:42.633" v="84" actId="20577"/>
          <ac:spMkLst>
            <pc:docMk/>
            <pc:sldMk cId="3008108816" sldId="256"/>
            <ac:spMk id="57" creationId="{52B38929-FEF5-77FE-BF84-691BA2AF01D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Sheet1!$B$1</c:f>
              <c:strCache>
                <c:ptCount val="1"/>
                <c:pt idx="0">
                  <c:v>Prevalence &amp; Treatment Gaps in Postpartum Depression</c:v>
                </c:pt>
              </c:strCache>
            </c:strRef>
          </c:tx>
          <c:dPt>
            <c:idx val="0"/>
            <c:bubble3D val="0"/>
            <c:spPr>
              <a:solidFill>
                <a:schemeClr val="accent1">
                  <a:tint val="58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CCC6-41AA-BA3E-04507C24B7B2}"/>
              </c:ext>
            </c:extLst>
          </c:dPt>
          <c:dPt>
            <c:idx val="1"/>
            <c:bubble3D val="0"/>
            <c:spPr>
              <a:solidFill>
                <a:schemeClr val="accent1">
                  <a:tint val="86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CCC6-41AA-BA3E-04507C24B7B2}"/>
              </c:ext>
            </c:extLst>
          </c:dPt>
          <c:dPt>
            <c:idx val="2"/>
            <c:bubble3D val="0"/>
            <c:spPr>
              <a:solidFill>
                <a:schemeClr val="accent1">
                  <a:shade val="86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8C8-45AC-AD7C-122F80F194D3}"/>
              </c:ext>
            </c:extLst>
          </c:dPt>
          <c:dPt>
            <c:idx val="3"/>
            <c:bubble3D val="0"/>
            <c:spPr>
              <a:solidFill>
                <a:schemeClr val="accent1">
                  <a:shade val="58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CCC6-41AA-BA3E-04507C24B7B2}"/>
              </c:ext>
            </c:extLst>
          </c:dPt>
          <c:dLbls>
            <c:dLbl>
              <c:idx val="2"/>
              <c:layout>
                <c:manualLayout>
                  <c:x val="0.21499356759157318"/>
                  <c:y val="0.15980740175962119"/>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r>
                      <a:rPr lang="en-US" dirty="0"/>
                      <a:t>Diagnosed, Untreated</a:t>
                    </a:r>
                    <a:br>
                      <a:rPr lang="en-US" dirty="0"/>
                    </a:br>
                    <a:fld id="{6DA47307-8B33-4D4F-B40D-C50E9198B23D}" type="PERCENTAGE">
                      <a:rPr lang="en-US" baseline="0" smtClean="0"/>
                      <a:pPr>
                        <a:defRPr/>
                      </a:pPr>
                      <a:t>[PERCENTAGE]</a:t>
                    </a:fld>
                    <a:endParaRPr lang="en-US" dirty="0"/>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131987128636167"/>
                      <c:h val="0.31352154060460291"/>
                    </c:manualLayout>
                  </c15:layout>
                  <c15:dlblFieldTable/>
                  <c15:showDataLabelsRange val="0"/>
                </c:ext>
                <c:ext xmlns:c16="http://schemas.microsoft.com/office/drawing/2014/chart" uri="{C3380CC4-5D6E-409C-BE32-E72D297353CC}">
                  <c16:uniqueId val="{00000001-88C8-45AC-AD7C-122F80F194D3}"/>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Undiagnosed</c:v>
                </c:pt>
                <c:pt idx="1">
                  <c:v>Diagnosed &amp; Treated</c:v>
                </c:pt>
                <c:pt idx="2">
                  <c:v>Diagnosed but Untreated</c:v>
                </c:pt>
              </c:strCache>
            </c:strRef>
          </c:cat>
          <c:val>
            <c:numRef>
              <c:f>Sheet1!$B$2:$B$5</c:f>
              <c:numCache>
                <c:formatCode>0%</c:formatCode>
                <c:ptCount val="4"/>
                <c:pt idx="0">
                  <c:v>0.5</c:v>
                </c:pt>
                <c:pt idx="1">
                  <c:v>0.3</c:v>
                </c:pt>
                <c:pt idx="2">
                  <c:v>0.2</c:v>
                </c:pt>
              </c:numCache>
            </c:numRef>
          </c:val>
          <c:extLst>
            <c:ext xmlns:c16="http://schemas.microsoft.com/office/drawing/2014/chart" uri="{C3380CC4-5D6E-409C-BE32-E72D297353CC}">
              <c16:uniqueId val="{00000000-88C8-45AC-AD7C-122F80F194D3}"/>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28A355-AF52-1540-9C1E-DBD2C23A66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5DD2558F-11BB-9C25-524D-2D16C4CB83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0C2A87-6464-49AE-B739-DA0175E91355}" type="datetimeFigureOut">
              <a:rPr lang="en-IN" smtClean="0"/>
              <a:t>09-04-2025</a:t>
            </a:fld>
            <a:endParaRPr lang="en-IN" dirty="0"/>
          </a:p>
        </p:txBody>
      </p:sp>
      <p:sp>
        <p:nvSpPr>
          <p:cNvPr id="4" name="Footer Placeholder 3">
            <a:extLst>
              <a:ext uri="{FF2B5EF4-FFF2-40B4-BE49-F238E27FC236}">
                <a16:creationId xmlns:a16="http://schemas.microsoft.com/office/drawing/2014/main" id="{2E1778A4-1284-B504-0895-276ACF466B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DF40C5B2-2363-1114-C2E9-F1173BC4A7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DF36CA-FB7F-4CE0-82C1-010BCB004712}" type="slidenum">
              <a:rPr lang="en-IN" smtClean="0"/>
              <a:t>‹#›</a:t>
            </a:fld>
            <a:endParaRPr lang="en-IN" dirty="0"/>
          </a:p>
        </p:txBody>
      </p:sp>
    </p:spTree>
    <p:extLst>
      <p:ext uri="{BB962C8B-B14F-4D97-AF65-F5344CB8AC3E}">
        <p14:creationId xmlns:p14="http://schemas.microsoft.com/office/powerpoint/2010/main" val="198882060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4/9/2025</a:t>
            </a:fld>
            <a:endParaRPr lang="en-US" dirty="0"/>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dirty="0"/>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977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4/9/2025</a:t>
            </a:fld>
            <a:endParaRPr lang="en-US" dirty="0"/>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dirty="0"/>
          </a:p>
        </p:txBody>
      </p:sp>
    </p:spTree>
    <p:extLst>
      <p:ext uri="{BB962C8B-B14F-4D97-AF65-F5344CB8AC3E}">
        <p14:creationId xmlns:p14="http://schemas.microsoft.com/office/powerpoint/2010/main" val="233851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4/9/2025</a:t>
            </a:fld>
            <a:endParaRPr lang="en-US" dirty="0"/>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dirty="0"/>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674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4/9/2025</a:t>
            </a:fld>
            <a:endParaRPr lang="en-US" dirty="0"/>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dirty="0"/>
          </a:p>
        </p:txBody>
      </p:sp>
    </p:spTree>
    <p:extLst>
      <p:ext uri="{BB962C8B-B14F-4D97-AF65-F5344CB8AC3E}">
        <p14:creationId xmlns:p14="http://schemas.microsoft.com/office/powerpoint/2010/main" val="2783350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4/9/2025</a:t>
            </a:fld>
            <a:endParaRPr lang="en-US" dirty="0"/>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dirty="0"/>
          </a:p>
        </p:txBody>
      </p:sp>
    </p:spTree>
    <p:extLst>
      <p:ext uri="{BB962C8B-B14F-4D97-AF65-F5344CB8AC3E}">
        <p14:creationId xmlns:p14="http://schemas.microsoft.com/office/powerpoint/2010/main" val="106164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4/9/2025</a:t>
            </a:fld>
            <a:endParaRPr lang="en-US" dirty="0"/>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dirty="0"/>
          </a:p>
        </p:txBody>
      </p:sp>
    </p:spTree>
    <p:extLst>
      <p:ext uri="{BB962C8B-B14F-4D97-AF65-F5344CB8AC3E}">
        <p14:creationId xmlns:p14="http://schemas.microsoft.com/office/powerpoint/2010/main" val="1342619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4/9/2025</a:t>
            </a:fld>
            <a:endParaRPr lang="en-US" dirty="0"/>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dirty="0"/>
          </a:p>
        </p:txBody>
      </p:sp>
    </p:spTree>
    <p:extLst>
      <p:ext uri="{BB962C8B-B14F-4D97-AF65-F5344CB8AC3E}">
        <p14:creationId xmlns:p14="http://schemas.microsoft.com/office/powerpoint/2010/main" val="178560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4/9/2025</a:t>
            </a:fld>
            <a:endParaRPr lang="en-US" dirty="0"/>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dirty="0"/>
          </a:p>
        </p:txBody>
      </p:sp>
    </p:spTree>
    <p:extLst>
      <p:ext uri="{BB962C8B-B14F-4D97-AF65-F5344CB8AC3E}">
        <p14:creationId xmlns:p14="http://schemas.microsoft.com/office/powerpoint/2010/main" val="258965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4/9/2025</a:t>
            </a:fld>
            <a:endParaRPr lang="en-US" dirty="0"/>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dirty="0"/>
          </a:p>
        </p:txBody>
      </p:sp>
    </p:spTree>
    <p:extLst>
      <p:ext uri="{BB962C8B-B14F-4D97-AF65-F5344CB8AC3E}">
        <p14:creationId xmlns:p14="http://schemas.microsoft.com/office/powerpoint/2010/main" val="337989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4/9/2025</a:t>
            </a:fld>
            <a:endParaRPr lang="en-US" dirty="0"/>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dirty="0"/>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710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4/9/2025</a:t>
            </a:fld>
            <a:endParaRPr lang="en-US" dirty="0"/>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dirty="0"/>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3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4/9/2025</a:t>
            </a:fld>
            <a:endParaRPr lang="en-US" dirty="0"/>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dirty="0"/>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431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sindhujarajidi@my.unt.edu" TargetMode="External"/><Relationship Id="rId3" Type="http://schemas.openxmlformats.org/officeDocument/2006/relationships/chart" Target="../charts/chart1.xml"/><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A2C2F1-25E7-0AE5-FCF0-DB994B6A5575}"/>
            </a:ext>
          </a:extLst>
        </p:cNvPr>
        <p:cNvGrpSpPr/>
        <p:nvPr/>
      </p:nvGrpSpPr>
      <p:grpSpPr>
        <a:xfrm>
          <a:off x="0" y="0"/>
          <a:ext cx="0" cy="0"/>
          <a:chOff x="0" y="0"/>
          <a:chExt cx="0" cy="0"/>
        </a:xfrm>
      </p:grpSpPr>
      <p:pic>
        <p:nvPicPr>
          <p:cNvPr id="1040" name="Picture 16" descr="4,000+ Pregnant Woman In Profile Stock Photos, Pictures &amp; Royalty ...">
            <a:extLst>
              <a:ext uri="{FF2B5EF4-FFF2-40B4-BE49-F238E27FC236}">
                <a16:creationId xmlns:a16="http://schemas.microsoft.com/office/drawing/2014/main" id="{60229AF8-E4EA-9C6C-A9E8-6B346B667A44}"/>
              </a:ext>
            </a:extLst>
          </p:cNvPr>
          <p:cNvPicPr>
            <a:picLocks noChangeAspect="1" noChangeArrowheads="1"/>
          </p:cNvPicPr>
          <p:nvPr/>
        </p:nvPicPr>
        <p:blipFill>
          <a:blip r:embed="rId2">
            <a:lum bright="70000" contrast="-70000"/>
            <a:alphaModFix amt="95000"/>
            <a:extLst>
              <a:ext uri="{28A0092B-C50C-407E-A947-70E740481C1C}">
                <a14:useLocalDpi xmlns:a14="http://schemas.microsoft.com/office/drawing/2010/main" val="0"/>
              </a:ext>
            </a:extLst>
          </a:blip>
          <a:srcRect/>
          <a:stretch>
            <a:fillRect/>
          </a:stretch>
        </p:blipFill>
        <p:spPr bwMode="auto">
          <a:xfrm>
            <a:off x="0" y="44386"/>
            <a:ext cx="12192000" cy="6858000"/>
          </a:xfrm>
          <a:prstGeom prst="rect">
            <a:avLst/>
          </a:prstGeom>
          <a:noFill/>
          <a:effectLst>
            <a:glow rad="127000">
              <a:schemeClr val="bg1">
                <a:lumMod val="95000"/>
              </a:schemeClr>
            </a:glow>
            <a:reflection stA="0" endPos="66000" dist="50800" dir="5400000" sy="-100000" algn="bl" rotWithShape="0"/>
            <a:softEdge rad="0"/>
          </a:effectLst>
        </p:spPr>
      </p:pic>
      <p:sp>
        <p:nvSpPr>
          <p:cNvPr id="5" name="TextBox 4">
            <a:extLst>
              <a:ext uri="{FF2B5EF4-FFF2-40B4-BE49-F238E27FC236}">
                <a16:creationId xmlns:a16="http://schemas.microsoft.com/office/drawing/2014/main" id="{01472E5B-C610-001C-844E-8707C7039792}"/>
              </a:ext>
            </a:extLst>
          </p:cNvPr>
          <p:cNvSpPr txBox="1"/>
          <p:nvPr/>
        </p:nvSpPr>
        <p:spPr>
          <a:xfrm>
            <a:off x="2927893" y="28307"/>
            <a:ext cx="7958717" cy="954107"/>
          </a:xfrm>
          <a:prstGeom prst="rect">
            <a:avLst/>
          </a:prstGeom>
          <a:noFill/>
        </p:spPr>
        <p:txBody>
          <a:bodyPr wrap="none" rtlCol="0">
            <a:spAutoFit/>
          </a:bodyPr>
          <a:lstStyle/>
          <a:p>
            <a:pPr algn="ctr"/>
            <a:r>
              <a:rPr lang="en-US" sz="2000" b="1" dirty="0"/>
              <a:t>From Silence to Support: AI-Powered Solutions for Postpartum Depression</a:t>
            </a:r>
          </a:p>
          <a:p>
            <a:pPr algn="ctr"/>
            <a:r>
              <a:rPr lang="en-IN" sz="1200" dirty="0"/>
              <a:t>Dr. Zeynep Orhan, Mounika Prabha Mahadasu, Rakesh Sarma Karra, Meghana Kota, Sindhuja Rajidi</a:t>
            </a:r>
          </a:p>
          <a:p>
            <a:pPr algn="ctr"/>
            <a:r>
              <a:rPr lang="en-IN" sz="1200" dirty="0"/>
              <a:t>Advanced Data Analytics | Toulouse Graduate School | University of North Texas</a:t>
            </a:r>
          </a:p>
          <a:p>
            <a:pPr algn="ctr"/>
            <a:endParaRPr lang="en-IN" sz="1200" dirty="0"/>
          </a:p>
        </p:txBody>
      </p:sp>
      <p:sp>
        <p:nvSpPr>
          <p:cNvPr id="7" name="TextBox 6">
            <a:extLst>
              <a:ext uri="{FF2B5EF4-FFF2-40B4-BE49-F238E27FC236}">
                <a16:creationId xmlns:a16="http://schemas.microsoft.com/office/drawing/2014/main" id="{CE0D0283-3869-6B3B-697B-882943465D29}"/>
              </a:ext>
            </a:extLst>
          </p:cNvPr>
          <p:cNvSpPr txBox="1"/>
          <p:nvPr/>
        </p:nvSpPr>
        <p:spPr>
          <a:xfrm>
            <a:off x="1589398" y="752627"/>
            <a:ext cx="882614" cy="338554"/>
          </a:xfrm>
          <a:prstGeom prst="rect">
            <a:avLst/>
          </a:prstGeom>
          <a:noFill/>
        </p:spPr>
        <p:txBody>
          <a:bodyPr wrap="none" rtlCol="0">
            <a:spAutoFit/>
          </a:bodyPr>
          <a:lstStyle/>
          <a:p>
            <a:r>
              <a:rPr lang="en-IN" sz="1600" b="1" dirty="0"/>
              <a:t>Abstract</a:t>
            </a:r>
          </a:p>
        </p:txBody>
      </p:sp>
      <p:sp>
        <p:nvSpPr>
          <p:cNvPr id="8" name="TextBox 7">
            <a:extLst>
              <a:ext uri="{FF2B5EF4-FFF2-40B4-BE49-F238E27FC236}">
                <a16:creationId xmlns:a16="http://schemas.microsoft.com/office/drawing/2014/main" id="{C43720C4-AF62-CA7E-C998-90B2620AF31A}"/>
              </a:ext>
            </a:extLst>
          </p:cNvPr>
          <p:cNvSpPr txBox="1"/>
          <p:nvPr/>
        </p:nvSpPr>
        <p:spPr>
          <a:xfrm>
            <a:off x="5594971" y="760642"/>
            <a:ext cx="1263295" cy="338554"/>
          </a:xfrm>
          <a:prstGeom prst="rect">
            <a:avLst/>
          </a:prstGeom>
          <a:noFill/>
        </p:spPr>
        <p:txBody>
          <a:bodyPr wrap="none" rtlCol="0">
            <a:spAutoFit/>
          </a:bodyPr>
          <a:lstStyle/>
          <a:p>
            <a:r>
              <a:rPr lang="en-IN" sz="1600" b="1" dirty="0"/>
              <a:t>Introduction</a:t>
            </a:r>
          </a:p>
        </p:txBody>
      </p:sp>
      <p:sp>
        <p:nvSpPr>
          <p:cNvPr id="10" name="TextBox 9">
            <a:extLst>
              <a:ext uri="{FF2B5EF4-FFF2-40B4-BE49-F238E27FC236}">
                <a16:creationId xmlns:a16="http://schemas.microsoft.com/office/drawing/2014/main" id="{B8217961-1E5B-0BCC-965E-DA6BA02EF275}"/>
              </a:ext>
            </a:extLst>
          </p:cNvPr>
          <p:cNvSpPr txBox="1"/>
          <p:nvPr/>
        </p:nvSpPr>
        <p:spPr>
          <a:xfrm>
            <a:off x="9748674" y="752627"/>
            <a:ext cx="911147" cy="338554"/>
          </a:xfrm>
          <a:prstGeom prst="rect">
            <a:avLst/>
          </a:prstGeom>
          <a:noFill/>
        </p:spPr>
        <p:txBody>
          <a:bodyPr wrap="none" rtlCol="0">
            <a:spAutoFit/>
          </a:bodyPr>
          <a:lstStyle/>
          <a:p>
            <a:r>
              <a:rPr lang="en-IN" sz="1600" b="1" dirty="0"/>
              <a:t>Methods</a:t>
            </a:r>
          </a:p>
        </p:txBody>
      </p:sp>
      <p:sp>
        <p:nvSpPr>
          <p:cNvPr id="12" name="TextBox 11">
            <a:extLst>
              <a:ext uri="{FF2B5EF4-FFF2-40B4-BE49-F238E27FC236}">
                <a16:creationId xmlns:a16="http://schemas.microsoft.com/office/drawing/2014/main" id="{5843570B-629E-D6BD-78C0-AFF182D688E3}"/>
              </a:ext>
            </a:extLst>
          </p:cNvPr>
          <p:cNvSpPr txBox="1"/>
          <p:nvPr/>
        </p:nvSpPr>
        <p:spPr>
          <a:xfrm>
            <a:off x="4590964" y="2538917"/>
            <a:ext cx="3422732" cy="338554"/>
          </a:xfrm>
          <a:prstGeom prst="rect">
            <a:avLst/>
          </a:prstGeom>
          <a:noFill/>
        </p:spPr>
        <p:txBody>
          <a:bodyPr wrap="none" rtlCol="0">
            <a:spAutoFit/>
          </a:bodyPr>
          <a:lstStyle/>
          <a:p>
            <a:r>
              <a:rPr lang="en-US" sz="1600" b="1" dirty="0"/>
              <a:t>Applications of AI &amp; ML in Diagnosis </a:t>
            </a:r>
            <a:endParaRPr lang="en-IN" sz="1600" b="1" dirty="0"/>
          </a:p>
        </p:txBody>
      </p:sp>
      <p:sp>
        <p:nvSpPr>
          <p:cNvPr id="13" name="TextBox 12">
            <a:extLst>
              <a:ext uri="{FF2B5EF4-FFF2-40B4-BE49-F238E27FC236}">
                <a16:creationId xmlns:a16="http://schemas.microsoft.com/office/drawing/2014/main" id="{47FDB756-1737-52C0-51BF-982439104475}"/>
              </a:ext>
            </a:extLst>
          </p:cNvPr>
          <p:cNvSpPr txBox="1"/>
          <p:nvPr/>
        </p:nvSpPr>
        <p:spPr>
          <a:xfrm>
            <a:off x="5298405" y="4300570"/>
            <a:ext cx="787010" cy="338554"/>
          </a:xfrm>
          <a:prstGeom prst="rect">
            <a:avLst/>
          </a:prstGeom>
          <a:noFill/>
        </p:spPr>
        <p:txBody>
          <a:bodyPr wrap="none" rtlCol="0">
            <a:spAutoFit/>
          </a:bodyPr>
          <a:lstStyle/>
          <a:p>
            <a:r>
              <a:rPr lang="en-IN" sz="1600" b="1" dirty="0"/>
              <a:t>Results</a:t>
            </a:r>
          </a:p>
        </p:txBody>
      </p:sp>
      <p:sp>
        <p:nvSpPr>
          <p:cNvPr id="14" name="TextBox 13">
            <a:extLst>
              <a:ext uri="{FF2B5EF4-FFF2-40B4-BE49-F238E27FC236}">
                <a16:creationId xmlns:a16="http://schemas.microsoft.com/office/drawing/2014/main" id="{4DF968C2-C0D0-3C77-A29C-805128D43DB3}"/>
              </a:ext>
            </a:extLst>
          </p:cNvPr>
          <p:cNvSpPr txBox="1"/>
          <p:nvPr/>
        </p:nvSpPr>
        <p:spPr>
          <a:xfrm>
            <a:off x="7254157" y="4312868"/>
            <a:ext cx="2637260" cy="338554"/>
          </a:xfrm>
          <a:prstGeom prst="rect">
            <a:avLst/>
          </a:prstGeom>
          <a:noFill/>
        </p:spPr>
        <p:txBody>
          <a:bodyPr wrap="none" rtlCol="0">
            <a:spAutoFit/>
          </a:bodyPr>
          <a:lstStyle/>
          <a:p>
            <a:r>
              <a:rPr lang="en-IN" sz="1600" b="1" dirty="0"/>
              <a:t>Conclusion and Future Work</a:t>
            </a:r>
          </a:p>
        </p:txBody>
      </p:sp>
      <p:sp>
        <p:nvSpPr>
          <p:cNvPr id="15" name="TextBox 14">
            <a:extLst>
              <a:ext uri="{FF2B5EF4-FFF2-40B4-BE49-F238E27FC236}">
                <a16:creationId xmlns:a16="http://schemas.microsoft.com/office/drawing/2014/main" id="{7FD3F45D-D25A-97ED-4002-A8191E61444F}"/>
              </a:ext>
            </a:extLst>
          </p:cNvPr>
          <p:cNvSpPr txBox="1"/>
          <p:nvPr/>
        </p:nvSpPr>
        <p:spPr>
          <a:xfrm>
            <a:off x="6951092" y="5721350"/>
            <a:ext cx="1083438" cy="338554"/>
          </a:xfrm>
          <a:prstGeom prst="rect">
            <a:avLst/>
          </a:prstGeom>
          <a:noFill/>
        </p:spPr>
        <p:txBody>
          <a:bodyPr wrap="none" rtlCol="0">
            <a:spAutoFit/>
          </a:bodyPr>
          <a:lstStyle/>
          <a:p>
            <a:r>
              <a:rPr lang="en-IN" sz="1600" b="1" dirty="0"/>
              <a:t>References</a:t>
            </a:r>
          </a:p>
        </p:txBody>
      </p:sp>
      <p:sp>
        <p:nvSpPr>
          <p:cNvPr id="18" name="TextBox 17">
            <a:extLst>
              <a:ext uri="{FF2B5EF4-FFF2-40B4-BE49-F238E27FC236}">
                <a16:creationId xmlns:a16="http://schemas.microsoft.com/office/drawing/2014/main" id="{957363EF-C664-BDB7-3363-D3B878FD84CF}"/>
              </a:ext>
            </a:extLst>
          </p:cNvPr>
          <p:cNvSpPr txBox="1"/>
          <p:nvPr/>
        </p:nvSpPr>
        <p:spPr>
          <a:xfrm>
            <a:off x="4017678" y="1030703"/>
            <a:ext cx="4278042" cy="1569660"/>
          </a:xfrm>
          <a:prstGeom prst="rect">
            <a:avLst/>
          </a:prstGeom>
          <a:noFill/>
        </p:spPr>
        <p:txBody>
          <a:bodyPr wrap="square" rtlCol="0">
            <a:spAutoFit/>
          </a:bodyPr>
          <a:lstStyle/>
          <a:p>
            <a:pPr marL="171450" indent="-171450" algn="just">
              <a:buFont typeface="Wingdings" panose="05000000000000000000" pitchFamily="2" charset="2"/>
              <a:buChar char="§"/>
            </a:pPr>
            <a:r>
              <a:rPr lang="en-US" sz="1200" dirty="0"/>
              <a:t>Postpartum Depression (PD) affects 10-20% of new mothers globally.</a:t>
            </a:r>
          </a:p>
          <a:p>
            <a:pPr marL="171450" indent="-171450" algn="just">
              <a:buFont typeface="Wingdings" panose="05000000000000000000" pitchFamily="2" charset="2"/>
              <a:buChar char="§"/>
            </a:pPr>
            <a:r>
              <a:rPr lang="en-US" sz="1200" dirty="0"/>
              <a:t>PD symptoms impact both the mother and child, influencing family dynamics and child development.</a:t>
            </a:r>
          </a:p>
          <a:p>
            <a:pPr marL="171450" indent="-171450" algn="just">
              <a:buFont typeface="Wingdings" panose="05000000000000000000" pitchFamily="2" charset="2"/>
              <a:buChar char="§"/>
            </a:pPr>
            <a:r>
              <a:rPr lang="en-US" sz="1200" dirty="0"/>
              <a:t>Traditional methods for diagnosing PD, like the EPDS, have limitations.</a:t>
            </a:r>
          </a:p>
          <a:p>
            <a:pPr marL="171450" indent="-171450" algn="just">
              <a:buFont typeface="Wingdings" panose="05000000000000000000" pitchFamily="2" charset="2"/>
              <a:buChar char="§"/>
            </a:pPr>
            <a:r>
              <a:rPr lang="en-US" sz="1200" dirty="0"/>
              <a:t>AI can overcome these limitations by providing objective, real-time data.</a:t>
            </a:r>
          </a:p>
        </p:txBody>
      </p:sp>
      <p:sp>
        <p:nvSpPr>
          <p:cNvPr id="19" name="TextBox 18">
            <a:extLst>
              <a:ext uri="{FF2B5EF4-FFF2-40B4-BE49-F238E27FC236}">
                <a16:creationId xmlns:a16="http://schemas.microsoft.com/office/drawing/2014/main" id="{189ABBA9-CA09-065A-2B2B-623B1644925B}"/>
              </a:ext>
            </a:extLst>
          </p:cNvPr>
          <p:cNvSpPr txBox="1"/>
          <p:nvPr/>
        </p:nvSpPr>
        <p:spPr>
          <a:xfrm>
            <a:off x="8487923" y="1028616"/>
            <a:ext cx="3472585" cy="1754326"/>
          </a:xfrm>
          <a:prstGeom prst="rect">
            <a:avLst/>
          </a:prstGeom>
          <a:noFill/>
        </p:spPr>
        <p:txBody>
          <a:bodyPr wrap="square" rtlCol="0">
            <a:spAutoFit/>
          </a:bodyPr>
          <a:lstStyle/>
          <a:p>
            <a:pPr marL="228600" indent="-228600" algn="just">
              <a:buFont typeface="+mj-lt"/>
              <a:buAutoNum type="alphaLcPeriod"/>
            </a:pPr>
            <a:r>
              <a:rPr lang="en-IN" sz="1200" dirty="0"/>
              <a:t>AI analyses speech, emotional cues, and physiological indicators.</a:t>
            </a:r>
          </a:p>
          <a:p>
            <a:pPr marL="228600" indent="-228600" algn="just">
              <a:buFont typeface="+mj-lt"/>
              <a:buAutoNum type="alphaLcPeriod"/>
            </a:pPr>
            <a:r>
              <a:rPr lang="en-IN" sz="1200" dirty="0"/>
              <a:t>Speech Emotion Recognition (SER) detects emotional distress from voice patterns.</a:t>
            </a:r>
          </a:p>
          <a:p>
            <a:pPr marL="228600" indent="-228600" algn="just">
              <a:buFont typeface="+mj-lt"/>
              <a:buAutoNum type="alphaLcPeriod"/>
            </a:pPr>
            <a:r>
              <a:rPr lang="en-IN" sz="1200" dirty="0"/>
              <a:t>NLP analyses text data from interviews, social media, or clinical records for linguistic markers of PD.</a:t>
            </a:r>
          </a:p>
          <a:p>
            <a:pPr marL="228600" indent="-228600" algn="just">
              <a:buFont typeface="+mj-lt"/>
              <a:buAutoNum type="alphaLcPeriod"/>
            </a:pPr>
            <a:r>
              <a:rPr lang="en-IN" sz="1200" dirty="0"/>
              <a:t>Data from clinical trials, e-health records, and patient interviews are used to train AI models.</a:t>
            </a:r>
          </a:p>
        </p:txBody>
      </p:sp>
      <p:sp>
        <p:nvSpPr>
          <p:cNvPr id="20" name="TextBox 19">
            <a:extLst>
              <a:ext uri="{FF2B5EF4-FFF2-40B4-BE49-F238E27FC236}">
                <a16:creationId xmlns:a16="http://schemas.microsoft.com/office/drawing/2014/main" id="{C3DF965E-A684-2DC1-09E8-4D1241B96FE0}"/>
              </a:ext>
            </a:extLst>
          </p:cNvPr>
          <p:cNvSpPr txBox="1"/>
          <p:nvPr/>
        </p:nvSpPr>
        <p:spPr>
          <a:xfrm>
            <a:off x="4009514" y="2837612"/>
            <a:ext cx="4321476" cy="1569660"/>
          </a:xfrm>
          <a:prstGeom prst="rect">
            <a:avLst/>
          </a:prstGeom>
          <a:noFill/>
        </p:spPr>
        <p:txBody>
          <a:bodyPr wrap="square" rtlCol="0">
            <a:spAutoFit/>
          </a:bodyPr>
          <a:lstStyle/>
          <a:p>
            <a:pPr marL="171450" indent="-171450" algn="just">
              <a:buFont typeface="Wingdings" panose="05000000000000000000" pitchFamily="2" charset="2"/>
              <a:buChar char="§"/>
            </a:pPr>
            <a:r>
              <a:rPr lang="en-US" sz="1200" dirty="0"/>
              <a:t>Speech Emotion Recognition (SER) detects emotional distress in real-time.</a:t>
            </a:r>
          </a:p>
          <a:p>
            <a:pPr marL="171450" indent="-171450" algn="just">
              <a:buFont typeface="Wingdings" panose="05000000000000000000" pitchFamily="2" charset="2"/>
              <a:buChar char="§"/>
            </a:pPr>
            <a:r>
              <a:rPr lang="en-US" sz="1200" dirty="0"/>
              <a:t>Natural Language Processing (NLP) analyzes written and spoken text to identify PD risk factors.</a:t>
            </a:r>
          </a:p>
          <a:p>
            <a:pPr marL="171450" indent="-171450" algn="just">
              <a:buFont typeface="Wingdings" panose="05000000000000000000" pitchFamily="2" charset="2"/>
              <a:buChar char="§"/>
            </a:pPr>
            <a:r>
              <a:rPr lang="en-US" sz="1200" dirty="0"/>
              <a:t>AI-powered telemedicine platforms make mental health care accessible for women in rural and underserved areas.</a:t>
            </a:r>
          </a:p>
          <a:p>
            <a:pPr marL="171450" indent="-171450" algn="just">
              <a:buFont typeface="Wingdings" panose="05000000000000000000" pitchFamily="2" charset="2"/>
              <a:buChar char="§"/>
            </a:pPr>
            <a:r>
              <a:rPr lang="en-US" sz="1200" dirty="0"/>
              <a:t>Personalized treatment plans are created by AI based on patient data and symptom severity.</a:t>
            </a:r>
            <a:endParaRPr lang="en-IN" sz="1200" dirty="0"/>
          </a:p>
        </p:txBody>
      </p:sp>
      <p:sp>
        <p:nvSpPr>
          <p:cNvPr id="21" name="TextBox 20">
            <a:extLst>
              <a:ext uri="{FF2B5EF4-FFF2-40B4-BE49-F238E27FC236}">
                <a16:creationId xmlns:a16="http://schemas.microsoft.com/office/drawing/2014/main" id="{C7A32F0F-4124-675F-AA00-C1BB1EF4E109}"/>
              </a:ext>
            </a:extLst>
          </p:cNvPr>
          <p:cNvSpPr txBox="1"/>
          <p:nvPr/>
        </p:nvSpPr>
        <p:spPr>
          <a:xfrm>
            <a:off x="4039263" y="4623351"/>
            <a:ext cx="3030556" cy="1015663"/>
          </a:xfrm>
          <a:prstGeom prst="rect">
            <a:avLst/>
          </a:prstGeom>
          <a:noFill/>
        </p:spPr>
        <p:txBody>
          <a:bodyPr wrap="square" rtlCol="0">
            <a:spAutoFit/>
          </a:bodyPr>
          <a:lstStyle/>
          <a:p>
            <a:pPr marL="171450" indent="-171450" algn="just">
              <a:buFont typeface="Wingdings" panose="05000000000000000000" pitchFamily="2" charset="2"/>
              <a:buChar char="§"/>
            </a:pPr>
            <a:r>
              <a:rPr lang="en-US" sz="1200" dirty="0"/>
              <a:t>AI technologies have shown promise in improving early diagnosis and treatment outcomes for PD.</a:t>
            </a:r>
          </a:p>
          <a:p>
            <a:pPr marL="171450" indent="-171450" algn="just">
              <a:buFont typeface="Wingdings" panose="05000000000000000000" pitchFamily="2" charset="2"/>
              <a:buChar char="§"/>
            </a:pPr>
            <a:r>
              <a:rPr lang="en-US" sz="1200" dirty="0"/>
              <a:t>Ongoing research continues to refine AI tools for broader use in clinical settings.</a:t>
            </a:r>
          </a:p>
        </p:txBody>
      </p:sp>
      <p:sp>
        <p:nvSpPr>
          <p:cNvPr id="22" name="TextBox 21">
            <a:extLst>
              <a:ext uri="{FF2B5EF4-FFF2-40B4-BE49-F238E27FC236}">
                <a16:creationId xmlns:a16="http://schemas.microsoft.com/office/drawing/2014/main" id="{65425FA3-62C6-6893-B8FA-C7BA9AA23310}"/>
              </a:ext>
            </a:extLst>
          </p:cNvPr>
          <p:cNvSpPr txBox="1"/>
          <p:nvPr/>
        </p:nvSpPr>
        <p:spPr>
          <a:xfrm>
            <a:off x="7112457" y="4570425"/>
            <a:ext cx="2920661" cy="1200329"/>
          </a:xfrm>
          <a:prstGeom prst="rect">
            <a:avLst/>
          </a:prstGeom>
          <a:noFill/>
        </p:spPr>
        <p:txBody>
          <a:bodyPr wrap="square" rtlCol="0">
            <a:spAutoFit/>
          </a:bodyPr>
          <a:lstStyle/>
          <a:p>
            <a:pPr marL="171450" indent="-171450" algn="just">
              <a:buFont typeface="Wingdings" panose="05000000000000000000" pitchFamily="2" charset="2"/>
              <a:buChar char="§"/>
            </a:pPr>
            <a:r>
              <a:rPr lang="en-US" sz="1200" dirty="0"/>
              <a:t>AI and ML are revolutionizing the </a:t>
            </a:r>
            <a:br>
              <a:rPr lang="en-US" sz="1200" dirty="0"/>
            </a:br>
            <a:r>
              <a:rPr lang="en-US" sz="1200" dirty="0"/>
              <a:t>diagnosis, treatment, and monitoring of </a:t>
            </a:r>
            <a:br>
              <a:rPr lang="en-US" sz="1200" dirty="0"/>
            </a:br>
            <a:r>
              <a:rPr lang="en-US" sz="1200" dirty="0"/>
              <a:t>postpartum depression.</a:t>
            </a:r>
          </a:p>
          <a:p>
            <a:pPr marL="171450" indent="-171450" algn="just">
              <a:buFont typeface="Wingdings" panose="05000000000000000000" pitchFamily="2" charset="2"/>
              <a:buChar char="§"/>
            </a:pPr>
            <a:r>
              <a:rPr lang="en-US" sz="1200" dirty="0"/>
              <a:t>Future work will focus on refining AI </a:t>
            </a:r>
            <a:br>
              <a:rPr lang="en-US" sz="1200" dirty="0"/>
            </a:br>
            <a:r>
              <a:rPr lang="en-US" sz="1200" dirty="0"/>
              <a:t>models for widespread use and scalability </a:t>
            </a:r>
            <a:br>
              <a:rPr lang="en-US" sz="1200" dirty="0"/>
            </a:br>
            <a:r>
              <a:rPr lang="en-US" sz="1200" dirty="0"/>
              <a:t>in clinical environments.</a:t>
            </a:r>
            <a:endParaRPr lang="en-IN" sz="1200" dirty="0"/>
          </a:p>
        </p:txBody>
      </p:sp>
      <p:sp>
        <p:nvSpPr>
          <p:cNvPr id="23" name="TextBox 22">
            <a:extLst>
              <a:ext uri="{FF2B5EF4-FFF2-40B4-BE49-F238E27FC236}">
                <a16:creationId xmlns:a16="http://schemas.microsoft.com/office/drawing/2014/main" id="{A1470341-DAB5-34A2-59E0-FD783CE1B371}"/>
              </a:ext>
            </a:extLst>
          </p:cNvPr>
          <p:cNvSpPr txBox="1"/>
          <p:nvPr/>
        </p:nvSpPr>
        <p:spPr>
          <a:xfrm>
            <a:off x="4017678" y="6010309"/>
            <a:ext cx="7998943" cy="830997"/>
          </a:xfrm>
          <a:prstGeom prst="rect">
            <a:avLst/>
          </a:prstGeom>
          <a:noFill/>
        </p:spPr>
        <p:txBody>
          <a:bodyPr wrap="square" rtlCol="0">
            <a:spAutoFit/>
          </a:bodyPr>
          <a:lstStyle/>
          <a:p>
            <a:pPr marL="228600" indent="-228600" algn="just">
              <a:buFont typeface="+mj-lt"/>
              <a:buAutoNum type="arabicPeriod"/>
            </a:pPr>
            <a:r>
              <a:rPr lang="en-IN" sz="1200" dirty="0"/>
              <a:t>Fanos, V., et al. (2023). Postpartum depression screening through artificial intelligence: preliminary data through the </a:t>
            </a:r>
            <a:br>
              <a:rPr lang="en-IN" sz="1200" dirty="0"/>
            </a:br>
            <a:r>
              <a:rPr lang="en-IN" sz="1200" dirty="0"/>
              <a:t>Talking About algorithm. JPNIM.</a:t>
            </a:r>
          </a:p>
          <a:p>
            <a:pPr marL="228600" indent="-228600" algn="just">
              <a:buFont typeface="+mj-lt"/>
              <a:buAutoNum type="arabicPeriod"/>
            </a:pPr>
            <a:r>
              <a:rPr lang="en-IN" sz="1200" dirty="0"/>
              <a:t>Levis, B., et al. (2020). Accuracy of the Edinburgh Postnatal Depression Scale (EPDS). BMJ.</a:t>
            </a:r>
          </a:p>
          <a:p>
            <a:pPr marL="228600" indent="-228600" algn="just">
              <a:buFont typeface="+mj-lt"/>
              <a:buAutoNum type="arabicPeriod"/>
            </a:pPr>
            <a:r>
              <a:rPr lang="en-IN" sz="1200" dirty="0"/>
              <a:t>Pitt, B. (1968). “Atypical” Depression Following Childbirth. British Journal of Psychiatry.</a:t>
            </a:r>
          </a:p>
        </p:txBody>
      </p:sp>
      <p:sp>
        <p:nvSpPr>
          <p:cNvPr id="3" name="TextBox 2">
            <a:extLst>
              <a:ext uri="{FF2B5EF4-FFF2-40B4-BE49-F238E27FC236}">
                <a16:creationId xmlns:a16="http://schemas.microsoft.com/office/drawing/2014/main" id="{D5A3B8D4-08D2-9988-036E-6F8F8F744B46}"/>
              </a:ext>
            </a:extLst>
          </p:cNvPr>
          <p:cNvSpPr txBox="1"/>
          <p:nvPr/>
        </p:nvSpPr>
        <p:spPr>
          <a:xfrm>
            <a:off x="91273" y="1024633"/>
            <a:ext cx="3861811" cy="4878259"/>
          </a:xfrm>
          <a:prstGeom prst="rect">
            <a:avLst/>
          </a:prstGeom>
          <a:noFill/>
        </p:spPr>
        <p:txBody>
          <a:bodyPr wrap="square">
            <a:spAutoFit/>
          </a:bodyPr>
          <a:lstStyle/>
          <a:p>
            <a:pPr algn="just"/>
            <a:r>
              <a:rPr lang="en-US" sz="1200" dirty="0"/>
              <a:t>Postpartum Depression (PD) is a serious mental health issue affecting 10-20% of mothers within a year of childbirth. </a:t>
            </a:r>
          </a:p>
          <a:p>
            <a:pPr algn="just"/>
            <a:r>
              <a:rPr lang="en-US" sz="1200" dirty="0"/>
              <a:t>Symptoms like sadness, fear, and exhaustion impact both mother and child, affecting family relationships and child development. Many women go untreated due to stigma, lack of awareness, or the limitations of self-reporting tools like the Edinburgh Postnatal Depression Scale (EPDS).</a:t>
            </a:r>
          </a:p>
          <a:p>
            <a:pPr algn="just"/>
            <a:endParaRPr lang="en-US" sz="600" dirty="0"/>
          </a:p>
          <a:p>
            <a:pPr algn="just"/>
            <a:r>
              <a:rPr lang="en-US" sz="1200" dirty="0"/>
              <a:t>AI is transforming how we detect and treat postpartum depression (PD). Traditional tools like the EPDS have limits, as mothers may not recognize or share their distress. </a:t>
            </a:r>
          </a:p>
          <a:p>
            <a:pPr algn="just"/>
            <a:r>
              <a:rPr lang="en-US" sz="1200" dirty="0"/>
              <a:t>AI can analyze speech, emotions, and physical signs in real-time, allowing earlier and more accurate diagnosis. It also enables remote healthcare through telemedicine, making mental health support accessible, especially for women in rural areas. Organizations like PSI and NIMH are working to improve postpartum depression diagnosis and treatment using AI.</a:t>
            </a:r>
          </a:p>
          <a:p>
            <a:pPr algn="just"/>
            <a:endParaRPr lang="en-US" sz="500" dirty="0"/>
          </a:p>
          <a:p>
            <a:pPr algn="just"/>
            <a:r>
              <a:rPr lang="en-US" sz="1200" dirty="0"/>
              <a:t>AI and ML are transforming PD treatment by analyzing large datasets to predict risk and detect early symptoms. </a:t>
            </a:r>
          </a:p>
          <a:p>
            <a:pPr algn="just"/>
            <a:r>
              <a:rPr lang="en-US" sz="1200" dirty="0"/>
              <a:t>AI can identify emotional distress through speech patterns and hormone levels, creating personalized treatment plans. </a:t>
            </a:r>
          </a:p>
          <a:p>
            <a:pPr algn="just"/>
            <a:r>
              <a:rPr lang="en-US" sz="1200" dirty="0"/>
              <a:t>Continuous monitoring tools like SER track emotional changes in real-time, helping doctors adjust treatments for better care and outcomes for mothers and babies.</a:t>
            </a:r>
            <a:endParaRPr lang="en-IN" sz="1200" dirty="0"/>
          </a:p>
        </p:txBody>
      </p:sp>
      <p:graphicFrame>
        <p:nvGraphicFramePr>
          <p:cNvPr id="30" name="Chart 29">
            <a:extLst>
              <a:ext uri="{FF2B5EF4-FFF2-40B4-BE49-F238E27FC236}">
                <a16:creationId xmlns:a16="http://schemas.microsoft.com/office/drawing/2014/main" id="{2B9700B4-93A3-60B2-E8D7-754B305FA517}"/>
              </a:ext>
            </a:extLst>
          </p:cNvPr>
          <p:cNvGraphicFramePr/>
          <p:nvPr>
            <p:extLst>
              <p:ext uri="{D42A27DB-BD31-4B8C-83A1-F6EECF244321}">
                <p14:modId xmlns:p14="http://schemas.microsoft.com/office/powerpoint/2010/main" val="3901424014"/>
              </p:ext>
            </p:extLst>
          </p:nvPr>
        </p:nvGraphicFramePr>
        <p:xfrm>
          <a:off x="9279395" y="3939739"/>
          <a:ext cx="3665812" cy="2206043"/>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30">
            <a:extLst>
              <a:ext uri="{FF2B5EF4-FFF2-40B4-BE49-F238E27FC236}">
                <a16:creationId xmlns:a16="http://schemas.microsoft.com/office/drawing/2014/main" id="{43240A53-C308-1BEA-E2CD-85B1A6C04C49}"/>
              </a:ext>
            </a:extLst>
          </p:cNvPr>
          <p:cNvSpPr txBox="1"/>
          <p:nvPr/>
        </p:nvSpPr>
        <p:spPr>
          <a:xfrm>
            <a:off x="10431409" y="3604996"/>
            <a:ext cx="1361783" cy="523220"/>
          </a:xfrm>
          <a:prstGeom prst="rect">
            <a:avLst/>
          </a:prstGeom>
          <a:noFill/>
        </p:spPr>
        <p:txBody>
          <a:bodyPr wrap="none" rtlCol="0">
            <a:spAutoFit/>
          </a:bodyPr>
          <a:lstStyle/>
          <a:p>
            <a:pPr algn="ctr"/>
            <a:r>
              <a:rPr lang="en-IN" sz="1400" b="1" dirty="0"/>
              <a:t>Prevalence &amp; </a:t>
            </a:r>
          </a:p>
          <a:p>
            <a:pPr algn="ctr"/>
            <a:r>
              <a:rPr lang="en-IN" sz="1400" b="1" dirty="0"/>
              <a:t>Treatment Gaps</a:t>
            </a:r>
          </a:p>
        </p:txBody>
      </p:sp>
      <p:pic>
        <p:nvPicPr>
          <p:cNvPr id="1026" name="Picture 2" descr="When Postpartum Depression Shows Up as ...">
            <a:extLst>
              <a:ext uri="{FF2B5EF4-FFF2-40B4-BE49-F238E27FC236}">
                <a16:creationId xmlns:a16="http://schemas.microsoft.com/office/drawing/2014/main" id="{9E18E6DE-33CD-A58C-E3F3-44CB34CEFD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8686" y="94769"/>
            <a:ext cx="1028807" cy="70585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ostpartum Depression Icon Photos ...">
            <a:extLst>
              <a:ext uri="{FF2B5EF4-FFF2-40B4-BE49-F238E27FC236}">
                <a16:creationId xmlns:a16="http://schemas.microsoft.com/office/drawing/2014/main" id="{B7FFB089-EC66-A694-85D9-3F2A6230256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843" t="4425" r="9888" b="21989"/>
          <a:stretch/>
        </p:blipFill>
        <p:spPr bwMode="auto">
          <a:xfrm>
            <a:off x="2123762" y="94769"/>
            <a:ext cx="739731" cy="68940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UNT Logo [University of North Texas ...">
            <a:extLst>
              <a:ext uri="{FF2B5EF4-FFF2-40B4-BE49-F238E27FC236}">
                <a16:creationId xmlns:a16="http://schemas.microsoft.com/office/drawing/2014/main" id="{00CAD4BD-A709-EC9A-1CE6-35E31595356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93" t="20001" r="676" b="28060"/>
          <a:stretch/>
        </p:blipFill>
        <p:spPr bwMode="auto">
          <a:xfrm>
            <a:off x="27744" y="84077"/>
            <a:ext cx="1908000" cy="72751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BCB5C533-763B-602D-7259-6148BAEA933A}"/>
              </a:ext>
            </a:extLst>
          </p:cNvPr>
          <p:cNvSpPr txBox="1"/>
          <p:nvPr/>
        </p:nvSpPr>
        <p:spPr>
          <a:xfrm>
            <a:off x="933386" y="5804797"/>
            <a:ext cx="894925" cy="338554"/>
          </a:xfrm>
          <a:prstGeom prst="rect">
            <a:avLst/>
          </a:prstGeom>
          <a:noFill/>
        </p:spPr>
        <p:txBody>
          <a:bodyPr wrap="none" rtlCol="0">
            <a:spAutoFit/>
          </a:bodyPr>
          <a:lstStyle/>
          <a:p>
            <a:r>
              <a:rPr lang="en-IN" sz="1600" b="1" dirty="0"/>
              <a:t>Contact </a:t>
            </a:r>
          </a:p>
        </p:txBody>
      </p:sp>
      <p:pic>
        <p:nvPicPr>
          <p:cNvPr id="1042" name="Picture 18" descr="Speech Emotion Detection using Voice &amp; Transcribed Text — Part 1">
            <a:extLst>
              <a:ext uri="{FF2B5EF4-FFF2-40B4-BE49-F238E27FC236}">
                <a16:creationId xmlns:a16="http://schemas.microsoft.com/office/drawing/2014/main" id="{CA0949B6-D3E4-6B7A-A4DA-A14DFE25517E}"/>
              </a:ext>
            </a:extLst>
          </p:cNvPr>
          <p:cNvPicPr>
            <a:picLocks noChangeAspect="1" noChangeArrowheads="1"/>
          </p:cNvPicPr>
          <p:nvPr/>
        </p:nvPicPr>
        <p:blipFill>
          <a:blip r:embed="rId7">
            <a:alphaModFix amt="65000"/>
            <a:extLst>
              <a:ext uri="{28A0092B-C50C-407E-A947-70E740481C1C}">
                <a14:useLocalDpi xmlns:a14="http://schemas.microsoft.com/office/drawing/2010/main" val="0"/>
              </a:ext>
            </a:extLst>
          </a:blip>
          <a:srcRect/>
          <a:stretch>
            <a:fillRect/>
          </a:stretch>
        </p:blipFill>
        <p:spPr bwMode="auto">
          <a:xfrm>
            <a:off x="9195529" y="2826837"/>
            <a:ext cx="2799720" cy="815847"/>
          </a:xfrm>
          <a:prstGeom prst="rect">
            <a:avLst/>
          </a:prstGeom>
          <a:noFill/>
          <a:ln>
            <a:solidFill>
              <a:schemeClr val="accent1"/>
            </a:solidFill>
          </a:ln>
          <a:effectLst>
            <a:softEdge rad="63500"/>
          </a:effectLst>
          <a:extLst>
            <a:ext uri="{909E8E84-426E-40DD-AFC4-6F175D3DCCD1}">
              <a14:hiddenFill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8076C989-79DB-41D7-B154-C779F16CC156}"/>
              </a:ext>
            </a:extLst>
          </p:cNvPr>
          <p:cNvSpPr/>
          <p:nvPr/>
        </p:nvSpPr>
        <p:spPr>
          <a:xfrm>
            <a:off x="139379" y="1035605"/>
            <a:ext cx="3759081" cy="4643274"/>
          </a:xfrm>
          <a:prstGeom prst="rect">
            <a:avLst/>
          </a:prstGeom>
          <a:noFill/>
          <a:ln w="3492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Rectangle 45">
            <a:extLst>
              <a:ext uri="{FF2B5EF4-FFF2-40B4-BE49-F238E27FC236}">
                <a16:creationId xmlns:a16="http://schemas.microsoft.com/office/drawing/2014/main" id="{BD04E5D0-53B9-313A-53B5-CB3D4AC0F4C1}"/>
              </a:ext>
            </a:extLst>
          </p:cNvPr>
          <p:cNvSpPr/>
          <p:nvPr/>
        </p:nvSpPr>
        <p:spPr>
          <a:xfrm>
            <a:off x="4014771" y="1035605"/>
            <a:ext cx="4308054" cy="1532078"/>
          </a:xfrm>
          <a:prstGeom prst="rect">
            <a:avLst/>
          </a:prstGeom>
          <a:noFill/>
          <a:ln w="3175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7" name="Rectangle 46">
            <a:extLst>
              <a:ext uri="{FF2B5EF4-FFF2-40B4-BE49-F238E27FC236}">
                <a16:creationId xmlns:a16="http://schemas.microsoft.com/office/drawing/2014/main" id="{A8D7D95F-5156-5536-ECC3-79897C925C7E}"/>
              </a:ext>
            </a:extLst>
          </p:cNvPr>
          <p:cNvSpPr/>
          <p:nvPr/>
        </p:nvSpPr>
        <p:spPr>
          <a:xfrm>
            <a:off x="4022936" y="2846646"/>
            <a:ext cx="4308054" cy="1495271"/>
          </a:xfrm>
          <a:prstGeom prst="rect">
            <a:avLst/>
          </a:prstGeom>
          <a:noFill/>
          <a:ln w="3175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3E2ABE0D-C026-108C-735D-62F9E14F6E9D}"/>
              </a:ext>
            </a:extLst>
          </p:cNvPr>
          <p:cNvSpPr/>
          <p:nvPr/>
        </p:nvSpPr>
        <p:spPr>
          <a:xfrm>
            <a:off x="4047427" y="4605885"/>
            <a:ext cx="3040430" cy="1129100"/>
          </a:xfrm>
          <a:prstGeom prst="rect">
            <a:avLst/>
          </a:prstGeom>
          <a:noFill/>
          <a:ln w="3175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0" name="Rectangle 49">
            <a:extLst>
              <a:ext uri="{FF2B5EF4-FFF2-40B4-BE49-F238E27FC236}">
                <a16:creationId xmlns:a16="http://schemas.microsoft.com/office/drawing/2014/main" id="{69A009CE-D768-507D-C364-C293A78C8FEB}"/>
              </a:ext>
            </a:extLst>
          </p:cNvPr>
          <p:cNvSpPr/>
          <p:nvPr/>
        </p:nvSpPr>
        <p:spPr>
          <a:xfrm>
            <a:off x="7177382" y="4607732"/>
            <a:ext cx="2830336" cy="1135422"/>
          </a:xfrm>
          <a:prstGeom prst="rect">
            <a:avLst/>
          </a:prstGeom>
          <a:noFill/>
          <a:ln w="3175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Rectangle 50">
            <a:extLst>
              <a:ext uri="{FF2B5EF4-FFF2-40B4-BE49-F238E27FC236}">
                <a16:creationId xmlns:a16="http://schemas.microsoft.com/office/drawing/2014/main" id="{34EA03A4-A981-CEFA-870D-3D0DBDB185A3}"/>
              </a:ext>
            </a:extLst>
          </p:cNvPr>
          <p:cNvSpPr/>
          <p:nvPr/>
        </p:nvSpPr>
        <p:spPr>
          <a:xfrm>
            <a:off x="8542883" y="1025095"/>
            <a:ext cx="3452366" cy="1724853"/>
          </a:xfrm>
          <a:prstGeom prst="rect">
            <a:avLst/>
          </a:prstGeom>
          <a:noFill/>
          <a:ln w="3175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2" name="Rectangle 51">
            <a:extLst>
              <a:ext uri="{FF2B5EF4-FFF2-40B4-BE49-F238E27FC236}">
                <a16:creationId xmlns:a16="http://schemas.microsoft.com/office/drawing/2014/main" id="{91FD3720-CB60-0B1A-D8DB-28385896FEC4}"/>
              </a:ext>
            </a:extLst>
          </p:cNvPr>
          <p:cNvSpPr/>
          <p:nvPr/>
        </p:nvSpPr>
        <p:spPr>
          <a:xfrm>
            <a:off x="2968596" y="94769"/>
            <a:ext cx="7881655" cy="705851"/>
          </a:xfrm>
          <a:prstGeom prst="rect">
            <a:avLst/>
          </a:prstGeom>
          <a:noFill/>
          <a:ln w="38100" cmpd="dbl">
            <a:solidFill>
              <a:schemeClr val="bg1">
                <a:lumMod val="50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TextBox 52">
            <a:extLst>
              <a:ext uri="{FF2B5EF4-FFF2-40B4-BE49-F238E27FC236}">
                <a16:creationId xmlns:a16="http://schemas.microsoft.com/office/drawing/2014/main" id="{0C50F5A7-5305-8CE3-AFEA-8F3F5068C97F}"/>
              </a:ext>
            </a:extLst>
          </p:cNvPr>
          <p:cNvSpPr txBox="1"/>
          <p:nvPr/>
        </p:nvSpPr>
        <p:spPr>
          <a:xfrm>
            <a:off x="8669153" y="3018688"/>
            <a:ext cx="546945" cy="338554"/>
          </a:xfrm>
          <a:prstGeom prst="rect">
            <a:avLst/>
          </a:prstGeom>
          <a:noFill/>
        </p:spPr>
        <p:txBody>
          <a:bodyPr wrap="none" rtlCol="0">
            <a:spAutoFit/>
          </a:bodyPr>
          <a:lstStyle/>
          <a:p>
            <a:r>
              <a:rPr lang="en-IN" sz="1600" b="1" dirty="0"/>
              <a:t>SER</a:t>
            </a:r>
          </a:p>
        </p:txBody>
      </p:sp>
      <p:sp>
        <p:nvSpPr>
          <p:cNvPr id="56" name="Rectangle 55">
            <a:extLst>
              <a:ext uri="{FF2B5EF4-FFF2-40B4-BE49-F238E27FC236}">
                <a16:creationId xmlns:a16="http://schemas.microsoft.com/office/drawing/2014/main" id="{89F4976D-5F6D-A11C-945A-D3DB4FF5ACDB}"/>
              </a:ext>
            </a:extLst>
          </p:cNvPr>
          <p:cNvSpPr/>
          <p:nvPr/>
        </p:nvSpPr>
        <p:spPr>
          <a:xfrm>
            <a:off x="4039262" y="6048253"/>
            <a:ext cx="7977359" cy="760642"/>
          </a:xfrm>
          <a:prstGeom prst="rect">
            <a:avLst/>
          </a:prstGeom>
          <a:noFill/>
          <a:ln w="3175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TextBox 56">
            <a:extLst>
              <a:ext uri="{FF2B5EF4-FFF2-40B4-BE49-F238E27FC236}">
                <a16:creationId xmlns:a16="http://schemas.microsoft.com/office/drawing/2014/main" id="{52B38929-FEF5-77FE-BF84-691BA2AF01DF}"/>
              </a:ext>
            </a:extLst>
          </p:cNvPr>
          <p:cNvSpPr txBox="1"/>
          <p:nvPr/>
        </p:nvSpPr>
        <p:spPr>
          <a:xfrm>
            <a:off x="499470" y="6167883"/>
            <a:ext cx="1948931" cy="830997"/>
          </a:xfrm>
          <a:prstGeom prst="rect">
            <a:avLst/>
          </a:prstGeom>
          <a:noFill/>
        </p:spPr>
        <p:txBody>
          <a:bodyPr wrap="none" rtlCol="0">
            <a:spAutoFit/>
          </a:bodyPr>
          <a:lstStyle/>
          <a:p>
            <a:pPr algn="ctr"/>
            <a:r>
              <a:rPr lang="en-IN" sz="1200" dirty="0"/>
              <a:t>Sindhuja Rajidi</a:t>
            </a:r>
          </a:p>
          <a:p>
            <a:pPr algn="ctr"/>
            <a:r>
              <a:rPr lang="en-IN" sz="1200" dirty="0">
                <a:hlinkClick r:id="rId8"/>
              </a:rPr>
              <a:t>sindhujarajidi@my.unt.edu</a:t>
            </a:r>
            <a:endParaRPr lang="en-IN" sz="1200" dirty="0"/>
          </a:p>
          <a:p>
            <a:pPr algn="ctr"/>
            <a:r>
              <a:rPr lang="en-IN" sz="1200" dirty="0"/>
              <a:t>Student ID: 11668199</a:t>
            </a:r>
          </a:p>
          <a:p>
            <a:endParaRPr lang="en-IN" sz="1200" dirty="0"/>
          </a:p>
        </p:txBody>
      </p:sp>
      <p:sp>
        <p:nvSpPr>
          <p:cNvPr id="2" name="Rectangle 1">
            <a:extLst>
              <a:ext uri="{FF2B5EF4-FFF2-40B4-BE49-F238E27FC236}">
                <a16:creationId xmlns:a16="http://schemas.microsoft.com/office/drawing/2014/main" id="{9B54AB4A-3512-0EA2-97F8-5EE5EBB253C6}"/>
              </a:ext>
            </a:extLst>
          </p:cNvPr>
          <p:cNvSpPr/>
          <p:nvPr/>
        </p:nvSpPr>
        <p:spPr>
          <a:xfrm>
            <a:off x="9186285" y="2824666"/>
            <a:ext cx="2830336" cy="818018"/>
          </a:xfrm>
          <a:prstGeom prst="rect">
            <a:avLst/>
          </a:prstGeom>
          <a:noFill/>
          <a:ln w="3175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008108816"/>
      </p:ext>
    </p:extLst>
  </p:cSld>
  <p:clrMapOvr>
    <a:masterClrMapping/>
  </p:clrMapOvr>
</p:sld>
</file>

<file path=ppt/theme/theme1.xml><?xml version="1.0" encoding="utf-8"?>
<a:theme xmlns:a="http://schemas.openxmlformats.org/drawingml/2006/main" name="ArchwayVTI">
  <a:themeElements>
    <a:clrScheme name="Custom 1">
      <a:dk1>
        <a:sysClr val="windowText" lastClr="000000"/>
      </a:dk1>
      <a:lt1>
        <a:sysClr val="window" lastClr="FFFFFF"/>
      </a:lt1>
      <a:dk2>
        <a:srgbClr val="2E3A3C"/>
      </a:dk2>
      <a:lt2>
        <a:srgbClr val="EDE9E7"/>
      </a:lt2>
      <a:accent1>
        <a:srgbClr val="898470"/>
      </a:accent1>
      <a:accent2>
        <a:srgbClr val="7A8773"/>
      </a:accent2>
      <a:accent3>
        <a:srgbClr val="8C845E"/>
      </a:accent3>
      <a:accent4>
        <a:srgbClr val="9F7E56"/>
      </a:accent4>
      <a:accent5>
        <a:srgbClr val="9B7E69"/>
      </a:accent5>
      <a:accent6>
        <a:srgbClr val="AA7862"/>
      </a:accent6>
      <a:hlink>
        <a:srgbClr val="7A8773"/>
      </a:hlink>
      <a:folHlink>
        <a:srgbClr val="9F7E56"/>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otalTime>184</TotalTime>
  <Words>610</Words>
  <Application>Microsoft Office PowerPoint</Application>
  <PresentationFormat>Widescreen</PresentationFormat>
  <Paragraphs>46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Felix Titling</vt:lpstr>
      <vt:lpstr>Goudy Old Style</vt:lpstr>
      <vt:lpstr>Wingdings</vt:lpstr>
      <vt:lpstr>ArchwayVTI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MOUNIKA PRABHA</dc:creator>
  <cp:lastModifiedBy>Sindhuja Rajidi</cp:lastModifiedBy>
  <cp:revision>62</cp:revision>
  <dcterms:created xsi:type="dcterms:W3CDTF">2025-04-02T00:19:15Z</dcterms:created>
  <dcterms:modified xsi:type="dcterms:W3CDTF">2025-04-09T22:01:46Z</dcterms:modified>
</cp:coreProperties>
</file>