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5" r:id="rId3"/>
    <p:sldId id="266" r:id="rId4"/>
    <p:sldId id="257" r:id="rId5"/>
    <p:sldId id="259" r:id="rId6"/>
    <p:sldId id="267" r:id="rId7"/>
    <p:sldId id="258" r:id="rId8"/>
    <p:sldId id="261" r:id="rId9"/>
    <p:sldId id="268" r:id="rId10"/>
    <p:sldId id="263" r:id="rId11"/>
    <p:sldId id="262" r:id="rId12"/>
    <p:sldId id="260"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0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897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679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24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0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090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763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598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10/9/2018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83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10/9/2018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19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425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10/9/2018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04564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646" y="-84329"/>
            <a:ext cx="8144134" cy="2335644"/>
          </a:xfrm>
        </p:spPr>
        <p:txBody>
          <a:bodyPr>
            <a:noAutofit/>
          </a:bodyPr>
          <a:lstStyle/>
          <a:p>
            <a:r>
              <a:rPr lang="en-US" sz="4800" b="1" dirty="0" err="1">
                <a:solidFill>
                  <a:srgbClr val="0070C0"/>
                </a:solidFill>
              </a:rPr>
              <a:t>Analisa</a:t>
            </a:r>
            <a:r>
              <a:rPr lang="en-US" sz="4800" b="1" dirty="0">
                <a:solidFill>
                  <a:srgbClr val="0070C0"/>
                </a:solidFill>
              </a:rPr>
              <a:t> </a:t>
            </a:r>
            <a:r>
              <a:rPr lang="en-US" sz="4800" b="1" dirty="0" err="1">
                <a:solidFill>
                  <a:srgbClr val="0070C0"/>
                </a:solidFill>
              </a:rPr>
              <a:t>dan</a:t>
            </a:r>
            <a:r>
              <a:rPr lang="en-US" sz="4800" b="1" dirty="0">
                <a:solidFill>
                  <a:srgbClr val="0070C0"/>
                </a:solidFill>
              </a:rPr>
              <a:t> </a:t>
            </a:r>
            <a:r>
              <a:rPr lang="en-US" sz="4800" b="1" dirty="0" err="1">
                <a:solidFill>
                  <a:srgbClr val="0070C0"/>
                </a:solidFill>
              </a:rPr>
              <a:t>Perancangan</a:t>
            </a:r>
            <a:r>
              <a:rPr lang="en-US" sz="4800" b="1" dirty="0">
                <a:solidFill>
                  <a:srgbClr val="0070C0"/>
                </a:solidFill>
              </a:rPr>
              <a:t> </a:t>
            </a:r>
            <a:r>
              <a:rPr lang="en-US" sz="4800" b="1" dirty="0" err="1">
                <a:solidFill>
                  <a:srgbClr val="0070C0"/>
                </a:solidFill>
              </a:rPr>
              <a:t>Sistem</a:t>
            </a:r>
            <a:r>
              <a:rPr lang="en-US" sz="4800" b="1" dirty="0">
                <a:solidFill>
                  <a:srgbClr val="0070C0"/>
                </a:solidFill>
              </a:rPr>
              <a:t> </a:t>
            </a:r>
            <a:r>
              <a:rPr lang="en-US" sz="4800" b="1" dirty="0" err="1">
                <a:solidFill>
                  <a:srgbClr val="0070C0"/>
                </a:solidFill>
              </a:rPr>
              <a:t>Informasi</a:t>
            </a:r>
            <a:r>
              <a:rPr lang="en-US" sz="4800" b="1" dirty="0">
                <a:solidFill>
                  <a:srgbClr val="0070C0"/>
                </a:solidFill>
              </a:rPr>
              <a:t> </a:t>
            </a:r>
            <a:r>
              <a:rPr lang="en-US" sz="4800" b="1" dirty="0" err="1">
                <a:solidFill>
                  <a:srgbClr val="0070C0"/>
                </a:solidFill>
              </a:rPr>
              <a:t>Penerimaan</a:t>
            </a:r>
            <a:r>
              <a:rPr lang="en-US" sz="4800" b="1" dirty="0">
                <a:solidFill>
                  <a:srgbClr val="0070C0"/>
                </a:solidFill>
              </a:rPr>
              <a:t> </a:t>
            </a:r>
            <a:r>
              <a:rPr lang="en-US" sz="4800" dirty="0">
                <a:solidFill>
                  <a:srgbClr val="0070C0"/>
                </a:solidFill>
              </a:rPr>
              <a:t/>
            </a:r>
            <a:br>
              <a:rPr lang="en-US" sz="4800" dirty="0">
                <a:solidFill>
                  <a:srgbClr val="0070C0"/>
                </a:solidFill>
              </a:rPr>
            </a:br>
            <a:r>
              <a:rPr lang="en-US" sz="4800" b="1" dirty="0" err="1">
                <a:solidFill>
                  <a:srgbClr val="0070C0"/>
                </a:solidFill>
              </a:rPr>
              <a:t>Murid</a:t>
            </a:r>
            <a:r>
              <a:rPr lang="en-US" sz="4800" b="1" dirty="0">
                <a:solidFill>
                  <a:srgbClr val="0070C0"/>
                </a:solidFill>
              </a:rPr>
              <a:t> </a:t>
            </a:r>
            <a:r>
              <a:rPr lang="en-US" sz="4800" b="1" dirty="0" err="1">
                <a:solidFill>
                  <a:srgbClr val="0070C0"/>
                </a:solidFill>
              </a:rPr>
              <a:t>Baru</a:t>
            </a:r>
            <a:r>
              <a:rPr lang="en-US" sz="4800" b="1" dirty="0">
                <a:solidFill>
                  <a:srgbClr val="0070C0"/>
                </a:solidFill>
              </a:rPr>
              <a:t> PAUD </a:t>
            </a:r>
            <a:r>
              <a:rPr lang="en-US" sz="4800" b="1" dirty="0" err="1">
                <a:solidFill>
                  <a:srgbClr val="0070C0"/>
                </a:solidFill>
              </a:rPr>
              <a:t>Rajawali</a:t>
            </a:r>
            <a:endParaRPr lang="en-US" sz="4800" dirty="0">
              <a:solidFill>
                <a:srgbClr val="0070C0"/>
              </a:solidFill>
            </a:endParaRPr>
          </a:p>
        </p:txBody>
      </p:sp>
      <p:sp>
        <p:nvSpPr>
          <p:cNvPr id="3" name="Subtitle 2"/>
          <p:cNvSpPr>
            <a:spLocks noGrp="1"/>
          </p:cNvSpPr>
          <p:nvPr>
            <p:ph type="subTitle" idx="1"/>
          </p:nvPr>
        </p:nvSpPr>
        <p:spPr>
          <a:xfrm>
            <a:off x="2627413" y="4390768"/>
            <a:ext cx="5647267" cy="1132926"/>
          </a:xfrm>
        </p:spPr>
        <p:txBody>
          <a:bodyPr>
            <a:normAutofit/>
          </a:bodyPr>
          <a:lstStyle/>
          <a:p>
            <a:pPr algn="ctr"/>
            <a:r>
              <a:rPr lang="en-US" sz="2800" b="1" dirty="0" err="1">
                <a:solidFill>
                  <a:schemeClr val="tx1"/>
                </a:solidFill>
                <a:latin typeface="Times New Roman" panose="02020603050405020304" pitchFamily="18" charset="0"/>
                <a:cs typeface="Times New Roman" panose="02020603050405020304" pitchFamily="18" charset="0"/>
              </a:rPr>
              <a:t>Lukman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Hari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Primanto</a:t>
            </a:r>
            <a:endParaRPr lang="en-US" sz="2800" b="1" dirty="0">
              <a:solidFill>
                <a:schemeClr val="tx1"/>
              </a:solidFill>
              <a:latin typeface="Times New Roman" panose="02020603050405020304" pitchFamily="18" charset="0"/>
              <a:cs typeface="Times New Roman" panose="02020603050405020304" pitchFamily="18" charset="0"/>
            </a:endParaRPr>
          </a:p>
          <a:p>
            <a:pPr algn="ctr"/>
            <a:r>
              <a:rPr lang="id-ID" sz="2800" b="1" dirty="0">
                <a:solidFill>
                  <a:schemeClr val="tx1"/>
                </a:solidFill>
                <a:latin typeface="Times New Roman" panose="02020603050405020304" pitchFamily="18" charset="0"/>
                <a:cs typeface="Times New Roman" panose="02020603050405020304" pitchFamily="18" charset="0"/>
              </a:rPr>
              <a:t>NIM: </a:t>
            </a:r>
            <a:r>
              <a:rPr lang="en-US" sz="2800" b="1" dirty="0">
                <a:solidFill>
                  <a:schemeClr val="tx1"/>
                </a:solidFill>
                <a:latin typeface="Times New Roman" panose="02020603050405020304" pitchFamily="18" charset="0"/>
                <a:cs typeface="Times New Roman" panose="02020603050405020304" pitchFamily="18" charset="0"/>
              </a:rPr>
              <a:t>15-55-201-233</a:t>
            </a:r>
          </a:p>
        </p:txBody>
      </p:sp>
      <p:sp>
        <p:nvSpPr>
          <p:cNvPr id="4" name="Subtitle 2"/>
          <p:cNvSpPr txBox="1">
            <a:spLocks/>
          </p:cNvSpPr>
          <p:nvPr/>
        </p:nvSpPr>
        <p:spPr>
          <a:xfrm>
            <a:off x="-328814" y="3162637"/>
            <a:ext cx="4782281" cy="76680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4000" b="1" dirty="0" smtClean="0"/>
              <a:t>Kerja Praktek</a:t>
            </a:r>
          </a:p>
        </p:txBody>
      </p:sp>
      <p:sp>
        <p:nvSpPr>
          <p:cNvPr id="5"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858" y="71102"/>
            <a:ext cx="1939895" cy="2035614"/>
          </a:xfrm>
          <a:prstGeom prst="rect">
            <a:avLst/>
          </a:prstGeom>
        </p:spPr>
      </p:pic>
    </p:spTree>
    <p:extLst>
      <p:ext uri="{BB962C8B-B14F-4D97-AF65-F5344CB8AC3E}">
        <p14:creationId xmlns:p14="http://schemas.microsoft.com/office/powerpoint/2010/main" val="2411701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8114" y="117445"/>
            <a:ext cx="8187655" cy="820825"/>
          </a:xfrm>
        </p:spPr>
        <p:txBody>
          <a:bodyPr>
            <a:normAutofit/>
          </a:bodyPr>
          <a:lstStyle/>
          <a:p>
            <a:r>
              <a:rPr lang="id-ID" sz="4400" b="1" dirty="0" smtClean="0">
                <a:solidFill>
                  <a:srgbClr val="0070C0"/>
                </a:solidFill>
                <a:latin typeface="Times New Roman" panose="02020603050405020304" pitchFamily="18" charset="0"/>
                <a:cs typeface="Times New Roman" panose="02020603050405020304" pitchFamily="18" charset="0"/>
              </a:rPr>
              <a:t>Use Case Sistem Yang Diusulkan</a:t>
            </a:r>
            <a:endParaRPr lang="en-US" sz="4400" b="1"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8368" y="49640"/>
            <a:ext cx="1258410" cy="1320503"/>
          </a:xfrm>
          <a:prstGeom prst="rect">
            <a:avLst/>
          </a:prstGeom>
        </p:spPr>
      </p:pic>
      <p:sp>
        <p:nvSpPr>
          <p:cNvPr id="6" name="Subtitle 2"/>
          <p:cNvSpPr txBox="1">
            <a:spLocks/>
          </p:cNvSpPr>
          <p:nvPr/>
        </p:nvSpPr>
        <p:spPr>
          <a:xfrm>
            <a:off x="-204460"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
        <p:nvSpPr>
          <p:cNvPr id="3" name="Rectangle 2"/>
          <p:cNvSpPr>
            <a:spLocks noChangeArrowheads="1"/>
          </p:cNvSpPr>
          <p:nvPr/>
        </p:nvSpPr>
        <p:spPr bwMode="auto">
          <a:xfrm>
            <a:off x="1667885" y="1118472"/>
            <a:ext cx="140223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049859444"/>
              </p:ext>
            </p:extLst>
          </p:nvPr>
        </p:nvGraphicFramePr>
        <p:xfrm>
          <a:off x="2743201" y="1118473"/>
          <a:ext cx="5784209" cy="4798264"/>
        </p:xfrm>
        <a:graphic>
          <a:graphicData uri="http://schemas.openxmlformats.org/presentationml/2006/ole">
            <mc:AlternateContent xmlns:mc="http://schemas.openxmlformats.org/markup-compatibility/2006">
              <mc:Choice xmlns:v="urn:schemas-microsoft-com:vml" Requires="v">
                <p:oleObj spid="_x0000_s3075" name="Visio" r:id="rId4" imgW="6748731" imgH="6111180" progId="Visio.Drawing.11">
                  <p:embed/>
                </p:oleObj>
              </mc:Choice>
              <mc:Fallback>
                <p:oleObj name="Visio" r:id="rId4" imgW="6748731" imgH="61111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1" y="1118473"/>
                        <a:ext cx="5784209" cy="4798264"/>
                      </a:xfrm>
                      <a:prstGeom prst="rect">
                        <a:avLst/>
                      </a:prstGeom>
                      <a:noFill/>
                    </p:spPr>
                  </p:pic>
                </p:oleObj>
              </mc:Fallback>
            </mc:AlternateContent>
          </a:graphicData>
        </a:graphic>
      </p:graphicFrame>
    </p:spTree>
    <p:extLst>
      <p:ext uri="{BB962C8B-B14F-4D97-AF65-F5344CB8AC3E}">
        <p14:creationId xmlns:p14="http://schemas.microsoft.com/office/powerpoint/2010/main" val="111217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282" y="592694"/>
            <a:ext cx="3363744" cy="26260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525" y="4127618"/>
            <a:ext cx="3927302" cy="25297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0887" y="3734639"/>
            <a:ext cx="4002277" cy="292275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645" y="567056"/>
            <a:ext cx="4204531" cy="3349699"/>
          </a:xfrm>
          <a:prstGeom prst="rect">
            <a:avLst/>
          </a:prstGeom>
        </p:spPr>
      </p:pic>
      <p:sp>
        <p:nvSpPr>
          <p:cNvPr id="9" name="Title 1"/>
          <p:cNvSpPr txBox="1">
            <a:spLocks/>
          </p:cNvSpPr>
          <p:nvPr/>
        </p:nvSpPr>
        <p:spPr>
          <a:xfrm>
            <a:off x="277343" y="150500"/>
            <a:ext cx="3161786" cy="713468"/>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id-ID" sz="2800" dirty="0" smtClean="0">
                <a:solidFill>
                  <a:schemeClr val="bg1"/>
                </a:solidFill>
              </a:rPr>
              <a:t>TAMPILAN HOME</a:t>
            </a:r>
            <a:endParaRPr lang="en-US" sz="2800" dirty="0">
              <a:solidFill>
                <a:schemeClr val="bg1"/>
              </a:solidFill>
            </a:endParaRPr>
          </a:p>
        </p:txBody>
      </p:sp>
      <p:sp>
        <p:nvSpPr>
          <p:cNvPr id="10" name="Title 1"/>
          <p:cNvSpPr txBox="1">
            <a:spLocks/>
          </p:cNvSpPr>
          <p:nvPr/>
        </p:nvSpPr>
        <p:spPr>
          <a:xfrm>
            <a:off x="5621868" y="3338253"/>
            <a:ext cx="4026334" cy="572653"/>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id-ID" sz="3200" dirty="0" smtClean="0">
                <a:solidFill>
                  <a:schemeClr val="bg1"/>
                </a:solidFill>
              </a:rPr>
              <a:t>TAMPILAN Form Laporan</a:t>
            </a:r>
            <a:endParaRPr lang="en-US" sz="3200" dirty="0">
              <a:solidFill>
                <a:schemeClr val="bg1"/>
              </a:solidFill>
            </a:endParaRPr>
          </a:p>
        </p:txBody>
      </p:sp>
      <p:sp>
        <p:nvSpPr>
          <p:cNvPr id="12" name="Title 1"/>
          <p:cNvSpPr txBox="1">
            <a:spLocks/>
          </p:cNvSpPr>
          <p:nvPr/>
        </p:nvSpPr>
        <p:spPr>
          <a:xfrm>
            <a:off x="5251549" y="176183"/>
            <a:ext cx="4114642" cy="71346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id-ID" sz="3200" dirty="0" smtClean="0">
                <a:solidFill>
                  <a:schemeClr val="bg1"/>
                </a:solidFill>
              </a:rPr>
              <a:t>TAMPILAN Input Nilai UAS</a:t>
            </a:r>
            <a:endParaRPr lang="en-US" sz="3200" dirty="0">
              <a:solidFill>
                <a:schemeClr val="bg1"/>
              </a:solidFill>
            </a:endParaRPr>
          </a:p>
        </p:txBody>
      </p:sp>
      <p:sp>
        <p:nvSpPr>
          <p:cNvPr id="13" name="Title 1"/>
          <p:cNvSpPr txBox="1">
            <a:spLocks/>
          </p:cNvSpPr>
          <p:nvPr/>
        </p:nvSpPr>
        <p:spPr>
          <a:xfrm>
            <a:off x="340565" y="4415445"/>
            <a:ext cx="2009527" cy="1333793"/>
          </a:xfrm>
          <a:prstGeom prst="rect">
            <a:avLst/>
          </a:prstGeom>
        </p:spPr>
        <p:txBody>
          <a:bodyP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id-ID" sz="3200" dirty="0" smtClean="0">
                <a:solidFill>
                  <a:schemeClr val="bg1"/>
                </a:solidFill>
              </a:rPr>
              <a:t>TAMPILAN Input </a:t>
            </a:r>
          </a:p>
          <a:p>
            <a:pPr algn="ctr"/>
            <a:r>
              <a:rPr lang="id-ID" sz="3200" dirty="0" smtClean="0">
                <a:solidFill>
                  <a:schemeClr val="bg1"/>
                </a:solidFill>
              </a:rPr>
              <a:t>Nilai UTS</a:t>
            </a:r>
            <a:endParaRPr lang="en-US" sz="3200" dirty="0">
              <a:solidFill>
                <a:schemeClr val="bg1"/>
              </a:solidFill>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9027" y="631865"/>
            <a:ext cx="1258410" cy="1320503"/>
          </a:xfrm>
          <a:prstGeom prst="rect">
            <a:avLst/>
          </a:prstGeom>
        </p:spPr>
      </p:pic>
    </p:spTree>
    <p:extLst>
      <p:ext uri="{BB962C8B-B14F-4D97-AF65-F5344CB8AC3E}">
        <p14:creationId xmlns:p14="http://schemas.microsoft.com/office/powerpoint/2010/main" val="2272066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KESIMPULAN dan SARAN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7141" y="609601"/>
            <a:ext cx="3991961" cy="1367480"/>
          </a:xfrm>
        </p:spPr>
      </p:pic>
      <p:sp>
        <p:nvSpPr>
          <p:cNvPr id="5" name="Title 1"/>
          <p:cNvSpPr txBox="1">
            <a:spLocks/>
          </p:cNvSpPr>
          <p:nvPr/>
        </p:nvSpPr>
        <p:spPr>
          <a:xfrm>
            <a:off x="470256" y="2125362"/>
            <a:ext cx="4785486" cy="4563762"/>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6000" b="1" u="sng" dirty="0" err="1" smtClean="0">
                <a:solidFill>
                  <a:schemeClr val="bg1"/>
                </a:solidFill>
              </a:rPr>
              <a:t>Kesimpulan</a:t>
            </a:r>
            <a:endParaRPr lang="id-ID" sz="6000" b="1" u="sng" dirty="0" smtClean="0">
              <a:solidFill>
                <a:schemeClr val="bg1"/>
              </a:solidFill>
            </a:endParaRPr>
          </a:p>
          <a:p>
            <a:endParaRPr lang="id-ID" sz="6000" b="1" u="sng" dirty="0" smtClean="0">
              <a:solidFill>
                <a:schemeClr val="bg1"/>
              </a:solidFill>
            </a:endParaRPr>
          </a:p>
          <a:p>
            <a:endParaRPr lang="en-US" sz="4500" b="1" dirty="0">
              <a:solidFill>
                <a:schemeClr val="bg1"/>
              </a:solidFill>
            </a:endParaRPr>
          </a:p>
          <a:p>
            <a:r>
              <a:rPr lang="id-ID" sz="4500" dirty="0">
                <a:solidFill>
                  <a:schemeClr val="bg1"/>
                </a:solidFill>
              </a:rPr>
              <a:t>	Pendataan nilai murid SMP Insan Madani yang dilakukan oleh guru dan admin masih belum terkomputerisasi secara optimal. Sehingga masih banyak masalah yang terdapat dalam sistem pendataan nilai murid antara lain</a:t>
            </a:r>
            <a:r>
              <a:rPr lang="id-ID" sz="4500" dirty="0" smtClean="0">
                <a:solidFill>
                  <a:schemeClr val="bg1"/>
                </a:solidFill>
              </a:rPr>
              <a:t>:</a:t>
            </a:r>
          </a:p>
          <a:p>
            <a:endParaRPr lang="en-US" sz="4500" dirty="0">
              <a:solidFill>
                <a:schemeClr val="bg1"/>
              </a:solidFill>
            </a:endParaRPr>
          </a:p>
          <a:p>
            <a:pPr marL="230188" lvl="0" indent="-230188">
              <a:buFont typeface="Arial" panose="020B0604020202020204" pitchFamily="34" charset="0"/>
              <a:buChar char="•"/>
              <a:tabLst>
                <a:tab pos="230188" algn="l"/>
              </a:tabLst>
            </a:pPr>
            <a:r>
              <a:rPr lang="en-US" sz="4500" dirty="0">
                <a:solidFill>
                  <a:schemeClr val="bg1"/>
                </a:solidFill>
              </a:rPr>
              <a:t>Proses </a:t>
            </a:r>
            <a:r>
              <a:rPr lang="en-US" sz="4500" dirty="0" err="1">
                <a:solidFill>
                  <a:schemeClr val="bg1"/>
                </a:solidFill>
              </a:rPr>
              <a:t>penginputan</a:t>
            </a:r>
            <a:r>
              <a:rPr lang="en-US" sz="4500" dirty="0">
                <a:solidFill>
                  <a:schemeClr val="bg1"/>
                </a:solidFill>
              </a:rPr>
              <a:t> data-data </a:t>
            </a:r>
            <a:r>
              <a:rPr lang="en-US" sz="4500" dirty="0" err="1">
                <a:solidFill>
                  <a:schemeClr val="bg1"/>
                </a:solidFill>
              </a:rPr>
              <a:t>dan</a:t>
            </a:r>
            <a:r>
              <a:rPr lang="en-US" sz="4500" dirty="0">
                <a:solidFill>
                  <a:schemeClr val="bg1"/>
                </a:solidFill>
              </a:rPr>
              <a:t> </a:t>
            </a:r>
            <a:r>
              <a:rPr lang="en-US" sz="4500" dirty="0" err="1">
                <a:solidFill>
                  <a:schemeClr val="bg1"/>
                </a:solidFill>
              </a:rPr>
              <a:t>perhitungan</a:t>
            </a:r>
            <a:r>
              <a:rPr lang="en-US" sz="4500" dirty="0">
                <a:solidFill>
                  <a:schemeClr val="bg1"/>
                </a:solidFill>
              </a:rPr>
              <a:t> </a:t>
            </a:r>
            <a:r>
              <a:rPr lang="en-US" sz="4500" dirty="0" err="1">
                <a:solidFill>
                  <a:schemeClr val="bg1"/>
                </a:solidFill>
              </a:rPr>
              <a:t>hasil</a:t>
            </a:r>
            <a:r>
              <a:rPr lang="en-US" sz="4500" dirty="0">
                <a:solidFill>
                  <a:schemeClr val="bg1"/>
                </a:solidFill>
              </a:rPr>
              <a:t> </a:t>
            </a:r>
            <a:r>
              <a:rPr lang="en-US" sz="4500" dirty="0" err="1">
                <a:solidFill>
                  <a:schemeClr val="bg1"/>
                </a:solidFill>
              </a:rPr>
              <a:t>nilai</a:t>
            </a:r>
            <a:r>
              <a:rPr lang="en-US" sz="4500" dirty="0">
                <a:solidFill>
                  <a:schemeClr val="bg1"/>
                </a:solidFill>
              </a:rPr>
              <a:t> </a:t>
            </a:r>
            <a:r>
              <a:rPr lang="en-US" sz="4500" dirty="0" err="1">
                <a:solidFill>
                  <a:schemeClr val="bg1"/>
                </a:solidFill>
              </a:rPr>
              <a:t>murid</a:t>
            </a:r>
            <a:r>
              <a:rPr lang="en-US" sz="4500" dirty="0">
                <a:solidFill>
                  <a:schemeClr val="bg1"/>
                </a:solidFill>
              </a:rPr>
              <a:t> </a:t>
            </a:r>
            <a:r>
              <a:rPr lang="en-US" sz="4500" dirty="0" err="1">
                <a:solidFill>
                  <a:schemeClr val="bg1"/>
                </a:solidFill>
              </a:rPr>
              <a:t>masih</a:t>
            </a:r>
            <a:r>
              <a:rPr lang="en-US" sz="4500" dirty="0">
                <a:solidFill>
                  <a:schemeClr val="bg1"/>
                </a:solidFill>
              </a:rPr>
              <a:t> </a:t>
            </a:r>
            <a:r>
              <a:rPr lang="en-US" sz="4500" dirty="0" err="1">
                <a:solidFill>
                  <a:schemeClr val="bg1"/>
                </a:solidFill>
              </a:rPr>
              <a:t>sangat</a:t>
            </a:r>
            <a:r>
              <a:rPr lang="en-US" sz="4500" dirty="0">
                <a:solidFill>
                  <a:schemeClr val="bg1"/>
                </a:solidFill>
              </a:rPr>
              <a:t> manual, </a:t>
            </a:r>
            <a:r>
              <a:rPr lang="en-US" sz="4500" dirty="0" err="1">
                <a:solidFill>
                  <a:schemeClr val="bg1"/>
                </a:solidFill>
              </a:rPr>
              <a:t>sehingga</a:t>
            </a:r>
            <a:r>
              <a:rPr lang="en-US" sz="4500" dirty="0">
                <a:solidFill>
                  <a:schemeClr val="bg1"/>
                </a:solidFill>
              </a:rPr>
              <a:t> </a:t>
            </a:r>
            <a:r>
              <a:rPr lang="en-US" sz="4500" dirty="0" err="1">
                <a:solidFill>
                  <a:schemeClr val="bg1"/>
                </a:solidFill>
              </a:rPr>
              <a:t>masih</a:t>
            </a:r>
            <a:r>
              <a:rPr lang="en-US" sz="4500" dirty="0">
                <a:solidFill>
                  <a:schemeClr val="bg1"/>
                </a:solidFill>
              </a:rPr>
              <a:t> </a:t>
            </a:r>
            <a:r>
              <a:rPr lang="en-US" sz="4500" dirty="0" err="1">
                <a:solidFill>
                  <a:schemeClr val="bg1"/>
                </a:solidFill>
              </a:rPr>
              <a:t>memerlukan</a:t>
            </a:r>
            <a:r>
              <a:rPr lang="en-US" sz="4500" dirty="0">
                <a:solidFill>
                  <a:schemeClr val="bg1"/>
                </a:solidFill>
              </a:rPr>
              <a:t> </a:t>
            </a:r>
            <a:r>
              <a:rPr lang="en-US" sz="4500" dirty="0" err="1">
                <a:solidFill>
                  <a:schemeClr val="bg1"/>
                </a:solidFill>
              </a:rPr>
              <a:t>banyak</a:t>
            </a:r>
            <a:r>
              <a:rPr lang="en-US" sz="4500" dirty="0">
                <a:solidFill>
                  <a:schemeClr val="bg1"/>
                </a:solidFill>
              </a:rPr>
              <a:t> data, </a:t>
            </a:r>
            <a:r>
              <a:rPr lang="en-US" sz="4500" dirty="0" err="1">
                <a:solidFill>
                  <a:schemeClr val="bg1"/>
                </a:solidFill>
              </a:rPr>
              <a:t>banyak</a:t>
            </a:r>
            <a:r>
              <a:rPr lang="en-US" sz="4500" dirty="0">
                <a:solidFill>
                  <a:schemeClr val="bg1"/>
                </a:solidFill>
              </a:rPr>
              <a:t> </a:t>
            </a:r>
            <a:r>
              <a:rPr lang="en-US" sz="4500" dirty="0" err="1">
                <a:solidFill>
                  <a:schemeClr val="bg1"/>
                </a:solidFill>
              </a:rPr>
              <a:t>waktu</a:t>
            </a:r>
            <a:r>
              <a:rPr lang="en-US" sz="4500" dirty="0">
                <a:solidFill>
                  <a:schemeClr val="bg1"/>
                </a:solidFill>
              </a:rPr>
              <a:t>,  </a:t>
            </a:r>
            <a:r>
              <a:rPr lang="en-US" sz="4500" dirty="0" err="1">
                <a:solidFill>
                  <a:schemeClr val="bg1"/>
                </a:solidFill>
              </a:rPr>
              <a:t>tenaga</a:t>
            </a:r>
            <a:r>
              <a:rPr lang="en-US" sz="4500" dirty="0">
                <a:solidFill>
                  <a:schemeClr val="bg1"/>
                </a:solidFill>
              </a:rPr>
              <a:t> yang </a:t>
            </a:r>
            <a:r>
              <a:rPr lang="en-US" sz="4500" dirty="0" err="1">
                <a:solidFill>
                  <a:schemeClr val="bg1"/>
                </a:solidFill>
              </a:rPr>
              <a:t>cukup</a:t>
            </a:r>
            <a:r>
              <a:rPr lang="en-US" sz="4500" dirty="0">
                <a:solidFill>
                  <a:schemeClr val="bg1"/>
                </a:solidFill>
              </a:rPr>
              <a:t> </a:t>
            </a:r>
            <a:r>
              <a:rPr lang="en-US" sz="4500" dirty="0" err="1">
                <a:solidFill>
                  <a:schemeClr val="bg1"/>
                </a:solidFill>
              </a:rPr>
              <a:t>besar</a:t>
            </a:r>
            <a:r>
              <a:rPr lang="en-US" sz="4500" dirty="0">
                <a:solidFill>
                  <a:schemeClr val="bg1"/>
                </a:solidFill>
              </a:rPr>
              <a:t>, </a:t>
            </a:r>
            <a:r>
              <a:rPr lang="en-US" sz="4500" dirty="0" err="1">
                <a:solidFill>
                  <a:schemeClr val="bg1"/>
                </a:solidFill>
              </a:rPr>
              <a:t>dan</a:t>
            </a:r>
            <a:r>
              <a:rPr lang="en-US" sz="4500" dirty="0">
                <a:solidFill>
                  <a:schemeClr val="bg1"/>
                </a:solidFill>
              </a:rPr>
              <a:t> </a:t>
            </a:r>
            <a:r>
              <a:rPr lang="en-US" sz="4500" dirty="0" err="1">
                <a:solidFill>
                  <a:schemeClr val="bg1"/>
                </a:solidFill>
              </a:rPr>
              <a:t>masih</a:t>
            </a:r>
            <a:r>
              <a:rPr lang="en-US" sz="4500" dirty="0">
                <a:solidFill>
                  <a:schemeClr val="bg1"/>
                </a:solidFill>
              </a:rPr>
              <a:t> </a:t>
            </a:r>
            <a:r>
              <a:rPr lang="en-US" sz="4500" dirty="0" err="1">
                <a:solidFill>
                  <a:schemeClr val="bg1"/>
                </a:solidFill>
              </a:rPr>
              <a:t>sering</a:t>
            </a:r>
            <a:r>
              <a:rPr lang="en-US" sz="4500" dirty="0">
                <a:solidFill>
                  <a:schemeClr val="bg1"/>
                </a:solidFill>
              </a:rPr>
              <a:t> </a:t>
            </a:r>
            <a:r>
              <a:rPr lang="en-US" sz="4500" dirty="0" err="1">
                <a:solidFill>
                  <a:schemeClr val="bg1"/>
                </a:solidFill>
              </a:rPr>
              <a:t>terjadi</a:t>
            </a:r>
            <a:r>
              <a:rPr lang="en-US" sz="4500" dirty="0">
                <a:solidFill>
                  <a:schemeClr val="bg1"/>
                </a:solidFill>
              </a:rPr>
              <a:t> </a:t>
            </a:r>
            <a:r>
              <a:rPr lang="en-US" sz="4500" dirty="0" err="1">
                <a:solidFill>
                  <a:schemeClr val="bg1"/>
                </a:solidFill>
              </a:rPr>
              <a:t>kesalahan</a:t>
            </a:r>
            <a:r>
              <a:rPr lang="en-US" sz="4500" dirty="0">
                <a:solidFill>
                  <a:schemeClr val="bg1"/>
                </a:solidFill>
              </a:rPr>
              <a:t> </a:t>
            </a:r>
            <a:r>
              <a:rPr lang="en-US" sz="4500" dirty="0" err="1">
                <a:solidFill>
                  <a:schemeClr val="bg1"/>
                </a:solidFill>
              </a:rPr>
              <a:t>dalam</a:t>
            </a:r>
            <a:r>
              <a:rPr lang="en-US" sz="4500" dirty="0">
                <a:solidFill>
                  <a:schemeClr val="bg1"/>
                </a:solidFill>
              </a:rPr>
              <a:t> </a:t>
            </a:r>
            <a:r>
              <a:rPr lang="en-US" sz="4500" dirty="0" err="1">
                <a:solidFill>
                  <a:schemeClr val="bg1"/>
                </a:solidFill>
              </a:rPr>
              <a:t>perhitungan</a:t>
            </a:r>
            <a:r>
              <a:rPr lang="en-US" sz="4500" dirty="0">
                <a:solidFill>
                  <a:schemeClr val="bg1"/>
                </a:solidFill>
              </a:rPr>
              <a:t> </a:t>
            </a:r>
            <a:r>
              <a:rPr lang="en-US" sz="4500" dirty="0" err="1">
                <a:solidFill>
                  <a:schemeClr val="bg1"/>
                </a:solidFill>
              </a:rPr>
              <a:t>hasil</a:t>
            </a:r>
            <a:r>
              <a:rPr lang="en-US" sz="4500" dirty="0">
                <a:solidFill>
                  <a:schemeClr val="bg1"/>
                </a:solidFill>
              </a:rPr>
              <a:t> </a:t>
            </a:r>
            <a:r>
              <a:rPr lang="en-US" sz="4500" dirty="0" err="1">
                <a:solidFill>
                  <a:schemeClr val="bg1"/>
                </a:solidFill>
              </a:rPr>
              <a:t>nilai</a:t>
            </a:r>
            <a:r>
              <a:rPr lang="en-US" sz="4500" dirty="0">
                <a:solidFill>
                  <a:schemeClr val="bg1"/>
                </a:solidFill>
              </a:rPr>
              <a:t> </a:t>
            </a:r>
            <a:r>
              <a:rPr lang="en-US" sz="4500" dirty="0" err="1">
                <a:solidFill>
                  <a:schemeClr val="bg1"/>
                </a:solidFill>
              </a:rPr>
              <a:t>murid</a:t>
            </a:r>
            <a:r>
              <a:rPr lang="en-US" sz="4500" dirty="0">
                <a:solidFill>
                  <a:schemeClr val="bg1"/>
                </a:solidFill>
              </a:rPr>
              <a:t> di </a:t>
            </a:r>
            <a:r>
              <a:rPr lang="en-US" sz="4500" dirty="0" err="1">
                <a:solidFill>
                  <a:schemeClr val="bg1"/>
                </a:solidFill>
              </a:rPr>
              <a:t>raport</a:t>
            </a:r>
            <a:r>
              <a:rPr lang="en-US" sz="4500" dirty="0">
                <a:solidFill>
                  <a:schemeClr val="bg1"/>
                </a:solidFill>
              </a:rPr>
              <a:t>.</a:t>
            </a:r>
          </a:p>
          <a:p>
            <a:pPr marL="230188" lvl="0" indent="-230188">
              <a:buFont typeface="Arial" panose="020B0604020202020204" pitchFamily="34" charset="0"/>
              <a:buChar char="•"/>
              <a:tabLst>
                <a:tab pos="230188" algn="l"/>
              </a:tabLst>
            </a:pPr>
            <a:r>
              <a:rPr lang="id-ID" sz="4500" dirty="0">
                <a:solidFill>
                  <a:schemeClr val="bg1"/>
                </a:solidFill>
              </a:rPr>
              <a:t>Penyajian informasi yang kurang cepat dan kurang keakuratan data yang kurang terjamin, sehingga masih sering terjadi keterlambatan dalam memberikan informasi nilai murid ataupun hasil nilai murid di raport.</a:t>
            </a:r>
            <a:endParaRPr lang="en-US" sz="4500" dirty="0">
              <a:solidFill>
                <a:schemeClr val="bg1"/>
              </a:solidFill>
            </a:endParaRPr>
          </a:p>
          <a:p>
            <a:pPr marL="230188" lvl="0" indent="-230188">
              <a:buFont typeface="Arial" panose="020B0604020202020204" pitchFamily="34" charset="0"/>
              <a:buChar char="•"/>
              <a:tabLst>
                <a:tab pos="230188" algn="l"/>
              </a:tabLst>
            </a:pPr>
            <a:r>
              <a:rPr lang="id-ID" sz="4500" dirty="0">
                <a:solidFill>
                  <a:schemeClr val="bg1"/>
                </a:solidFill>
              </a:rPr>
              <a:t>Pencarian data murid masih sangat sulit dan rumit, sehingga sangat memerlukan waktu dan tenaga yang cukup besar.</a:t>
            </a:r>
            <a:endParaRPr lang="en-US" sz="4500" dirty="0">
              <a:solidFill>
                <a:schemeClr val="bg1"/>
              </a:solidFill>
            </a:endParaRPr>
          </a:p>
        </p:txBody>
      </p:sp>
      <p:sp>
        <p:nvSpPr>
          <p:cNvPr id="6" name="Title 1"/>
          <p:cNvSpPr txBox="1">
            <a:spLocks/>
          </p:cNvSpPr>
          <p:nvPr/>
        </p:nvSpPr>
        <p:spPr>
          <a:xfrm>
            <a:off x="6665720" y="2187723"/>
            <a:ext cx="4850777" cy="46061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lvl="1" defTabSz="914400">
              <a:lnSpc>
                <a:spcPct val="90000"/>
              </a:lnSpc>
              <a:spcBef>
                <a:spcPct val="0"/>
              </a:spcBef>
            </a:pPr>
            <a:r>
              <a:rPr lang="en-US" sz="12800" b="1" u="sng" dirty="0" smtClean="0">
                <a:solidFill>
                  <a:schemeClr val="bg1"/>
                </a:solidFill>
              </a:rPr>
              <a:t>Saran</a:t>
            </a:r>
            <a:endParaRPr lang="id-ID" sz="12800" b="1" u="sng" dirty="0" smtClean="0">
              <a:solidFill>
                <a:schemeClr val="bg1"/>
              </a:solidFill>
            </a:endParaRPr>
          </a:p>
          <a:p>
            <a:pPr marL="0" lvl="1" defTabSz="914400">
              <a:lnSpc>
                <a:spcPct val="90000"/>
              </a:lnSpc>
              <a:spcBef>
                <a:spcPct val="0"/>
              </a:spcBef>
            </a:pPr>
            <a:endParaRPr lang="id-ID" sz="5100" b="1" u="sng" dirty="0" smtClean="0">
              <a:solidFill>
                <a:schemeClr val="bg1"/>
              </a:solidFill>
            </a:endParaRPr>
          </a:p>
          <a:p>
            <a:pPr marL="0" lvl="1" defTabSz="914400">
              <a:lnSpc>
                <a:spcPct val="90000"/>
              </a:lnSpc>
              <a:spcBef>
                <a:spcPct val="0"/>
              </a:spcBef>
            </a:pPr>
            <a:endParaRPr lang="en-US" sz="7200" b="1" u="sng" dirty="0">
              <a:solidFill>
                <a:schemeClr val="bg1"/>
              </a:solidFill>
            </a:endParaRPr>
          </a:p>
          <a:p>
            <a:r>
              <a:rPr lang="id-ID" sz="7200" dirty="0" smtClean="0">
                <a:solidFill>
                  <a:schemeClr val="bg1"/>
                </a:solidFill>
              </a:rPr>
              <a:t>B</a:t>
            </a:r>
            <a:r>
              <a:rPr lang="en-US" sz="7200" dirty="0" err="1" smtClean="0">
                <a:solidFill>
                  <a:schemeClr val="bg1"/>
                </a:solidFill>
              </a:rPr>
              <a:t>erdasarkan</a:t>
            </a:r>
            <a:r>
              <a:rPr lang="en-US" sz="7200" dirty="0" smtClean="0">
                <a:solidFill>
                  <a:schemeClr val="bg1"/>
                </a:solidFill>
              </a:rPr>
              <a:t> </a:t>
            </a:r>
            <a:r>
              <a:rPr lang="en-US" sz="7200" dirty="0" err="1">
                <a:solidFill>
                  <a:schemeClr val="bg1"/>
                </a:solidFill>
              </a:rPr>
              <a:t>hasil</a:t>
            </a:r>
            <a:r>
              <a:rPr lang="en-US" sz="7200" dirty="0">
                <a:solidFill>
                  <a:schemeClr val="bg1"/>
                </a:solidFill>
              </a:rPr>
              <a:t> </a:t>
            </a:r>
            <a:r>
              <a:rPr lang="en-US" sz="7200" dirty="0" err="1">
                <a:solidFill>
                  <a:schemeClr val="bg1"/>
                </a:solidFill>
              </a:rPr>
              <a:t>penelitian</a:t>
            </a:r>
            <a:r>
              <a:rPr lang="en-US" sz="7200" dirty="0">
                <a:solidFill>
                  <a:schemeClr val="bg1"/>
                </a:solidFill>
              </a:rPr>
              <a:t> </a:t>
            </a:r>
            <a:r>
              <a:rPr lang="en-US" sz="7200" dirty="0" err="1">
                <a:solidFill>
                  <a:schemeClr val="bg1"/>
                </a:solidFill>
              </a:rPr>
              <a:t>dan</a:t>
            </a:r>
            <a:r>
              <a:rPr lang="en-US" sz="7200" dirty="0">
                <a:solidFill>
                  <a:schemeClr val="bg1"/>
                </a:solidFill>
              </a:rPr>
              <a:t> </a:t>
            </a:r>
            <a:r>
              <a:rPr lang="en-US" sz="7200" dirty="0" err="1">
                <a:solidFill>
                  <a:schemeClr val="bg1"/>
                </a:solidFill>
              </a:rPr>
              <a:t>analisis</a:t>
            </a:r>
            <a:r>
              <a:rPr lang="en-US" sz="7200" dirty="0">
                <a:solidFill>
                  <a:schemeClr val="bg1"/>
                </a:solidFill>
              </a:rPr>
              <a:t> yang </a:t>
            </a:r>
            <a:r>
              <a:rPr lang="en-US" sz="7200" dirty="0" err="1">
                <a:solidFill>
                  <a:schemeClr val="bg1"/>
                </a:solidFill>
              </a:rPr>
              <a:t>telah</a:t>
            </a:r>
            <a:r>
              <a:rPr lang="en-US" sz="7200" dirty="0">
                <a:solidFill>
                  <a:schemeClr val="bg1"/>
                </a:solidFill>
              </a:rPr>
              <a:t> </a:t>
            </a:r>
            <a:r>
              <a:rPr lang="en-US" sz="7200" dirty="0" err="1">
                <a:solidFill>
                  <a:schemeClr val="bg1"/>
                </a:solidFill>
              </a:rPr>
              <a:t>dilakukan</a:t>
            </a:r>
            <a:r>
              <a:rPr lang="en-US" sz="7200" dirty="0">
                <a:solidFill>
                  <a:schemeClr val="bg1"/>
                </a:solidFill>
              </a:rPr>
              <a:t> </a:t>
            </a:r>
            <a:r>
              <a:rPr lang="en-US" sz="7200" dirty="0" err="1">
                <a:solidFill>
                  <a:schemeClr val="bg1"/>
                </a:solidFill>
              </a:rPr>
              <a:t>pada</a:t>
            </a:r>
            <a:r>
              <a:rPr lang="en-US" sz="7200" dirty="0">
                <a:solidFill>
                  <a:schemeClr val="bg1"/>
                </a:solidFill>
              </a:rPr>
              <a:t> s</a:t>
            </a:r>
            <a:r>
              <a:rPr lang="id-ID" sz="7200" dirty="0">
                <a:solidFill>
                  <a:schemeClr val="bg1"/>
                </a:solidFill>
              </a:rPr>
              <a:t>i</a:t>
            </a:r>
            <a:r>
              <a:rPr lang="en-US" sz="7200" dirty="0">
                <a:solidFill>
                  <a:schemeClr val="bg1"/>
                </a:solidFill>
              </a:rPr>
              <a:t>stem </a:t>
            </a:r>
            <a:r>
              <a:rPr lang="id-ID" sz="7200" dirty="0">
                <a:solidFill>
                  <a:schemeClr val="bg1"/>
                </a:solidFill>
              </a:rPr>
              <a:t>pendataan nilai murid SMP Insan Madani, maka terdapat beberapa saran yang dapat dijadikan masukan untuk meningkatkan kinerja Sistem Pendataan Nilai Murid, yaitu perlu adanya pembuatan sistem berbasis aplikasi yang lebih baik karena sistem yang ada sekarang masih menggunakan Ms. Excel yang penginputannya masih manual, data sering terjadi kehilangan, dan susah mencari data murid yang kita inginkan, maka dari itu saran penulis perlu adanya sistem berbasis aplikasi agar mempermudah admin untuk melakukan pendataan nilai murid dan menghemat waktu.</a:t>
            </a:r>
            <a:endParaRPr lang="en-US" sz="72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027" y="631865"/>
            <a:ext cx="1258410" cy="1320503"/>
          </a:xfrm>
          <a:prstGeom prst="rect">
            <a:avLst/>
          </a:prstGeom>
        </p:spPr>
      </p:pic>
    </p:spTree>
    <p:extLst>
      <p:ext uri="{BB962C8B-B14F-4D97-AF65-F5344CB8AC3E}">
        <p14:creationId xmlns:p14="http://schemas.microsoft.com/office/powerpoint/2010/main" val="3117012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56" y="957129"/>
            <a:ext cx="11801742" cy="59008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027" y="631865"/>
            <a:ext cx="1258410" cy="1320503"/>
          </a:xfrm>
          <a:prstGeom prst="rect">
            <a:avLst/>
          </a:prstGeom>
        </p:spPr>
      </p:pic>
    </p:spTree>
    <p:extLst>
      <p:ext uri="{BB962C8B-B14F-4D97-AF65-F5344CB8AC3E}">
        <p14:creationId xmlns:p14="http://schemas.microsoft.com/office/powerpoint/2010/main" val="1373130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smtClean="0">
                <a:solidFill>
                  <a:srgbClr val="0070C0"/>
                </a:solidFill>
              </a:rPr>
              <a:t>Alasan Menggambil Judul Ini</a:t>
            </a:r>
            <a:endParaRPr lang="en-US" b="1"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851" y="122356"/>
            <a:ext cx="1258410" cy="1320503"/>
          </a:xfrm>
          <a:prstGeom prst="rect">
            <a:avLst/>
          </a:prstGeom>
        </p:spPr>
      </p:pic>
      <p:sp>
        <p:nvSpPr>
          <p:cNvPr id="6" name="Title 3"/>
          <p:cNvSpPr txBox="1">
            <a:spLocks/>
          </p:cNvSpPr>
          <p:nvPr/>
        </p:nvSpPr>
        <p:spPr>
          <a:xfrm>
            <a:off x="680321" y="2649196"/>
            <a:ext cx="10037530" cy="2691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tabLst>
                <a:tab pos="230188" algn="l"/>
              </a:tabLst>
            </a:pPr>
            <a:r>
              <a:rPr lang="id-ID" sz="2800" b="1" dirty="0" smtClean="0">
                <a:latin typeface="Times New Roman" panose="02020603050405020304" pitchFamily="18" charset="0"/>
                <a:cs typeface="Times New Roman" panose="02020603050405020304" pitchFamily="18" charset="0"/>
              </a:rPr>
              <a:t>Karena, </a:t>
            </a:r>
            <a:r>
              <a:rPr lang="en-US" sz="2800" b="1" dirty="0" smtClean="0">
                <a:latin typeface="Times New Roman" panose="02020603050405020304" pitchFamily="18" charset="0"/>
                <a:cs typeface="Times New Roman" panose="02020603050405020304" pitchFamily="18" charset="0"/>
              </a:rPr>
              <a:t>Proses </a:t>
            </a:r>
            <a:r>
              <a:rPr lang="en-US" sz="2800" b="1" dirty="0" err="1">
                <a:latin typeface="Times New Roman" panose="02020603050405020304" pitchFamily="18" charset="0"/>
                <a:cs typeface="Times New Roman" panose="02020603050405020304" pitchFamily="18" charset="0"/>
              </a:rPr>
              <a:t>penginputan</a:t>
            </a:r>
            <a:r>
              <a:rPr lang="en-US" sz="2800" b="1" dirty="0">
                <a:latin typeface="Times New Roman" panose="02020603050405020304" pitchFamily="18" charset="0"/>
                <a:cs typeface="Times New Roman" panose="02020603050405020304" pitchFamily="18" charset="0"/>
              </a:rPr>
              <a:t> data-data </a:t>
            </a:r>
            <a:r>
              <a:rPr lang="en-US" sz="2800" b="1" dirty="0" err="1">
                <a:latin typeface="Times New Roman" panose="02020603050405020304" pitchFamily="18" charset="0"/>
                <a:cs typeface="Times New Roman" panose="02020603050405020304" pitchFamily="18" charset="0"/>
              </a:rPr>
              <a:t>dan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perhitungan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hasil</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nilai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sleksi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murid</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masih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sangat</a:t>
            </a:r>
            <a:r>
              <a:rPr lang="en-US" sz="2800" b="1" dirty="0">
                <a:latin typeface="Times New Roman" panose="02020603050405020304" pitchFamily="18" charset="0"/>
                <a:cs typeface="Times New Roman" panose="02020603050405020304" pitchFamily="18" charset="0"/>
              </a:rPr>
              <a:t> manual, </a:t>
            </a:r>
            <a:r>
              <a:rPr lang="en-US" sz="2800" b="1" dirty="0" err="1">
                <a:latin typeface="Times New Roman" panose="02020603050405020304" pitchFamily="18" charset="0"/>
                <a:cs typeface="Times New Roman" panose="02020603050405020304" pitchFamily="18" charset="0"/>
              </a:rPr>
              <a:t>sehingga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masih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memerlukan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banyak</a:t>
            </a:r>
            <a:r>
              <a:rPr lang="en-US" sz="2800" b="1" dirty="0">
                <a:latin typeface="Times New Roman" panose="02020603050405020304" pitchFamily="18" charset="0"/>
                <a:cs typeface="Times New Roman" panose="02020603050405020304" pitchFamily="18" charset="0"/>
              </a:rPr>
              <a:t> data, </a:t>
            </a:r>
            <a:r>
              <a:rPr lang="en-US" sz="2800" b="1" dirty="0" err="1">
                <a:latin typeface="Times New Roman" panose="02020603050405020304" pitchFamily="18" charset="0"/>
                <a:cs typeface="Times New Roman" panose="02020603050405020304" pitchFamily="18" charset="0"/>
              </a:rPr>
              <a:t>banyak</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waktu</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dan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tenaga</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yang </a:t>
            </a:r>
            <a:r>
              <a:rPr lang="en-US" sz="2800" b="1" dirty="0" err="1">
                <a:latin typeface="Times New Roman" panose="02020603050405020304" pitchFamily="18" charset="0"/>
                <a:cs typeface="Times New Roman" panose="02020603050405020304" pitchFamily="18" charset="0"/>
              </a:rPr>
              <a:t>cukup</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besar</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Tree>
    <p:extLst>
      <p:ext uri="{BB962C8B-B14F-4D97-AF65-F5344CB8AC3E}">
        <p14:creationId xmlns:p14="http://schemas.microsoft.com/office/powerpoint/2010/main" val="1598121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51" y="285226"/>
            <a:ext cx="4325409" cy="858405"/>
          </a:xfrm>
        </p:spPr>
        <p:txBody>
          <a:bodyPr/>
          <a:lstStyle/>
          <a:p>
            <a:r>
              <a:rPr lang="en-US" b="1" dirty="0" err="1" smtClean="0">
                <a:solidFill>
                  <a:srgbClr val="0070C0"/>
                </a:solidFill>
                <a:latin typeface="Times New Roman" panose="02020603050405020304" pitchFamily="18" charset="0"/>
                <a:cs typeface="Times New Roman" panose="02020603050405020304" pitchFamily="18" charset="0"/>
              </a:rPr>
              <a:t>Latar</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Belakang</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420130" y="1894702"/>
            <a:ext cx="11376455" cy="3698791"/>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70000"/>
              </a:lnSpc>
            </a:pP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penerimaan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a:t>
            </a:r>
            <a:r>
              <a:rPr lang="en-US" dirty="0">
                <a:latin typeface="Times New Roman" panose="02020603050405020304" pitchFamily="18" charset="0"/>
                <a:cs typeface="Times New Roman" panose="02020603050405020304" pitchFamily="18" charset="0"/>
              </a:rPr>
              <a:t> di PAUD </a:t>
            </a:r>
            <a:r>
              <a:rPr lang="en-US" dirty="0" err="1">
                <a:latin typeface="Times New Roman" panose="02020603050405020304" pitchFamily="18" charset="0"/>
                <a:cs typeface="Times New Roman" panose="02020603050405020304" pitchFamily="18" charset="0"/>
              </a:rPr>
              <a:t>Rajawali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tergolong</a:t>
            </a:r>
            <a:r>
              <a:rPr lang="en-US" dirty="0">
                <a:latin typeface="Times New Roman" panose="02020603050405020304" pitchFamily="18" charset="0"/>
                <a:cs typeface="Times New Roman" panose="02020603050405020304" pitchFamily="18" charset="0"/>
              </a:rPr>
              <a:t> manual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tertulis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segala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prosesnya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menginput</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pencarian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penyimpanan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masih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tertulis</a:t>
            </a:r>
            <a:r>
              <a:rPr lang="en-US" dirty="0">
                <a:latin typeface="Times New Roman" panose="02020603050405020304" pitchFamily="18" charset="0"/>
                <a:cs typeface="Times New Roman" panose="02020603050405020304" pitchFamily="18" charset="0"/>
              </a:rPr>
              <a:t>. Di PAUD </a:t>
            </a:r>
            <a:r>
              <a:rPr lang="en-US" dirty="0" err="1">
                <a:latin typeface="Times New Roman" panose="02020603050405020304" pitchFamily="18" charset="0"/>
                <a:cs typeface="Times New Roman" panose="02020603050405020304" pitchFamily="18" charset="0"/>
              </a:rPr>
              <a:t>Rajawali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sedang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berjalan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pendaftaran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mencatat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setiap</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kedalam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buku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memperlambat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pencarian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setiap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sewaktu</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diperlukan</a:t>
            </a:r>
            <a:r>
              <a:rPr lang="en-US" dirty="0">
                <a:latin typeface="Times New Roman" panose="02020603050405020304" pitchFamily="18" charset="0"/>
                <a:cs typeface="Times New Roman" panose="02020603050405020304" pitchFamily="18" charset="0"/>
              </a:rPr>
              <a:t>.</a:t>
            </a:r>
          </a:p>
          <a:p>
            <a:pPr>
              <a:lnSpc>
                <a:spcPct val="170000"/>
              </a:lnSpc>
            </a:pPr>
            <a:r>
              <a:rPr lang="en-US" dirty="0">
                <a:latin typeface="Times New Roman" panose="02020603050405020304" pitchFamily="18" charset="0"/>
                <a:cs typeface="Times New Roman" panose="02020603050405020304" pitchFamily="18" charset="0"/>
              </a:rPr>
              <a:t> </a:t>
            </a:r>
          </a:p>
          <a:p>
            <a:pPr>
              <a:lnSpc>
                <a:spcPct val="170000"/>
              </a:lnSpc>
            </a:pPr>
            <a:r>
              <a:rPr lang="en-US" dirty="0" err="1">
                <a:latin typeface="Times New Roman" panose="02020603050405020304" pitchFamily="18" charset="0"/>
                <a:cs typeface="Times New Roman" panose="02020603050405020304" pitchFamily="18" charset="0"/>
              </a:rPr>
              <a:t>Penulis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beberapa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terhadap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sedang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berjalan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proses </a:t>
            </a:r>
            <a:r>
              <a:rPr lang="en-US" dirty="0" err="1">
                <a:latin typeface="Times New Roman" panose="02020603050405020304" pitchFamily="18" charset="0"/>
                <a:cs typeface="Times New Roman" panose="02020603050405020304" pitchFamily="18" charset="0"/>
              </a:rPr>
              <a:t>penerimaan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a:t>
            </a:r>
            <a:r>
              <a:rPr lang="en-US" dirty="0">
                <a:latin typeface="Times New Roman" panose="02020603050405020304" pitchFamily="18" charset="0"/>
                <a:cs typeface="Times New Roman" panose="02020603050405020304" pitchFamily="18" charset="0"/>
              </a:rPr>
              <a:t> di PAUD </a:t>
            </a:r>
            <a:r>
              <a:rPr lang="en-US" dirty="0" err="1">
                <a:latin typeface="Times New Roman" panose="02020603050405020304" pitchFamily="18" charset="0"/>
                <a:cs typeface="Times New Roman" panose="02020603050405020304" pitchFamily="18" charset="0"/>
              </a:rPr>
              <a:t>Rajawali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diperoleh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masalah</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sedang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dihadapi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khususnya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penerimaan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siswanya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penulis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mencari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solusi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pemecahannya</a:t>
            </a: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851" y="122356"/>
            <a:ext cx="1258410" cy="1320503"/>
          </a:xfrm>
          <a:prstGeom prst="rect">
            <a:avLst/>
          </a:prstGeom>
        </p:spPr>
      </p:pic>
      <p:sp>
        <p:nvSpPr>
          <p:cNvPr id="5"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Tree>
    <p:extLst>
      <p:ext uri="{BB962C8B-B14F-4D97-AF65-F5344CB8AC3E}">
        <p14:creationId xmlns:p14="http://schemas.microsoft.com/office/powerpoint/2010/main" val="88217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40" y="1602260"/>
            <a:ext cx="652301" cy="70021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926" y="1528519"/>
            <a:ext cx="683741" cy="68374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3914" y="1495247"/>
            <a:ext cx="733714" cy="75028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9026" y="96770"/>
            <a:ext cx="1258410" cy="1320503"/>
          </a:xfrm>
          <a:prstGeom prst="rect">
            <a:avLst/>
          </a:prstGeom>
        </p:spPr>
      </p:pic>
      <p:sp>
        <p:nvSpPr>
          <p:cNvPr id="13" name="Title 1"/>
          <p:cNvSpPr txBox="1">
            <a:spLocks/>
          </p:cNvSpPr>
          <p:nvPr/>
        </p:nvSpPr>
        <p:spPr>
          <a:xfrm>
            <a:off x="4585750" y="22632"/>
            <a:ext cx="5075618" cy="1283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id-ID" sz="4000" b="1" dirty="0" smtClean="0">
                <a:solidFill>
                  <a:srgbClr val="0070C0"/>
                </a:solidFill>
              </a:rPr>
              <a:t>MASALAH</a:t>
            </a:r>
            <a:endParaRPr lang="en-US" sz="4000" dirty="0">
              <a:solidFill>
                <a:srgbClr val="0070C0"/>
              </a:solidFill>
            </a:endParaRPr>
          </a:p>
        </p:txBody>
      </p:sp>
      <p:sp>
        <p:nvSpPr>
          <p:cNvPr id="14"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
        <p:nvSpPr>
          <p:cNvPr id="15" name="Title 1"/>
          <p:cNvSpPr txBox="1">
            <a:spLocks/>
          </p:cNvSpPr>
          <p:nvPr/>
        </p:nvSpPr>
        <p:spPr>
          <a:xfrm>
            <a:off x="137317" y="2302476"/>
            <a:ext cx="3273148" cy="392083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r>
              <a:rPr lang="en-US" sz="4000" b="1" u="sng" dirty="0" err="1" smtClean="0">
                <a:latin typeface="Times New Roman" panose="02020603050405020304" pitchFamily="18" charset="0"/>
                <a:cs typeface="Times New Roman" panose="02020603050405020304" pitchFamily="18" charset="0"/>
              </a:rPr>
              <a:t>Identifikasi</a:t>
            </a:r>
            <a:r>
              <a:rPr lang="en-US" sz="4000" b="1" u="sng" dirty="0" smtClean="0">
                <a:latin typeface="Times New Roman" panose="02020603050405020304" pitchFamily="18" charset="0"/>
                <a:cs typeface="Times New Roman" panose="02020603050405020304" pitchFamily="18" charset="0"/>
              </a:rPr>
              <a:t> </a:t>
            </a:r>
            <a:r>
              <a:rPr lang="en-US" sz="4000" b="1" u="sng" dirty="0" err="1" smtClean="0">
                <a:latin typeface="Times New Roman" panose="02020603050405020304" pitchFamily="18" charset="0"/>
                <a:cs typeface="Times New Roman" panose="02020603050405020304" pitchFamily="18" charset="0"/>
              </a:rPr>
              <a:t>Masalah</a:t>
            </a:r>
            <a:endParaRPr lang="en-US" sz="4000" b="1" u="sng" dirty="0" smtClean="0">
              <a:latin typeface="Times New Roman" panose="02020603050405020304" pitchFamily="18" charset="0"/>
              <a:cs typeface="Times New Roman" panose="02020603050405020304" pitchFamily="18" charset="0"/>
            </a:endParaRPr>
          </a:p>
          <a:p>
            <a:pPr marL="571500" lvl="0" indent="-571500">
              <a:buFont typeface="Arial" panose="020B0604020202020204" pitchFamily="34" charset="0"/>
              <a:buChar char="•"/>
            </a:pPr>
            <a:endParaRPr lang="en-US" sz="4000" dirty="0" smtClean="0"/>
          </a:p>
          <a:p>
            <a:pPr marL="571500" lvl="0" indent="-571500">
              <a:buFont typeface="Arial" panose="020B0604020202020204" pitchFamily="34" charset="0"/>
              <a:buChar char="•"/>
            </a:pPr>
            <a:r>
              <a:rPr lang="en-US" sz="4000" dirty="0" smtClean="0"/>
              <a:t>Proses </a:t>
            </a:r>
            <a:r>
              <a:rPr lang="en-US" sz="4000" dirty="0" err="1"/>
              <a:t>pendataan</a:t>
            </a:r>
            <a:r>
              <a:rPr lang="en-US" sz="4000" dirty="0"/>
              <a:t> data-data </a:t>
            </a:r>
            <a:r>
              <a:rPr lang="en-US" sz="4000" dirty="0" err="1"/>
              <a:t>murid</a:t>
            </a:r>
            <a:r>
              <a:rPr lang="en-US" sz="4000" dirty="0"/>
              <a:t> </a:t>
            </a:r>
            <a:r>
              <a:rPr lang="en-US" sz="4000" dirty="0" err="1"/>
              <a:t>masih</a:t>
            </a:r>
            <a:r>
              <a:rPr lang="en-US" sz="4000" dirty="0"/>
              <a:t> </a:t>
            </a:r>
            <a:r>
              <a:rPr lang="en-US" sz="4000" dirty="0" err="1"/>
              <a:t>dilakukan</a:t>
            </a:r>
            <a:r>
              <a:rPr lang="en-US" sz="4000" dirty="0"/>
              <a:t> </a:t>
            </a:r>
            <a:r>
              <a:rPr lang="en-US" sz="4000" dirty="0" err="1"/>
              <a:t>secara</a:t>
            </a:r>
            <a:r>
              <a:rPr lang="en-US" sz="4000" dirty="0"/>
              <a:t> manual.</a:t>
            </a:r>
          </a:p>
          <a:p>
            <a:pPr marL="571500" lvl="0" indent="-571500">
              <a:buFont typeface="Arial" panose="020B0604020202020204" pitchFamily="34" charset="0"/>
              <a:buChar char="•"/>
            </a:pPr>
            <a:r>
              <a:rPr lang="en-US" sz="4000" dirty="0"/>
              <a:t>Proses </a:t>
            </a:r>
            <a:r>
              <a:rPr lang="en-US" sz="4000" dirty="0" err="1"/>
              <a:t>seleksi</a:t>
            </a:r>
            <a:r>
              <a:rPr lang="en-US" sz="4000" dirty="0"/>
              <a:t> </a:t>
            </a:r>
            <a:r>
              <a:rPr lang="en-US" sz="4000" dirty="0" err="1"/>
              <a:t>penerimaan</a:t>
            </a:r>
            <a:r>
              <a:rPr lang="en-US" sz="4000" dirty="0"/>
              <a:t> </a:t>
            </a:r>
            <a:r>
              <a:rPr lang="en-US" sz="4000" dirty="0" err="1"/>
              <a:t>murid</a:t>
            </a:r>
            <a:r>
              <a:rPr lang="en-US" sz="4000" dirty="0"/>
              <a:t> </a:t>
            </a:r>
            <a:r>
              <a:rPr lang="en-US" sz="4000" dirty="0" err="1"/>
              <a:t>masih</a:t>
            </a:r>
            <a:r>
              <a:rPr lang="en-US" sz="4000" dirty="0"/>
              <a:t> </a:t>
            </a:r>
            <a:r>
              <a:rPr lang="en-US" sz="4000" dirty="0" err="1"/>
              <a:t>sering</a:t>
            </a:r>
            <a:r>
              <a:rPr lang="en-US" sz="4000" dirty="0"/>
              <a:t> </a:t>
            </a:r>
            <a:r>
              <a:rPr lang="en-US" sz="4000" dirty="0" err="1"/>
              <a:t>terjadi</a:t>
            </a:r>
            <a:r>
              <a:rPr lang="en-US" sz="4000" dirty="0"/>
              <a:t> </a:t>
            </a:r>
            <a:r>
              <a:rPr lang="en-US" sz="4000" dirty="0" err="1"/>
              <a:t>kendala</a:t>
            </a:r>
            <a:r>
              <a:rPr lang="en-US" sz="4000" dirty="0"/>
              <a:t>.</a:t>
            </a:r>
          </a:p>
          <a:p>
            <a:pPr marL="571500" lvl="0" indent="-571500">
              <a:buFont typeface="Arial" panose="020B0604020202020204" pitchFamily="34" charset="0"/>
              <a:buChar char="•"/>
            </a:pPr>
            <a:r>
              <a:rPr lang="en-US" sz="4000" dirty="0" err="1"/>
              <a:t>Perhitungan</a:t>
            </a:r>
            <a:r>
              <a:rPr lang="en-US" sz="4000" dirty="0"/>
              <a:t> </a:t>
            </a:r>
            <a:r>
              <a:rPr lang="en-US" sz="4000" dirty="0" err="1"/>
              <a:t>hasil</a:t>
            </a:r>
            <a:r>
              <a:rPr lang="en-US" sz="4000" dirty="0"/>
              <a:t> </a:t>
            </a:r>
            <a:r>
              <a:rPr lang="en-US" sz="4000" dirty="0" err="1"/>
              <a:t>seleksi</a:t>
            </a:r>
            <a:r>
              <a:rPr lang="en-US" sz="4000" dirty="0"/>
              <a:t> </a:t>
            </a:r>
            <a:r>
              <a:rPr lang="en-US" sz="4000" dirty="0" err="1"/>
              <a:t>murid</a:t>
            </a:r>
            <a:r>
              <a:rPr lang="en-US" sz="4000" dirty="0"/>
              <a:t> </a:t>
            </a:r>
            <a:r>
              <a:rPr lang="en-US" sz="4000" dirty="0" err="1"/>
              <a:t>masih</a:t>
            </a:r>
            <a:r>
              <a:rPr lang="en-US" sz="4000" dirty="0"/>
              <a:t> </a:t>
            </a:r>
            <a:r>
              <a:rPr lang="en-US" sz="4000" dirty="0" err="1"/>
              <a:t>dilakukan</a:t>
            </a:r>
            <a:r>
              <a:rPr lang="en-US" sz="4000" dirty="0"/>
              <a:t> </a:t>
            </a:r>
            <a:r>
              <a:rPr lang="en-US" sz="4000" dirty="0" err="1"/>
              <a:t>secara</a:t>
            </a:r>
            <a:r>
              <a:rPr lang="en-US" sz="4000" dirty="0"/>
              <a:t> manual.</a:t>
            </a:r>
          </a:p>
        </p:txBody>
      </p:sp>
      <p:sp>
        <p:nvSpPr>
          <p:cNvPr id="16" name="Title 1"/>
          <p:cNvSpPr txBox="1">
            <a:spLocks/>
          </p:cNvSpPr>
          <p:nvPr/>
        </p:nvSpPr>
        <p:spPr>
          <a:xfrm>
            <a:off x="3851995" y="2376938"/>
            <a:ext cx="3474756" cy="369017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r>
              <a:rPr lang="en-US" sz="5100" b="1" u="sng" dirty="0" err="1" smtClean="0">
                <a:latin typeface="Times New Roman" panose="02020603050405020304" pitchFamily="18" charset="0"/>
                <a:cs typeface="Times New Roman" panose="02020603050405020304" pitchFamily="18" charset="0"/>
              </a:rPr>
              <a:t>Rumusan</a:t>
            </a:r>
            <a:r>
              <a:rPr lang="en-US" sz="5100" b="1" u="sng" dirty="0" smtClean="0">
                <a:latin typeface="Times New Roman" panose="02020603050405020304" pitchFamily="18" charset="0"/>
                <a:cs typeface="Times New Roman" panose="02020603050405020304" pitchFamily="18" charset="0"/>
              </a:rPr>
              <a:t> </a:t>
            </a:r>
            <a:r>
              <a:rPr lang="en-US" sz="5100" b="1" u="sng" dirty="0" err="1" smtClean="0">
                <a:latin typeface="Times New Roman" panose="02020603050405020304" pitchFamily="18" charset="0"/>
                <a:cs typeface="Times New Roman" panose="02020603050405020304" pitchFamily="18" charset="0"/>
              </a:rPr>
              <a:t>Masalah</a:t>
            </a:r>
            <a:endParaRPr lang="en-US" sz="5100" b="1" u="sng" dirty="0" smtClean="0">
              <a:latin typeface="Times New Roman" panose="02020603050405020304" pitchFamily="18" charset="0"/>
              <a:cs typeface="Times New Roman" panose="02020603050405020304" pitchFamily="18" charset="0"/>
            </a:endParaRPr>
          </a:p>
          <a:p>
            <a:pPr marL="571500" lvl="0" indent="-571500">
              <a:buFont typeface="Arial" panose="020B0604020202020204" pitchFamily="34" charset="0"/>
              <a:buChar char="•"/>
            </a:pPr>
            <a:endParaRPr lang="en-US" sz="4000" dirty="0"/>
          </a:p>
          <a:p>
            <a:pPr marL="571500" lvl="0" indent="-571500">
              <a:buFont typeface="Arial" panose="020B0604020202020204" pitchFamily="34" charset="0"/>
              <a:buChar char="•"/>
            </a:pPr>
            <a:endParaRPr lang="en-US" sz="4000" dirty="0" smtClean="0"/>
          </a:p>
          <a:p>
            <a:pPr marL="571500" lvl="0" indent="-571500">
              <a:buFont typeface="Arial" panose="020B0604020202020204" pitchFamily="34" charset="0"/>
              <a:buChar char="•"/>
            </a:pPr>
            <a:r>
              <a:rPr lang="id-ID" sz="4000" dirty="0" smtClean="0"/>
              <a:t>Apakah </a:t>
            </a:r>
            <a:r>
              <a:rPr lang="id-ID" sz="4000" dirty="0"/>
              <a:t>sistem tersebut sudah efektif atau belum</a:t>
            </a:r>
            <a:r>
              <a:rPr lang="en-US" sz="4000" dirty="0"/>
              <a:t>?</a:t>
            </a:r>
          </a:p>
          <a:p>
            <a:pPr marL="571500" lvl="0" indent="-571500">
              <a:buFont typeface="Arial" panose="020B0604020202020204" pitchFamily="34" charset="0"/>
              <a:buChar char="•"/>
            </a:pPr>
            <a:r>
              <a:rPr lang="en-US" sz="4000" dirty="0" err="1"/>
              <a:t>Bagaimana</a:t>
            </a:r>
            <a:r>
              <a:rPr lang="en-US" sz="4000" dirty="0"/>
              <a:t> </a:t>
            </a:r>
            <a:r>
              <a:rPr lang="id-ID" sz="4000" dirty="0"/>
              <a:t>proses </a:t>
            </a:r>
            <a:r>
              <a:rPr lang="en-US" sz="4000" dirty="0" err="1"/>
              <a:t>seleksi</a:t>
            </a:r>
            <a:r>
              <a:rPr lang="en-US" sz="4000" dirty="0"/>
              <a:t> </a:t>
            </a:r>
            <a:r>
              <a:rPr lang="en-US" sz="4000" dirty="0" err="1"/>
              <a:t>penerimaan</a:t>
            </a:r>
            <a:r>
              <a:rPr lang="en-US" sz="4000" dirty="0"/>
              <a:t> </a:t>
            </a:r>
            <a:r>
              <a:rPr lang="en-US" sz="4000" dirty="0" err="1"/>
              <a:t>murid</a:t>
            </a:r>
            <a:r>
              <a:rPr lang="en-US" sz="4000" dirty="0"/>
              <a:t> agar </a:t>
            </a:r>
            <a:r>
              <a:rPr lang="en-US" sz="4000" dirty="0" err="1"/>
              <a:t>tidak</a:t>
            </a:r>
            <a:r>
              <a:rPr lang="en-US" sz="4000" dirty="0"/>
              <a:t> </a:t>
            </a:r>
            <a:r>
              <a:rPr lang="en-US" sz="4000" dirty="0" err="1"/>
              <a:t>terjadi</a:t>
            </a:r>
            <a:r>
              <a:rPr lang="en-US" sz="4000" dirty="0"/>
              <a:t> </a:t>
            </a:r>
            <a:r>
              <a:rPr lang="en-US" sz="4000" dirty="0" err="1"/>
              <a:t>kendala</a:t>
            </a:r>
            <a:r>
              <a:rPr lang="en-US" sz="4000" dirty="0"/>
              <a:t>?</a:t>
            </a:r>
          </a:p>
          <a:p>
            <a:pPr marL="571500" lvl="0" indent="-571500">
              <a:buFont typeface="Arial" panose="020B0604020202020204" pitchFamily="34" charset="0"/>
              <a:buChar char="•"/>
            </a:pPr>
            <a:r>
              <a:rPr lang="id-ID" sz="4000" dirty="0"/>
              <a:t>Bagaimana proses </a:t>
            </a:r>
            <a:r>
              <a:rPr lang="en-US" sz="4000" dirty="0" err="1"/>
              <a:t>perhitungan</a:t>
            </a:r>
            <a:r>
              <a:rPr lang="en-US" sz="4000" dirty="0"/>
              <a:t> </a:t>
            </a:r>
            <a:r>
              <a:rPr lang="en-US" sz="4000" dirty="0" err="1"/>
              <a:t>hasil</a:t>
            </a:r>
            <a:r>
              <a:rPr lang="en-US" sz="4000" dirty="0"/>
              <a:t> </a:t>
            </a:r>
            <a:r>
              <a:rPr lang="en-US" sz="4000" dirty="0" err="1"/>
              <a:t>seleksi</a:t>
            </a:r>
            <a:r>
              <a:rPr lang="en-US" sz="4000" dirty="0"/>
              <a:t>? </a:t>
            </a:r>
          </a:p>
          <a:p>
            <a:endParaRPr lang="en-US" sz="4000" dirty="0"/>
          </a:p>
        </p:txBody>
      </p:sp>
      <p:sp>
        <p:nvSpPr>
          <p:cNvPr id="17" name="Title 1"/>
          <p:cNvSpPr txBox="1">
            <a:spLocks/>
          </p:cNvSpPr>
          <p:nvPr/>
        </p:nvSpPr>
        <p:spPr>
          <a:xfrm>
            <a:off x="7768281" y="2092411"/>
            <a:ext cx="4269155" cy="397849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r>
              <a:rPr lang="en-US" sz="5900" b="1" u="sng" dirty="0" err="1" smtClean="0">
                <a:latin typeface="Times New Roman" panose="02020603050405020304" pitchFamily="18" charset="0"/>
                <a:cs typeface="Times New Roman" panose="02020603050405020304" pitchFamily="18" charset="0"/>
              </a:rPr>
              <a:t>Batasan</a:t>
            </a:r>
            <a:r>
              <a:rPr lang="en-US" sz="5900" b="1" u="sng" dirty="0" smtClean="0">
                <a:latin typeface="Times New Roman" panose="02020603050405020304" pitchFamily="18" charset="0"/>
                <a:cs typeface="Times New Roman" panose="02020603050405020304" pitchFamily="18" charset="0"/>
              </a:rPr>
              <a:t> </a:t>
            </a:r>
            <a:r>
              <a:rPr lang="en-US" sz="5900" b="1" u="sng" dirty="0" err="1" smtClean="0">
                <a:latin typeface="Times New Roman" panose="02020603050405020304" pitchFamily="18" charset="0"/>
                <a:cs typeface="Times New Roman" panose="02020603050405020304" pitchFamily="18" charset="0"/>
              </a:rPr>
              <a:t>Masalah</a:t>
            </a:r>
            <a:endParaRPr lang="en-US" sz="5900" b="1" u="sng" dirty="0" smtClean="0">
              <a:latin typeface="Times New Roman" panose="02020603050405020304" pitchFamily="18" charset="0"/>
              <a:cs typeface="Times New Roman" panose="02020603050405020304" pitchFamily="18" charset="0"/>
            </a:endParaRPr>
          </a:p>
          <a:p>
            <a:pPr marL="571500" lvl="0" indent="-571500">
              <a:buFont typeface="Arial" panose="020B0604020202020204" pitchFamily="34" charset="0"/>
              <a:buChar char="•"/>
            </a:pPr>
            <a:endParaRPr lang="en-US" sz="4000" dirty="0"/>
          </a:p>
          <a:p>
            <a:pPr marL="571500" lvl="0" indent="-571500">
              <a:buFont typeface="Arial" panose="020B0604020202020204" pitchFamily="34" charset="0"/>
              <a:buChar char="•"/>
            </a:pPr>
            <a:r>
              <a:rPr lang="en-US" sz="4000" dirty="0" err="1" smtClean="0"/>
              <a:t>Pembahasan</a:t>
            </a:r>
            <a:r>
              <a:rPr lang="en-US" sz="4000" dirty="0" smtClean="0"/>
              <a:t> </a:t>
            </a:r>
            <a:r>
              <a:rPr lang="en-US" sz="4000" dirty="0"/>
              <a:t>yang </a:t>
            </a:r>
            <a:r>
              <a:rPr lang="en-US" sz="4000" dirty="0" err="1"/>
              <a:t>akan</a:t>
            </a:r>
            <a:r>
              <a:rPr lang="en-US" sz="4000" dirty="0"/>
              <a:t> </a:t>
            </a:r>
            <a:r>
              <a:rPr lang="en-US" sz="4000" dirty="0" err="1"/>
              <a:t>dibahas</a:t>
            </a:r>
            <a:r>
              <a:rPr lang="en-US" sz="4000" dirty="0"/>
              <a:t> </a:t>
            </a:r>
            <a:r>
              <a:rPr lang="en-US" sz="4000" dirty="0" err="1"/>
              <a:t>dalam</a:t>
            </a:r>
            <a:r>
              <a:rPr lang="en-US" sz="4000" dirty="0"/>
              <a:t> proses </a:t>
            </a:r>
            <a:r>
              <a:rPr lang="en-US" sz="4000" dirty="0" err="1"/>
              <a:t>penerimaan</a:t>
            </a:r>
            <a:r>
              <a:rPr lang="en-US" sz="4000" dirty="0"/>
              <a:t> </a:t>
            </a:r>
            <a:r>
              <a:rPr lang="en-US" sz="4000" dirty="0" err="1"/>
              <a:t>murid</a:t>
            </a:r>
            <a:r>
              <a:rPr lang="en-US" sz="4000" dirty="0"/>
              <a:t> </a:t>
            </a:r>
            <a:r>
              <a:rPr lang="en-US" sz="4000" dirty="0" err="1"/>
              <a:t>baru</a:t>
            </a:r>
            <a:r>
              <a:rPr lang="en-US" sz="4000" dirty="0"/>
              <a:t> </a:t>
            </a:r>
            <a:r>
              <a:rPr lang="en-US" sz="4000" dirty="0" err="1"/>
              <a:t>meliputi</a:t>
            </a:r>
            <a:r>
              <a:rPr lang="en-US" sz="4000" dirty="0"/>
              <a:t> proses </a:t>
            </a:r>
            <a:r>
              <a:rPr lang="en-US" sz="4000" dirty="0" err="1"/>
              <a:t>pendaftaran</a:t>
            </a:r>
            <a:r>
              <a:rPr lang="en-US" sz="4000" dirty="0"/>
              <a:t> </a:t>
            </a:r>
            <a:r>
              <a:rPr lang="en-US" sz="4000" dirty="0" err="1"/>
              <a:t>dan</a:t>
            </a:r>
            <a:r>
              <a:rPr lang="en-US" sz="4000" dirty="0"/>
              <a:t> </a:t>
            </a:r>
            <a:r>
              <a:rPr lang="en-US" sz="4000" dirty="0" err="1"/>
              <a:t>tahap</a:t>
            </a:r>
            <a:r>
              <a:rPr lang="en-US" sz="4000" dirty="0"/>
              <a:t> </a:t>
            </a:r>
            <a:r>
              <a:rPr lang="en-US" sz="4000" dirty="0" err="1"/>
              <a:t>penyeleksian</a:t>
            </a:r>
            <a:r>
              <a:rPr lang="en-US" sz="4000" dirty="0"/>
              <a:t> </a:t>
            </a:r>
            <a:r>
              <a:rPr lang="en-US" sz="4000" dirty="0" err="1"/>
              <a:t>murid</a:t>
            </a:r>
            <a:r>
              <a:rPr lang="en-US" sz="4000" dirty="0"/>
              <a:t> </a:t>
            </a:r>
            <a:r>
              <a:rPr lang="en-US" sz="4000" dirty="0" err="1"/>
              <a:t>baru</a:t>
            </a:r>
            <a:r>
              <a:rPr lang="en-US" sz="4000" dirty="0"/>
              <a:t>.</a:t>
            </a:r>
          </a:p>
          <a:p>
            <a:pPr marL="571500" lvl="0" indent="-571500">
              <a:buFont typeface="Arial" panose="020B0604020202020204" pitchFamily="34" charset="0"/>
              <a:buChar char="•"/>
            </a:pPr>
            <a:r>
              <a:rPr lang="en-US" sz="4000" dirty="0" err="1"/>
              <a:t>Analisa</a:t>
            </a:r>
            <a:r>
              <a:rPr lang="en-US" sz="4000" dirty="0"/>
              <a:t> </a:t>
            </a:r>
            <a:r>
              <a:rPr lang="en-US" sz="4000" dirty="0" err="1"/>
              <a:t>tidak</a:t>
            </a:r>
            <a:r>
              <a:rPr lang="en-US" sz="4000" dirty="0"/>
              <a:t> </a:t>
            </a:r>
            <a:r>
              <a:rPr lang="en-US" sz="4000" dirty="0" err="1"/>
              <a:t>sampai</a:t>
            </a:r>
            <a:r>
              <a:rPr lang="en-US" sz="4000" dirty="0"/>
              <a:t> </a:t>
            </a:r>
            <a:r>
              <a:rPr lang="en-US" sz="4000" dirty="0" err="1"/>
              <a:t>menjadi</a:t>
            </a:r>
            <a:r>
              <a:rPr lang="en-US" sz="4000" dirty="0"/>
              <a:t> </a:t>
            </a:r>
            <a:r>
              <a:rPr lang="en-US" sz="4000" dirty="0" err="1"/>
              <a:t>bahan</a:t>
            </a:r>
            <a:r>
              <a:rPr lang="en-US" sz="4000" dirty="0"/>
              <a:t> </a:t>
            </a:r>
            <a:r>
              <a:rPr lang="en-US" sz="4000" dirty="0" err="1"/>
              <a:t>pengambil</a:t>
            </a:r>
            <a:r>
              <a:rPr lang="en-US" sz="4000" dirty="0"/>
              <a:t> </a:t>
            </a:r>
            <a:r>
              <a:rPr lang="en-US" sz="4000" dirty="0" err="1"/>
              <a:t>keputusan</a:t>
            </a:r>
            <a:r>
              <a:rPr lang="en-US" sz="4000" dirty="0"/>
              <a:t> </a:t>
            </a:r>
            <a:r>
              <a:rPr lang="en-US" sz="4000" dirty="0" err="1"/>
              <a:t>untuk</a:t>
            </a:r>
            <a:r>
              <a:rPr lang="en-US" sz="4000" dirty="0"/>
              <a:t> </a:t>
            </a:r>
            <a:r>
              <a:rPr lang="en-US" sz="4000" dirty="0" err="1"/>
              <a:t>murid</a:t>
            </a:r>
            <a:r>
              <a:rPr lang="en-US" sz="4000" dirty="0"/>
              <a:t> </a:t>
            </a:r>
            <a:r>
              <a:rPr lang="en-US" sz="4000" dirty="0" err="1"/>
              <a:t>tidak</a:t>
            </a:r>
            <a:r>
              <a:rPr lang="en-US" sz="4000" dirty="0"/>
              <a:t> lulus </a:t>
            </a:r>
            <a:r>
              <a:rPr lang="en-US" sz="4000" dirty="0" err="1"/>
              <a:t>seleksi</a:t>
            </a:r>
            <a:r>
              <a:rPr lang="en-US" sz="4000" dirty="0"/>
              <a:t>. </a:t>
            </a:r>
          </a:p>
          <a:p>
            <a:pPr marL="571500" lvl="0" indent="-571500">
              <a:buFont typeface="Arial" panose="020B0604020202020204" pitchFamily="34" charset="0"/>
              <a:buChar char="•"/>
            </a:pPr>
            <a:r>
              <a:rPr lang="en-US" sz="4000" dirty="0" err="1"/>
              <a:t>Dalam</a:t>
            </a:r>
            <a:r>
              <a:rPr lang="en-US" sz="4000" dirty="0"/>
              <a:t> proses </a:t>
            </a:r>
            <a:r>
              <a:rPr lang="en-US" sz="4000" dirty="0" err="1"/>
              <a:t>penerimaan</a:t>
            </a:r>
            <a:r>
              <a:rPr lang="en-US" sz="4000" dirty="0"/>
              <a:t> </a:t>
            </a:r>
            <a:r>
              <a:rPr lang="en-US" sz="4000" dirty="0" err="1"/>
              <a:t>murid</a:t>
            </a:r>
            <a:r>
              <a:rPr lang="en-US" sz="4000" dirty="0"/>
              <a:t> </a:t>
            </a:r>
            <a:r>
              <a:rPr lang="en-US" sz="4000" dirty="0" err="1"/>
              <a:t>baru</a:t>
            </a:r>
            <a:r>
              <a:rPr lang="en-US" sz="4000" dirty="0"/>
              <a:t> </a:t>
            </a:r>
            <a:r>
              <a:rPr lang="en-US" sz="4000" dirty="0" err="1"/>
              <a:t>ini</a:t>
            </a:r>
            <a:r>
              <a:rPr lang="en-US" sz="4000" dirty="0"/>
              <a:t> </a:t>
            </a:r>
            <a:r>
              <a:rPr lang="en-US" sz="4000" dirty="0" err="1"/>
              <a:t>tidak</a:t>
            </a:r>
            <a:r>
              <a:rPr lang="en-US" sz="4000" dirty="0"/>
              <a:t> </a:t>
            </a:r>
            <a:r>
              <a:rPr lang="en-US" sz="4000" dirty="0" err="1"/>
              <a:t>membahas</a:t>
            </a:r>
            <a:r>
              <a:rPr lang="en-US" sz="4000" dirty="0"/>
              <a:t> proses </a:t>
            </a:r>
            <a:r>
              <a:rPr lang="en-US" sz="4000" dirty="0" err="1"/>
              <a:t>registrasi</a:t>
            </a:r>
            <a:r>
              <a:rPr lang="en-US" sz="4000" dirty="0"/>
              <a:t>, </a:t>
            </a:r>
            <a:r>
              <a:rPr lang="en-US" sz="4000" dirty="0" err="1"/>
              <a:t>pembagian</a:t>
            </a:r>
            <a:r>
              <a:rPr lang="en-US" sz="4000" dirty="0"/>
              <a:t> </a:t>
            </a:r>
            <a:r>
              <a:rPr lang="en-US" sz="4000" dirty="0" err="1"/>
              <a:t>kelas</a:t>
            </a:r>
            <a:r>
              <a:rPr lang="en-US" sz="4000" dirty="0"/>
              <a:t>, </a:t>
            </a:r>
            <a:r>
              <a:rPr lang="en-US" sz="4000" dirty="0" err="1"/>
              <a:t>dan</a:t>
            </a:r>
            <a:r>
              <a:rPr lang="en-US" sz="4000" dirty="0"/>
              <a:t> lain-lain.</a:t>
            </a:r>
          </a:p>
        </p:txBody>
      </p:sp>
    </p:spTree>
    <p:extLst>
      <p:ext uri="{BB962C8B-B14F-4D97-AF65-F5344CB8AC3E}">
        <p14:creationId xmlns:p14="http://schemas.microsoft.com/office/powerpoint/2010/main" val="2215594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627" y="583510"/>
            <a:ext cx="5605150" cy="755009"/>
          </a:xfrm>
        </p:spPr>
        <p:txBody>
          <a:bodyPr>
            <a:normAutofit/>
          </a:bodyPr>
          <a:lstStyle/>
          <a:p>
            <a:r>
              <a:rPr lang="id-ID" b="1" dirty="0" smtClean="0">
                <a:solidFill>
                  <a:srgbClr val="0070C0"/>
                </a:solidFill>
                <a:latin typeface="Times New Roman" panose="02020603050405020304" pitchFamily="18" charset="0"/>
                <a:cs typeface="Times New Roman" panose="02020603050405020304" pitchFamily="18" charset="0"/>
              </a:rPr>
              <a:t>Tujuan</a:t>
            </a:r>
            <a:r>
              <a:rPr lang="en-US" b="1" dirty="0" smtClean="0">
                <a:solidFill>
                  <a:srgbClr val="0070C0"/>
                </a:solidFill>
                <a:latin typeface="Times New Roman" panose="02020603050405020304" pitchFamily="18" charset="0"/>
                <a:cs typeface="Times New Roman" panose="02020603050405020304" pitchFamily="18" charset="0"/>
              </a:rPr>
              <a:t> </a:t>
            </a:r>
            <a:r>
              <a:rPr lang="id-ID" b="1" dirty="0" smtClean="0">
                <a:solidFill>
                  <a:srgbClr val="0070C0"/>
                </a:solidFill>
                <a:latin typeface="Times New Roman" panose="02020603050405020304" pitchFamily="18" charset="0"/>
                <a:cs typeface="Times New Roman" panose="02020603050405020304" pitchFamily="18" charset="0"/>
              </a:rPr>
              <a:t>Dan</a:t>
            </a:r>
            <a:r>
              <a:rPr lang="en-US" b="1" dirty="0">
                <a:solidFill>
                  <a:srgbClr val="0070C0"/>
                </a:solidFill>
                <a:latin typeface="Times New Roman" panose="02020603050405020304" pitchFamily="18" charset="0"/>
                <a:cs typeface="Times New Roman" panose="02020603050405020304" pitchFamily="18" charset="0"/>
              </a:rPr>
              <a:t> </a:t>
            </a:r>
            <a:r>
              <a:rPr lang="id-ID" b="1" dirty="0" smtClean="0">
                <a:solidFill>
                  <a:srgbClr val="0070C0"/>
                </a:solidFill>
                <a:latin typeface="Times New Roman" panose="02020603050405020304" pitchFamily="18" charset="0"/>
                <a:cs typeface="Times New Roman" panose="02020603050405020304" pitchFamily="18" charset="0"/>
              </a:rPr>
              <a:t>Manfaat</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392562" y="2042984"/>
            <a:ext cx="4868562" cy="31586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2"/>
            <a:r>
              <a:rPr lang="id-ID" sz="4000" b="1" dirty="0">
                <a:solidFill>
                  <a:schemeClr val="bg1">
                    <a:lumMod val="95000"/>
                    <a:lumOff val="5000"/>
                  </a:schemeClr>
                </a:solidFill>
              </a:rPr>
              <a:t>	</a:t>
            </a:r>
            <a:r>
              <a:rPr lang="id-ID" sz="4000" b="1" u="sng" dirty="0" smtClean="0">
                <a:solidFill>
                  <a:schemeClr val="bg1">
                    <a:lumMod val="95000"/>
                    <a:lumOff val="5000"/>
                  </a:schemeClr>
                </a:solidFill>
              </a:rPr>
              <a:t>Tujuan</a:t>
            </a:r>
          </a:p>
          <a:p>
            <a:pPr lvl="2"/>
            <a:endParaRPr lang="en-US" sz="4000" b="1" u="sng" dirty="0">
              <a:solidFill>
                <a:schemeClr val="bg1">
                  <a:lumMod val="95000"/>
                  <a:lumOff val="5000"/>
                </a:schemeClr>
              </a:solidFill>
            </a:endParaRPr>
          </a:p>
          <a:p>
            <a:r>
              <a:rPr lang="id-ID" sz="2000" dirty="0">
                <a:solidFill>
                  <a:schemeClr val="bg1">
                    <a:lumMod val="95000"/>
                    <a:lumOff val="5000"/>
                  </a:schemeClr>
                </a:solidFill>
              </a:rPr>
              <a:t>Tujuan dari penulisan laporan Kerja Praktek ini adalah untuk memenuhi mata kuliah Kerja Praktek pada Semester VI (Enam) Jurusan Teknik Informatika Universitas Muhammadiyah Tangerang.</a:t>
            </a:r>
            <a:endParaRPr lang="en-US" dirty="0">
              <a:solidFill>
                <a:schemeClr val="bg1">
                  <a:lumMod val="95000"/>
                  <a:lumOff val="5000"/>
                </a:schemeClr>
              </a:solidFill>
            </a:endParaRPr>
          </a:p>
        </p:txBody>
      </p:sp>
      <p:sp>
        <p:nvSpPr>
          <p:cNvPr id="8" name="Rounded Rectangle 7"/>
          <p:cNvSpPr/>
          <p:nvPr/>
        </p:nvSpPr>
        <p:spPr>
          <a:xfrm>
            <a:off x="1054445" y="2042984"/>
            <a:ext cx="4555523" cy="31814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2"/>
            <a:r>
              <a:rPr lang="id-ID" sz="3200" b="1" dirty="0" smtClean="0">
                <a:solidFill>
                  <a:schemeClr val="bg1">
                    <a:lumMod val="95000"/>
                    <a:lumOff val="5000"/>
                  </a:schemeClr>
                </a:solidFill>
              </a:rPr>
              <a:t>	</a:t>
            </a:r>
            <a:r>
              <a:rPr lang="id-ID" sz="3200" b="1" u="sng" dirty="0" smtClean="0">
                <a:solidFill>
                  <a:schemeClr val="bg1">
                    <a:lumMod val="95000"/>
                    <a:lumOff val="5000"/>
                  </a:schemeClr>
                </a:solidFill>
              </a:rPr>
              <a:t>Manfaat</a:t>
            </a:r>
          </a:p>
          <a:p>
            <a:pPr lvl="2"/>
            <a:endParaRPr lang="en-US" sz="2400" b="1" u="sng" dirty="0">
              <a:solidFill>
                <a:schemeClr val="bg1">
                  <a:lumMod val="95000"/>
                  <a:lumOff val="5000"/>
                </a:schemeClr>
              </a:solidFill>
            </a:endParaRPr>
          </a:p>
          <a:p>
            <a:r>
              <a:rPr lang="id-ID" dirty="0">
                <a:solidFill>
                  <a:schemeClr val="bg1">
                    <a:lumMod val="95000"/>
                    <a:lumOff val="5000"/>
                  </a:schemeClr>
                </a:solidFill>
              </a:rPr>
              <a:t>Sesuai dengan permasalahan dan tujuan penelitian yang sudah disebutkan. Banyak manfaat yang dapat penulis petik dalam penyusunan laporan kerja praktek ini</a:t>
            </a:r>
            <a:endParaRPr lang="en-US" dirty="0">
              <a:solidFill>
                <a:schemeClr val="bg1">
                  <a:lumMod val="95000"/>
                  <a:lumOff val="5000"/>
                </a:schemeClr>
              </a:solidFill>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919" y="151913"/>
            <a:ext cx="1258410" cy="1320503"/>
          </a:xfrm>
          <a:prstGeom prst="rect">
            <a:avLst/>
          </a:prstGeom>
        </p:spPr>
      </p:pic>
      <p:sp>
        <p:nvSpPr>
          <p:cNvPr id="10"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Tree>
    <p:extLst>
      <p:ext uri="{BB962C8B-B14F-4D97-AF65-F5344CB8AC3E}">
        <p14:creationId xmlns:p14="http://schemas.microsoft.com/office/powerpoint/2010/main" val="3672181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37" y="0"/>
            <a:ext cx="9381250" cy="1004192"/>
          </a:xfrm>
        </p:spPr>
        <p:txBody>
          <a:bodyPr/>
          <a:lstStyle/>
          <a:p>
            <a:r>
              <a:rPr lang="en-US" b="1" dirty="0" err="1" smtClean="0">
                <a:solidFill>
                  <a:srgbClr val="0070C0"/>
                </a:solidFill>
                <a:latin typeface="Times New Roman" panose="02020603050405020304" pitchFamily="18" charset="0"/>
                <a:cs typeface="Times New Roman" panose="02020603050405020304" pitchFamily="18" charset="0"/>
              </a:rPr>
              <a:t>Sejarah</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Singkat</a:t>
            </a:r>
            <a:r>
              <a:rPr lang="en-US" b="1" dirty="0" smtClean="0">
                <a:solidFill>
                  <a:srgbClr val="0070C0"/>
                </a:solidFill>
                <a:latin typeface="Times New Roman" panose="02020603050405020304" pitchFamily="18" charset="0"/>
                <a:cs typeface="Times New Roman" panose="02020603050405020304" pitchFamily="18" charset="0"/>
              </a:rPr>
              <a:t> PAUD RAJAWALI</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2436" y="1771594"/>
            <a:ext cx="10724017" cy="4415022"/>
          </a:xfrm>
        </p:spPr>
        <p:txBody>
          <a:bodyPr>
            <a:normAutofit fontScale="77500" lnSpcReduction="20000"/>
          </a:bodyPr>
          <a:lstStyle/>
          <a:p>
            <a:pPr>
              <a:lnSpc>
                <a:spcPct val="170000"/>
              </a:lnSpc>
            </a:pP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awalnya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didirikan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karna</a:t>
            </a:r>
            <a:r>
              <a:rPr lang="en-US" dirty="0">
                <a:latin typeface="Times New Roman" panose="02020603050405020304" pitchFamily="18" charset="0"/>
                <a:cs typeface="Times New Roman" panose="02020603050405020304" pitchFamily="18" charset="0"/>
              </a:rPr>
              <a:t> ide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para </a:t>
            </a:r>
            <a:r>
              <a:rPr lang="en-US" dirty="0" err="1">
                <a:latin typeface="Times New Roman" panose="02020603050405020304" pitchFamily="18" charset="0"/>
                <a:cs typeface="Times New Roman" panose="02020603050405020304" pitchFamily="18" charset="0"/>
              </a:rPr>
              <a:t>kader-kader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paud</a:t>
            </a:r>
            <a:r>
              <a:rPr lang="en-US" dirty="0">
                <a:latin typeface="Times New Roman" panose="02020603050405020304" pitchFamily="18" charset="0"/>
                <a:cs typeface="Times New Roman" panose="02020603050405020304" pitchFamily="18" charset="0"/>
              </a:rPr>
              <a:t> lain, para </a:t>
            </a:r>
            <a:r>
              <a:rPr lang="en-US" dirty="0" err="1">
                <a:latin typeface="Times New Roman" panose="02020603050405020304" pitchFamily="18" charset="0"/>
                <a:cs typeface="Times New Roman" panose="02020603050405020304" pitchFamily="18" charset="0"/>
              </a:rPr>
              <a:t>tokoh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mendukung</a:t>
            </a:r>
            <a:r>
              <a:rPr lang="en-US" dirty="0">
                <a:latin typeface="Times New Roman" panose="02020603050405020304" pitchFamily="18" charset="0"/>
                <a:cs typeface="Times New Roman" panose="02020603050405020304" pitchFamily="18" charset="0"/>
              </a:rPr>
              <a:t> ide </a:t>
            </a:r>
            <a:r>
              <a:rPr lang="en-US" dirty="0" err="1">
                <a:latin typeface="Times New Roman" panose="02020603050405020304" pitchFamily="18" charset="0"/>
                <a:cs typeface="Times New Roman" panose="02020603050405020304" pitchFamily="18" charset="0"/>
              </a:rPr>
              <a:t>mendirikan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lembaga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pendidikan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Dukungan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diperoleh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ditunjukkan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pemberian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ijin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mengurus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perijinan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departemen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pendidikan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nasional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kabupaten</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Tangerang</a:t>
            </a:r>
            <a:r>
              <a:rPr lang="en-US" dirty="0">
                <a:latin typeface="Times New Roman" panose="02020603050405020304" pitchFamily="18" charset="0"/>
                <a:cs typeface="Times New Roman" panose="02020603050405020304" pitchFamily="18" charset="0"/>
              </a:rPr>
              <a:t>.</a:t>
            </a:r>
          </a:p>
          <a:p>
            <a:pPr>
              <a:lnSpc>
                <a:spcPct val="170000"/>
              </a:lnSpc>
            </a:pPr>
            <a:r>
              <a:rPr lang="en-US" dirty="0" err="1">
                <a:latin typeface="Times New Roman" panose="02020603050405020304" pitchFamily="18" charset="0"/>
                <a:cs typeface="Times New Roman" panose="02020603050405020304" pitchFamily="18" charset="0"/>
              </a:rPr>
              <a:t>Paud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menyelenggarakan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Kegiatan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Belajar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Mengajar</a:t>
            </a:r>
            <a:r>
              <a:rPr lang="en-US" dirty="0">
                <a:latin typeface="Times New Roman" panose="02020603050405020304" pitchFamily="18" charset="0"/>
                <a:cs typeface="Times New Roman" panose="02020603050405020304" pitchFamily="18" charset="0"/>
              </a:rPr>
              <a:t> (KBM)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kondisi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belum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sempurna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awal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ajaran</a:t>
            </a:r>
            <a:r>
              <a:rPr lang="en-US" dirty="0">
                <a:latin typeface="Times New Roman" panose="02020603050405020304" pitchFamily="18" charset="0"/>
                <a:cs typeface="Times New Roman" panose="02020603050405020304" pitchFamily="18" charset="0"/>
              </a:rPr>
              <a:t> 2007/2008.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berjalan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rombongan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belajar</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diberi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kelas</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B, di </a:t>
            </a:r>
            <a:r>
              <a:rPr lang="en-US" dirty="0" err="1">
                <a:latin typeface="Times New Roman" panose="02020603050405020304" pitchFamily="18" charset="0"/>
                <a:cs typeface="Times New Roman" panose="02020603050405020304" pitchFamily="18" charset="0"/>
              </a:rPr>
              <a:t>bawah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pimpinan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Fajar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Rin</a:t>
            </a:r>
            <a:r>
              <a:rPr lang="id-ID" dirty="0">
                <a:latin typeface="Times New Roman" panose="02020603050405020304" pitchFamily="18" charset="0"/>
                <a:cs typeface="Times New Roman" panose="02020603050405020304" pitchFamily="18" charset="0"/>
              </a:rPr>
              <a:t>i, S</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Kepala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menerima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Keputusan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Pendidikan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Nomor</a:t>
            </a:r>
            <a:r>
              <a:rPr lang="en-US" dirty="0">
                <a:latin typeface="Times New Roman" panose="02020603050405020304" pitchFamily="18" charset="0"/>
                <a:cs typeface="Times New Roman" panose="02020603050405020304" pitchFamily="18" charset="0"/>
              </a:rPr>
              <a:t> 421.1/260 </a:t>
            </a:r>
            <a:r>
              <a:rPr lang="en-US" dirty="0" err="1">
                <a:latin typeface="Times New Roman" panose="02020603050405020304" pitchFamily="18" charset="0"/>
                <a:cs typeface="Times New Roman" panose="02020603050405020304" pitchFamily="18" charset="0"/>
              </a:rPr>
              <a:t>tentang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Pembukaan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Pelajaran</a:t>
            </a:r>
            <a:r>
              <a:rPr lang="en-US" dirty="0">
                <a:latin typeface="Times New Roman" panose="02020603050405020304" pitchFamily="18" charset="0"/>
                <a:cs typeface="Times New Roman" panose="02020603050405020304" pitchFamily="18" charset="0"/>
              </a:rPr>
              <a:t> 2007/2008, </a:t>
            </a:r>
            <a:r>
              <a:rPr lang="en-US" dirty="0" err="1">
                <a:latin typeface="Times New Roman" panose="02020603050405020304" pitchFamily="18" charset="0"/>
                <a:cs typeface="Times New Roman" panose="02020603050405020304" pitchFamily="18" charset="0"/>
              </a:rPr>
              <a:t>Nomor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Sekolah</a:t>
            </a:r>
            <a:r>
              <a:rPr lang="en-US" dirty="0">
                <a:latin typeface="Times New Roman" panose="02020603050405020304" pitchFamily="18" charset="0"/>
                <a:cs typeface="Times New Roman" panose="02020603050405020304" pitchFamily="18" charset="0"/>
              </a:rPr>
              <a:t> 69768979. Dari survey di </a:t>
            </a:r>
            <a:r>
              <a:rPr lang="en-US" dirty="0" err="1">
                <a:latin typeface="Times New Roman" panose="02020603050405020304" pitchFamily="18" charset="0"/>
                <a:cs typeface="Times New Roman" panose="02020603050405020304" pitchFamily="18" charset="0"/>
              </a:rPr>
              <a:t>lapangan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keterangan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pemberian</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nama PAUD R</a:t>
            </a:r>
            <a:r>
              <a:rPr lang="en-US" dirty="0" err="1">
                <a:latin typeface="Times New Roman" panose="02020603050405020304" pitchFamily="18" charset="0"/>
                <a:cs typeface="Times New Roman" panose="02020603050405020304" pitchFamily="18" charset="0"/>
              </a:rPr>
              <a:t>ajawali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Seiring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berjalannya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waktu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masyarakat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menyadari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pentingnya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pendidikan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pondasi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mereka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sehingga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sambutan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masyarakat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semakin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terbukti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antusiasme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masyarakat</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menyekolahkan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putrinya</a:t>
            </a:r>
            <a:r>
              <a:rPr lang="en-US" dirty="0">
                <a:latin typeface="Times New Roman" panose="02020603050405020304" pitchFamily="18" charset="0"/>
                <a:cs typeface="Times New Roman" panose="02020603050405020304" pitchFamily="18" charset="0"/>
              </a:rPr>
              <a:t> di</a:t>
            </a:r>
            <a:r>
              <a:rPr lang="id-ID" dirty="0">
                <a:latin typeface="Times New Roman" panose="02020603050405020304" pitchFamily="18" charset="0"/>
                <a:cs typeface="Times New Roman" panose="02020603050405020304" pitchFamily="18" charset="0"/>
              </a:rPr>
              <a:t> PAUD </a:t>
            </a:r>
            <a:r>
              <a:rPr lang="en-US" dirty="0" err="1">
                <a:latin typeface="Times New Roman" panose="02020603050405020304" pitchFamily="18" charset="0"/>
                <a:cs typeface="Times New Roman" panose="02020603050405020304" pitchFamily="18" charset="0"/>
              </a:rPr>
              <a:t>Rajawali</a:t>
            </a:r>
            <a:r>
              <a:rPr lang="en-US" dirty="0">
                <a:latin typeface="Times New Roman" panose="02020603050405020304" pitchFamily="18" charset="0"/>
                <a:cs typeface="Times New Roman" panose="02020603050405020304" pitchFamily="18" charset="0"/>
              </a:rPr>
              <a:t>.</a:t>
            </a:r>
          </a:p>
          <a:p>
            <a:pPr>
              <a:lnSpc>
                <a:spcPct val="170000"/>
              </a:lnSpc>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919" y="151913"/>
            <a:ext cx="1258410" cy="1320503"/>
          </a:xfrm>
          <a:prstGeom prst="rect">
            <a:avLst/>
          </a:prstGeom>
        </p:spPr>
      </p:pic>
      <p:sp>
        <p:nvSpPr>
          <p:cNvPr id="5"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Tree>
    <p:extLst>
      <p:ext uri="{BB962C8B-B14F-4D97-AF65-F5344CB8AC3E}">
        <p14:creationId xmlns:p14="http://schemas.microsoft.com/office/powerpoint/2010/main" val="188120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99" y="460918"/>
            <a:ext cx="6728666" cy="831198"/>
          </a:xfrm>
        </p:spPr>
        <p:txBody>
          <a:bodyPr>
            <a:normAutofit/>
          </a:bodyPr>
          <a:lstStyle/>
          <a:p>
            <a:pPr lvl="1" algn="l" rtl="0">
              <a:lnSpc>
                <a:spcPct val="90000"/>
              </a:lnSpc>
              <a:spcBef>
                <a:spcPct val="0"/>
              </a:spcBef>
            </a:pPr>
            <a:r>
              <a:rPr lang="id-ID" sz="4000" b="1" dirty="0">
                <a:solidFill>
                  <a:srgbClr val="0070C0"/>
                </a:solidFill>
                <a:latin typeface="Times New Roman" panose="02020603050405020304" pitchFamily="18" charset="0"/>
                <a:cs typeface="Times New Roman" panose="02020603050405020304" pitchFamily="18" charset="0"/>
              </a:rPr>
              <a:t>Visi dan </a:t>
            </a:r>
            <a:r>
              <a:rPr lang="id-ID" sz="4000" b="1" dirty="0" smtClean="0">
                <a:solidFill>
                  <a:srgbClr val="0070C0"/>
                </a:solidFill>
                <a:latin typeface="Times New Roman" panose="02020603050405020304" pitchFamily="18" charset="0"/>
                <a:cs typeface="Times New Roman" panose="02020603050405020304" pitchFamily="18" charset="0"/>
              </a:rPr>
              <a:t>Misi </a:t>
            </a:r>
            <a:r>
              <a:rPr lang="en-US" sz="4000" b="1" dirty="0" smtClean="0">
                <a:solidFill>
                  <a:srgbClr val="0070C0"/>
                </a:solidFill>
                <a:latin typeface="Times New Roman" panose="02020603050405020304" pitchFamily="18" charset="0"/>
                <a:cs typeface="Times New Roman" panose="02020603050405020304" pitchFamily="18" charset="0"/>
              </a:rPr>
              <a:t>PAUD </a:t>
            </a:r>
            <a:r>
              <a:rPr lang="en-US" sz="4000" b="1" dirty="0" err="1" smtClean="0">
                <a:solidFill>
                  <a:srgbClr val="0070C0"/>
                </a:solidFill>
                <a:latin typeface="Times New Roman" panose="02020603050405020304" pitchFamily="18" charset="0"/>
                <a:cs typeface="Times New Roman" panose="02020603050405020304" pitchFamily="18" charset="0"/>
              </a:rPr>
              <a:t>Rajawali</a:t>
            </a:r>
            <a:endParaRPr lang="en-US" sz="4000"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189" y="2884895"/>
            <a:ext cx="2293097" cy="2424692"/>
          </a:xfrm>
        </p:spPr>
      </p:pic>
      <p:sp>
        <p:nvSpPr>
          <p:cNvPr id="5" name="Rounded Rectangle 4"/>
          <p:cNvSpPr/>
          <p:nvPr/>
        </p:nvSpPr>
        <p:spPr>
          <a:xfrm>
            <a:off x="549519" y="2075936"/>
            <a:ext cx="4110681" cy="42095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r>
              <a:rPr lang="en-US" sz="2400" b="1" u="sng" dirty="0" smtClean="0">
                <a:latin typeface="Times New Roman" panose="02020603050405020304" pitchFamily="18" charset="0"/>
                <a:cs typeface="Times New Roman" panose="02020603050405020304" pitchFamily="18" charset="0"/>
              </a:rPr>
              <a:t>VISI</a:t>
            </a:r>
          </a:p>
          <a:p>
            <a:pPr algn="ctr" fontAlgn="base"/>
            <a:endParaRPr lang="en-US" sz="2400" b="1" u="sng" dirty="0" smtClean="0">
              <a:latin typeface="Times New Roman" panose="02020603050405020304" pitchFamily="18" charset="0"/>
              <a:cs typeface="Times New Roman" panose="02020603050405020304" pitchFamily="18" charset="0"/>
            </a:endParaRPr>
          </a:p>
          <a:p>
            <a:pPr fontAlgn="base"/>
            <a:r>
              <a:rPr lang="en-US" sz="2400" dirty="0" err="1" smtClean="0">
                <a:latin typeface="Times New Roman" panose="02020603050405020304" pitchFamily="18" charset="0"/>
                <a:cs typeface="Times New Roman" panose="02020603050405020304" pitchFamily="18" charset="0"/>
              </a:rPr>
              <a:t>Membentuk</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anak</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cerdas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terampil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berakhlak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sholeh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sholihah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sehingga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terwujud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anak</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kreatif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mandiri</a:t>
            </a:r>
            <a:r>
              <a:rPr lang="en-US" sz="2400" dirty="0">
                <a:latin typeface="Times New Roman" panose="02020603050405020304" pitchFamily="18" charset="0"/>
                <a:cs typeface="Times New Roman" panose="02020603050405020304" pitchFamily="18" charset="0"/>
              </a:rPr>
              <a:t>.</a:t>
            </a:r>
          </a:p>
        </p:txBody>
      </p:sp>
      <p:sp>
        <p:nvSpPr>
          <p:cNvPr id="6" name="Rounded Rectangle 5"/>
          <p:cNvSpPr/>
          <p:nvPr/>
        </p:nvSpPr>
        <p:spPr>
          <a:xfrm>
            <a:off x="7179275" y="2104306"/>
            <a:ext cx="4386649" cy="41811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id-ID" sz="2400" b="1" u="sng" dirty="0" smtClean="0">
                <a:solidFill>
                  <a:schemeClr val="bg1">
                    <a:lumMod val="95000"/>
                    <a:lumOff val="5000"/>
                  </a:schemeClr>
                </a:solidFill>
              </a:rPr>
              <a:t>Misi</a:t>
            </a:r>
          </a:p>
          <a:p>
            <a:pPr lvl="0" algn="ctr"/>
            <a:endParaRPr lang="en-US" sz="1300" b="1" u="sng" dirty="0" smtClean="0">
              <a:solidFill>
                <a:schemeClr val="bg1">
                  <a:lumMod val="95000"/>
                  <a:lumOff val="5000"/>
                </a:schemeClr>
              </a:solidFill>
            </a:endParaRPr>
          </a:p>
          <a:p>
            <a:pPr lvl="0" algn="ctr"/>
            <a:endParaRPr lang="en-US" sz="1300" b="1" u="sng" dirty="0">
              <a:solidFill>
                <a:schemeClr val="bg1">
                  <a:lumMod val="95000"/>
                  <a:lumOff val="5000"/>
                </a:schemeClr>
              </a:solidFill>
            </a:endParaRPr>
          </a:p>
          <a:p>
            <a:pPr marL="285750" lvl="0" indent="-285750" fontAlgn="base">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Melaksanakan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pembelajaran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aktif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kreatif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efektif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inovatif</a:t>
            </a:r>
            <a:r>
              <a:rPr lang="en-US" sz="2000" dirty="0">
                <a:latin typeface="Times New Roman" panose="02020603050405020304" pitchFamily="18" charset="0"/>
                <a:cs typeface="Times New Roman" panose="02020603050405020304" pitchFamily="18" charset="0"/>
              </a:rPr>
              <a:t>.</a:t>
            </a:r>
          </a:p>
          <a:p>
            <a:pPr marL="285750" lvl="0" indent="-285750" fontAlgn="base">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Mendidik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secara</a:t>
            </a:r>
            <a:r>
              <a:rPr lang="en-US" sz="2000" dirty="0">
                <a:latin typeface="Times New Roman" panose="02020603050405020304" pitchFamily="18" charset="0"/>
                <a:cs typeface="Times New Roman" panose="02020603050405020304" pitchFamily="18" charset="0"/>
              </a:rPr>
              <a:t> optimal </a:t>
            </a:r>
            <a:r>
              <a:rPr lang="en-US" sz="2000" dirty="0" err="1">
                <a:latin typeface="Times New Roman" panose="02020603050405020304" pitchFamily="18" charset="0"/>
                <a:cs typeface="Times New Roman" panose="02020603050405020304" pitchFamily="18" charset="0"/>
              </a:rPr>
              <a:t>sesuai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kemampuan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t>
            </a:r>
            <a:r>
              <a:rPr lang="en-US" sz="2000" dirty="0">
                <a:latin typeface="Times New Roman" panose="02020603050405020304" pitchFamily="18" charset="0"/>
                <a:cs typeface="Times New Roman" panose="02020603050405020304" pitchFamily="18" charset="0"/>
              </a:rPr>
              <a:t>.</a:t>
            </a:r>
          </a:p>
          <a:p>
            <a:pPr marL="285750" lvl="0" indent="-285750" fontAlgn="base">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Menyiapkan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didik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jenjang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pendidikan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ketercapaian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Kompetensi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sesuai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tahapan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perkembangan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t>
            </a:r>
            <a:r>
              <a:rPr lang="en-US" sz="2000" dirty="0">
                <a:latin typeface="Times New Roman" panose="02020603050405020304" pitchFamily="18" charset="0"/>
                <a:cs typeface="Times New Roman" panose="02020603050405020304" pitchFamily="18" charset="0"/>
              </a:rPr>
              <a:t>.</a:t>
            </a:r>
          </a:p>
          <a:p>
            <a:pPr lvl="0" algn="ctr"/>
            <a:endParaRPr lang="en-US" sz="1300" b="1" u="sng" dirty="0">
              <a:solidFill>
                <a:schemeClr val="bg1">
                  <a:lumMod val="95000"/>
                  <a:lumOff val="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8368" y="49640"/>
            <a:ext cx="1258410" cy="1320503"/>
          </a:xfrm>
          <a:prstGeom prst="rect">
            <a:avLst/>
          </a:prstGeom>
        </p:spPr>
      </p:pic>
      <p:sp>
        <p:nvSpPr>
          <p:cNvPr id="8"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Tree>
    <p:extLst>
      <p:ext uri="{BB962C8B-B14F-4D97-AF65-F5344CB8AC3E}">
        <p14:creationId xmlns:p14="http://schemas.microsoft.com/office/powerpoint/2010/main" val="965826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9818688" cy="808038"/>
          </a:xfrm>
        </p:spPr>
        <p:txBody>
          <a:bodyPr>
            <a:noAutofit/>
          </a:bodyPr>
          <a:lstStyle/>
          <a:p>
            <a:pPr marL="0" indent="0">
              <a:buNone/>
            </a:pPr>
            <a:r>
              <a:rPr lang="id-ID" sz="4000" dirty="0" smtClean="0">
                <a:solidFill>
                  <a:schemeClr val="bg1"/>
                </a:solidFill>
              </a:rPr>
              <a:t>FlowChart Diagram Sistem Yang Berjalan</a:t>
            </a:r>
            <a:endParaRPr lang="en-US" sz="4000" dirty="0">
              <a:solidFill>
                <a:schemeClr val="bg1"/>
              </a:solidFill>
            </a:endParaRPr>
          </a:p>
        </p:txBody>
      </p:sp>
      <p:sp>
        <p:nvSpPr>
          <p:cNvPr id="4" name="Rectangle 2"/>
          <p:cNvSpPr>
            <a:spLocks noChangeArrowheads="1"/>
          </p:cNvSpPr>
          <p:nvPr/>
        </p:nvSpPr>
        <p:spPr bwMode="auto">
          <a:xfrm>
            <a:off x="2133600" y="576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919" y="79930"/>
            <a:ext cx="1258410" cy="1320503"/>
          </a:xfrm>
          <a:prstGeom prst="rect">
            <a:avLst/>
          </a:prstGeom>
        </p:spPr>
      </p:pic>
      <p:sp>
        <p:nvSpPr>
          <p:cNvPr id="7" name="Subtitle 2"/>
          <p:cNvSpPr txBox="1">
            <a:spLocks/>
          </p:cNvSpPr>
          <p:nvPr/>
        </p:nvSpPr>
        <p:spPr>
          <a:xfrm>
            <a:off x="-220935"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
        <p:nvSpPr>
          <p:cNvPr id="8" name="Subtitle 2"/>
          <p:cNvSpPr txBox="1">
            <a:spLocks/>
          </p:cNvSpPr>
          <p:nvPr/>
        </p:nvSpPr>
        <p:spPr>
          <a:xfrm>
            <a:off x="1060049" y="298615"/>
            <a:ext cx="6469335" cy="883132"/>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b="1" dirty="0" smtClean="0">
                <a:solidFill>
                  <a:srgbClr val="0070C0"/>
                </a:solidFill>
                <a:latin typeface="Times New Roman" panose="02020603050405020304" pitchFamily="18" charset="0"/>
                <a:cs typeface="Times New Roman" panose="02020603050405020304" pitchFamily="18" charset="0"/>
              </a:rPr>
              <a:t>SISTEM YANG BERJALAN</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988541" y="1529794"/>
            <a:ext cx="10194324" cy="453970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sz="1800" dirty="0"/>
          </a:p>
        </p:txBody>
      </p:sp>
      <p:sp>
        <p:nvSpPr>
          <p:cNvPr id="11" name="Subtitle 2"/>
          <p:cNvSpPr txBox="1">
            <a:spLocks/>
          </p:cNvSpPr>
          <p:nvPr/>
        </p:nvSpPr>
        <p:spPr>
          <a:xfrm>
            <a:off x="1136822" y="1545543"/>
            <a:ext cx="9495097" cy="4669064"/>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endParaRPr lang="en-US" b="1" dirty="0"/>
          </a:p>
          <a:p>
            <a:pPr algn="l"/>
            <a:r>
              <a:rPr lang="en-US" sz="2400" b="1" dirty="0">
                <a:latin typeface="Times New Roman" panose="02020603050405020304" pitchFamily="18" charset="0"/>
                <a:cs typeface="Times New Roman" panose="02020603050405020304" pitchFamily="18" charset="0"/>
              </a:rPr>
              <a:t>PAUD </a:t>
            </a:r>
            <a:r>
              <a:rPr lang="en-US" sz="2400" b="1" dirty="0" err="1">
                <a:latin typeface="Times New Roman" panose="02020603050405020304" pitchFamily="18" charset="0"/>
                <a:cs typeface="Times New Roman" panose="02020603050405020304" pitchFamily="18" charset="0"/>
              </a:rPr>
              <a:t>Rajawali</a:t>
            </a:r>
            <a:r>
              <a:rPr lang="en-US" sz="2400" b="1" dirty="0">
                <a:latin typeface="Times New Roman" panose="02020603050405020304" pitchFamily="18" charset="0"/>
                <a:cs typeface="Times New Roman" panose="02020603050405020304" pitchFamily="18" charset="0"/>
              </a:rPr>
              <a:t> </a:t>
            </a:r>
            <a:r>
              <a:rPr lang="id-ID" sz="2400" b="1" dirty="0">
                <a:latin typeface="Times New Roman" panose="02020603050405020304" pitchFamily="18" charset="0"/>
                <a:cs typeface="Times New Roman" panose="02020603050405020304" pitchFamily="18" charset="0"/>
              </a:rPr>
              <a:t>memiliki sistem </a:t>
            </a:r>
            <a:r>
              <a:rPr lang="en-US" sz="2400" b="1" dirty="0" err="1">
                <a:latin typeface="Times New Roman" panose="02020603050405020304" pitchFamily="18" charset="0"/>
                <a:cs typeface="Times New Roman" panose="02020603050405020304" pitchFamily="18" charset="0"/>
              </a:rPr>
              <a:t>penerimaan</a:t>
            </a:r>
            <a:r>
              <a:rPr lang="id-ID" sz="2400" b="1" dirty="0">
                <a:latin typeface="Times New Roman" panose="02020603050405020304" pitchFamily="18" charset="0"/>
                <a:cs typeface="Times New Roman" panose="02020603050405020304" pitchFamily="18" charset="0"/>
              </a:rPr>
              <a:t> murid </a:t>
            </a:r>
            <a:r>
              <a:rPr lang="en-US" sz="2400" b="1" dirty="0" err="1">
                <a:latin typeface="Times New Roman" panose="02020603050405020304" pitchFamily="18" charset="0"/>
                <a:cs typeface="Times New Roman" panose="02020603050405020304" pitchFamily="18" charset="0"/>
              </a:rPr>
              <a:t>baru</a:t>
            </a:r>
            <a:r>
              <a:rPr lang="en-US" sz="2400" b="1" dirty="0">
                <a:latin typeface="Times New Roman" panose="02020603050405020304" pitchFamily="18" charset="0"/>
                <a:cs typeface="Times New Roman" panose="02020603050405020304" pitchFamily="18" charset="0"/>
              </a:rPr>
              <a:t> </a:t>
            </a:r>
            <a:r>
              <a:rPr lang="id-ID" sz="2400" b="1" dirty="0">
                <a:latin typeface="Times New Roman" panose="02020603050405020304" pitchFamily="18" charset="0"/>
                <a:cs typeface="Times New Roman" panose="02020603050405020304" pitchFamily="18" charset="0"/>
              </a:rPr>
              <a:t>yang masih menggunakan </a:t>
            </a:r>
            <a:r>
              <a:rPr lang="id-ID" sz="2400" b="1" i="1" dirty="0">
                <a:latin typeface="Times New Roman" panose="02020603050405020304" pitchFamily="18" charset="0"/>
                <a:cs typeface="Times New Roman" panose="02020603050405020304" pitchFamily="18" charset="0"/>
              </a:rPr>
              <a:t>Ms. Word, </a:t>
            </a:r>
            <a:r>
              <a:rPr lang="id-ID" sz="2400" b="1" dirty="0">
                <a:latin typeface="Times New Roman" panose="02020603050405020304" pitchFamily="18" charset="0"/>
                <a:cs typeface="Times New Roman" panose="02020603050405020304" pitchFamily="18" charset="0"/>
              </a:rPr>
              <a:t>y</a:t>
            </a:r>
            <a:r>
              <a:rPr lang="en-US" sz="2400" b="1" dirty="0" err="1">
                <a:latin typeface="Times New Roman" panose="02020603050405020304" pitchFamily="18" charset="0"/>
                <a:cs typeface="Times New Roman" panose="02020603050405020304" pitchFamily="18" charset="0"/>
              </a:rPr>
              <a:t>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mencakup</a:t>
            </a:r>
            <a:r>
              <a:rPr lang="en-US" sz="2400" b="1" dirty="0" smtClean="0">
                <a:latin typeface="Times New Roman" panose="02020603050405020304" pitchFamily="18" charset="0"/>
                <a:cs typeface="Times New Roman" panose="02020603050405020304" pitchFamily="18" charset="0"/>
              </a:rPr>
              <a:t>:</a:t>
            </a:r>
          </a:p>
          <a:p>
            <a:pPr algn="l"/>
            <a:endParaRPr lang="en-US" b="1"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dirty="0" err="1"/>
              <a:t>Murid</a:t>
            </a:r>
            <a:r>
              <a:rPr lang="en-US" dirty="0"/>
              <a:t> </a:t>
            </a:r>
            <a:r>
              <a:rPr lang="en-US" dirty="0" err="1"/>
              <a:t>melakukan</a:t>
            </a:r>
            <a:r>
              <a:rPr lang="en-US" dirty="0"/>
              <a:t> </a:t>
            </a:r>
            <a:r>
              <a:rPr lang="en-US" dirty="0" err="1"/>
              <a:t>pendaftaran</a:t>
            </a:r>
            <a:r>
              <a:rPr lang="id-ID" dirty="0" smtClean="0"/>
              <a:t>.</a:t>
            </a:r>
            <a:endParaRPr lang="en-US" sz="1800" dirty="0"/>
          </a:p>
          <a:p>
            <a:pPr marL="342900" lvl="0" indent="-342900" algn="l">
              <a:buFont typeface="Arial" panose="020B0604020202020204" pitchFamily="34" charset="0"/>
              <a:buChar char="•"/>
            </a:pPr>
            <a:r>
              <a:rPr lang="en-US" dirty="0"/>
              <a:t>Proses </a:t>
            </a:r>
            <a:r>
              <a:rPr lang="en-US" dirty="0" err="1"/>
              <a:t>mengelola</a:t>
            </a:r>
            <a:r>
              <a:rPr lang="en-US" dirty="0"/>
              <a:t> data </a:t>
            </a:r>
            <a:r>
              <a:rPr lang="en-US" dirty="0" err="1"/>
              <a:t>murid</a:t>
            </a:r>
            <a:r>
              <a:rPr lang="en-US" dirty="0"/>
              <a:t> </a:t>
            </a:r>
            <a:r>
              <a:rPr lang="en-US" dirty="0" err="1"/>
              <a:t>oleh</a:t>
            </a:r>
            <a:r>
              <a:rPr lang="en-US" dirty="0"/>
              <a:t> </a:t>
            </a:r>
            <a:r>
              <a:rPr lang="en-US" dirty="0" err="1"/>
              <a:t>sekretaris</a:t>
            </a:r>
            <a:r>
              <a:rPr lang="id-ID" dirty="0"/>
              <a:t>.</a:t>
            </a:r>
            <a:endParaRPr lang="en-US" sz="1800" dirty="0"/>
          </a:p>
          <a:p>
            <a:pPr marL="342900" lvl="0" indent="-342900" algn="l">
              <a:buFont typeface="Arial" panose="020B0604020202020204" pitchFamily="34" charset="0"/>
              <a:buChar char="•"/>
            </a:pPr>
            <a:r>
              <a:rPr lang="id-ID" dirty="0"/>
              <a:t>Murid melakukan seleksi penerimaan</a:t>
            </a:r>
            <a:r>
              <a:rPr lang="en-US" dirty="0"/>
              <a:t>.</a:t>
            </a:r>
            <a:endParaRPr lang="en-US" sz="1800" dirty="0"/>
          </a:p>
          <a:p>
            <a:pPr marL="342900" lvl="0" indent="-342900" algn="l">
              <a:buFont typeface="Arial" panose="020B0604020202020204" pitchFamily="34" charset="0"/>
              <a:buChar char="•"/>
            </a:pPr>
            <a:r>
              <a:rPr lang="en-US" dirty="0"/>
              <a:t>Proses </a:t>
            </a:r>
            <a:r>
              <a:rPr lang="en-US" dirty="0" err="1"/>
              <a:t>perhitungan</a:t>
            </a:r>
            <a:r>
              <a:rPr lang="en-US" dirty="0"/>
              <a:t> </a:t>
            </a:r>
            <a:r>
              <a:rPr lang="en-US" dirty="0" err="1"/>
              <a:t>hasil</a:t>
            </a:r>
            <a:r>
              <a:rPr lang="en-US" dirty="0"/>
              <a:t> </a:t>
            </a:r>
            <a:r>
              <a:rPr lang="en-US" dirty="0" err="1"/>
              <a:t>seleksi</a:t>
            </a:r>
            <a:r>
              <a:rPr lang="en-US" dirty="0"/>
              <a:t> </a:t>
            </a:r>
            <a:r>
              <a:rPr lang="en-US" dirty="0" err="1"/>
              <a:t>murid</a:t>
            </a:r>
            <a:r>
              <a:rPr lang="en-US" dirty="0"/>
              <a:t> </a:t>
            </a:r>
            <a:r>
              <a:rPr lang="en-US" dirty="0" err="1"/>
              <a:t>baru</a:t>
            </a:r>
            <a:r>
              <a:rPr lang="en-US" dirty="0"/>
              <a:t>.</a:t>
            </a:r>
            <a:endParaRPr lang="en-US" sz="1800" dirty="0"/>
          </a:p>
          <a:p>
            <a:pPr marL="342900" lvl="0" indent="-342900" algn="l">
              <a:buFont typeface="Arial" panose="020B0604020202020204" pitchFamily="34" charset="0"/>
              <a:buChar char="•"/>
            </a:pPr>
            <a:r>
              <a:rPr lang="en-US" dirty="0" err="1"/>
              <a:t>Laporan</a:t>
            </a:r>
            <a:r>
              <a:rPr lang="en-US" dirty="0"/>
              <a:t> data </a:t>
            </a:r>
            <a:r>
              <a:rPr lang="en-US" dirty="0" err="1"/>
              <a:t>murid</a:t>
            </a:r>
            <a:r>
              <a:rPr lang="en-US" dirty="0"/>
              <a:t> yang </a:t>
            </a:r>
            <a:r>
              <a:rPr lang="en-US" dirty="0" err="1"/>
              <a:t>telah</a:t>
            </a:r>
            <a:r>
              <a:rPr lang="en-US" dirty="0"/>
              <a:t> lulus</a:t>
            </a:r>
            <a:r>
              <a:rPr lang="id-ID" dirty="0"/>
              <a:t>.</a:t>
            </a:r>
            <a:endParaRPr lang="en-US" sz="1800" dirty="0"/>
          </a:p>
        </p:txBody>
      </p:sp>
    </p:spTree>
    <p:extLst>
      <p:ext uri="{BB962C8B-B14F-4D97-AF65-F5344CB8AC3E}">
        <p14:creationId xmlns:p14="http://schemas.microsoft.com/office/powerpoint/2010/main" val="2882731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8368" y="49640"/>
            <a:ext cx="1258410" cy="1320503"/>
          </a:xfrm>
          <a:prstGeom prst="rect">
            <a:avLst/>
          </a:prstGeom>
        </p:spPr>
      </p:pic>
      <p:sp>
        <p:nvSpPr>
          <p:cNvPr id="3" name="Subtitle 2"/>
          <p:cNvSpPr txBox="1">
            <a:spLocks/>
          </p:cNvSpPr>
          <p:nvPr/>
        </p:nvSpPr>
        <p:spPr>
          <a:xfrm>
            <a:off x="-204460" y="6433293"/>
            <a:ext cx="11482059"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d-ID" sz="2400" b="1" dirty="0">
                <a:solidFill>
                  <a:srgbClr val="00B0F0"/>
                </a:solidFill>
              </a:rPr>
              <a:t>Fakultas Teknik </a:t>
            </a:r>
            <a:r>
              <a:rPr lang="id-ID" sz="2400" b="1" dirty="0" smtClean="0">
                <a:solidFill>
                  <a:srgbClr val="00B0F0"/>
                </a:solidFill>
              </a:rPr>
              <a:t>Informatika</a:t>
            </a:r>
            <a:r>
              <a:rPr lang="en-US" sz="2400" b="1" dirty="0" smtClean="0">
                <a:solidFill>
                  <a:srgbClr val="00B0F0"/>
                </a:solidFill>
              </a:rPr>
              <a:t> </a:t>
            </a:r>
            <a:r>
              <a:rPr lang="id-ID" sz="2400" b="1" dirty="0" smtClean="0">
                <a:solidFill>
                  <a:srgbClr val="00B0F0"/>
                </a:solidFill>
              </a:rPr>
              <a:t>Universitas </a:t>
            </a:r>
            <a:r>
              <a:rPr lang="id-ID" sz="2400" b="1" dirty="0" smtClean="0">
                <a:solidFill>
                  <a:srgbClr val="00B0F0"/>
                </a:solidFill>
              </a:rPr>
              <a:t>Muhammadiyah Tangerang</a:t>
            </a:r>
            <a:endParaRPr lang="en-US" sz="2400" b="1" dirty="0">
              <a:solidFill>
                <a:srgbClr val="00B0F0"/>
              </a:solidFill>
            </a:endParaRPr>
          </a:p>
        </p:txBody>
      </p:sp>
      <p:sp>
        <p:nvSpPr>
          <p:cNvPr id="4" name="Subtitle 2"/>
          <p:cNvSpPr txBox="1">
            <a:spLocks/>
          </p:cNvSpPr>
          <p:nvPr/>
        </p:nvSpPr>
        <p:spPr>
          <a:xfrm>
            <a:off x="536896" y="285184"/>
            <a:ext cx="6920918" cy="849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FLOWCHART SISTEM BERJALAN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4060272" y="8137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375192230"/>
              </p:ext>
            </p:extLst>
          </p:nvPr>
        </p:nvGraphicFramePr>
        <p:xfrm>
          <a:off x="3598879" y="1134597"/>
          <a:ext cx="3858935" cy="5162550"/>
        </p:xfrm>
        <a:graphic>
          <a:graphicData uri="http://schemas.openxmlformats.org/presentationml/2006/ole">
            <mc:AlternateContent xmlns:mc="http://schemas.openxmlformats.org/markup-compatibility/2006">
              <mc:Choice xmlns:v="urn:schemas-microsoft-com:vml" Requires="v">
                <p:oleObj spid="_x0000_s2051" name="Visio" r:id="rId4" imgW="2402292" imgH="5166450" progId="Visio.Drawing.11">
                  <p:embed/>
                </p:oleObj>
              </mc:Choice>
              <mc:Fallback>
                <p:oleObj name="Visio" r:id="rId4" imgW="2402292" imgH="51664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879" y="1134597"/>
                        <a:ext cx="3858935" cy="5162550"/>
                      </a:xfrm>
                      <a:prstGeom prst="rect">
                        <a:avLst/>
                      </a:prstGeom>
                      <a:noFill/>
                    </p:spPr>
                  </p:pic>
                </p:oleObj>
              </mc:Fallback>
            </mc:AlternateContent>
          </a:graphicData>
        </a:graphic>
      </p:graphicFrame>
    </p:spTree>
    <p:extLst>
      <p:ext uri="{BB962C8B-B14F-4D97-AF65-F5344CB8AC3E}">
        <p14:creationId xmlns:p14="http://schemas.microsoft.com/office/powerpoint/2010/main" val="1696733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208</TotalTime>
  <Words>717</Words>
  <Application>Microsoft Office PowerPoint</Application>
  <PresentationFormat>Widescreen</PresentationFormat>
  <Paragraphs>87</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Retrospect</vt:lpstr>
      <vt:lpstr>Microsoft Visio Drawing</vt:lpstr>
      <vt:lpstr>Analisa dan Perancangan Sistem Informasi Penerimaan  Murid Baru PAUD Rajawali</vt:lpstr>
      <vt:lpstr>Alasan Menggambil Judul Ini</vt:lpstr>
      <vt:lpstr>Latar Belakang</vt:lpstr>
      <vt:lpstr>PowerPoint Presentation</vt:lpstr>
      <vt:lpstr>Tujuan Dan Manfaat</vt:lpstr>
      <vt:lpstr>Sejarah Singkat PAUD RAJAWALI</vt:lpstr>
      <vt:lpstr>Visi dan Misi PAUD Rajawali</vt:lpstr>
      <vt:lpstr>PowerPoint Presentation</vt:lpstr>
      <vt:lpstr>PowerPoint Presentation</vt:lpstr>
      <vt:lpstr>Use Case Sistem Yang Diusulkan</vt:lpstr>
      <vt:lpstr>PowerPoint Presentation</vt:lpstr>
      <vt:lpstr>KESIMPULAN dan SARAN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Sistem Informasi Pendataan Nilai Murid SMP Insan Madani</dc:title>
  <dc:creator>adi mulmul</dc:creator>
  <cp:lastModifiedBy>adimulmul</cp:lastModifiedBy>
  <cp:revision>21</cp:revision>
  <dcterms:created xsi:type="dcterms:W3CDTF">2018-09-06T05:50:17Z</dcterms:created>
  <dcterms:modified xsi:type="dcterms:W3CDTF">2018-10-09T06:14:50Z</dcterms:modified>
</cp:coreProperties>
</file>