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  <p:sldId id="304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TCP ONLINE BOOKSTORE-DESIGN THINKING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Raji </a:t>
            </a:r>
            <a:r>
              <a:rPr lang="en-US" sz="1600" dirty="0" err="1"/>
              <a:t>rajan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CLIENT INPUTS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207683"/>
              </p:ext>
            </p:extLst>
          </p:nvPr>
        </p:nvGraphicFramePr>
        <p:xfrm>
          <a:off x="1096963" y="2216879"/>
          <a:ext cx="10058400" cy="43845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Create ability to store inventory of books.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Build access to modify the inventory (Add, Update and Delete) based on the employee role and position.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Design a user-friendly Front End that is laptop and tablet savvy.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Build inventory visibility, movement to selective employees.(level 1, level 2, level3)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Sign in page with employer id and password. The next page must have Catalog include the image and description 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Condition of the book. Cost of the book. Auto prompt if the books below 2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display must show the Title, Author, Reviews,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Select option for the location of the bookstore inventory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Add QR scan code (if possible)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Shop by category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Add Rent /Buy/Return  option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Stock information for the employees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dirty="0"/>
            </a:br>
            <a:r>
              <a:rPr lang="en-US" dirty="0"/>
              <a:t>PROFILES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ED2ACF-5B0D-4325-931E-68F01A227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57503"/>
              </p:ext>
            </p:extLst>
          </p:nvPr>
        </p:nvGraphicFramePr>
        <p:xfrm>
          <a:off x="2404533" y="2359378"/>
          <a:ext cx="8127999" cy="343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4839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7055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1968162"/>
                    </a:ext>
                  </a:extLst>
                </a:gridCol>
              </a:tblGrid>
              <a:tr h="859931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80153"/>
                  </a:ext>
                </a:extLst>
              </a:tr>
              <a:tr h="859931">
                <a:tc>
                  <a:txBody>
                    <a:bodyPr/>
                    <a:lstStyle/>
                    <a:p>
                      <a:r>
                        <a:rPr lang="en-US" dirty="0"/>
                        <a:t>DISTRICT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ADD,UPDATE,DELETE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access the role details of the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13816"/>
                  </a:ext>
                </a:extLst>
              </a:tr>
              <a:tr h="859931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ADD,UPDATE,DELETE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39622"/>
                  </a:ext>
                </a:extLst>
              </a:tr>
              <a:tr h="859931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1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8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dirty="0"/>
            </a:br>
            <a:r>
              <a:rPr lang="en-US" dirty="0"/>
              <a:t>DESIGN QUESTIONS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ED2ACF-5B0D-4325-931E-68F01A227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5118"/>
              </p:ext>
            </p:extLst>
          </p:nvPr>
        </p:nvGraphicFramePr>
        <p:xfrm>
          <a:off x="2015232" y="2228930"/>
          <a:ext cx="8089310" cy="366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46">
                  <a:extLst>
                    <a:ext uri="{9D8B030D-6E8A-4147-A177-3AD203B41FA5}">
                      <a16:colId xmlns:a16="http://schemas.microsoft.com/office/drawing/2014/main" val="1274839941"/>
                    </a:ext>
                  </a:extLst>
                </a:gridCol>
                <a:gridCol w="4540422">
                  <a:extLst>
                    <a:ext uri="{9D8B030D-6E8A-4147-A177-3AD203B41FA5}">
                      <a16:colId xmlns:a16="http://schemas.microsoft.com/office/drawing/2014/main" val="2058705587"/>
                    </a:ext>
                  </a:extLst>
                </a:gridCol>
                <a:gridCol w="2733742">
                  <a:extLst>
                    <a:ext uri="{9D8B030D-6E8A-4147-A177-3AD203B41FA5}">
                      <a16:colId xmlns:a16="http://schemas.microsoft.com/office/drawing/2014/main" val="4131968162"/>
                    </a:ext>
                  </a:extLst>
                </a:gridCol>
              </a:tblGrid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80153"/>
                  </a:ext>
                </a:extLst>
              </a:tr>
              <a:tr h="6227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current tasks employee performs?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13816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are the Employees record stored?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39622"/>
                  </a:ext>
                </a:extLst>
              </a:tr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any approval workflow for adding , updating, and deleting the 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17337"/>
                  </a:ext>
                </a:extLst>
              </a:tr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are the current pain points faced by </a:t>
                      </a:r>
                      <a:r>
                        <a:rPr lang="en-US"/>
                        <a:t>the employees?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0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6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dirty="0"/>
            </a:br>
            <a:r>
              <a:rPr lang="en-US" dirty="0"/>
              <a:t>DESIGN QUESTIONS -2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ED2ACF-5B0D-4325-931E-68F01A227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348"/>
              </p:ext>
            </p:extLst>
          </p:nvPr>
        </p:nvGraphicFramePr>
        <p:xfrm>
          <a:off x="2015232" y="2228930"/>
          <a:ext cx="8089310" cy="377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46">
                  <a:extLst>
                    <a:ext uri="{9D8B030D-6E8A-4147-A177-3AD203B41FA5}">
                      <a16:colId xmlns:a16="http://schemas.microsoft.com/office/drawing/2014/main" val="1274839941"/>
                    </a:ext>
                  </a:extLst>
                </a:gridCol>
                <a:gridCol w="4540422">
                  <a:extLst>
                    <a:ext uri="{9D8B030D-6E8A-4147-A177-3AD203B41FA5}">
                      <a16:colId xmlns:a16="http://schemas.microsoft.com/office/drawing/2014/main" val="2058705587"/>
                    </a:ext>
                  </a:extLst>
                </a:gridCol>
                <a:gridCol w="2733742">
                  <a:extLst>
                    <a:ext uri="{9D8B030D-6E8A-4147-A177-3AD203B41FA5}">
                      <a16:colId xmlns:a16="http://schemas.microsoft.com/office/drawing/2014/main" val="4131968162"/>
                    </a:ext>
                  </a:extLst>
                </a:gridCol>
              </a:tblGrid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80153"/>
                  </a:ext>
                </a:extLst>
              </a:tr>
              <a:tr h="6227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we need to include e-books in catalogue?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13816"/>
                  </a:ext>
                </a:extLst>
              </a:tr>
              <a:tr h="5174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we need to build internal/external catalogue?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39622"/>
                  </a:ext>
                </a:extLst>
              </a:tr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will have authorization to create, edit and delete the catalogues?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17337"/>
                  </a:ext>
                </a:extLst>
              </a:tr>
              <a:tr h="83669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can we have further design discussions?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0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Design Ideas-Draft</a:t>
            </a:r>
            <a:r>
              <a:rPr lang="en-US" sz="3200" dirty="0"/>
              <a:t>(TBD with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07F9-3D84-4F11-9386-6ED8F837C088}"/>
              </a:ext>
            </a:extLst>
          </p:cNvPr>
          <p:cNvSpPr/>
          <p:nvPr/>
        </p:nvSpPr>
        <p:spPr>
          <a:xfrm>
            <a:off x="1196622" y="2381956"/>
            <a:ext cx="1444978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D29CA-26BC-4B7D-9F89-EABCF7CE2189}"/>
              </a:ext>
            </a:extLst>
          </p:cNvPr>
          <p:cNvSpPr/>
          <p:nvPr/>
        </p:nvSpPr>
        <p:spPr>
          <a:xfrm>
            <a:off x="3771618" y="2019301"/>
            <a:ext cx="2698044" cy="85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Online Book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1CD3F-C19B-4458-9945-964B3C6CEC70}"/>
              </a:ext>
            </a:extLst>
          </p:cNvPr>
          <p:cNvSpPr/>
          <p:nvPr/>
        </p:nvSpPr>
        <p:spPr>
          <a:xfrm>
            <a:off x="9064976" y="2030590"/>
            <a:ext cx="1049867" cy="934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426DA-6392-4F61-893D-AB237FEDBA5D}"/>
              </a:ext>
            </a:extLst>
          </p:cNvPr>
          <p:cNvSpPr/>
          <p:nvPr/>
        </p:nvSpPr>
        <p:spPr>
          <a:xfrm>
            <a:off x="1162755" y="3416301"/>
            <a:ext cx="2124570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D8CFF4-A68E-4CD8-8108-FF36912A482D}"/>
              </a:ext>
            </a:extLst>
          </p:cNvPr>
          <p:cNvCxnSpPr/>
          <p:nvPr/>
        </p:nvCxnSpPr>
        <p:spPr>
          <a:xfrm>
            <a:off x="1196622" y="3239911"/>
            <a:ext cx="9959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2F88F771-C343-4419-87DB-ECD41CC73938}"/>
              </a:ext>
            </a:extLst>
          </p:cNvPr>
          <p:cNvSpPr/>
          <p:nvPr/>
        </p:nvSpPr>
        <p:spPr>
          <a:xfrm>
            <a:off x="1009228" y="4461655"/>
            <a:ext cx="2257778" cy="17836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Arrivals</a:t>
            </a:r>
          </a:p>
          <a:p>
            <a:pPr algn="ctr"/>
            <a:r>
              <a:rPr lang="en-US" dirty="0"/>
              <a:t>Best Sellers</a:t>
            </a:r>
          </a:p>
          <a:p>
            <a:pPr algn="ctr"/>
            <a:r>
              <a:rPr lang="en-US" dirty="0"/>
              <a:t> Preordered</a:t>
            </a:r>
          </a:p>
          <a:p>
            <a:pPr algn="ctr"/>
            <a:r>
              <a:rPr lang="en-US" dirty="0"/>
              <a:t>Award Winners</a:t>
            </a:r>
          </a:p>
          <a:p>
            <a:pPr algn="ctr"/>
            <a:r>
              <a:rPr lang="en-US" dirty="0"/>
              <a:t>Audio Books</a:t>
            </a:r>
          </a:p>
          <a:p>
            <a:pPr algn="ctr"/>
            <a:r>
              <a:rPr lang="en-US" dirty="0"/>
              <a:t>E-Books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B11243-6C05-4033-A1CB-F92914F0823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225040" y="3994857"/>
            <a:ext cx="0" cy="4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931A2-3451-4174-A8FE-1AB354E37A1E}"/>
              </a:ext>
            </a:extLst>
          </p:cNvPr>
          <p:cNvSpPr/>
          <p:nvPr/>
        </p:nvSpPr>
        <p:spPr>
          <a:xfrm>
            <a:off x="3571804" y="3429000"/>
            <a:ext cx="1862666" cy="56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74AAED-51B0-4DBB-B67B-8E9B54D35341}"/>
              </a:ext>
            </a:extLst>
          </p:cNvPr>
          <p:cNvSpPr/>
          <p:nvPr/>
        </p:nvSpPr>
        <p:spPr>
          <a:xfrm>
            <a:off x="3571804" y="4461655"/>
            <a:ext cx="1862666" cy="1783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books names with Author and book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10B3F-4F71-406C-8971-3F8C3312AC79}"/>
              </a:ext>
            </a:extLst>
          </p:cNvPr>
          <p:cNvSpPr/>
          <p:nvPr/>
        </p:nvSpPr>
        <p:spPr>
          <a:xfrm>
            <a:off x="5802489" y="3416298"/>
            <a:ext cx="1603022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GIFTS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176AF3-7E4B-4810-BFE7-300A50AA5F3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503137" y="3994856"/>
            <a:ext cx="0" cy="4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E862BD-2283-483E-9CB7-CDE8E0EDE136}"/>
              </a:ext>
            </a:extLst>
          </p:cNvPr>
          <p:cNvSpPr/>
          <p:nvPr/>
        </p:nvSpPr>
        <p:spPr>
          <a:xfrm>
            <a:off x="5802489" y="4461654"/>
            <a:ext cx="1772355" cy="1783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T-Shirts</a:t>
            </a:r>
          </a:p>
          <a:p>
            <a:pPr algn="ctr"/>
            <a:r>
              <a:rPr lang="en-US" dirty="0"/>
              <a:t>TCP HATS</a:t>
            </a:r>
          </a:p>
          <a:p>
            <a:pPr algn="ctr"/>
            <a:r>
              <a:rPr lang="en-US" dirty="0"/>
              <a:t>GAMES</a:t>
            </a:r>
          </a:p>
          <a:p>
            <a:pPr algn="ctr"/>
            <a:r>
              <a:rPr lang="en-US" dirty="0"/>
              <a:t>TOTE BAGS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47FABB-06B4-425B-A804-A914CE46D7DF}"/>
              </a:ext>
            </a:extLst>
          </p:cNvPr>
          <p:cNvCxnSpPr>
            <a:stCxn id="24" idx="2"/>
          </p:cNvCxnSpPr>
          <p:nvPr/>
        </p:nvCxnSpPr>
        <p:spPr>
          <a:xfrm>
            <a:off x="6604000" y="3994854"/>
            <a:ext cx="0" cy="4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0AE0A-1FFA-4588-ABB6-401B7B69129F}"/>
              </a:ext>
            </a:extLst>
          </p:cNvPr>
          <p:cNvSpPr/>
          <p:nvPr/>
        </p:nvSpPr>
        <p:spPr>
          <a:xfrm>
            <a:off x="7890933" y="3429000"/>
            <a:ext cx="2223910" cy="56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 STORE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A2BC2E-63E7-43FD-9ACD-2CC92187496B}"/>
              </a:ext>
            </a:extLst>
          </p:cNvPr>
          <p:cNvSpPr/>
          <p:nvPr/>
        </p:nvSpPr>
        <p:spPr>
          <a:xfrm>
            <a:off x="7890933" y="4461654"/>
            <a:ext cx="2370667" cy="160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ATLANTA</a:t>
            </a:r>
          </a:p>
          <a:p>
            <a:pPr algn="ctr"/>
            <a:r>
              <a:rPr lang="en-US" dirty="0"/>
              <a:t>CHICAGO</a:t>
            </a:r>
          </a:p>
          <a:p>
            <a:pPr algn="ctr"/>
            <a:r>
              <a:rPr lang="en-US" dirty="0"/>
              <a:t>DALLAS</a:t>
            </a:r>
          </a:p>
          <a:p>
            <a:pPr algn="ctr"/>
            <a:r>
              <a:rPr lang="en-US" dirty="0"/>
              <a:t>NEW YORK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DE0FA1-6CE9-4140-ACD7-24F28135D47A}"/>
              </a:ext>
            </a:extLst>
          </p:cNvPr>
          <p:cNvCxnSpPr>
            <a:cxnSpLocks/>
          </p:cNvCxnSpPr>
          <p:nvPr/>
        </p:nvCxnSpPr>
        <p:spPr>
          <a:xfrm>
            <a:off x="9112955" y="3994854"/>
            <a:ext cx="0" cy="4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295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{8A9DBEA0-9D85-4587-8BAD-7DE3F5DBC062}tf22712842_win32</Template>
  <TotalTime>92</TotalTime>
  <Words>340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TCP ONLINE BOOKSTORE-DESIGN THINKING DRAFT</vt:lpstr>
      <vt:lpstr>CLIENT INPUTS</vt:lpstr>
      <vt:lpstr> PROFILES </vt:lpstr>
      <vt:lpstr> DESIGN QUESTIONS </vt:lpstr>
      <vt:lpstr> DESIGN QUESTIONS -2</vt:lpstr>
      <vt:lpstr>Design Ideas-Draft(TBD with client)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Arumugampillai Thiyagarajan, Harikrishna</dc:creator>
  <cp:lastModifiedBy>Arumugampillai Thiyagarajan, Harikrishna</cp:lastModifiedBy>
  <cp:revision>8</cp:revision>
  <dcterms:created xsi:type="dcterms:W3CDTF">2022-01-22T00:49:59Z</dcterms:created>
  <dcterms:modified xsi:type="dcterms:W3CDTF">2022-01-22T14:44:02Z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