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3" r:id="rId7"/>
    <p:sldId id="261" r:id="rId8"/>
    <p:sldId id="265" r:id="rId9"/>
    <p:sldId id="262" r:id="rId10"/>
    <p:sldId id="264"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644" y="-25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6C39333-58AE-4659-AAE9-D4D69E262734}" type="datetimeFigureOut">
              <a:rPr lang="en-IN" smtClean="0"/>
              <a:pPr/>
              <a:t>16-08-2022</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1421654A-202A-4ED9-B4CC-65292323BF0D}"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6C39333-58AE-4659-AAE9-D4D69E262734}" type="datetimeFigureOut">
              <a:rPr lang="en-IN" smtClean="0"/>
              <a:pPr/>
              <a:t>16-08-2022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21654A-202A-4ED9-B4CC-65292323BF0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6C39333-58AE-4659-AAE9-D4D69E262734}" type="datetimeFigureOut">
              <a:rPr lang="en-IN" smtClean="0"/>
              <a:pPr/>
              <a:t>16-08-2022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21654A-202A-4ED9-B4CC-65292323BF0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6C39333-58AE-4659-AAE9-D4D69E262734}" type="datetimeFigureOut">
              <a:rPr lang="en-IN" smtClean="0"/>
              <a:pPr/>
              <a:t>16-08-2022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21654A-202A-4ED9-B4CC-65292323BF0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6C39333-58AE-4659-AAE9-D4D69E262734}" type="datetimeFigureOut">
              <a:rPr lang="en-IN" smtClean="0"/>
              <a:pPr/>
              <a:t>16-08-2022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21654A-202A-4ED9-B4CC-65292323BF0D}"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6C39333-58AE-4659-AAE9-D4D69E262734}" type="datetimeFigureOut">
              <a:rPr lang="en-IN" smtClean="0"/>
              <a:pPr/>
              <a:t>16-08-2022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21654A-202A-4ED9-B4CC-65292323BF0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6C39333-58AE-4659-AAE9-D4D69E262734}" type="datetimeFigureOut">
              <a:rPr lang="en-IN" smtClean="0"/>
              <a:pPr/>
              <a:t>16-08-2022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21654A-202A-4ED9-B4CC-65292323BF0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6C39333-58AE-4659-AAE9-D4D69E262734}" type="datetimeFigureOut">
              <a:rPr lang="en-IN" smtClean="0"/>
              <a:pPr/>
              <a:t>16-08-2022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21654A-202A-4ED9-B4CC-65292323BF0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C39333-58AE-4659-AAE9-D4D69E262734}" type="datetimeFigureOut">
              <a:rPr lang="en-IN" smtClean="0"/>
              <a:pPr/>
              <a:t>16-08-2022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21654A-202A-4ED9-B4CC-65292323BF0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6C39333-58AE-4659-AAE9-D4D69E262734}" type="datetimeFigureOut">
              <a:rPr lang="en-IN" smtClean="0"/>
              <a:pPr/>
              <a:t>16-08-2022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21654A-202A-4ED9-B4CC-65292323BF0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6C39333-58AE-4659-AAE9-D4D69E262734}" type="datetimeFigureOut">
              <a:rPr lang="en-IN" smtClean="0"/>
              <a:pPr/>
              <a:t>16-08-2022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1421654A-202A-4ED9-B4CC-65292323BF0D}"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6C39333-58AE-4659-AAE9-D4D69E262734}" type="datetimeFigureOut">
              <a:rPr lang="en-IN" smtClean="0"/>
              <a:pPr/>
              <a:t>16-08-2022</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421654A-202A-4ED9-B4CC-65292323BF0D}"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pngimg.com/download/6661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t/>
            </a:r>
            <a:br>
              <a:rPr lang="en-IN" dirty="0"/>
            </a:br>
            <a:r>
              <a:rPr lang="en-IN" dirty="0"/>
              <a:t> </a:t>
            </a:r>
            <a:r>
              <a:rPr lang="en-IN" b="1" dirty="0"/>
              <a:t>VIRTUAL </a:t>
            </a:r>
            <a:r>
              <a:rPr lang="en-IN" b="1" dirty="0" smtClean="0"/>
              <a:t>PAINTER</a:t>
            </a:r>
            <a:br>
              <a:rPr lang="en-IN" b="1" dirty="0" smtClean="0"/>
            </a:br>
            <a:r>
              <a:rPr lang="en-IN" dirty="0" smtClean="0"/>
              <a:t/>
            </a:r>
            <a:br>
              <a:rPr lang="en-IN" dirty="0" smtClean="0"/>
            </a:br>
            <a:r>
              <a:rPr lang="en-IN" b="1" dirty="0" smtClean="0"/>
              <a:t> </a:t>
            </a:r>
            <a:endParaRPr lang="en-IN" dirty="0"/>
          </a:p>
        </p:txBody>
      </p:sp>
      <p:sp>
        <p:nvSpPr>
          <p:cNvPr id="3" name="Subtitle 2"/>
          <p:cNvSpPr>
            <a:spLocks noGrp="1"/>
          </p:cNvSpPr>
          <p:nvPr>
            <p:ph type="subTitle" idx="1"/>
          </p:nvPr>
        </p:nvSpPr>
        <p:spPr/>
        <p:txBody>
          <a:bodyPr>
            <a:normAutofit/>
          </a:bodyPr>
          <a:lstStyle/>
          <a:p>
            <a:r>
              <a:rPr lang="en-US" sz="3200" b="1" dirty="0" smtClean="0">
                <a:solidFill>
                  <a:schemeClr val="accent1">
                    <a:lumMod val="50000"/>
                  </a:schemeClr>
                </a:solidFill>
                <a:latin typeface="Times New Roman" panose="02020603050405020304" pitchFamily="18" charset="0"/>
                <a:cs typeface="Times New Roman" panose="02020603050405020304" pitchFamily="18" charset="0"/>
              </a:rPr>
              <a:t>Presented By: </a:t>
            </a:r>
            <a:br>
              <a:rPr lang="en-US" sz="3200" b="1" dirty="0" smtClean="0">
                <a:solidFill>
                  <a:schemeClr val="accent1">
                    <a:lumMod val="50000"/>
                  </a:schemeClr>
                </a:solidFill>
                <a:latin typeface="Times New Roman" panose="02020603050405020304" pitchFamily="18" charset="0"/>
                <a:cs typeface="Times New Roman" panose="02020603050405020304" pitchFamily="18" charset="0"/>
              </a:rPr>
            </a:b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r>
            <a:br>
              <a:rPr lang="en-US" sz="3200" dirty="0" smtClean="0">
                <a:solidFill>
                  <a:schemeClr val="accent1">
                    <a:lumMod val="50000"/>
                  </a:schemeClr>
                </a:solidFill>
                <a:latin typeface="Times New Roman" panose="02020603050405020304" pitchFamily="18" charset="0"/>
                <a:cs typeface="Times New Roman" panose="02020603050405020304" pitchFamily="18" charset="0"/>
              </a:rPr>
            </a:br>
            <a:r>
              <a:rPr lang="en-US" sz="2800" dirty="0" smtClean="0">
                <a:solidFill>
                  <a:schemeClr val="accent1">
                    <a:lumMod val="50000"/>
                  </a:schemeClr>
                </a:solidFill>
                <a:latin typeface="Times New Roman" panose="02020603050405020304" pitchFamily="18" charset="0"/>
                <a:cs typeface="Times New Roman" panose="02020603050405020304" pitchFamily="18" charset="0"/>
              </a:rPr>
              <a:t>Rajeev (19/it22) &amp; </a:t>
            </a:r>
            <a:r>
              <a:rPr lang="en-US" sz="2800" dirty="0" err="1" smtClean="0">
                <a:solidFill>
                  <a:schemeClr val="accent1">
                    <a:lumMod val="50000"/>
                  </a:schemeClr>
                </a:solidFill>
                <a:latin typeface="Times New Roman" panose="02020603050405020304" pitchFamily="18" charset="0"/>
                <a:cs typeface="Times New Roman" panose="02020603050405020304" pitchFamily="18" charset="0"/>
              </a:rPr>
              <a:t>Sahil</a:t>
            </a:r>
            <a:r>
              <a:rPr lang="en-US" sz="2800" dirty="0" smtClean="0">
                <a:solidFill>
                  <a:schemeClr val="accent1">
                    <a:lumMod val="50000"/>
                  </a:schemeClr>
                </a:solidFill>
                <a:latin typeface="Times New Roman" panose="02020603050405020304" pitchFamily="18" charset="0"/>
                <a:cs typeface="Times New Roman" panose="02020603050405020304" pitchFamily="18" charset="0"/>
              </a:rPr>
              <a:t> (19/it27)</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Users\pc\Downloads\img 1_135.png"/>
          <p:cNvPicPr>
            <a:picLocks noGrp="1"/>
          </p:cNvPicPr>
          <p:nvPr>
            <p:ph idx="1"/>
          </p:nvPr>
        </p:nvPicPr>
        <p:blipFill>
          <a:blip r:embed="rId2" cstate="print"/>
          <a:srcRect/>
          <a:stretch>
            <a:fillRect/>
          </a:stretch>
        </p:blipFill>
        <p:spPr bwMode="auto">
          <a:xfrm>
            <a:off x="539552" y="188652"/>
            <a:ext cx="7829550" cy="6539594"/>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u="sng" dirty="0" smtClean="0">
                <a:ln w="0"/>
                <a:solidFill>
                  <a:schemeClr val="accent1">
                    <a:lumMod val="50000"/>
                  </a:schemeClr>
                </a:solidFill>
                <a:latin typeface="Times New Roman" panose="02020603050405020304" pitchFamily="18" charset="0"/>
                <a:cs typeface="Times New Roman" panose="02020603050405020304" pitchFamily="18" charset="0"/>
              </a:rPr>
              <a:t>REFRENCES</a:t>
            </a:r>
            <a:endParaRPr lang="en-IN" dirty="0"/>
          </a:p>
        </p:txBody>
      </p:sp>
      <p:sp>
        <p:nvSpPr>
          <p:cNvPr id="3" name="Content Placeholder 2"/>
          <p:cNvSpPr>
            <a:spLocks noGrp="1"/>
          </p:cNvSpPr>
          <p:nvPr>
            <p:ph idx="1"/>
          </p:nvPr>
        </p:nvSpPr>
        <p:spPr/>
        <p:txBody>
          <a:bodyPr/>
          <a:lstStyle/>
          <a:p>
            <a:pPr lvl="0"/>
            <a:endParaRPr lang="en-US" dirty="0" smtClean="0">
              <a:solidFill>
                <a:schemeClr val="accent1">
                  <a:lumMod val="50000"/>
                </a:schemeClr>
              </a:solidFill>
              <a:latin typeface="Times New Roman" panose="02020603050405020304" pitchFamily="18" charset="0"/>
              <a:cs typeface="Times New Roman" panose="02020603050405020304" pitchFamily="18" charset="0"/>
            </a:endParaRPr>
          </a:p>
          <a:p>
            <a:pPr lvl="0"/>
            <a:r>
              <a:rPr lang="en-US" dirty="0" err="1" smtClean="0">
                <a:solidFill>
                  <a:schemeClr val="accent1">
                    <a:lumMod val="50000"/>
                  </a:schemeClr>
                </a:solidFill>
                <a:latin typeface="Times New Roman" panose="02020603050405020304" pitchFamily="18" charset="0"/>
                <a:cs typeface="Times New Roman" panose="02020603050405020304" pitchFamily="18" charset="0"/>
              </a:rPr>
              <a:t>GeeksforGeeks</a:t>
            </a:r>
            <a:r>
              <a:rPr lang="en-US" dirty="0" smtClean="0">
                <a:solidFill>
                  <a:schemeClr val="accent1">
                    <a:lumMod val="50000"/>
                  </a:schemeClr>
                </a:solidFill>
                <a:latin typeface="Times New Roman" panose="02020603050405020304" pitchFamily="18" charset="0"/>
                <a:cs typeface="Times New Roman" panose="02020603050405020304" pitchFamily="18" charset="0"/>
              </a:rPr>
              <a:t>:  For modules to be used in the project.</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xmlns:lc="http://schemas.openxmlformats.org/drawingml/2006/lockedCanvas" id="{A24ED4C3-8581-439B-9799-86916137CD44}"/>
              </a:ext>
            </a:extLst>
          </p:cNvPr>
          <p:cNvPicPr>
            <a:picLocks noGrp="1" noChangeAspect="1"/>
          </p:cNvPicPr>
          <p:nvPr>
            <p:ph idx="1"/>
          </p:nvPr>
        </p:nvPicPr>
        <p:blipFill>
          <a:blip r:embed="rId2" cstate="print">
            <a:extLst>
              <a:ext uri="{BEBA8EAE-BF5A-486C-A8C5-ECC9F3942E4B}">
                <a14:imgProps xmlns="" xmlns:a14="http://schemas.microsoft.com/office/drawing/2010/main">
                  <a14:imgLayer r:embed="rId3">
                    <a14:imgEffect>
                      <a14:backgroundRemoval t="10000" b="90000" l="10000" r="90000">
                        <a14:foregroundMark x1="20313" y1="29427" x2="20313" y2="29427"/>
                        <a14:foregroundMark x1="30078" y1="30859" x2="30078" y2="30859"/>
                        <a14:foregroundMark x1="51758" y1="36458" x2="51758" y2="36458"/>
                        <a14:foregroundMark x1="62402" y1="35286" x2="62402" y2="35286"/>
                        <a14:foregroundMark x1="74805" y1="38542" x2="74805" y2="38542"/>
                        <a14:foregroundMark x1="73633" y1="53125" x2="73633" y2="53125"/>
                        <a14:foregroundMark x1="73633" y1="66536" x2="73633" y2="66536"/>
                        <a14:foregroundMark x1="66992" y1="62891" x2="66992" y2="62891"/>
                        <a14:foregroundMark x1="31543" y1="61849" x2="31543" y2="61849"/>
                      </a14:backgroundRemoval>
                    </a14:imgEffect>
                  </a14:imgLayer>
                </a14:imgProps>
              </a:ext>
              <a:ext uri="{28A0092B-C50C-407E-A947-70E740481C1C}">
                <a14:useLocalDpi xmlns="" xmlns:a14="http://schemas.microsoft.com/office/drawing/2010/main" val="0"/>
              </a:ext>
              <a:ext uri="{837473B0-CC2E-450A-ABE3-18F120FF3D39}">
                <a1611:picAttrSrcUrl xmlns:a1611="http://schemas.microsoft.com/office/drawing/2016/11/main" xmlns="" xmlns:lc="http://schemas.openxmlformats.org/drawingml/2006/lockedCanvas" r:id="rId4"/>
              </a:ext>
            </a:extLst>
          </a:blip>
          <a:stretch>
            <a:fillRect/>
          </a:stretch>
        </p:blipFill>
        <p:spPr>
          <a:xfrm>
            <a:off x="1475656" y="1055787"/>
            <a:ext cx="5852582" cy="4389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idx="1"/>
          </p:nvPr>
        </p:nvSpPr>
        <p:spPr>
          <a:xfrm>
            <a:off x="457200" y="404664"/>
            <a:ext cx="8229600" cy="5602627"/>
          </a:xfrm>
        </p:spPr>
        <p:txBody>
          <a:bodyPr>
            <a:normAutofit/>
          </a:bodyPr>
          <a:lstStyle/>
          <a:p>
            <a:pPr algn="ctr">
              <a:buNone/>
            </a:pPr>
            <a:r>
              <a:rPr lang="en-IN" sz="4300" b="1" dirty="0" smtClean="0"/>
              <a:t>INTRODUCTION </a:t>
            </a:r>
          </a:p>
          <a:p>
            <a:pPr algn="just">
              <a:buNone/>
            </a:pPr>
            <a:r>
              <a:rPr lang="en-IN" dirty="0" smtClean="0"/>
              <a:t>   Most of the people are familiar with various painting software. In the digital social media where photos or images got much importance, the need </a:t>
            </a:r>
            <a:r>
              <a:rPr lang="en-IN" smtClean="0"/>
              <a:t>of a user </a:t>
            </a:r>
            <a:r>
              <a:rPr lang="en-IN" dirty="0" smtClean="0"/>
              <a:t>friendly painting software is essential. The traditional painting software require a hardware pointing devices or a touch sensitive screen for interaction. In most cases we need a hardware medium for interacting with the software system. Direct use of hands as an input device is an attractive method for providing natural human - computer interaction which has evolved from text based interfaces through graphical based interfaces.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smtClean="0"/>
              <a:t>TECHNOLOGY USED: </a:t>
            </a:r>
            <a:br>
              <a:rPr lang="en-IN" dirty="0" smtClean="0"/>
            </a:br>
            <a:endParaRPr lang="en-IN" dirty="0"/>
          </a:p>
        </p:txBody>
      </p:sp>
      <p:sp>
        <p:nvSpPr>
          <p:cNvPr id="3" name="Content Placeholder 2"/>
          <p:cNvSpPr>
            <a:spLocks noGrp="1"/>
          </p:cNvSpPr>
          <p:nvPr>
            <p:ph idx="1"/>
          </p:nvPr>
        </p:nvSpPr>
        <p:spPr/>
        <p:txBody>
          <a:bodyPr>
            <a:normAutofit/>
          </a:bodyPr>
          <a:lstStyle/>
          <a:p>
            <a:pPr algn="just">
              <a:buNone/>
            </a:pPr>
            <a:r>
              <a:rPr lang="en-IN" dirty="0" smtClean="0"/>
              <a:t>   Language:-</a:t>
            </a:r>
          </a:p>
          <a:p>
            <a:pPr algn="just">
              <a:buNone/>
            </a:pPr>
            <a:r>
              <a:rPr lang="en-IN" dirty="0" smtClean="0"/>
              <a:t>   This project will be developed in Python is a high-level, interpreted. Interactive and object-oriented scripting language. Python is designed to be highly readable. It uses English keywords frequently where as other languages use punctuation, and it has fewer syntactical constructions than other languages. It was mainly developed for emphasis on code readability, and its syntax allows programmers to express concepts in fewer lines of code. </a:t>
            </a:r>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smtClean="0"/>
              <a:t/>
            </a:r>
            <a:br>
              <a:rPr lang="en-IN" dirty="0" smtClean="0"/>
            </a:br>
            <a:r>
              <a:rPr lang="en-IN" dirty="0" smtClean="0"/>
              <a:t>Modules Needed: </a:t>
            </a:r>
            <a:br>
              <a:rPr lang="en-IN" dirty="0" smtClean="0"/>
            </a:br>
            <a:endParaRPr lang="en-IN" dirty="0"/>
          </a:p>
        </p:txBody>
      </p:sp>
      <p:sp>
        <p:nvSpPr>
          <p:cNvPr id="3" name="Content Placeholder 2"/>
          <p:cNvSpPr>
            <a:spLocks noGrp="1"/>
          </p:cNvSpPr>
          <p:nvPr>
            <p:ph idx="1"/>
          </p:nvPr>
        </p:nvSpPr>
        <p:spPr>
          <a:xfrm>
            <a:off x="457200" y="1556792"/>
            <a:ext cx="8229600" cy="4767808"/>
          </a:xfrm>
        </p:spPr>
        <p:txBody>
          <a:bodyPr>
            <a:normAutofit/>
          </a:bodyPr>
          <a:lstStyle/>
          <a:p>
            <a:pPr algn="just"/>
            <a:endParaRPr lang="en-IN" dirty="0" smtClean="0"/>
          </a:p>
          <a:p>
            <a:pPr algn="just"/>
            <a:r>
              <a:rPr lang="en-IN" dirty="0" err="1" smtClean="0"/>
              <a:t>OpenCV</a:t>
            </a:r>
            <a:r>
              <a:rPr lang="en-IN" dirty="0" smtClean="0"/>
              <a:t>:- It is a huge open-source library for computer vision, machine learning, and image processing. </a:t>
            </a:r>
            <a:r>
              <a:rPr lang="en-IN" dirty="0" err="1" smtClean="0"/>
              <a:t>OpenCV</a:t>
            </a:r>
            <a:r>
              <a:rPr lang="en-IN" dirty="0" smtClean="0"/>
              <a:t> supports a wide variety of programming languages like Python, C++, Java, etc. It can process images and videos to identify objects, faces, or even the handwriting of a human. When it is integrated with various libraries, such as </a:t>
            </a:r>
            <a:r>
              <a:rPr lang="en-IN" dirty="0" err="1" smtClean="0"/>
              <a:t>Numpy</a:t>
            </a:r>
            <a:r>
              <a:rPr lang="en-IN" dirty="0" smtClean="0"/>
              <a:t> which is a highly optimized library for numerical operations. If not pre-installed then use command line : </a:t>
            </a:r>
          </a:p>
          <a:p>
            <a:pPr algn="just">
              <a:buNone/>
            </a:pPr>
            <a:r>
              <a:rPr lang="en-IN" dirty="0" smtClean="0"/>
              <a:t>pip install </a:t>
            </a:r>
            <a:r>
              <a:rPr lang="en-IN" dirty="0" err="1" smtClean="0"/>
              <a:t>opencv</a:t>
            </a:r>
            <a:r>
              <a:rPr lang="en-IN" dirty="0" smtClean="0"/>
              <a:t>-python. </a:t>
            </a:r>
          </a:p>
          <a:p>
            <a:pPr algn="just"/>
            <a:endParaRPr lang="en-IN" dirty="0" smtClean="0"/>
          </a:p>
          <a:p>
            <a:pPr algn="just"/>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775920"/>
          </a:xfrm>
        </p:spPr>
        <p:txBody>
          <a:bodyPr/>
          <a:lstStyle/>
          <a:p>
            <a:pPr algn="just"/>
            <a:endParaRPr lang="en-IN" dirty="0" smtClean="0"/>
          </a:p>
          <a:p>
            <a:pPr algn="just"/>
            <a:r>
              <a:rPr lang="en-IN" dirty="0" err="1" smtClean="0"/>
              <a:t>Numpy</a:t>
            </a:r>
            <a:r>
              <a:rPr lang="en-IN" dirty="0" smtClean="0"/>
              <a:t> :- It is a general-purpose array-processing package. It provides a high-performance multidimensional array object, and tools for working with these arrays. It is the fundamental package for scientific computing with Python. Besides its obvious scientific uses, </a:t>
            </a:r>
            <a:r>
              <a:rPr lang="en-IN" dirty="0" err="1" smtClean="0"/>
              <a:t>Numpy</a:t>
            </a:r>
            <a:r>
              <a:rPr lang="en-IN" dirty="0" smtClean="0"/>
              <a:t> can also be used as an efficient multi-dimensional container of generic data. To install it execute the following command in the command-line: </a:t>
            </a:r>
          </a:p>
          <a:p>
            <a:pPr algn="just"/>
            <a:endParaRPr lang="en-IN" dirty="0" smtClean="0"/>
          </a:p>
          <a:p>
            <a:pPr algn="just">
              <a:buNone/>
            </a:pPr>
            <a:r>
              <a:rPr lang="en-IN" dirty="0" smtClean="0"/>
              <a:t>  pip install </a:t>
            </a:r>
            <a:r>
              <a:rPr lang="en-IN" dirty="0" err="1" smtClean="0"/>
              <a:t>numpy</a:t>
            </a:r>
            <a:r>
              <a:rPr lang="en-IN" dirty="0" smtClean="0"/>
              <a: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MediaPipe</a:t>
            </a:r>
            <a:endParaRPr lang="en-IN" dirty="0"/>
          </a:p>
        </p:txBody>
      </p:sp>
      <p:sp>
        <p:nvSpPr>
          <p:cNvPr id="3" name="Content Placeholder 2"/>
          <p:cNvSpPr>
            <a:spLocks noGrp="1"/>
          </p:cNvSpPr>
          <p:nvPr>
            <p:ph idx="1"/>
          </p:nvPr>
        </p:nvSpPr>
        <p:spPr/>
        <p:txBody>
          <a:bodyPr>
            <a:normAutofit fontScale="92500" lnSpcReduction="10000"/>
          </a:bodyPr>
          <a:lstStyle/>
          <a:p>
            <a:r>
              <a:rPr lang="en-IN" b="1" dirty="0" smtClean="0"/>
              <a:t>:- </a:t>
            </a:r>
            <a:r>
              <a:rPr lang="en-IN" dirty="0" smtClean="0"/>
              <a:t>It is most important part of this project Hand tracking is the process in which a computer uses computer vision to detect a hand from an input image and keeps focus on the hand’s movement and orientation. Hand tracking allows us to develop numerous programs that use hand movement and orientation as their </a:t>
            </a:r>
            <a:r>
              <a:rPr lang="en-IN" dirty="0" err="1" smtClean="0"/>
              <a:t>input.We</a:t>
            </a:r>
            <a:r>
              <a:rPr lang="en-IN" dirty="0" smtClean="0"/>
              <a:t> tend to write the same code in different projects to perform hand tracking as part of our program. Creating a hand tracking module solves this problem since we write the code </a:t>
            </a:r>
            <a:r>
              <a:rPr lang="en-IN" dirty="0" err="1" smtClean="0"/>
              <a:t>once.We</a:t>
            </a:r>
            <a:r>
              <a:rPr lang="en-IN" dirty="0" smtClean="0"/>
              <a:t> then convert this piece of code into a module. We can import this module into any python project that we are working on and it will perform hand tracking. </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971600" y="980728"/>
            <a:ext cx="7365206" cy="4910137"/>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smtClean="0"/>
              <a:t/>
            </a:r>
            <a:br>
              <a:rPr lang="en-IN" b="1" u="sng" dirty="0" smtClean="0"/>
            </a:br>
            <a:r>
              <a:rPr lang="en-IN" b="1" u="sng" dirty="0" smtClean="0"/>
              <a:t/>
            </a:r>
            <a:br>
              <a:rPr lang="en-IN" b="1" u="sng" dirty="0" smtClean="0"/>
            </a:br>
            <a:r>
              <a:rPr lang="en-IN" b="1" u="sng" dirty="0" smtClean="0"/>
              <a:t/>
            </a:r>
            <a:br>
              <a:rPr lang="en-IN" b="1" u="sng" dirty="0" smtClean="0"/>
            </a:br>
            <a:r>
              <a:rPr lang="en-IN" b="1" u="sng" dirty="0" smtClean="0"/>
              <a:t/>
            </a:r>
            <a:br>
              <a:rPr lang="en-IN" b="1" u="sng" dirty="0" smtClean="0"/>
            </a:br>
            <a:r>
              <a:rPr lang="en-IN" b="1" u="sng" dirty="0" smtClean="0"/>
              <a:t/>
            </a:r>
            <a:br>
              <a:rPr lang="en-IN" b="1" u="sng" dirty="0" smtClean="0"/>
            </a:br>
            <a:r>
              <a:rPr lang="en-IN" b="1" u="sng" dirty="0" smtClean="0"/>
              <a:t/>
            </a:r>
            <a:br>
              <a:rPr lang="en-IN" b="1" u="sng" dirty="0" smtClean="0"/>
            </a:br>
            <a:r>
              <a:rPr lang="en-IN" dirty="0" smtClean="0"/>
              <a:t/>
            </a:r>
            <a:br>
              <a:rPr lang="en-IN" dirty="0" smtClean="0"/>
            </a:br>
            <a:r>
              <a:rPr lang="en-IN" b="1" u="sng" dirty="0" smtClean="0"/>
              <a:t>SOFTWARE AND HARDWARE REQUIREMENTS</a:t>
            </a:r>
            <a:endParaRPr lang="en-IN" dirty="0"/>
          </a:p>
        </p:txBody>
      </p:sp>
      <p:sp>
        <p:nvSpPr>
          <p:cNvPr id="3" name="Content Placeholder 2"/>
          <p:cNvSpPr>
            <a:spLocks noGrp="1"/>
          </p:cNvSpPr>
          <p:nvPr>
            <p:ph idx="1"/>
          </p:nvPr>
        </p:nvSpPr>
        <p:spPr/>
        <p:txBody>
          <a:bodyPr>
            <a:normAutofit fontScale="62500" lnSpcReduction="20000"/>
          </a:bodyPr>
          <a:lstStyle/>
          <a:p>
            <a:pPr>
              <a:buNone/>
            </a:pPr>
            <a:r>
              <a:rPr lang="en-IN" dirty="0" smtClean="0"/>
              <a:t> </a:t>
            </a:r>
          </a:p>
          <a:p>
            <a:pPr>
              <a:buNone/>
            </a:pPr>
            <a:r>
              <a:rPr lang="en-IN" b="1" dirty="0" smtClean="0"/>
              <a:t>Software Requirements:</a:t>
            </a:r>
            <a:endParaRPr lang="en-IN" dirty="0" smtClean="0"/>
          </a:p>
          <a:p>
            <a:pPr>
              <a:buNone/>
            </a:pPr>
            <a:r>
              <a:rPr lang="en-IN" dirty="0" smtClean="0"/>
              <a:t> </a:t>
            </a:r>
          </a:p>
          <a:p>
            <a:pPr lvl="0">
              <a:buNone/>
            </a:pPr>
            <a:r>
              <a:rPr lang="en-IN" dirty="0" smtClean="0"/>
              <a:t>OS: Windows</a:t>
            </a:r>
          </a:p>
          <a:p>
            <a:pPr lvl="0">
              <a:buNone/>
            </a:pPr>
            <a:r>
              <a:rPr lang="en-IN" dirty="0" smtClean="0"/>
              <a:t>IDE: Visual Studio Code </a:t>
            </a:r>
          </a:p>
          <a:p>
            <a:pPr lvl="0">
              <a:buNone/>
            </a:pPr>
            <a:r>
              <a:rPr lang="en-IN" dirty="0" smtClean="0"/>
              <a:t>Language: Python</a:t>
            </a:r>
          </a:p>
          <a:p>
            <a:pPr lvl="0">
              <a:buNone/>
            </a:pPr>
            <a:r>
              <a:rPr lang="en-IN" dirty="0" smtClean="0"/>
              <a:t>Particular GUI Library: </a:t>
            </a:r>
            <a:r>
              <a:rPr lang="en-IN" dirty="0" err="1" smtClean="0"/>
              <a:t>Tkinter</a:t>
            </a:r>
            <a:endParaRPr lang="en-IN" dirty="0" smtClean="0"/>
          </a:p>
          <a:p>
            <a:pPr>
              <a:buNone/>
            </a:pPr>
            <a:r>
              <a:rPr lang="en-IN" b="1" dirty="0" smtClean="0"/>
              <a:t> </a:t>
            </a:r>
            <a:endParaRPr lang="en-IN" dirty="0" smtClean="0"/>
          </a:p>
          <a:p>
            <a:pPr>
              <a:buNone/>
            </a:pPr>
            <a:r>
              <a:rPr lang="en-IN" b="1" dirty="0" smtClean="0"/>
              <a:t>Hardware Components:</a:t>
            </a:r>
            <a:endParaRPr lang="en-IN" dirty="0" smtClean="0"/>
          </a:p>
          <a:p>
            <a:pPr>
              <a:buNone/>
            </a:pPr>
            <a:r>
              <a:rPr lang="en-IN" dirty="0" smtClean="0"/>
              <a:t> </a:t>
            </a:r>
          </a:p>
          <a:p>
            <a:pPr lvl="0">
              <a:buNone/>
            </a:pPr>
            <a:r>
              <a:rPr lang="en-IN" dirty="0" smtClean="0"/>
              <a:t>Processor - Dual Core </a:t>
            </a:r>
          </a:p>
          <a:p>
            <a:pPr lvl="0">
              <a:buNone/>
            </a:pPr>
            <a:r>
              <a:rPr lang="en-IN" dirty="0" smtClean="0"/>
              <a:t>Hard Disk – 500GB</a:t>
            </a:r>
          </a:p>
          <a:p>
            <a:pPr lvl="0">
              <a:buNone/>
            </a:pPr>
            <a:r>
              <a:rPr lang="en-IN" dirty="0" smtClean="0"/>
              <a:t>Memory - 4GB RAM</a:t>
            </a:r>
          </a:p>
          <a:p>
            <a:pPr lvl="0">
              <a:buNone/>
            </a:pPr>
            <a:r>
              <a:rPr lang="en-IN" dirty="0" smtClean="0"/>
              <a:t>Mouse - Any Standard</a:t>
            </a:r>
          </a:p>
          <a:p>
            <a:pPr lvl="0">
              <a:buNone/>
            </a:pPr>
            <a:r>
              <a:rPr lang="en-IN" dirty="0" smtClean="0"/>
              <a:t>Keyboard -  Any Standard</a:t>
            </a:r>
          </a:p>
          <a:p>
            <a:pPr lvl="0">
              <a:buNone/>
            </a:pPr>
            <a:r>
              <a:rPr lang="en-IN" dirty="0" smtClean="0"/>
              <a:t>Monitor -Any </a:t>
            </a:r>
            <a:r>
              <a:rPr lang="en-IN" dirty="0" err="1" smtClean="0"/>
              <a:t>color</a:t>
            </a:r>
            <a:r>
              <a:rPr lang="en-IN" dirty="0" smtClean="0"/>
              <a:t> monitor</a:t>
            </a:r>
          </a:p>
          <a:p>
            <a:pPr>
              <a:buNone/>
            </a:pPr>
            <a:r>
              <a:rPr lang="en-IN" dirty="0" smtClean="0"/>
              <a:t> </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dirty="0" smtClean="0"/>
              <a:t>OBJECTIVE AND SCOPE </a:t>
            </a:r>
            <a:br>
              <a:rPr lang="en-IN" b="1" dirty="0" smtClean="0"/>
            </a:br>
            <a:endParaRPr lang="en-IN" dirty="0"/>
          </a:p>
        </p:txBody>
      </p:sp>
      <p:sp>
        <p:nvSpPr>
          <p:cNvPr id="3" name="Content Placeholder 2"/>
          <p:cNvSpPr>
            <a:spLocks noGrp="1"/>
          </p:cNvSpPr>
          <p:nvPr>
            <p:ph idx="1"/>
          </p:nvPr>
        </p:nvSpPr>
        <p:spPr>
          <a:xfrm>
            <a:off x="457200" y="1340768"/>
            <a:ext cx="8229600" cy="4983832"/>
          </a:xfrm>
        </p:spPr>
        <p:txBody>
          <a:bodyPr>
            <a:normAutofit/>
          </a:bodyPr>
          <a:lstStyle/>
          <a:p>
            <a:pPr>
              <a:buNone/>
            </a:pPr>
            <a:r>
              <a:rPr lang="en-IN" dirty="0" smtClean="0"/>
              <a:t> 1. Saves time and efforts. </a:t>
            </a:r>
          </a:p>
          <a:p>
            <a:endParaRPr lang="en-IN" dirty="0" smtClean="0"/>
          </a:p>
          <a:p>
            <a:pPr>
              <a:buNone/>
            </a:pPr>
            <a:r>
              <a:rPr lang="en-IN" dirty="0" smtClean="0"/>
              <a:t> 2. Convenient to use. </a:t>
            </a:r>
          </a:p>
          <a:p>
            <a:endParaRPr lang="en-IN" dirty="0" smtClean="0"/>
          </a:p>
          <a:p>
            <a:pPr>
              <a:buNone/>
            </a:pPr>
            <a:r>
              <a:rPr lang="en-IN" dirty="0" smtClean="0"/>
              <a:t> 3. Doesn’t required much knowledge of painting software. </a:t>
            </a:r>
          </a:p>
          <a:p>
            <a:endParaRPr lang="en-IN" dirty="0" smtClean="0"/>
          </a:p>
          <a:p>
            <a:pPr>
              <a:buNone/>
            </a:pPr>
            <a:r>
              <a:rPr lang="en-IN" dirty="0" smtClean="0"/>
              <a:t>4. Good accuracy. </a:t>
            </a:r>
          </a:p>
          <a:p>
            <a:endParaRPr lang="en-IN" dirty="0" smtClean="0"/>
          </a:p>
          <a:p>
            <a:pPr>
              <a:buNone/>
            </a:pPr>
            <a:r>
              <a:rPr lang="en-IN" dirty="0" smtClean="0"/>
              <a:t> 5. Anyone can use it easily. </a:t>
            </a:r>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84</TotalTime>
  <Words>520</Words>
  <Application>Microsoft Office PowerPoint</Application>
  <PresentationFormat>On-screen Show (4:3)</PresentationFormat>
  <Paragraphs>48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  VIRTUAL PAINTER   </vt:lpstr>
      <vt:lpstr>Slide 2</vt:lpstr>
      <vt:lpstr>TECHNOLOGY USED:  </vt:lpstr>
      <vt:lpstr> Modules Needed:  </vt:lpstr>
      <vt:lpstr>Slide 5</vt:lpstr>
      <vt:lpstr>MediaPipe</vt:lpstr>
      <vt:lpstr>Slide 7</vt:lpstr>
      <vt:lpstr>       SOFTWARE AND HARDWARE REQUIREMENTS</vt:lpstr>
      <vt:lpstr>OBJECTIVE AND SCOPE  </vt:lpstr>
      <vt:lpstr>Slide 10</vt:lpstr>
      <vt:lpstr>REFRENCES</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15</cp:revision>
  <dcterms:created xsi:type="dcterms:W3CDTF">2022-05-19T14:10:01Z</dcterms:created>
  <dcterms:modified xsi:type="dcterms:W3CDTF">2022-08-16T09:17:44Z</dcterms:modified>
</cp:coreProperties>
</file>