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81" r:id="rId4"/>
    <p:sldId id="271" r:id="rId5"/>
    <p:sldId id="258" r:id="rId6"/>
    <p:sldId id="262" r:id="rId7"/>
    <p:sldId id="272" r:id="rId8"/>
    <p:sldId id="273" r:id="rId9"/>
    <p:sldId id="263" r:id="rId10"/>
    <p:sldId id="274" r:id="rId11"/>
    <p:sldId id="275" r:id="rId12"/>
    <p:sldId id="276" r:id="rId13"/>
    <p:sldId id="278" r:id="rId14"/>
    <p:sldId id="277" r:id="rId15"/>
    <p:sldId id="279" r:id="rId16"/>
    <p:sldId id="280" r:id="rId17"/>
    <p:sldId id="282" r:id="rId18"/>
    <p:sldId id="283" r:id="rId19"/>
    <p:sldId id="284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</p:sldIdLst>
  <p:sldSz cx="9144000" cy="5143500" type="screen16x9"/>
  <p:notesSz cx="7099300" cy="10234613"/>
  <p:custDataLst>
    <p:tags r:id="rId3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34289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68578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0286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3715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714457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057348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400240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2743132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9999"/>
    <a:srgbClr val="CC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81671" autoAdjust="0"/>
  </p:normalViewPr>
  <p:slideViewPr>
    <p:cSldViewPr>
      <p:cViewPr varScale="1">
        <p:scale>
          <a:sx n="89" d="100"/>
          <a:sy n="89" d="100"/>
        </p:scale>
        <p:origin x="528" y="52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C47036A7-CA75-4FB0-A0E6-AEEC36B2D2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16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02T10:35:56.5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10340 6497 1408 0,'-2'0'40'15,"1"0"38"-15,1-1 26 0,-2 0 18 0,1 1-9 0,0 0-5 16,-2-1-7-16,1 1-1 0,1-1 4 15,-1 0-16-15,0 0-7 0,0-1-3 0,-1 0-27 16,2 0 1-16,-1 0-3 0,0 2 10 0,0-1 23 16,1 0 11-16,-1 1 12 0,1 0 5 0,-1 0-5 15,1 0 6-15,0-1 3 0,1 1-16 0,-2-1-5 16,2 1-18-16,0-1-8 0,0 1 1 0,0 0-11 16,0 0-2-16,0 0-18 0,0 0-8 0,0 0-1 15,0 0-16-15,0 0 4 0,0 0-10 0,0 0-7 16,0 0 7-16,0 0-2 0,0 0 12 0,7 0 13 15,2 0 11-15,2 0 12 0,3 0 0 0,4 0-15 16,2 0-3-16,4 0-9 0,4 0-8 16,0 0 9-16,3 0-16 0,0 0-3 0,1 0 2 15,-2 4-8-15,3-4 4 0,-3 0-1 0,2 0-3 16,-2 0 4-16,-1 0-7 0,-1 0 3 0,-1 0 2 16,2 0-3-16,-2 0 7 0,-2 0-7 0,1 0 3 15,-3 0-3-15,1-4-3 0,-2-1-1 0,-2 1-4 16,2 1-14-16,-4-1-22 0,-1 2-26 0,-1 0-26 15,-2-1-3-15,-4 3-35 0,-1 0-109 0,0 0-157 16,-3 0-173-16,-1 0-355 0,1 7 126 0,-3 0 180 16</inkml:trace>
  <inkml:trace contextRef="#ctx0" brushRef="#br0" timeOffset="3911.46">11677 6474 1843 0,'-3'0'27'0,"0"7"17"0,1-7 4 0,2 0 1 15,0 0-17-15,0 0-11 0,0 0 2 0,0 0 29 16,0 0 15-16,0 0 25 0,7 0 10 16,-2 0-18-16,2 0-6 0,2 0-9 0,0 0-6 0,0-5 5 15,3 5 1-15,0-3 6 0,2 3 11 0,0-3 2 16,0 3-2-16,2 0-9 0,0 0-19 0,2 0-3 16,-1 0-12-16,1 0-10 0,2 0 33 15,1 0-5-15,0 0 4 0,1 0-12 0,2 0-34 16,0 0-4-16,0 0-18 0,2 0 7 0,-1 6 6 15,0-1-4-15,1-5 2 0,-1 2-1 0,0-2-5 16,0 0-1-16,0 0 12 0,-1 0-6 0,0 0-14 16,-2 0-21-16,-1 0-44 0,-1 0-61 0,-1-5-85 15,-1 5-86-15,0 0-81 0,-3 0-161 0,0 0-169 16,-1 0 107-16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07T10:32:49.6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7583 2567 1805 0,'0'-2'37'0,"0"2"30"0,0 0 22 16,0 0 32-16,0 0-20 0,0 0 78 15,0 0-43-15,0 0-81 16,0 0 8-16,0 0-51 0,0 5-13 16,0 1 3-16,0 1-3 0,0 0-3 0,3 17 14 15,1-9-8-15,0 2 2 16,1 2 3-16,0 2-4 0,1 1 6 0,0 3 0 16,8 26-4-16,-6-26-6 0,0 1 3 15,-2 0-3-15,1-3 3 0,-1-2 4 16,5 15 4-16,-6-22-29 0,-2-1-45 15,1-3-48-15,-1-4-54 0,0 0-54 16,0-1-357-16,0-5-341 16,-3 0 572-16</inkml:trace>
  <inkml:trace contextRef="#ctx0" brushRef="#br0" timeOffset="688.04">7520 3017 1791 0,'-3'-1'12'0,"1"1"8"0,1-1 2 15,0 1 0-15,0 0-10 0,1 0-8 16,0 0-5-16,0 0-9 0,0 0 6 16,0 0 1-16,5 0 2 0,4 0 25 15,-3 0 1-15,1 7 4 0,2-1-5 0,2 2-5 16,0 1-13-16,13 12 14 0,-11-11-14 16,0 2 4-16,-1-1-8 0,1-1-3 15,-2-1 5-15,12 5-6 0,-13-8-1 16,0-2 2-16,-1-1-2 0,-1-1 2 15,0-2 10-15,-2 0-2 0,6-8 20 16,-6 0-19-16,0-1-1 0,-1-2-5 16,1-2 3-16,-1-1-5 0,5-19 0 15,-6 16-1-15,1-1 6 0,-1-1-38 0,0 2-34 16,0 2-77-16,3-13-596 16,-2 18 288-16,-3 2 74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09T10:28:12.4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17468 3799 1724 0,'-2'-2'49'0,"1"0"22"15,1 1 24-15,-1-1-5 0,0 2 2 16,1-2 78-16,0 2-89 0,0 0-3 15,0 0 1-15,0 0-7 0,0 0-9 16,0 0 24-16,0 0-63 0,0 0-13 16,0 0-9-16,0 0 0 0,0 0-6 15,0 0 4-15,0 0 0 16,0 0-12-16,0 0 8 0,5 0 2 16,-1 4-3-16,2 0-1 15,-1 0 6-15,4 0 3 0,10 6 7 0,-7-4-5 16,0-1-8-16,1 0 3 0,0 2 0 15,-1-1 0-15,12 5 5 0,-13-5-4 16,-1-1 1-16,0 0 0 0,-1 1 2 16,-1-2-2-16,6 3-2 0,-8-4-7 15,-1-1 9-15,-1 0-6 0,0 0-2 16,-1 0-2-16,2 0-127 0,-4-1 13 16,1 0-54-16,-1 0-22 0,-1 1-72 15,2-2-143-15,-2 2-535 0</inkml:trace>
  <inkml:trace contextRef="#ctx0" brushRef="#br0" timeOffset="652.64">17586 3976 1548 0,'-1'0'44'0,"-1"-2"29"15,1 1 129-15,1-1-123 0,0 0-18 16,-1 1-13-16,1 0-13 0,0 0-8 16,0-1 4-16,0 1-16 0,0 1-5 15,0-1-4-15,0 0-4 0,0 1-2 0,0 0 9 16,5 0 6-16,1 0 7 16,-1 0 5-16,2 0-4 0,2 0-7 0,10 0 5 15,3 0-12-15,-11 0-9 16,9 0-1-16,-13 0 4 0,1 0 0 15,-1 0 5-15,-1 0-6 0,-1 0 5 16,2 0 6-16,-4 0 2 0,-1-5 5 16,-1 5 13-16,0-6 1 0,-1 1 9 15,0-7 53-15,0 3-58 0,0-1-11 16,-5-1-14-16,-1-2-11 0,2-1-7 16,0-13-4-16,-2 15 4 0,2 1-12 0,1 2-49 15,3 2-55-15,0 3-63 16,0 1-413-16,0 3 57 0,0 0 61 15,0 0 91-15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09T11:26:24.8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10225 8891 2157 0,'4'-3'62'0,"-2"3"0"0,-1 0 29 16,1 0 8-16,1 0 11 0,1 0 87 0,0 5-128 16,-1-5-15-16,1 5-17 15,0-1-6-15,4 0 19 0,-4-1-32 0,1-3 0 16,0 3-7-16,1 0-3 0,1-1 2 15,9 0-1-15,-6-1-3 0,-2 0-6 16,4-1 0-16,0 0-1 0,16 0 3 16,-12 0-3-16,0 0 1 0,3-7 1 15,1 1 0-15,29-4 5 0,-24 4-2 16,4 0 1-16,1 0-1 0,2-1 0 16,1 1-5-16,35-7 5 0,-34 6 1 15,1 1-1-15,0 0 3 0,-1 0 2 0,38-5 15 16,-36 6-11-16,-2 1-3 0,1 0 10 15,-2 0-6-15,30-2 9 0,-35 3-21 16,-1 1 6-16,-1 2 3 0,-1-3-9 16,17 1 3-16,-25 2-12 0,0-1 5 15,-3 1-23-15,-3 0-37 0,-2 0-52 16,1 0-294-16,-6 0 92 0,-3 0-240 16,1 0-78-16,-2 0 65 0</inkml:trace>
  <inkml:trace contextRef="#ctx0" brushRef="#br0" timeOffset="6021.96">4134 2764 692 0,'0'0'93'0,"0"0"18"0,0 0 8 0,0 0-42 16,0 0-22-16,0 5 49 16,0-5-31-16,0 7-1 0,5-3 6 0,-5-1 7 15,0 2-12-15,7 6 60 0,-4-4-76 16,1 1-1-16,-1 2-5 0,2 2-1 15,0 3-7-15,6 18 31 0,-4-14-45 16,0 1-2-16,-1-1-6 0,1 1-7 16,0 0-3-16,4 15-8 0,-6-19 5 15,0-3-10-15,-1-1-9 0,-1-2-26 0,-1-2-42 16,0 0-201-16,-2-6-316 16,0-2 169-16</inkml:trace>
  <inkml:trace contextRef="#ctx0" brushRef="#br0" timeOffset="6382.72">4170 3122 1591 0,'0'2'26'0,"0"-1"3"16,-5 2 7-16,5-2-8 0,0 0-26 15,0-1 5-15,0 1 24 16,0 0-11-16,0 0 9 0,5 0-5 15,0 1 1-15,0 0 5 0,0 0 1 0,6-1 59 16,-4-1-53-16,-2 0-4 0,2 0-9 16,0 0-11-16,0-7 3 0,7-3-2 15,-7 5-2-15,0-2-7 0,0-2-4 16,-1 2-19-16,1-3-79 0,3-10-741 16,-4 10 319-16</inkml:trace>
  <inkml:trace contextRef="#ctx0" brushRef="#br0" timeOffset="53790.02">3287 8870 715 0,'0'0'83'0,"0"0"39"16,0 0 30-16,0 0 24 0,0 0-61 16,0 0 68-16,0 0-114 0,0 0-9 15,0 0-12-15,0 0-7 0,0 0 3 0,0 0 27 16,0 0-34-16,0 0-3 15,0 0-4-15,0 0 4 0,0 0 0 0,0 12 21 16,4-5-20-16,3 3-7 0,-1 3 1 16,2 2-3-16,1 3-3 0,10 25 22 15,-9-19-16-15,0-1-19 0,0 1-8 16,0-2 2-16,-1 0-4 0,5 11 5 16,-9-19-1-16,0-2-9 0,-2-3 4 15,-1-2-11-15,-1-2-44 0,0 1-194 16,-1-5 21-16,0 0-113 0,0 0-140 15,0-1 49-15</inkml:trace>
  <inkml:trace contextRef="#ctx0" brushRef="#br0" timeOffset="54275.7">3377 9171 1873 0,'-1'0'10'0,"-1"0"3"16,1 0 25-16,1 0-27 0,0 0-3 16,0 0-8-16,0 0-4 0,0 0-2 15,0 7-4-15,6-5 6 0,-1 1 0 0,1 2 4 16,1-1-3-16,0 0 1 0,10 6 1 15,-9-5-1-15,2-3 1 0,0 1 5 16,-2-1-6-16,0-1 7 0,7-1 11 16,-8 0-6-16,-1 0 0 0,1-6-9 15,-2-1 6-15,1 0 3 0,5-12 5 16,-5 6-4-16,-2 1-6 0,0-4-2 16,-1 0-3-16,0-2-25 0,0-15-289 15,-1 5-665-15</inkml:trace>
  <inkml:trace contextRef="#ctx0" brushRef="#br0" timeOffset="79659.17">6838 13596 1677 0,'0'0'62'0,"0"-3"150"15,0 1-15-15,0 0-129 16,0 2 45-16,0 0-47 15,0 0-58-15,0 0 35 16,10 0 62-16,-3 0-33 0,13 5 6 16,9-1-19-16,-11 2-44 0,25 2 19 15,7-4-7 1,-23-4-20-16,31 0 4 0,1 0-11 16,-30 0-38-16,27 0-167 15,-6-7-209-15,-26 1 42 0,-3 1-219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951F94F5-58D1-42ED-AB38-DD97D2E494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707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4289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68578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2867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7156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3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783433"/>
            <a:ext cx="9144000" cy="110251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743200"/>
            <a:ext cx="9144000" cy="1143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62938-84EC-488D-9CA4-E38E8D42E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9B4F5-F495-445A-AD57-B1A0CC0AE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05980"/>
            <a:ext cx="154305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5980"/>
            <a:ext cx="451485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13C1C-2065-443A-845F-EE82C0FEF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A05A8-D087-49F8-A68B-53BB47A7E6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92" indent="0">
              <a:buNone/>
              <a:defRPr sz="1400"/>
            </a:lvl2pPr>
            <a:lvl3pPr marL="685783" indent="0">
              <a:buNone/>
              <a:defRPr sz="1200"/>
            </a:lvl3pPr>
            <a:lvl4pPr marL="1028675" indent="0">
              <a:buNone/>
              <a:defRPr sz="1100"/>
            </a:lvl4pPr>
            <a:lvl5pPr marL="1371566" indent="0">
              <a:buNone/>
              <a:defRPr sz="1100"/>
            </a:lvl5pPr>
            <a:lvl6pPr marL="1714457" indent="0">
              <a:buNone/>
              <a:defRPr sz="1100"/>
            </a:lvl6pPr>
            <a:lvl7pPr marL="2057348" indent="0">
              <a:buNone/>
              <a:defRPr sz="1100"/>
            </a:lvl7pPr>
            <a:lvl8pPr marL="2400240" indent="0">
              <a:buNone/>
              <a:defRPr sz="1100"/>
            </a:lvl8pPr>
            <a:lvl9pPr marL="2743132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BC673-9CA8-4194-8E34-D666622A5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394BE-C7C4-4CA6-9240-6CDB29B2C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894F7-D2D8-4142-8878-126BF2DBE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0470E-5877-48CB-82CD-3CCAD5E835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85F8C-9C5D-49E8-8BBF-F28B73097F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204787"/>
            <a:ext cx="2256235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204789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076327"/>
            <a:ext cx="2256235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15B49-E272-4523-8166-1B1831C4B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1"/>
            <a:ext cx="41148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4"/>
            <a:ext cx="41148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7A090-BAD4-4341-AC7F-A731585BC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19050"/>
            <a:ext cx="9144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47750"/>
            <a:ext cx="8534400" cy="354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4683919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4683919"/>
            <a:ext cx="21717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4683919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529FA7E6-6E6F-4B77-AE36-D459A899D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773431"/>
            <a:ext cx="9144000" cy="4571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79" tIns="34289" rIns="68579" bIns="34289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892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783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675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566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68" indent="-25716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557199" indent="-21430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100">
          <a:solidFill>
            <a:schemeClr val="tx1"/>
          </a:solidFill>
          <a:latin typeface="Calibri" pitchFamily="34" charset="0"/>
        </a:defRPr>
      </a:lvl2pPr>
      <a:lvl3pPr marL="857228" indent="-17144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800">
          <a:solidFill>
            <a:schemeClr val="tx1"/>
          </a:solidFill>
          <a:latin typeface="Calibri" pitchFamily="34" charset="0"/>
        </a:defRPr>
      </a:lvl3pPr>
      <a:lvl4pPr marL="1200120" indent="-171446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4pPr>
      <a:lvl5pPr marL="1543012" indent="-17144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5pPr>
      <a:lvl6pPr marL="1885903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6pPr>
      <a:lvl7pPr marL="2228795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7pPr>
      <a:lvl8pPr marL="2571686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8pPr>
      <a:lvl9pPr marL="2914577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09550"/>
            <a:ext cx="9144000" cy="1102519"/>
          </a:xfrm>
        </p:spPr>
        <p:txBody>
          <a:bodyPr/>
          <a:lstStyle/>
          <a:p>
            <a:pPr eaLnBrk="1" hangingPunct="1"/>
            <a:r>
              <a:rPr lang="en-US" dirty="0"/>
              <a:t>CSE 445: Machine Learning</a:t>
            </a:r>
            <a:br>
              <a:rPr lang="en-US" dirty="0"/>
            </a:br>
            <a:endParaRPr lang="en-US" sz="27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971550"/>
            <a:ext cx="914400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Machine Learning Project – Data Exploration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43000" y="4686301"/>
            <a:ext cx="440055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5AF9A-50AF-4093-AF38-00DA24F1AB95}"/>
              </a:ext>
            </a:extLst>
          </p:cNvPr>
          <p:cNvSpPr txBox="1"/>
          <p:nvPr/>
        </p:nvSpPr>
        <p:spPr>
          <a:xfrm>
            <a:off x="7162800" y="4774149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/>
                <a:cs typeface="Calibri"/>
              </a:rPr>
              <a:t>Image taken from </a:t>
            </a:r>
            <a:r>
              <a:rPr lang="en-US" sz="1200" dirty="0" err="1">
                <a:latin typeface="Calibri"/>
                <a:cs typeface="Calibri"/>
              </a:rPr>
              <a:t>xkcd</a:t>
            </a:r>
            <a:endParaRPr lang="en-US" sz="1200" dirty="0">
              <a:latin typeface="Calibri"/>
              <a:cs typeface="Calibri"/>
            </a:endParaRPr>
          </a:p>
        </p:txBody>
      </p:sp>
      <p:pic>
        <p:nvPicPr>
          <p:cNvPr id="3" name="Picture 2" descr="xkcd: Data Pipeline">
            <a:extLst>
              <a:ext uri="{FF2B5EF4-FFF2-40B4-BE49-F238E27FC236}">
                <a16:creationId xmlns:a16="http://schemas.microsoft.com/office/drawing/2014/main" id="{67454893-E098-4DCE-8EC4-26C7D61E5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691813"/>
            <a:ext cx="70485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34BD0-A015-4B6B-8500-7506283F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Look at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C659C-91E7-48DF-82CC-9C98A7420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7750"/>
            <a:ext cx="3276600" cy="3546873"/>
          </a:xfrm>
        </p:spPr>
        <p:txBody>
          <a:bodyPr/>
          <a:lstStyle/>
          <a:p>
            <a:r>
              <a:rPr lang="en-US" sz="1800" dirty="0"/>
              <a:t>Each row represents 1 district (i.e. 1 instance)</a:t>
            </a:r>
          </a:p>
          <a:p>
            <a:r>
              <a:rPr lang="en-US" sz="1800" dirty="0"/>
              <a:t>Ten features (attributes) </a:t>
            </a:r>
          </a:p>
          <a:p>
            <a:r>
              <a:rPr lang="en-US" sz="1800" dirty="0"/>
              <a:t>Total instances = 20,640 in the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02845-CA4D-448B-87A1-863F67CC1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470" y="904876"/>
            <a:ext cx="4801229" cy="19746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6643DD-BD04-4776-9E5D-B9218A83C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2" y="3013018"/>
            <a:ext cx="4175022" cy="20543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69FADC-8CF8-4093-832C-EECDBD598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7424" y="2946251"/>
            <a:ext cx="4654652" cy="214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0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EC737-5889-481F-9E46-DACA1AB3E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4CE75-A1B3-4880-8B10-E8936995F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047750"/>
            <a:ext cx="3581400" cy="3962400"/>
          </a:xfrm>
        </p:spPr>
        <p:txBody>
          <a:bodyPr/>
          <a:lstStyle/>
          <a:p>
            <a:r>
              <a:rPr lang="en-US" sz="1800" dirty="0"/>
              <a:t>Plot a histogram for each numerical attribute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Noticeable oddities:</a:t>
            </a:r>
          </a:p>
          <a:p>
            <a:pPr marL="685791" lvl="1" indent="-342900">
              <a:buFont typeface="+mj-lt"/>
              <a:buAutoNum type="arabicPeriod"/>
            </a:pPr>
            <a:r>
              <a:rPr lang="en-US" sz="1500" dirty="0"/>
              <a:t>Preprocessed Features – median income isn’t in raw USD, but has been scaled by a factor of 10,000 and capped to 15</a:t>
            </a:r>
          </a:p>
          <a:p>
            <a:pPr marL="685791" lvl="1" indent="-342900">
              <a:buFont typeface="+mj-lt"/>
              <a:buAutoNum type="arabicPeriod"/>
            </a:pPr>
            <a:r>
              <a:rPr lang="en-US" sz="1500" dirty="0"/>
              <a:t>Output (i.e. median house value) has also been capped – ere go, will not be able to predict beyond $500,000! </a:t>
            </a:r>
          </a:p>
          <a:p>
            <a:pPr marL="685791" lvl="1" indent="-342900">
              <a:buFont typeface="+mj-lt"/>
              <a:buAutoNum type="arabicPeriod"/>
            </a:pPr>
            <a:r>
              <a:rPr lang="en-US" sz="1500" dirty="0"/>
              <a:t>Tail-heavy histogram</a:t>
            </a:r>
          </a:p>
          <a:p>
            <a:pPr marL="685791" lvl="1" indent="-342900">
              <a:buFont typeface="+mj-lt"/>
              <a:buAutoNum type="arabicPeriod"/>
            </a:pPr>
            <a:endParaRPr lang="en-US" sz="15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1086EC8-A3BB-4374-A322-3A598EE7B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214" y="914400"/>
            <a:ext cx="5459736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5BAB7A-9499-42BB-8A93-D9C37E4BE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1657350"/>
            <a:ext cx="3009900" cy="58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8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7E3B-6A77-405B-BF7B-000F9F48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Set Generation – Random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7373D-C926-4EF0-81B2-4B6F438CF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1800" dirty="0"/>
              <a:t>Create and set aside the test set as early as possible! (Data Snooping bias)</a:t>
            </a:r>
          </a:p>
          <a:p>
            <a:pPr lvl="1"/>
            <a:r>
              <a:rPr lang="en-US" sz="1800" dirty="0"/>
              <a:t>Use random seed generator to ensure same shuffled indices (if your dataset updates, this alone will not work!)</a:t>
            </a:r>
          </a:p>
          <a:p>
            <a:pPr lvl="1"/>
            <a:r>
              <a:rPr lang="en-US" sz="1800" dirty="0"/>
              <a:t>Compute a hash of each instance and put in test set if it’s less than or equal to 20% of max hash value (ensures consistency across multiple runs)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E8DB4-453D-436D-AE18-0C7BF5A3C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62" y="2800350"/>
            <a:ext cx="3935138" cy="20895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A720F9-62D1-4A7E-8144-0B81DA2CC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174" y="2800350"/>
            <a:ext cx="4971364" cy="12862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27AD91-572B-4DFF-BF2C-29865B963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174" y="4137270"/>
            <a:ext cx="4971364" cy="87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4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9DD5-BA41-4B58-8711-A1CB19D5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Stratified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7AC1-539F-4582-A8AE-AA70486AF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7750"/>
            <a:ext cx="8610600" cy="3546873"/>
          </a:xfrm>
        </p:spPr>
        <p:txBody>
          <a:bodyPr/>
          <a:lstStyle/>
          <a:p>
            <a:r>
              <a:rPr lang="en-US" sz="1800" dirty="0"/>
              <a:t>Need to have a test set that is </a:t>
            </a:r>
            <a:r>
              <a:rPr lang="en-US" sz="1800" b="1" dirty="0"/>
              <a:t>representative </a:t>
            </a:r>
            <a:r>
              <a:rPr lang="en-US" sz="1800" dirty="0"/>
              <a:t>of the overall population</a:t>
            </a:r>
          </a:p>
          <a:p>
            <a:r>
              <a:rPr lang="en-US" sz="1800" b="1" dirty="0"/>
              <a:t>Strata</a:t>
            </a:r>
            <a:r>
              <a:rPr lang="en-US" sz="1800" dirty="0"/>
              <a:t> – homogenous subgroups</a:t>
            </a:r>
          </a:p>
          <a:p>
            <a:pPr lvl="1"/>
            <a:r>
              <a:rPr lang="en-US" sz="1600" dirty="0"/>
              <a:t>e.g. male to female ratio in Bangladesh is 103 to 100</a:t>
            </a:r>
          </a:p>
          <a:p>
            <a:r>
              <a:rPr lang="en-US" sz="1800" b="1" dirty="0"/>
              <a:t>Stratified sampling</a:t>
            </a:r>
            <a:r>
              <a:rPr lang="en-US" sz="1800" dirty="0"/>
              <a:t> – ensuring test set is representative of overall population</a:t>
            </a:r>
          </a:p>
          <a:p>
            <a:pPr lvl="1"/>
            <a:r>
              <a:rPr lang="en-US" sz="1600" dirty="0"/>
              <a:t>Test set should have 103 males for every 100 females</a:t>
            </a:r>
          </a:p>
          <a:p>
            <a:pPr lvl="1"/>
            <a:endParaRPr lang="en-US" sz="17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AFD619-C7B2-4D63-A6D2-38F0D5F75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2" y="2746068"/>
            <a:ext cx="3810000" cy="2330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A1CF0E-55E6-456A-BE7A-D4EAB5981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746068"/>
            <a:ext cx="3810000" cy="226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9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9DD5-BA41-4B58-8711-A1CB19D5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Stratified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7AC1-539F-4582-A8AE-AA70486AF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961132"/>
            <a:ext cx="4004141" cy="3546873"/>
          </a:xfrm>
        </p:spPr>
        <p:txBody>
          <a:bodyPr/>
          <a:lstStyle/>
          <a:p>
            <a:r>
              <a:rPr lang="en-US" sz="1800" dirty="0"/>
              <a:t>Without Stratified Sampling, the sampling bias in the test set is generally much higher</a:t>
            </a:r>
          </a:p>
          <a:p>
            <a:r>
              <a:rPr lang="en-US" sz="1800" dirty="0"/>
              <a:t>We want the test set data to resemble the real world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01E59B-7A84-4A4B-B600-065349F62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683" y="924818"/>
            <a:ext cx="4545667" cy="1809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709685-C0D5-4701-AD09-3C755BF90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821186"/>
            <a:ext cx="58674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3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2D62-0038-430A-AC2A-5BFAD07D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A4545-65B1-4B03-891D-0157F2AEE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latitude and longitude to visualize the district locations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7DCE65-A79F-4AB9-9B3F-246A0776A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79" y="1856186"/>
            <a:ext cx="3983146" cy="29670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266CC3-F791-47D9-A205-E28748A7C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421" y="1837135"/>
            <a:ext cx="5008454" cy="28484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A86365-4FEB-4487-9A5A-AC858526FF65}"/>
              </a:ext>
            </a:extLst>
          </p:cNvPr>
          <p:cNvSpPr txBox="1"/>
          <p:nvPr/>
        </p:nvSpPr>
        <p:spPr>
          <a:xfrm>
            <a:off x="792271" y="1526143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Bad Visualization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88182D-BA6A-4AC0-9245-8FB4152D7F3F}"/>
              </a:ext>
            </a:extLst>
          </p:cNvPr>
          <p:cNvSpPr txBox="1"/>
          <p:nvPr/>
        </p:nvSpPr>
        <p:spPr>
          <a:xfrm>
            <a:off x="5216525" y="154888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Slightly Better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21736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2D62-0038-430A-AC2A-5BFAD07D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A4545-65B1-4B03-891D-0157F2AEE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7750"/>
            <a:ext cx="2819400" cy="3546873"/>
          </a:xfrm>
        </p:spPr>
        <p:txBody>
          <a:bodyPr/>
          <a:lstStyle/>
          <a:p>
            <a:r>
              <a:rPr lang="en-US" sz="2000" dirty="0"/>
              <a:t>Best visualization – show median house value using color!</a:t>
            </a:r>
          </a:p>
          <a:p>
            <a:r>
              <a:rPr lang="en-US" sz="2000" dirty="0"/>
              <a:t>Can see high value around metro areas near the ocean (LA, SF, SD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r>
              <a:rPr lang="en-US" sz="2000" dirty="0"/>
              <a:t>Note: Only do this for training set!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62F506-B556-4D96-A2E0-2ED1E5DB6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2" y="838199"/>
            <a:ext cx="5105398" cy="430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6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21D03-8AF8-47ED-816E-54485BF1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385EC-0962-47F4-9DB6-C2928DF30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96" y="895348"/>
            <a:ext cx="3287904" cy="2743202"/>
          </a:xfrm>
        </p:spPr>
        <p:txBody>
          <a:bodyPr/>
          <a:lstStyle/>
          <a:p>
            <a:r>
              <a:rPr lang="en-US" sz="1600" dirty="0"/>
              <a:t>Correlation coefficient near 1 </a:t>
            </a:r>
            <a:r>
              <a:rPr lang="en-US" sz="1600" dirty="0">
                <a:sym typeface="Wingdings" panose="05000000000000000000" pitchFamily="2" charset="2"/>
              </a:rPr>
              <a:t> Strong Positive Correlation</a:t>
            </a:r>
          </a:p>
          <a:p>
            <a:pPr lvl="1"/>
            <a:r>
              <a:rPr lang="en-US" sz="1400" dirty="0">
                <a:sym typeface="Wingdings" panose="05000000000000000000" pitchFamily="2" charset="2"/>
              </a:rPr>
              <a:t>If x goes up, y goes up too</a:t>
            </a:r>
          </a:p>
          <a:p>
            <a:r>
              <a:rPr lang="en-US" sz="1600" dirty="0">
                <a:sym typeface="Wingdings" panose="05000000000000000000" pitchFamily="2" charset="2"/>
              </a:rPr>
              <a:t>Correlation coefficient near -1  Strong negative correlation</a:t>
            </a:r>
          </a:p>
          <a:p>
            <a:pPr lvl="1"/>
            <a:r>
              <a:rPr lang="en-US" sz="1400" dirty="0">
                <a:sym typeface="Wingdings" panose="05000000000000000000" pitchFamily="2" charset="2"/>
              </a:rPr>
              <a:t>If x goes up, y goes down</a:t>
            </a:r>
          </a:p>
          <a:p>
            <a:r>
              <a:rPr lang="en-US" sz="1600" dirty="0">
                <a:sym typeface="Wingdings" panose="05000000000000000000" pitchFamily="2" charset="2"/>
              </a:rPr>
              <a:t>Correlation coefficient near 0  no </a:t>
            </a:r>
            <a:r>
              <a:rPr lang="en-US" sz="1600" b="1" dirty="0">
                <a:sym typeface="Wingdings" panose="05000000000000000000" pitchFamily="2" charset="2"/>
              </a:rPr>
              <a:t>linear</a:t>
            </a:r>
            <a:r>
              <a:rPr lang="en-US" sz="1600" dirty="0">
                <a:sym typeface="Wingdings" panose="05000000000000000000" pitchFamily="2" charset="2"/>
              </a:rPr>
              <a:t> correlation</a:t>
            </a:r>
          </a:p>
          <a:p>
            <a:pPr lvl="1"/>
            <a:r>
              <a:rPr lang="en-US" sz="1400" dirty="0">
                <a:sym typeface="Wingdings" panose="05000000000000000000" pitchFamily="2" charset="2"/>
              </a:rPr>
              <a:t>Doesn’t mean there’s no relationship between the two!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D7785E-9D18-4610-95B7-82A5098ED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75" y="895347"/>
            <a:ext cx="5392929" cy="2859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261627-6823-4012-A811-357EC4C61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604504"/>
            <a:ext cx="3523805" cy="155804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7773A1E-9515-4CC8-AF0C-6DA76079B1AE}"/>
              </a:ext>
            </a:extLst>
          </p:cNvPr>
          <p:cNvSpPr txBox="1">
            <a:spLocks/>
          </p:cNvSpPr>
          <p:nvPr/>
        </p:nvSpPr>
        <p:spPr bwMode="auto">
          <a:xfrm>
            <a:off x="3810000" y="3848100"/>
            <a:ext cx="5192904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 marL="257168" indent="-25716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557199" indent="-21430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100">
                <a:solidFill>
                  <a:schemeClr val="tx1"/>
                </a:solidFill>
                <a:latin typeface="Calibri" pitchFamily="34" charset="0"/>
              </a:defRPr>
            </a:lvl2pPr>
            <a:lvl3pPr marL="857228" indent="-17144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3pPr>
            <a:lvl4pPr marL="1200120" indent="-17144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Calibri" pitchFamily="34" charset="0"/>
              </a:defRPr>
            </a:lvl4pPr>
            <a:lvl5pPr marL="1543012" indent="-17144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Calibri" pitchFamily="34" charset="0"/>
              </a:defRPr>
            </a:lvl5pPr>
            <a:lvl6pPr marL="1885903" indent="-171446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6pPr>
            <a:lvl7pPr marL="2228795" indent="-171446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7pPr>
            <a:lvl8pPr marL="2571686" indent="-171446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8pPr>
            <a:lvl9pPr marL="2914577" indent="-171446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>
                <a:solidFill>
                  <a:srgbClr val="002060"/>
                </a:solidFill>
              </a:rPr>
              <a:t>Note: The size of the slope has nothing to do with how correlated the two attributes are!</a:t>
            </a:r>
          </a:p>
          <a:p>
            <a:r>
              <a:rPr lang="en-US" sz="1600" kern="0" dirty="0">
                <a:solidFill>
                  <a:srgbClr val="002060"/>
                </a:solidFill>
                <a:sym typeface="Wingdings" panose="05000000000000000000" pitchFamily="2" charset="2"/>
              </a:rPr>
              <a:t>In case of housing dataset, median house value is positively correlated to median income (as expected)</a:t>
            </a:r>
          </a:p>
        </p:txBody>
      </p:sp>
    </p:spTree>
    <p:extLst>
      <p:ext uri="{BB962C8B-B14F-4D97-AF65-F5344CB8AC3E}">
        <p14:creationId xmlns:p14="http://schemas.microsoft.com/office/powerpoint/2010/main" val="28048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D466E-3F64-4D5E-988A-C1377DA68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matrix visualization of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69458-A065-432E-951B-4AB1E068B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47750"/>
            <a:ext cx="3124200" cy="3546873"/>
          </a:xfrm>
        </p:spPr>
        <p:txBody>
          <a:bodyPr/>
          <a:lstStyle/>
          <a:p>
            <a:r>
              <a:rPr lang="en-US" sz="1600" dirty="0"/>
              <a:t>Main diagonal has each attributes’ histogram generated by the pandas library (instead of a perfectly correlated straight line)</a:t>
            </a:r>
          </a:p>
          <a:p>
            <a:r>
              <a:rPr lang="en-US" sz="1600" dirty="0"/>
              <a:t>Look for patterns in each attribute pair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8115775-EAA3-4B18-AE00-67A551EA4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887" y="870111"/>
            <a:ext cx="5808663" cy="390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956C08-28DC-4FEE-9385-2CFF1C9690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71" t="27000" r="43077" b="11666"/>
          <a:stretch/>
        </p:blipFill>
        <p:spPr>
          <a:xfrm>
            <a:off x="482550" y="3486150"/>
            <a:ext cx="2463900" cy="1447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1525DF-3D73-4012-9C90-6CF469DD97A5}"/>
              </a:ext>
            </a:extLst>
          </p:cNvPr>
          <p:cNvSpPr txBox="1"/>
          <p:nvPr/>
        </p:nvSpPr>
        <p:spPr>
          <a:xfrm>
            <a:off x="506412" y="296293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/>
                <a:cs typeface="Calibri"/>
              </a:rPr>
              <a:t>Correlation coefficient with median house value</a:t>
            </a:r>
          </a:p>
        </p:txBody>
      </p:sp>
    </p:spTree>
    <p:extLst>
      <p:ext uri="{BB962C8B-B14F-4D97-AF65-F5344CB8AC3E}">
        <p14:creationId xmlns:p14="http://schemas.microsoft.com/office/powerpoint/2010/main" val="33765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D466E-3F64-4D5E-988A-C1377DA68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69458-A065-432E-951B-4AB1E068B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047751"/>
            <a:ext cx="4697982" cy="1752600"/>
          </a:xfrm>
        </p:spPr>
        <p:txBody>
          <a:bodyPr/>
          <a:lstStyle/>
          <a:p>
            <a:r>
              <a:rPr lang="en-US" sz="1600" dirty="0"/>
              <a:t>Upward trend visible – and the points are not too dispersed</a:t>
            </a:r>
          </a:p>
          <a:p>
            <a:pPr lvl="1"/>
            <a:r>
              <a:rPr lang="en-US" sz="1600" dirty="0"/>
              <a:t>Price cap visible at 500,000</a:t>
            </a:r>
          </a:p>
          <a:p>
            <a:pPr lvl="1"/>
            <a:r>
              <a:rPr lang="en-US" sz="1600" dirty="0"/>
              <a:t>Horizontal lines at 450,000, 350,000, and 280,000 (Why?)</a:t>
            </a:r>
          </a:p>
          <a:p>
            <a:r>
              <a:rPr lang="en-US" sz="1600" dirty="0"/>
              <a:t>Algorithm may pick up and reproduce these quirks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BDE527-ECEB-4298-8D18-99B955827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702" y="895354"/>
            <a:ext cx="4066251" cy="2390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CE4A7A-F92D-42D6-8176-E431C63B85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7" b="5441"/>
          <a:stretch/>
        </p:blipFill>
        <p:spPr>
          <a:xfrm>
            <a:off x="180974" y="2759730"/>
            <a:ext cx="4495800" cy="5003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8173FB-757A-4366-AE39-408EC6216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734" y="3276600"/>
            <a:ext cx="3946359" cy="1828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051CC8-9DD2-4568-B233-47754D65D534}"/>
              </a:ext>
            </a:extLst>
          </p:cNvPr>
          <p:cNvSpPr txBox="1"/>
          <p:nvPr/>
        </p:nvSpPr>
        <p:spPr>
          <a:xfrm>
            <a:off x="4136859" y="3494259"/>
            <a:ext cx="47023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Consider other attribute combinations – may be more revealing!</a:t>
            </a:r>
            <a:endParaRPr lang="en-US" sz="1600" dirty="0">
              <a:latin typeface="Calibri"/>
              <a:cs typeface="Calibri"/>
            </a:endParaRPr>
          </a:p>
          <a:p>
            <a:pPr marL="628642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/>
                <a:cs typeface="Calibri"/>
              </a:rPr>
              <a:t>Rooms per household, bedrooms per room, and population per household more correlated to house value  than total rooms, households, or population alone!</a:t>
            </a:r>
          </a:p>
        </p:txBody>
      </p:sp>
    </p:spTree>
    <p:extLst>
      <p:ext uri="{BB962C8B-B14F-4D97-AF65-F5344CB8AC3E}">
        <p14:creationId xmlns:p14="http://schemas.microsoft.com/office/powerpoint/2010/main" val="353625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E600B-8485-467C-AF12-8EE2D99D4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an ML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5EF02-0EE9-4966-A98A-EB0441D69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Look at the big picture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Visualize data for insights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Preprocess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a model and train 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Fine-tune your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Present solution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Launch!</a:t>
            </a:r>
          </a:p>
        </p:txBody>
      </p:sp>
    </p:spTree>
    <p:extLst>
      <p:ext uri="{BB962C8B-B14F-4D97-AF65-F5344CB8AC3E}">
        <p14:creationId xmlns:p14="http://schemas.microsoft.com/office/powerpoint/2010/main" val="146687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2F21-E8DB-4E1C-AB0E-4DEE44C05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 - Numerical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8EA73-4D1A-4BA8-93DD-2268452E1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30" y="927847"/>
            <a:ext cx="6130308" cy="3546873"/>
          </a:xfrm>
        </p:spPr>
        <p:txBody>
          <a:bodyPr/>
          <a:lstStyle/>
          <a:p>
            <a:r>
              <a:rPr lang="en-US" sz="1800" dirty="0"/>
              <a:t>Option 1: Remove instances (rows) that contain missing data  [ </a:t>
            </a:r>
            <a:r>
              <a:rPr lang="en-US" sz="1800" b="1" dirty="0" err="1"/>
              <a:t>dropna</a:t>
            </a:r>
            <a:r>
              <a:rPr lang="en-US" sz="1800" b="1" dirty="0"/>
              <a:t>() </a:t>
            </a:r>
            <a:r>
              <a:rPr lang="en-US" sz="1800" dirty="0"/>
              <a:t>in pandas]</a:t>
            </a:r>
          </a:p>
          <a:p>
            <a:pPr lvl="1"/>
            <a:r>
              <a:rPr lang="en-US" sz="1800" dirty="0"/>
              <a:t>Can work if there aren’t too many instances with missing data </a:t>
            </a:r>
          </a:p>
          <a:p>
            <a:r>
              <a:rPr lang="en-US" sz="1800" dirty="0"/>
              <a:t>Option 2: Remove the entire attribute (column) with missing data [ </a:t>
            </a:r>
            <a:r>
              <a:rPr lang="en-US" sz="1800" b="1" dirty="0"/>
              <a:t>drop() </a:t>
            </a:r>
            <a:r>
              <a:rPr lang="en-US" sz="1800" dirty="0"/>
              <a:t>in pandas]</a:t>
            </a:r>
          </a:p>
          <a:p>
            <a:pPr lvl="1"/>
            <a:r>
              <a:rPr lang="en-US" sz="1800" dirty="0"/>
              <a:t>Worse than option 1, especially if it’s a useful attribute when available!</a:t>
            </a:r>
          </a:p>
          <a:p>
            <a:r>
              <a:rPr lang="en-US" sz="1800" dirty="0"/>
              <a:t>Option 3: Set values to some statistical measure (zero, mean, median, </a:t>
            </a:r>
            <a:r>
              <a:rPr lang="en-US" sz="1800" dirty="0" err="1"/>
              <a:t>etc</a:t>
            </a:r>
            <a:r>
              <a:rPr lang="en-US" sz="1800" dirty="0"/>
              <a:t>) [ </a:t>
            </a:r>
            <a:r>
              <a:rPr lang="en-US" sz="1800" b="1" dirty="0" err="1"/>
              <a:t>fillna</a:t>
            </a:r>
            <a:r>
              <a:rPr lang="en-US" sz="1800" b="1" dirty="0"/>
              <a:t>() </a:t>
            </a:r>
            <a:r>
              <a:rPr lang="en-US" sz="1800" dirty="0"/>
              <a:t>in pandas]</a:t>
            </a:r>
          </a:p>
          <a:p>
            <a:pPr lvl="1"/>
            <a:r>
              <a:rPr lang="en-US" sz="1800" dirty="0"/>
              <a:t>Only do this on training set – replace later in test set during evaluation</a:t>
            </a:r>
          </a:p>
          <a:p>
            <a:pPr lvl="1"/>
            <a:r>
              <a:rPr lang="en-US" sz="1800" dirty="0"/>
              <a:t>Use </a:t>
            </a:r>
            <a:r>
              <a:rPr lang="en-US" sz="1800" dirty="0" err="1"/>
              <a:t>SimpleImputer</a:t>
            </a:r>
            <a:r>
              <a:rPr lang="en-US" sz="1800" dirty="0"/>
              <a:t> in Scikit-Learn to streamline this process</a:t>
            </a:r>
          </a:p>
          <a:p>
            <a:endParaRPr lang="en-US" dirty="0"/>
          </a:p>
        </p:txBody>
      </p:sp>
      <p:pic>
        <p:nvPicPr>
          <p:cNvPr id="1026" name="Picture 2" descr="Handling Missing Data. Originally posted here. All the codes… | by Numan  Yilmaz | Medium">
            <a:extLst>
              <a:ext uri="{FF2B5EF4-FFF2-40B4-BE49-F238E27FC236}">
                <a16:creationId xmlns:a16="http://schemas.microsoft.com/office/drawing/2014/main" id="{1CD6B8A7-B252-49B6-8155-7C4431014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838" y="927847"/>
            <a:ext cx="2899786" cy="215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64DD81-AD44-40D7-9173-09C0908E6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877" y="3227802"/>
            <a:ext cx="2776818" cy="5064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3B0197-E605-4478-B328-EF29C8EC7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806" y="3972681"/>
            <a:ext cx="2776818" cy="48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1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7A75C-7AF6-44B6-875B-B50BD359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and Categorical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77355-936B-45A6-8109-38B5CA26B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7750"/>
            <a:ext cx="4953000" cy="3546873"/>
          </a:xfrm>
        </p:spPr>
        <p:txBody>
          <a:bodyPr/>
          <a:lstStyle/>
          <a:p>
            <a:r>
              <a:rPr lang="en-US" sz="1800" dirty="0"/>
              <a:t>Discrete, non-arbitrary text values – </a:t>
            </a:r>
            <a:r>
              <a:rPr lang="en-US" sz="1800" b="1" dirty="0"/>
              <a:t>category</a:t>
            </a:r>
            <a:endParaRPr lang="en-US" sz="1800" dirty="0"/>
          </a:p>
          <a:p>
            <a:r>
              <a:rPr lang="en-US" sz="1800" dirty="0"/>
              <a:t>Convert categorical values from text to numbers</a:t>
            </a:r>
          </a:p>
          <a:p>
            <a:r>
              <a:rPr lang="en-US" sz="1800" dirty="0"/>
              <a:t>Option 1: Map each category to a unique number</a:t>
            </a:r>
          </a:p>
          <a:p>
            <a:pPr lvl="1"/>
            <a:r>
              <a:rPr lang="en-US" sz="1800" dirty="0"/>
              <a:t>ML algorithm may assume (incorrectly) that two “nearby” values are more similar than two distant values</a:t>
            </a:r>
          </a:p>
          <a:p>
            <a:pPr lvl="1"/>
            <a:r>
              <a:rPr lang="en-US" sz="1800" dirty="0"/>
              <a:t>&lt;1H OCEAN and NEAR OCEAN encoded as 0 and 4 – even though they’re more similar to each other than INLAND (encoded to 1)</a:t>
            </a:r>
          </a:p>
          <a:p>
            <a:pPr lvl="1"/>
            <a:r>
              <a:rPr lang="en-US" sz="1800" dirty="0"/>
              <a:t>Only use this if the categories are </a:t>
            </a:r>
            <a:r>
              <a:rPr lang="en-US" sz="1800" b="1" dirty="0"/>
              <a:t>ordered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075C50-DBE7-4339-B422-8C32F4B65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986" y="1152525"/>
            <a:ext cx="2727409" cy="1800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C4A848-167E-444A-B882-95A449225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3162300"/>
            <a:ext cx="3454758" cy="1657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EEAD8F-01A0-455D-B30A-4414306FC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99" y="4509177"/>
            <a:ext cx="4819650" cy="58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6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7A75C-7AF6-44B6-875B-B50BD359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and Categorical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77355-936B-45A6-8109-38B5CA26B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7750"/>
            <a:ext cx="5486400" cy="3546873"/>
          </a:xfrm>
        </p:spPr>
        <p:txBody>
          <a:bodyPr/>
          <a:lstStyle/>
          <a:p>
            <a:r>
              <a:rPr lang="en-US" sz="1800" dirty="0"/>
              <a:t>Option 2: One hot encoding – one dummy binary attribute per category</a:t>
            </a:r>
          </a:p>
          <a:p>
            <a:pPr lvl="1"/>
            <a:r>
              <a:rPr lang="en-US" sz="1800" dirty="0"/>
              <a:t>Sparse matrix with nonzero element location generated</a:t>
            </a:r>
          </a:p>
          <a:p>
            <a:pPr lvl="1"/>
            <a:r>
              <a:rPr lang="en-US" sz="1800" dirty="0"/>
              <a:t>May degrade performance if there are too many categories – consider replacing with useful numeric features related to categories if possible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075C50-DBE7-4339-B422-8C32F4B65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047750"/>
            <a:ext cx="3032209" cy="20014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9E7E97-BF72-4368-A3A2-E66E65D71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02" y="3333750"/>
            <a:ext cx="4538367" cy="1100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B969B2-66FB-4222-84BD-C1776B3D4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3995" y="3128894"/>
            <a:ext cx="2459191" cy="15928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EA2DAA3-6E4E-4051-8B93-2A9DF93E1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814" y="4538994"/>
            <a:ext cx="4272186" cy="4730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EEFB006-D88A-4884-AC4D-98C5796978D6}"/>
                  </a:ext>
                </a:extLst>
              </p14:cNvPr>
              <p14:cNvContentPartPr/>
              <p14:nvPr/>
            </p14:nvContentPartPr>
            <p14:xfrm>
              <a:off x="6286680" y="1364400"/>
              <a:ext cx="97200" cy="67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EEFB006-D88A-4884-AC4D-98C5796978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77320" y="1355040"/>
                <a:ext cx="115920" cy="8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57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711A-106B-40AA-83BC-A2C59227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A71B-95A1-4CD1-B1F9-42615DB8B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7750"/>
            <a:ext cx="4495800" cy="3546873"/>
          </a:xfrm>
        </p:spPr>
        <p:txBody>
          <a:bodyPr/>
          <a:lstStyle/>
          <a:p>
            <a:r>
              <a:rPr lang="en-US" sz="1800" dirty="0"/>
              <a:t>Usually, ML systems don’t perform well if input attributes have very different scales</a:t>
            </a:r>
          </a:p>
          <a:p>
            <a:pPr lvl="1"/>
            <a:r>
              <a:rPr lang="en-US" sz="1500" dirty="0"/>
              <a:t>In housing data, total # of rooms </a:t>
            </a:r>
            <a:r>
              <a:rPr lang="en-US" sz="1500" dirty="0">
                <a:sym typeface="Wingdings" panose="05000000000000000000" pitchFamily="2" charset="2"/>
              </a:rPr>
              <a:t> 6 to 39,320, whereas Median Income  0 to 15</a:t>
            </a:r>
          </a:p>
          <a:p>
            <a:r>
              <a:rPr lang="en-US" sz="1800" dirty="0">
                <a:sym typeface="Wingdings" panose="05000000000000000000" pitchFamily="2" charset="2"/>
              </a:rPr>
              <a:t>Normalization shift and rescale values so they range from 0 (minimum value) and 1 (maximum value)</a:t>
            </a:r>
          </a:p>
          <a:p>
            <a:pPr lvl="1"/>
            <a:r>
              <a:rPr lang="en-US" sz="1500" dirty="0">
                <a:sym typeface="Wingdings" panose="05000000000000000000" pitchFamily="2" charset="2"/>
              </a:rPr>
              <a:t>Might be adversely affected by outliers</a:t>
            </a:r>
          </a:p>
          <a:p>
            <a:r>
              <a:rPr lang="en-US" sz="1800" dirty="0">
                <a:sym typeface="Wingdings" panose="05000000000000000000" pitchFamily="2" charset="2"/>
              </a:rPr>
              <a:t>Standardization  subtract the mean value, and divide by standard deviation so that the resulting distribution has zero mean, and unit variance</a:t>
            </a:r>
          </a:p>
          <a:p>
            <a:pPr lvl="1"/>
            <a:r>
              <a:rPr lang="en-US" sz="1500" dirty="0">
                <a:sym typeface="Wingdings" panose="05000000000000000000" pitchFamily="2" charset="2"/>
              </a:rPr>
              <a:t>Not bound to a specific range (could be problematic for some algorithms such as NNs)</a:t>
            </a:r>
            <a:endParaRPr lang="en-US" sz="1500" dirty="0"/>
          </a:p>
        </p:txBody>
      </p:sp>
      <p:pic>
        <p:nvPicPr>
          <p:cNvPr id="2050" name="Picture 2" descr="Need and Types of Feature Scaling!! | by Abhigyan | Analytics Vidhya |  Medium">
            <a:extLst>
              <a:ext uri="{FF2B5EF4-FFF2-40B4-BE49-F238E27FC236}">
                <a16:creationId xmlns:a16="http://schemas.microsoft.com/office/drawing/2014/main" id="{A7A0B528-290A-47E2-9165-0FCDE176E2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6296" b="8519"/>
          <a:stretch/>
        </p:blipFill>
        <p:spPr bwMode="auto">
          <a:xfrm>
            <a:off x="4767262" y="1241823"/>
            <a:ext cx="4376738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DDF667-D3AC-4019-A189-F9D445DD4552}"/>
                  </a:ext>
                </a:extLst>
              </p:cNvPr>
              <p:cNvSpPr txBox="1"/>
              <p:nvPr/>
            </p:nvSpPr>
            <p:spPr>
              <a:xfrm>
                <a:off x="6290232" y="2595932"/>
                <a:ext cx="2971800" cy="450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0" dirty="0">
                    <a:cs typeface="Calibri"/>
                  </a:rPr>
                  <a:t>Normalization: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/>
                          </a:rPr>
                          <m:t>𝑥𝑚𝑖𝑛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/>
                          </a:rPr>
                          <m:t>𝑥𝑚𝑎𝑥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/>
                          </a:rPr>
                          <m:t>𝑥𝑚𝑖𝑛</m:t>
                        </m:r>
                      </m:den>
                    </m:f>
                  </m:oMath>
                </a14:m>
                <a:endParaRPr lang="en-US" sz="1600" dirty="0" err="1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DDF667-D3AC-4019-A189-F9D445DD4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232" y="2595932"/>
                <a:ext cx="2971800" cy="450508"/>
              </a:xfrm>
              <a:prstGeom prst="rect">
                <a:avLst/>
              </a:prstGeom>
              <a:blipFill>
                <a:blip r:embed="rId3"/>
                <a:stretch>
                  <a:fillRect l="-1232" b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D29E42-4556-47BC-BBBE-DB6F3CAD3C3B}"/>
                  </a:ext>
                </a:extLst>
              </p:cNvPr>
              <p:cNvSpPr txBox="1"/>
              <p:nvPr/>
            </p:nvSpPr>
            <p:spPr>
              <a:xfrm>
                <a:off x="4831492" y="4019550"/>
                <a:ext cx="3581400" cy="421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0" dirty="0">
                    <a:cs typeface="Calibri"/>
                  </a:rPr>
                  <a:t>Standardization: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/>
                          </a:rPr>
                          <m:t>−µ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1600" b="0" i="1" smtClean="0">
                            <a:latin typeface="Cambria Math" panose="02040503050406030204" pitchFamily="18" charset="0"/>
                            <a:cs typeface="Calibri"/>
                          </a:rPr>
                          <m:t>σ</m:t>
                        </m:r>
                      </m:den>
                    </m:f>
                  </m:oMath>
                </a14:m>
                <a:endParaRPr lang="en-US" sz="1600" dirty="0" err="1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D29E42-4556-47BC-BBBE-DB6F3CAD3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492" y="4019550"/>
                <a:ext cx="3581400" cy="421782"/>
              </a:xfrm>
              <a:prstGeom prst="rect">
                <a:avLst/>
              </a:prstGeom>
              <a:blipFill>
                <a:blip r:embed="rId4"/>
                <a:stretch>
                  <a:fillRect l="-1022" b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84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E05B-EFC6-46BE-9430-3ECF8F4EA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F0D8F-453C-4064-AF80-1A90D0243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7750"/>
            <a:ext cx="4267200" cy="3546873"/>
          </a:xfrm>
        </p:spPr>
        <p:txBody>
          <a:bodyPr/>
          <a:lstStyle/>
          <a:p>
            <a:r>
              <a:rPr lang="en-US" sz="1800" dirty="0"/>
              <a:t>Scikit-Learn relies on duck typing </a:t>
            </a:r>
            <a:r>
              <a:rPr lang="en-US" sz="1800" dirty="0">
                <a:sym typeface="Wingdings" panose="05000000000000000000" pitchFamily="2" charset="2"/>
              </a:rPr>
              <a:t> create a class and implement three methods: fit(), transform(), and </a:t>
            </a:r>
            <a:r>
              <a:rPr lang="en-US" sz="1800" dirty="0" err="1">
                <a:sym typeface="Wingdings" panose="05000000000000000000" pitchFamily="2" charset="2"/>
              </a:rPr>
              <a:t>fit_transform</a:t>
            </a:r>
            <a:r>
              <a:rPr lang="en-US" sz="1800" dirty="0">
                <a:sym typeface="Wingdings" panose="05000000000000000000" pitchFamily="2" charset="2"/>
              </a:rPr>
              <a:t>() 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just add </a:t>
            </a:r>
            <a:r>
              <a:rPr lang="en-US" sz="1800" dirty="0" err="1">
                <a:sym typeface="Wingdings" panose="05000000000000000000" pitchFamily="2" charset="2"/>
              </a:rPr>
              <a:t>TransformerMixin</a:t>
            </a:r>
            <a:r>
              <a:rPr lang="en-US" sz="1800" dirty="0">
                <a:sym typeface="Wingdings" panose="05000000000000000000" pitchFamily="2" charset="2"/>
              </a:rPr>
              <a:t> as a base class to get </a:t>
            </a:r>
            <a:r>
              <a:rPr lang="en-US" sz="1800" dirty="0" err="1">
                <a:sym typeface="Wingdings" panose="05000000000000000000" pitchFamily="2" charset="2"/>
              </a:rPr>
              <a:t>fit_transform</a:t>
            </a:r>
            <a:r>
              <a:rPr lang="en-US" sz="1800" dirty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Adding </a:t>
            </a:r>
            <a:r>
              <a:rPr lang="en-US" sz="1800" dirty="0" err="1">
                <a:sym typeface="Wingdings" panose="05000000000000000000" pitchFamily="2" charset="2"/>
              </a:rPr>
              <a:t>BaseEstimator</a:t>
            </a:r>
            <a:r>
              <a:rPr lang="en-US" sz="1800" dirty="0">
                <a:sym typeface="Wingdings" panose="05000000000000000000" pitchFamily="2" charset="2"/>
              </a:rPr>
              <a:t> gives you two extra methods: </a:t>
            </a:r>
            <a:r>
              <a:rPr lang="en-US" sz="1800" dirty="0" err="1">
                <a:sym typeface="Wingdings" panose="05000000000000000000" pitchFamily="2" charset="2"/>
              </a:rPr>
              <a:t>get_params</a:t>
            </a:r>
            <a:r>
              <a:rPr lang="en-US" sz="1800" dirty="0">
                <a:sym typeface="Wingdings" panose="05000000000000000000" pitchFamily="2" charset="2"/>
              </a:rPr>
              <a:t>() and </a:t>
            </a:r>
            <a:r>
              <a:rPr lang="en-US" sz="1800" dirty="0" err="1">
                <a:sym typeface="Wingdings" panose="05000000000000000000" pitchFamily="2" charset="2"/>
              </a:rPr>
              <a:t>set_params</a:t>
            </a:r>
            <a:r>
              <a:rPr lang="en-US" sz="1800" dirty="0">
                <a:sym typeface="Wingdings" panose="05000000000000000000" pitchFamily="2" charset="2"/>
              </a:rPr>
              <a:t>()</a:t>
            </a:r>
          </a:p>
          <a:p>
            <a:r>
              <a:rPr lang="en-US" sz="1800" dirty="0">
                <a:sym typeface="Wingdings" panose="05000000000000000000" pitchFamily="2" charset="2"/>
              </a:rPr>
              <a:t>Consider the following  add the custom parameter </a:t>
            </a:r>
            <a:r>
              <a:rPr lang="en-US" sz="1800" dirty="0" err="1">
                <a:sym typeface="Wingdings" panose="05000000000000000000" pitchFamily="2" charset="2"/>
              </a:rPr>
              <a:t>bedrooms_per_room</a:t>
            </a:r>
            <a:r>
              <a:rPr lang="en-US" sz="1800" dirty="0">
                <a:sym typeface="Wingdings" panose="05000000000000000000" pitchFamily="2" charset="2"/>
              </a:rPr>
              <a:t> to the set of input attributes</a:t>
            </a:r>
          </a:p>
          <a:p>
            <a:r>
              <a:rPr lang="en-US" sz="1800" dirty="0">
                <a:sym typeface="Wingdings" panose="05000000000000000000" pitchFamily="2" charset="2"/>
              </a:rPr>
              <a:t>One hyperparameter in the form of </a:t>
            </a:r>
            <a:r>
              <a:rPr lang="en-US" sz="1800" dirty="0" err="1">
                <a:sym typeface="Wingdings" panose="05000000000000000000" pitchFamily="2" charset="2"/>
              </a:rPr>
              <a:t>add_bedrooms_per_room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3AB0A9-3F52-49B3-9455-8D545FC73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535" y="1047750"/>
            <a:ext cx="4288393" cy="2209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8B39D1-0383-41C5-A17D-F96BF2D0E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466" y="3173865"/>
            <a:ext cx="4267200" cy="72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6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164A-7177-4FDE-8E4D-893714BC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E9358-F70F-4A16-A892-B7634D672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7750"/>
            <a:ext cx="3581400" cy="3546873"/>
          </a:xfrm>
        </p:spPr>
        <p:txBody>
          <a:bodyPr/>
          <a:lstStyle/>
          <a:p>
            <a:r>
              <a:rPr lang="en-US" sz="1800" dirty="0"/>
              <a:t>Ensure data transformation steps are executed in the right order</a:t>
            </a:r>
          </a:p>
          <a:p>
            <a:r>
              <a:rPr lang="en-US" sz="1800" dirty="0"/>
              <a:t>Pipeline constructor </a:t>
            </a:r>
            <a:r>
              <a:rPr lang="en-US" sz="1800" dirty="0">
                <a:sym typeface="Wingdings" panose="05000000000000000000" pitchFamily="2" charset="2"/>
              </a:rPr>
              <a:t> take list of name/estimator pairs in sequence</a:t>
            </a:r>
          </a:p>
          <a:p>
            <a:r>
              <a:rPr lang="en-US" sz="1800" dirty="0">
                <a:sym typeface="Wingdings" panose="05000000000000000000" pitchFamily="2" charset="2"/>
              </a:rPr>
              <a:t>Column transformer handle numerical and categorical data together</a:t>
            </a:r>
          </a:p>
          <a:p>
            <a:r>
              <a:rPr lang="en-US" sz="1800" dirty="0" err="1">
                <a:sym typeface="Wingdings" panose="05000000000000000000" pitchFamily="2" charset="2"/>
              </a:rPr>
              <a:t>housing_prepared</a:t>
            </a:r>
            <a:r>
              <a:rPr lang="en-US" sz="1800" dirty="0">
                <a:sym typeface="Wingdings" panose="05000000000000000000" pitchFamily="2" charset="2"/>
              </a:rPr>
              <a:t> contains data ready for training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C59710-51AB-4480-9946-13849C647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82861"/>
            <a:ext cx="4400550" cy="1838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24C2E9-3272-43D4-B5EC-2CA043095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65847"/>
            <a:ext cx="43053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8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3690-CD8E-48A0-B5FA-62459F74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– Linear Regression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9D97FB-E589-4AA7-BCAD-008646841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7547"/>
            <a:ext cx="3943350" cy="819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38B48E-FC31-4E4B-8E01-D0EBA5B27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899851"/>
            <a:ext cx="6010275" cy="1323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9ADFC2-5EE9-4B13-9E06-AB917CCE5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3409177"/>
            <a:ext cx="5381625" cy="11811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799D6-A1DE-425D-8C62-D4D829677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0" y="1008105"/>
            <a:ext cx="4343400" cy="775901"/>
          </a:xfrm>
        </p:spPr>
        <p:txBody>
          <a:bodyPr/>
          <a:lstStyle/>
          <a:p>
            <a:r>
              <a:rPr lang="en-US" sz="1800" dirty="0"/>
              <a:t>Import </a:t>
            </a:r>
            <a:r>
              <a:rPr lang="en-US" sz="1800" dirty="0" err="1"/>
              <a:t>LinearRegression</a:t>
            </a:r>
            <a:r>
              <a:rPr lang="en-US" sz="1800" dirty="0"/>
              <a:t> and fit to prepared training data and corresponding labels</a:t>
            </a:r>
          </a:p>
          <a:p>
            <a:r>
              <a:rPr lang="en-US" sz="1800" dirty="0"/>
              <a:t>Predictions are not exactly accurate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981ECB6-8894-4D6A-851E-7F31C7B9E3FA}"/>
              </a:ext>
            </a:extLst>
          </p:cNvPr>
          <p:cNvSpPr txBox="1">
            <a:spLocks/>
          </p:cNvSpPr>
          <p:nvPr/>
        </p:nvSpPr>
        <p:spPr bwMode="auto">
          <a:xfrm>
            <a:off x="5494895" y="3049029"/>
            <a:ext cx="3737919" cy="775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 marL="257168" indent="-25716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557199" indent="-21430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100">
                <a:solidFill>
                  <a:schemeClr val="tx1"/>
                </a:solidFill>
                <a:latin typeface="Calibri" pitchFamily="34" charset="0"/>
              </a:defRPr>
            </a:lvl2pPr>
            <a:lvl3pPr marL="857228" indent="-17144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3pPr>
            <a:lvl4pPr marL="1200120" indent="-17144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Calibri" pitchFamily="34" charset="0"/>
              </a:defRPr>
            </a:lvl4pPr>
            <a:lvl5pPr marL="1543012" indent="-17144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Calibri" pitchFamily="34" charset="0"/>
              </a:defRPr>
            </a:lvl5pPr>
            <a:lvl6pPr marL="1885903" indent="-171446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6pPr>
            <a:lvl7pPr marL="2228795" indent="-171446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7pPr>
            <a:lvl8pPr marL="2571686" indent="-171446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8pPr>
            <a:lvl9pPr marL="2914577" indent="-171446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/>
              <a:t>RMSE is $68,628 – better than nothing, but not great!</a:t>
            </a:r>
          </a:p>
          <a:p>
            <a:r>
              <a:rPr lang="en-US" sz="1800" kern="0" dirty="0"/>
              <a:t>Model is underfitting the data – model isn’t powerful enough/need better features/reduce constraints</a:t>
            </a:r>
          </a:p>
        </p:txBody>
      </p:sp>
    </p:spTree>
    <p:extLst>
      <p:ext uri="{BB962C8B-B14F-4D97-AF65-F5344CB8AC3E}">
        <p14:creationId xmlns:p14="http://schemas.microsoft.com/office/powerpoint/2010/main" val="325288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B803-FC62-4309-9E70-0062522C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– Decision Tree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9C2F9-1767-494B-9379-8CDE60339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02800"/>
            <a:ext cx="8534400" cy="3546873"/>
          </a:xfrm>
        </p:spPr>
        <p:txBody>
          <a:bodyPr/>
          <a:lstStyle/>
          <a:p>
            <a:r>
              <a:rPr lang="en-US" sz="1800" dirty="0"/>
              <a:t>Decision Trees </a:t>
            </a:r>
            <a:r>
              <a:rPr lang="en-US" sz="1800" dirty="0">
                <a:sym typeface="Wingdings" panose="05000000000000000000" pitchFamily="2" charset="2"/>
              </a:rPr>
              <a:t> m</a:t>
            </a:r>
            <a:r>
              <a:rPr lang="en-US" sz="1800" dirty="0"/>
              <a:t>ore powerful than Linear Regression</a:t>
            </a:r>
          </a:p>
          <a:p>
            <a:r>
              <a:rPr lang="en-US" sz="1800" dirty="0"/>
              <a:t>DTR can find complex, nonlinear relationships in the data – something linear regression is not capable of doing by definition</a:t>
            </a:r>
          </a:p>
          <a:p>
            <a:r>
              <a:rPr lang="en-US" sz="1800" dirty="0"/>
              <a:t>No error in between housing labels and housing predictions?</a:t>
            </a:r>
          </a:p>
          <a:p>
            <a:r>
              <a:rPr lang="en-US" sz="1800" dirty="0"/>
              <a:t>Tendency to overfit the data – need model validation!</a:t>
            </a:r>
          </a:p>
          <a:p>
            <a:r>
              <a:rPr lang="en-US" sz="1800" dirty="0"/>
              <a:t>Note: Decision Trees often look great during the training phase, and fail miserably in validation/testing. Don’t jump to conclusions too quickly!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486A22-43C1-414F-BE6E-23CBC41FF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3257550"/>
            <a:ext cx="3705225" cy="819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589C97-FD6D-4A18-AC55-4AAD5E597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038600"/>
            <a:ext cx="53911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39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945DA-CB97-4A33-919F-166DC87D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03A1A-EBE5-4DA9-A308-7F27C9FA8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6200" y="819150"/>
            <a:ext cx="4572000" cy="3546873"/>
          </a:xfrm>
        </p:spPr>
        <p:txBody>
          <a:bodyPr/>
          <a:lstStyle/>
          <a:p>
            <a:r>
              <a:rPr lang="en-US" sz="1800" dirty="0"/>
              <a:t>Option 1: Single Validation set</a:t>
            </a:r>
          </a:p>
          <a:p>
            <a:pPr lvl="1"/>
            <a:r>
              <a:rPr lang="en-US" sz="1700" dirty="0"/>
              <a:t>Use </a:t>
            </a:r>
            <a:r>
              <a:rPr lang="en-US" sz="1700" dirty="0" err="1"/>
              <a:t>train_test_split</a:t>
            </a:r>
            <a:r>
              <a:rPr lang="en-US" sz="1700" dirty="0"/>
              <a:t> to divide training set into </a:t>
            </a:r>
            <a:r>
              <a:rPr lang="en-US" sz="1700" dirty="0" err="1"/>
              <a:t>training+validation</a:t>
            </a:r>
            <a:endParaRPr lang="en-US" sz="1700" dirty="0"/>
          </a:p>
          <a:p>
            <a:pPr lvl="1"/>
            <a:r>
              <a:rPr lang="en-US" sz="1700" dirty="0"/>
              <a:t>Train your model with the smaller training set, and evaluate them against validation set</a:t>
            </a:r>
          </a:p>
          <a:p>
            <a:r>
              <a:rPr lang="en-US" sz="1800" dirty="0"/>
              <a:t>Option 2: K-fold cross-validation</a:t>
            </a:r>
          </a:p>
          <a:p>
            <a:pPr lvl="1"/>
            <a:r>
              <a:rPr lang="en-US" sz="1700" dirty="0" err="1"/>
              <a:t>Randonly</a:t>
            </a:r>
            <a:r>
              <a:rPr lang="en-US" sz="1700" dirty="0"/>
              <a:t> split training set into K subsets, or folds - train and evaluate model K times, picking one fold for eval and training on the rest</a:t>
            </a:r>
          </a:p>
          <a:p>
            <a:pPr lvl="1"/>
            <a:r>
              <a:rPr lang="en-US" sz="1700" dirty="0"/>
              <a:t>Better to do this, especially if you have a small dataset</a:t>
            </a:r>
          </a:p>
          <a:p>
            <a:r>
              <a:rPr lang="en-US" sz="1800" dirty="0"/>
              <a:t>Lin Reg model actually does better than the Decision Tree model!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1DE1F-2242-4FD5-880F-F7274CF88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936024"/>
            <a:ext cx="4572000" cy="6483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524558-0F74-4978-AD44-D17A2877C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276" y="1682179"/>
            <a:ext cx="3962400" cy="15289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828460-7567-4F00-A348-5228671E6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384" y="3283005"/>
            <a:ext cx="4491038" cy="136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4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C836-F530-4136-87CE-7A80C057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D53A6-81F8-4CD2-84D8-4A27B63FA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7750"/>
            <a:ext cx="7315200" cy="3546873"/>
          </a:xfrm>
        </p:spPr>
        <p:txBody>
          <a:bodyPr/>
          <a:lstStyle/>
          <a:p>
            <a:r>
              <a:rPr lang="en-US" sz="2000" dirty="0"/>
              <a:t>Grid Search</a:t>
            </a:r>
          </a:p>
          <a:p>
            <a:pPr lvl="1"/>
            <a:r>
              <a:rPr lang="en-US" sz="2000" dirty="0"/>
              <a:t>Specify hyperparameters to experiment with</a:t>
            </a:r>
          </a:p>
          <a:p>
            <a:pPr lvl="1"/>
            <a:r>
              <a:rPr lang="en-US" sz="2000" dirty="0"/>
              <a:t>Use cross validation to evaluate all possible combinations</a:t>
            </a:r>
          </a:p>
          <a:p>
            <a:r>
              <a:rPr lang="en-US" sz="2000" dirty="0"/>
              <a:t>Randomized Search</a:t>
            </a:r>
          </a:p>
          <a:p>
            <a:pPr lvl="1"/>
            <a:r>
              <a:rPr lang="en-US" sz="2000" dirty="0"/>
              <a:t>Useful when hyperparameter search space is large</a:t>
            </a:r>
          </a:p>
          <a:p>
            <a:pPr lvl="1"/>
            <a:r>
              <a:rPr lang="en-US" sz="2000" dirty="0"/>
              <a:t>More control over computing budget – set number of iterations</a:t>
            </a:r>
          </a:p>
          <a:p>
            <a:r>
              <a:rPr lang="en-US" sz="2000" dirty="0"/>
              <a:t>Ensemble Methods</a:t>
            </a:r>
          </a:p>
          <a:p>
            <a:pPr lvl="1"/>
            <a:r>
              <a:rPr lang="en-US" sz="2000" dirty="0"/>
              <a:t>Group of models often work better than a single individual model</a:t>
            </a:r>
          </a:p>
          <a:p>
            <a:r>
              <a:rPr lang="en-US" sz="2000" dirty="0"/>
              <a:t>Analyze the best models (and features) and their errors – then predict on the test set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4807DF-0C7A-4A15-80BE-F20AA458AAC4}"/>
                  </a:ext>
                </a:extLst>
              </p14:cNvPr>
              <p14:cNvContentPartPr/>
              <p14:nvPr/>
            </p14:nvContentPartPr>
            <p14:xfrm>
              <a:off x="1183320" y="995040"/>
              <a:ext cx="2905920" cy="3907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4807DF-0C7A-4A15-80BE-F20AA458AA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3960" y="985680"/>
                <a:ext cx="2924640" cy="392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647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11C90-1951-4ED5-834E-84C51306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gone wrong?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DC256A-B830-447B-8272-580DB965C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84" y="914400"/>
            <a:ext cx="4719140" cy="38671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B4F466-B9D6-4E76-80D3-8C0DED4C38F2}"/>
              </a:ext>
            </a:extLst>
          </p:cNvPr>
          <p:cNvSpPr txBox="1"/>
          <p:nvPr/>
        </p:nvSpPr>
        <p:spPr>
          <a:xfrm>
            <a:off x="329109" y="4774168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/>
                <a:cs typeface="Calibri"/>
              </a:rPr>
              <a:t>Source: </a:t>
            </a:r>
            <a:r>
              <a:rPr lang="en-US" sz="1600" dirty="0" err="1">
                <a:latin typeface="Calibri"/>
                <a:cs typeface="Calibri"/>
              </a:rPr>
              <a:t>fivethirtyeight</a:t>
            </a:r>
            <a:endParaRPr lang="en-US" sz="1600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D784DD-A266-42AC-A6AF-A9956BE52C95}"/>
                  </a:ext>
                </a:extLst>
              </p14:cNvPr>
              <p14:cNvContentPartPr/>
              <p14:nvPr/>
            </p14:nvContentPartPr>
            <p14:xfrm>
              <a:off x="3708360" y="2323800"/>
              <a:ext cx="768240" cy="15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D784DD-A266-42AC-A6AF-A9956BE52C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99000" y="2314440"/>
                <a:ext cx="786960" cy="3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189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F04D6-DF91-4E26-B6B3-30CFF78F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on Test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28B77-9CEC-4F68-B87E-1B08A7C4D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Get predictors and labels from test set, set into pipeline, and evaluate!</a:t>
            </a:r>
          </a:p>
          <a:p>
            <a:pPr lvl="1"/>
            <a:r>
              <a:rPr lang="en-US" sz="2000" dirty="0"/>
              <a:t>Performance may be (and often is) worse than what was measured in cross validation</a:t>
            </a:r>
          </a:p>
          <a:p>
            <a:pPr lvl="1"/>
            <a:r>
              <a:rPr lang="en-US" sz="2000" dirty="0"/>
              <a:t>Final performance of system for housing data is comparable to human experts (but not better – still worth it!)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FA24A-FE44-4CE5-B1B5-B2C193E2B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578" y="2821186"/>
            <a:ext cx="4848225" cy="1362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4B979C-7E97-4CE5-941D-199524874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095750"/>
            <a:ext cx="50958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8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3942D-89DB-424B-80EB-15B528008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BB257-B7C1-4D83-85FC-706A9776B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7750"/>
            <a:ext cx="3733800" cy="3546873"/>
          </a:xfrm>
        </p:spPr>
        <p:txBody>
          <a:bodyPr/>
          <a:lstStyle/>
          <a:p>
            <a:r>
              <a:rPr lang="en-US" sz="2000" dirty="0"/>
              <a:t>During WW2, Allied Forces ran an analysis on airplanes that took bullets during combat</a:t>
            </a:r>
          </a:p>
          <a:p>
            <a:r>
              <a:rPr lang="en-US" sz="2000" dirty="0"/>
              <a:t>They wanted to figure out where planes were most vulnerable and needed armor</a:t>
            </a:r>
          </a:p>
          <a:p>
            <a:r>
              <a:rPr lang="en-US" sz="2000" dirty="0"/>
              <a:t>The red dots are bullet holes observed in planes that returned from combat</a:t>
            </a:r>
          </a:p>
          <a:p>
            <a:r>
              <a:rPr lang="en-US" sz="2000" dirty="0"/>
              <a:t>Where would YOU increase armor?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BE1B00-B736-4CE9-87C8-BB4ED3EBB3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3638" r="29167"/>
          <a:stretch/>
        </p:blipFill>
        <p:spPr bwMode="auto">
          <a:xfrm>
            <a:off x="4267200" y="947061"/>
            <a:ext cx="4768865" cy="367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73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2C2D0-53A9-4DD2-844D-08AFFA1DE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Problem: California Housing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41DEA-284D-4253-88A4-44811BC78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/>
                <a:cs typeface="Calibri"/>
              </a:rPr>
              <a:t>Objective: Use </a:t>
            </a:r>
            <a:r>
              <a:rPr lang="en-US" sz="2000" b="1" dirty="0">
                <a:latin typeface="Calibri"/>
                <a:cs typeface="Calibri"/>
              </a:rPr>
              <a:t>census data </a:t>
            </a:r>
            <a:r>
              <a:rPr lang="en-US" sz="2000" dirty="0">
                <a:latin typeface="Calibri"/>
                <a:cs typeface="Calibri"/>
              </a:rPr>
              <a:t>from California to </a:t>
            </a:r>
            <a:r>
              <a:rPr lang="en-US" sz="2000" b="1" dirty="0">
                <a:latin typeface="Calibri"/>
                <a:cs typeface="Calibri"/>
              </a:rPr>
              <a:t>build a model </a:t>
            </a:r>
            <a:r>
              <a:rPr lang="en-US" sz="2000" dirty="0">
                <a:latin typeface="Calibri"/>
                <a:cs typeface="Calibri"/>
              </a:rPr>
              <a:t>of </a:t>
            </a:r>
            <a:r>
              <a:rPr lang="en-US" sz="2000" b="1" dirty="0">
                <a:latin typeface="Calibri"/>
                <a:cs typeface="Calibri"/>
              </a:rPr>
              <a:t>housing prices</a:t>
            </a:r>
          </a:p>
          <a:p>
            <a:pPr lvl="1"/>
            <a:r>
              <a:rPr lang="en-US" sz="1800" dirty="0">
                <a:latin typeface="Calibri"/>
                <a:cs typeface="Calibri"/>
              </a:rPr>
              <a:t>Source: </a:t>
            </a:r>
            <a:r>
              <a:rPr lang="en-US" sz="1800" dirty="0" err="1">
                <a:latin typeface="Calibri"/>
                <a:cs typeface="Calibri"/>
              </a:rPr>
              <a:t>StatLib</a:t>
            </a:r>
            <a:r>
              <a:rPr lang="en-US" sz="1800" dirty="0">
                <a:latin typeface="Calibri"/>
                <a:cs typeface="Calibri"/>
              </a:rPr>
              <a:t> repository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47D478-4F56-41BA-A3AC-9E3813D5F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35" y="1758318"/>
            <a:ext cx="5708066" cy="33851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E3E58A-66EB-4422-B158-F8B33B945DBD}"/>
                  </a:ext>
                </a:extLst>
              </p14:cNvPr>
              <p14:cNvContentPartPr/>
              <p14:nvPr/>
            </p14:nvContentPartPr>
            <p14:xfrm>
              <a:off x="2704320" y="923400"/>
              <a:ext cx="109440" cy="209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E3E58A-66EB-4422-B158-F8B33B945D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94960" y="914040"/>
                <a:ext cx="128160" cy="22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540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5B85-1786-40A7-9D78-F218CF177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168BB-7CE3-4F42-A05D-49BED7B5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47750"/>
            <a:ext cx="8763000" cy="3546873"/>
          </a:xfrm>
        </p:spPr>
        <p:txBody>
          <a:bodyPr/>
          <a:lstStyle/>
          <a:p>
            <a:r>
              <a:rPr lang="en-US" sz="2000" dirty="0"/>
              <a:t>Task: Predict median housing price in ANY district in CA, given all other metrics</a:t>
            </a:r>
          </a:p>
          <a:p>
            <a:pPr lvl="1"/>
            <a:r>
              <a:rPr lang="en-US" sz="2000" dirty="0"/>
              <a:t>Dataset includes metrics such as population, median household income, total rooms </a:t>
            </a:r>
            <a:r>
              <a:rPr lang="en-US" sz="2000" dirty="0" err="1"/>
              <a:t>etc</a:t>
            </a:r>
            <a:r>
              <a:rPr lang="en-US" sz="2000" dirty="0"/>
              <a:t> – as well as the median housing price in a district</a:t>
            </a:r>
          </a:p>
          <a:p>
            <a:pPr lvl="1"/>
            <a:r>
              <a:rPr lang="en-US" sz="2000" dirty="0"/>
              <a:t>Model output will go in as a signal to decide whether to invest in a given area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D161EC-09C8-4D0B-95FB-980281EE8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31053"/>
            <a:ext cx="6324600" cy="2499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3F07D0-61E3-44B6-8378-D6AC3CD39EA0}"/>
              </a:ext>
            </a:extLst>
          </p:cNvPr>
          <p:cNvSpPr txBox="1"/>
          <p:nvPr/>
        </p:nvSpPr>
        <p:spPr>
          <a:xfrm>
            <a:off x="7239000" y="2876550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Data Pipeline for District pricing project</a:t>
            </a:r>
          </a:p>
        </p:txBody>
      </p:sp>
    </p:spTree>
    <p:extLst>
      <p:ext uri="{BB962C8B-B14F-4D97-AF65-F5344CB8AC3E}">
        <p14:creationId xmlns:p14="http://schemas.microsoft.com/office/powerpoint/2010/main" val="413972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4CAF1-C18C-434D-A8C8-722F5207C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 of Problem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456F8-7690-4073-BB5D-29E6CF4A2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7750"/>
            <a:ext cx="8458200" cy="3962400"/>
          </a:xfrm>
        </p:spPr>
        <p:txBody>
          <a:bodyPr/>
          <a:lstStyle/>
          <a:p>
            <a:r>
              <a:rPr lang="en-US" dirty="0"/>
              <a:t>Supervised, unsupervised, reinforcement?</a:t>
            </a:r>
          </a:p>
          <a:p>
            <a:pPr lvl="1"/>
            <a:r>
              <a:rPr lang="en-US" dirty="0"/>
              <a:t>We have the </a:t>
            </a:r>
            <a:r>
              <a:rPr lang="en-US" b="1" dirty="0"/>
              <a:t>labeled </a:t>
            </a:r>
            <a:r>
              <a:rPr lang="en-US" dirty="0"/>
              <a:t>training examples – the median housing price is included in the dataset. We can use </a:t>
            </a:r>
            <a:r>
              <a:rPr lang="en-US" b="1" dirty="0"/>
              <a:t>Supervised Learning</a:t>
            </a:r>
            <a:r>
              <a:rPr lang="en-US" dirty="0"/>
              <a:t>!</a:t>
            </a:r>
          </a:p>
          <a:p>
            <a:r>
              <a:rPr lang="en-US" dirty="0"/>
              <a:t>Classification or Regression?</a:t>
            </a:r>
          </a:p>
          <a:p>
            <a:pPr lvl="1"/>
            <a:r>
              <a:rPr lang="en-US" dirty="0"/>
              <a:t>The desired </a:t>
            </a:r>
            <a:r>
              <a:rPr lang="en-US" b="1" dirty="0"/>
              <a:t>output</a:t>
            </a:r>
            <a:r>
              <a:rPr lang="en-US" dirty="0"/>
              <a:t> is a </a:t>
            </a:r>
            <a:r>
              <a:rPr lang="en-US" b="1" dirty="0"/>
              <a:t>continuous</a:t>
            </a:r>
            <a:r>
              <a:rPr lang="en-US" dirty="0"/>
              <a:t> variable – this is a </a:t>
            </a:r>
            <a:r>
              <a:rPr lang="en-US" b="1" dirty="0"/>
              <a:t>regression </a:t>
            </a:r>
            <a:r>
              <a:rPr lang="en-US" dirty="0"/>
              <a:t>task</a:t>
            </a:r>
          </a:p>
          <a:p>
            <a:pPr lvl="1"/>
            <a:r>
              <a:rPr lang="en-US" dirty="0"/>
              <a:t>Multiple features available - it’s a </a:t>
            </a:r>
            <a:r>
              <a:rPr lang="en-US" b="1" dirty="0"/>
              <a:t>multiple </a:t>
            </a:r>
            <a:r>
              <a:rPr lang="en-US" dirty="0"/>
              <a:t>regression</a:t>
            </a:r>
            <a:r>
              <a:rPr lang="en-US" b="1" dirty="0"/>
              <a:t> </a:t>
            </a:r>
            <a:r>
              <a:rPr lang="en-US" dirty="0"/>
              <a:t>problem</a:t>
            </a:r>
          </a:p>
          <a:p>
            <a:pPr lvl="1"/>
            <a:r>
              <a:rPr lang="en-US" dirty="0"/>
              <a:t>Only one value to be predicted – </a:t>
            </a:r>
            <a:r>
              <a:rPr lang="en-US" b="1" dirty="0"/>
              <a:t>univariate</a:t>
            </a:r>
            <a:r>
              <a:rPr lang="en-US" dirty="0"/>
              <a:t> regression problem</a:t>
            </a:r>
          </a:p>
          <a:p>
            <a:r>
              <a:rPr lang="en-US" dirty="0"/>
              <a:t>Batch Learning or Online Learning?</a:t>
            </a:r>
          </a:p>
          <a:p>
            <a:pPr lvl="1"/>
            <a:r>
              <a:rPr lang="en-US" dirty="0"/>
              <a:t>No incoming data other than dataset – </a:t>
            </a:r>
            <a:r>
              <a:rPr lang="en-US" b="1" dirty="0"/>
              <a:t>batch</a:t>
            </a:r>
            <a:r>
              <a:rPr lang="en-US" dirty="0"/>
              <a:t> learning is fine</a:t>
            </a:r>
          </a:p>
        </p:txBody>
      </p:sp>
    </p:spTree>
    <p:extLst>
      <p:ext uri="{BB962C8B-B14F-4D97-AF65-F5344CB8AC3E}">
        <p14:creationId xmlns:p14="http://schemas.microsoft.com/office/powerpoint/2010/main" val="313901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4CAF1-C18C-434D-A8C8-722F5207C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45C2A-1345-4407-B1DE-426DA7730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8" y="1276350"/>
            <a:ext cx="4214812" cy="9758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25F3B6-5D8E-4E67-9A7C-071A295C14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19" b="3376"/>
          <a:stretch/>
        </p:blipFill>
        <p:spPr>
          <a:xfrm>
            <a:off x="7657201" y="2252235"/>
            <a:ext cx="1676400" cy="21812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456F8-7690-4073-BB5D-29E6CF4A2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57" y="838200"/>
            <a:ext cx="7455244" cy="4095750"/>
          </a:xfrm>
        </p:spPr>
        <p:txBody>
          <a:bodyPr/>
          <a:lstStyle/>
          <a:p>
            <a:r>
              <a:rPr lang="en-US" sz="2000" dirty="0"/>
              <a:t>Root Mean Square Error (RMSE) or Mean Absolute Error (MAE)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lvl="1"/>
            <a:r>
              <a:rPr lang="en-US" sz="1800" i="1" dirty="0">
                <a:solidFill>
                  <a:schemeClr val="tx1"/>
                </a:solidFill>
              </a:rPr>
              <a:t>m</a:t>
            </a:r>
            <a:r>
              <a:rPr lang="en-US" sz="1800" dirty="0">
                <a:solidFill>
                  <a:schemeClr val="tx1"/>
                </a:solidFill>
              </a:rPr>
              <a:t> - number of </a:t>
            </a:r>
            <a:r>
              <a:rPr lang="en-US" sz="1800" b="1" dirty="0">
                <a:solidFill>
                  <a:schemeClr val="tx1"/>
                </a:solidFill>
              </a:rPr>
              <a:t>instances</a:t>
            </a:r>
            <a:r>
              <a:rPr lang="en-US" sz="1800" dirty="0">
                <a:solidFill>
                  <a:schemeClr val="tx1"/>
                </a:solidFill>
              </a:rPr>
              <a:t> in the dataset </a:t>
            </a:r>
          </a:p>
          <a:p>
            <a:pPr lvl="1"/>
            <a:r>
              <a:rPr lang="en-US" sz="1800" b="1" dirty="0">
                <a:solidFill>
                  <a:schemeClr val="tx1"/>
                </a:solidFill>
              </a:rPr>
              <a:t>x</a:t>
            </a:r>
            <a:r>
              <a:rPr lang="en-US" sz="1800" i="1" baseline="30000" dirty="0">
                <a:solidFill>
                  <a:schemeClr val="tx1"/>
                </a:solidFill>
              </a:rPr>
              <a:t>(</a:t>
            </a:r>
            <a:r>
              <a:rPr lang="en-US" sz="1800" i="1" baseline="30000" dirty="0" err="1">
                <a:solidFill>
                  <a:schemeClr val="tx1"/>
                </a:solidFill>
              </a:rPr>
              <a:t>i</a:t>
            </a:r>
            <a:r>
              <a:rPr lang="en-US" sz="1800" i="1" baseline="30000" dirty="0">
                <a:solidFill>
                  <a:schemeClr val="tx1"/>
                </a:solidFill>
              </a:rPr>
              <a:t>)</a:t>
            </a:r>
            <a:r>
              <a:rPr lang="en-US" sz="1800" b="1" dirty="0">
                <a:solidFill>
                  <a:schemeClr val="tx1"/>
                </a:solidFill>
              </a:rPr>
              <a:t> – </a:t>
            </a:r>
            <a:r>
              <a:rPr lang="en-US" sz="1800" dirty="0">
                <a:solidFill>
                  <a:schemeClr val="tx1"/>
                </a:solidFill>
              </a:rPr>
              <a:t>vector of all </a:t>
            </a:r>
            <a:r>
              <a:rPr lang="en-US" sz="1800" b="1" dirty="0">
                <a:solidFill>
                  <a:schemeClr val="tx1"/>
                </a:solidFill>
              </a:rPr>
              <a:t>feature</a:t>
            </a:r>
            <a:r>
              <a:rPr lang="en-US" sz="1800" dirty="0">
                <a:solidFill>
                  <a:schemeClr val="tx1"/>
                </a:solidFill>
              </a:rPr>
              <a:t> values for </a:t>
            </a:r>
            <a:r>
              <a:rPr lang="en-US" sz="1800" b="1" dirty="0">
                <a:solidFill>
                  <a:schemeClr val="tx1"/>
                </a:solidFill>
              </a:rPr>
              <a:t>instance </a:t>
            </a:r>
            <a:r>
              <a:rPr lang="en-US" sz="1800" b="1" dirty="0" err="1">
                <a:solidFill>
                  <a:schemeClr val="tx1"/>
                </a:solidFill>
              </a:rPr>
              <a:t>i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and </a:t>
            </a:r>
            <a:r>
              <a:rPr lang="en-US" sz="1800" dirty="0">
                <a:solidFill>
                  <a:srgbClr val="000000"/>
                </a:solidFill>
              </a:rPr>
              <a:t>y</a:t>
            </a:r>
            <a:r>
              <a:rPr kumimoji="0" lang="en-US" sz="1800" b="0" i="1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</a:t>
            </a:r>
            <a:r>
              <a:rPr kumimoji="0" lang="en-US" sz="1800" b="0" i="1" u="none" strike="noStrike" kern="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</a:t>
            </a:r>
            <a:r>
              <a:rPr kumimoji="0" lang="en-US" sz="1800" b="0" i="1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– </a:t>
            </a:r>
            <a:r>
              <a:rPr lang="en-US" sz="1800" b="1" dirty="0">
                <a:solidFill>
                  <a:srgbClr val="000000"/>
                </a:solidFill>
              </a:rPr>
              <a:t>label</a:t>
            </a:r>
            <a:r>
              <a:rPr lang="en-US" sz="1800" dirty="0">
                <a:solidFill>
                  <a:srgbClr val="000000"/>
                </a:solidFill>
              </a:rPr>
              <a:t> value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for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instance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</a:p>
          <a:p>
            <a:pPr lvl="1" indent="-257168">
              <a:buClr>
                <a:srgbClr val="333399"/>
              </a:buClr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X-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matrix containing all feature values (excluding the labels) of all instances in dataset</a:t>
            </a:r>
          </a:p>
          <a:p>
            <a:pPr lvl="1" indent="-257168">
              <a:buClr>
                <a:srgbClr val="333399"/>
              </a:buClr>
              <a:defRPr/>
            </a:pPr>
            <a:r>
              <a:rPr lang="en-US" sz="1800" dirty="0">
                <a:solidFill>
                  <a:srgbClr val="000000"/>
                </a:solidFill>
              </a:rPr>
              <a:t>h – system’s hypothesis/prediction function/weights</a:t>
            </a:r>
          </a:p>
          <a:p>
            <a:pPr lvl="1" indent="-257168">
              <a:buClr>
                <a:srgbClr val="333399"/>
              </a:buClr>
              <a:defRPr/>
            </a:pPr>
            <a:r>
              <a:rPr lang="en-US" sz="1800" dirty="0">
                <a:solidFill>
                  <a:srgbClr val="000000"/>
                </a:solidFill>
              </a:rPr>
              <a:t>RMSE(</a:t>
            </a:r>
            <a:r>
              <a:rPr lang="en-US" sz="1800" b="1" dirty="0" err="1">
                <a:solidFill>
                  <a:srgbClr val="000000"/>
                </a:solidFill>
              </a:rPr>
              <a:t>X,</a:t>
            </a:r>
            <a:r>
              <a:rPr lang="en-US" sz="1800" dirty="0" err="1">
                <a:solidFill>
                  <a:srgbClr val="000000"/>
                </a:solidFill>
              </a:rPr>
              <a:t>h</a:t>
            </a:r>
            <a:r>
              <a:rPr lang="en-US" sz="1800" dirty="0">
                <a:solidFill>
                  <a:srgbClr val="000000"/>
                </a:solidFill>
              </a:rPr>
              <a:t>) or MAE(</a:t>
            </a:r>
            <a:r>
              <a:rPr lang="en-US" sz="1800" b="1" dirty="0" err="1">
                <a:solidFill>
                  <a:srgbClr val="000000"/>
                </a:solidFill>
              </a:rPr>
              <a:t>X,</a:t>
            </a:r>
            <a:r>
              <a:rPr lang="en-US" sz="1800" dirty="0" err="1">
                <a:solidFill>
                  <a:srgbClr val="000000"/>
                </a:solidFill>
              </a:rPr>
              <a:t>h</a:t>
            </a:r>
            <a:r>
              <a:rPr lang="en-US" sz="1800" dirty="0">
                <a:solidFill>
                  <a:srgbClr val="000000"/>
                </a:solidFill>
              </a:rPr>
              <a:t>) – </a:t>
            </a:r>
            <a:r>
              <a:rPr lang="en-US" sz="1800" b="1" dirty="0">
                <a:solidFill>
                  <a:srgbClr val="000000"/>
                </a:solidFill>
              </a:rPr>
              <a:t>cost function</a:t>
            </a:r>
            <a:r>
              <a:rPr lang="en-US" sz="1800" dirty="0">
                <a:solidFill>
                  <a:srgbClr val="000000"/>
                </a:solidFill>
              </a:rPr>
              <a:t> measured on set of examples using your hypothesis h</a:t>
            </a:r>
          </a:p>
          <a:p>
            <a:pPr>
              <a:buClr>
                <a:srgbClr val="333399"/>
              </a:buClr>
              <a:defRPr/>
            </a:pPr>
            <a:endParaRPr kumimoji="0" lang="en-US" sz="19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D7A437-16F4-4917-9441-AF4A77D6E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018" y="1276350"/>
            <a:ext cx="36290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8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0290E-EAC5-4480-88DE-C7B72BF54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8E3A9-D9BB-4DB5-8CB7-B4C78C70E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2060"/>
                </a:solidFill>
              </a:rPr>
              <a:t>Error – i.e. the difference between true label value y and the predicted label value computed as h(</a:t>
            </a:r>
            <a:r>
              <a:rPr lang="en-US" sz="2400" b="1" dirty="0">
                <a:solidFill>
                  <a:srgbClr val="002060"/>
                </a:solidFill>
              </a:rPr>
              <a:t>x</a:t>
            </a:r>
            <a:r>
              <a:rPr lang="en-US" sz="2400" i="1" baseline="30000" dirty="0">
                <a:solidFill>
                  <a:srgbClr val="002060"/>
                </a:solidFill>
              </a:rPr>
              <a:t>(</a:t>
            </a:r>
            <a:r>
              <a:rPr lang="en-US" sz="2400" i="1" baseline="30000" dirty="0" err="1">
                <a:solidFill>
                  <a:srgbClr val="002060"/>
                </a:solidFill>
              </a:rPr>
              <a:t>i</a:t>
            </a:r>
            <a:r>
              <a:rPr lang="en-US" sz="2400" i="1" baseline="30000" dirty="0">
                <a:solidFill>
                  <a:srgbClr val="002060"/>
                </a:solidFill>
              </a:rPr>
              <a:t>)</a:t>
            </a:r>
            <a:r>
              <a:rPr lang="en-US" sz="2400" dirty="0">
                <a:solidFill>
                  <a:srgbClr val="002060"/>
                </a:solidFill>
              </a:rPr>
              <a:t>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/>
              <a:t>RMSE and MAE are two ways to measure the </a:t>
            </a:r>
            <a:r>
              <a:rPr lang="en-US" b="1" dirty="0"/>
              <a:t>distance</a:t>
            </a:r>
            <a:r>
              <a:rPr lang="en-US" dirty="0"/>
              <a:t> between two vectors – namely, the distance between your predicted labels, and the true label value</a:t>
            </a:r>
          </a:p>
          <a:p>
            <a:pPr lvl="1"/>
            <a:r>
              <a:rPr lang="en-US" dirty="0"/>
              <a:t>RMSE – straight line distance, or Euclidean norm, or L2 norm</a:t>
            </a:r>
          </a:p>
          <a:p>
            <a:pPr lvl="1"/>
            <a:r>
              <a:rPr lang="en-US" dirty="0"/>
              <a:t>MAE – city block distance, or Manhattan norm, or L1 norm</a:t>
            </a:r>
          </a:p>
          <a:p>
            <a:pPr lvl="1"/>
            <a:r>
              <a:rPr lang="en-US" dirty="0"/>
              <a:t>Higher norm index </a:t>
            </a:r>
            <a:r>
              <a:rPr lang="en-US" dirty="0">
                <a:sym typeface="Wingdings" panose="05000000000000000000" pitchFamily="2" charset="2"/>
              </a:rPr>
              <a:t> more sensitive to outliers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08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460E9-FFD3-4E22-9C93-0CBEEC80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AEAE9-CA43-4E83-915D-2BB5D5575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Automate process of fetching data because</a:t>
            </a:r>
          </a:p>
          <a:p>
            <a:pPr lvl="1"/>
            <a:r>
              <a:rPr lang="en-US" sz="2000" dirty="0"/>
              <a:t>It’s useful if the data changes regularly (can schedule this)</a:t>
            </a:r>
          </a:p>
          <a:p>
            <a:pPr lvl="1"/>
            <a:r>
              <a:rPr lang="en-US" sz="2000" dirty="0"/>
              <a:t>Can install on multiple machines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294CE-B740-4E7D-8578-89BBFB4C4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66950"/>
            <a:ext cx="5867400" cy="267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1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err="1" smtClean="0">
            <a:latin typeface="Calibri"/>
            <a:cs typeface="Calibri"/>
          </a:defRPr>
        </a:defPPr>
      </a:lstStyle>
    </a:txDef>
  </a:objectDefaults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dan-berkeley-nlp-v1</Template>
  <TotalTime>39612</TotalTime>
  <Words>1841</Words>
  <Application>Microsoft Office PowerPoint</Application>
  <PresentationFormat>On-screen Show (16:9)</PresentationFormat>
  <Paragraphs>182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Cambria Math</vt:lpstr>
      <vt:lpstr>Wingdings</vt:lpstr>
      <vt:lpstr>dan-berkeley-nlp-v1</vt:lpstr>
      <vt:lpstr>CSE 445: Machine Learning </vt:lpstr>
      <vt:lpstr>Steps in an ML Project</vt:lpstr>
      <vt:lpstr>Prediction gone wrong?</vt:lpstr>
      <vt:lpstr>Example Problem: California Housing</vt:lpstr>
      <vt:lpstr>Frame the Problem</vt:lpstr>
      <vt:lpstr>What type of Problem is it?</vt:lpstr>
      <vt:lpstr>Performance Measure</vt:lpstr>
      <vt:lpstr>Performance Measure</vt:lpstr>
      <vt:lpstr>Download Data</vt:lpstr>
      <vt:lpstr>Quick Look at Data Structure</vt:lpstr>
      <vt:lpstr>Histogram</vt:lpstr>
      <vt:lpstr>Test Set Generation – Random Sampling</vt:lpstr>
      <vt:lpstr>Stratified Sampling</vt:lpstr>
      <vt:lpstr>Stratified Sampling</vt:lpstr>
      <vt:lpstr>Data Visualization</vt:lpstr>
      <vt:lpstr>Data Visualization</vt:lpstr>
      <vt:lpstr>Correlation between attributes</vt:lpstr>
      <vt:lpstr>Scatter matrix visualization of Correlation</vt:lpstr>
      <vt:lpstr>Attribute Combinations</vt:lpstr>
      <vt:lpstr>Missing Data - Numerical</vt:lpstr>
      <vt:lpstr>Text and Categorical Attributes</vt:lpstr>
      <vt:lpstr>Text and Categorical Attributes</vt:lpstr>
      <vt:lpstr>Feature Scaling</vt:lpstr>
      <vt:lpstr>Custom Transformers</vt:lpstr>
      <vt:lpstr>Pipeline</vt:lpstr>
      <vt:lpstr>Training – Linear Regression</vt:lpstr>
      <vt:lpstr>Training – Decision Tree Regression</vt:lpstr>
      <vt:lpstr>Validation</vt:lpstr>
      <vt:lpstr>Fine Tuning Models</vt:lpstr>
      <vt:lpstr>Evaluation on Test Set</vt:lpstr>
      <vt:lpstr>Check your Bias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Intisar Naheen</cp:lastModifiedBy>
  <cp:revision>1611</cp:revision>
  <cp:lastPrinted>2014-01-21T07:51:01Z</cp:lastPrinted>
  <dcterms:created xsi:type="dcterms:W3CDTF">2004-08-27T04:16:05Z</dcterms:created>
  <dcterms:modified xsi:type="dcterms:W3CDTF">2022-02-10T05:26:02Z</dcterms:modified>
</cp:coreProperties>
</file>