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1B7342-C6AD-4040-B759-304CF351681B}">
  <a:tblStyle styleId="{631B7342-C6AD-4040-B759-304CF351681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0" y="783433"/>
            <a:ext cx="91440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0" y="2743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2798564" y="-1446013"/>
            <a:ext cx="3546873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 rot="5400000">
            <a:off x="3549253" y="1628777"/>
            <a:ext cx="4388644" cy="154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406003" y="142877"/>
            <a:ext cx="4388644" cy="451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04800" y="1047750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4pPr>
            <a:lvl5pPr marL="2286000" lvl="4" indent="-228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5pPr>
            <a:lvl6pPr marL="2743200" lvl="5" indent="-228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6pPr>
            <a:lvl7pPr marL="3200400" lvl="6" indent="-228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7pPr>
            <a:lvl8pPr marL="3657600" lvl="7" indent="-228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8pPr>
            <a:lvl9pPr marL="4114800" lvl="8" indent="-228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342900" y="1200151"/>
            <a:ext cx="302895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spcBef>
                <a:spcPts val="420"/>
              </a:spcBef>
              <a:spcAft>
                <a:spcPts val="0"/>
              </a:spcAft>
              <a:buSzPts val="2100"/>
              <a:buChar char="▪"/>
              <a:defRPr sz="21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5pPr>
            <a:lvl6pPr marL="2743200" lvl="5" indent="-3175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6pPr>
            <a:lvl7pPr marL="3200400" lvl="6" indent="-3175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7pPr>
            <a:lvl8pPr marL="3657600" lvl="7" indent="-3175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8pPr>
            <a:lvl9pPr marL="4114800" lvl="8" indent="-3175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3486150" y="1200151"/>
            <a:ext cx="302895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spcBef>
                <a:spcPts val="420"/>
              </a:spcBef>
              <a:spcAft>
                <a:spcPts val="0"/>
              </a:spcAft>
              <a:buSzPts val="2100"/>
              <a:buChar char="▪"/>
              <a:defRPr sz="21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5pPr>
            <a:lvl6pPr marL="2743200" lvl="5" indent="-3175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6pPr>
            <a:lvl7pPr marL="3200400" lvl="6" indent="-3175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7pPr>
            <a:lvl8pPr marL="3657600" lvl="7" indent="-3175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8pPr>
            <a:lvl9pPr marL="4114800" lvl="8" indent="-3175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342901" y="1151335"/>
            <a:ext cx="3030141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342901" y="1631156"/>
            <a:ext cx="3030141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2pPr>
            <a:lvl3pPr marL="1371600" lvl="2" indent="-3175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3483770" y="1151335"/>
            <a:ext cx="3031331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3483770" y="1631156"/>
            <a:ext cx="3031331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2pPr>
            <a:lvl3pPr marL="1371600" lvl="2" indent="-3175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SzPts val="1200"/>
              <a:buChar char="▪"/>
              <a:defRPr sz="12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342901" y="204787"/>
            <a:ext cx="2256235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2681288" y="204789"/>
            <a:ext cx="3833813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marL="914400" lvl="1" indent="-361950" algn="l">
              <a:spcBef>
                <a:spcPts val="420"/>
              </a:spcBef>
              <a:spcAft>
                <a:spcPts val="0"/>
              </a:spcAft>
              <a:buSzPts val="2100"/>
              <a:buChar char="▪"/>
              <a:defRPr sz="21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2385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342901" y="1076327"/>
            <a:ext cx="2256235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16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1344216" y="3600451"/>
            <a:ext cx="41148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1344216" y="459581"/>
            <a:ext cx="41148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344216" y="4025504"/>
            <a:ext cx="41148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spcBef>
                <a:spcPts val="22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16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spcBef>
                <a:spcPts val="140"/>
              </a:spcBef>
              <a:spcAft>
                <a:spcPts val="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04800" y="1047750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342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343150" y="4683919"/>
            <a:ext cx="21717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4914900" y="4683919"/>
            <a:ext cx="1600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0" y="773431"/>
            <a:ext cx="9144000" cy="45719"/>
          </a:xfrm>
          <a:prstGeom prst="rect">
            <a:avLst/>
          </a:prstGeom>
          <a:gradFill>
            <a:gsLst>
              <a:gs pos="0">
                <a:srgbClr val="0000CC"/>
              </a:gs>
              <a:gs pos="100000">
                <a:schemeClr val="dk1"/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0" y="209550"/>
            <a:ext cx="91440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445: Machine Learning</a:t>
            </a:r>
            <a:br>
              <a:rPr lang="en-US"/>
            </a:br>
            <a:endParaRPr sz="270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0" y="97155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Classification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1143000" y="4686301"/>
            <a:ext cx="4400550" cy="34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3" descr="The Classification Comic Strips | The Comic Stri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6893" y="1463310"/>
            <a:ext cx="2307981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Receiver Operating Characteristic (ROC) curve</a:t>
            </a:r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body" idx="1"/>
          </p:nvPr>
        </p:nvSpPr>
        <p:spPr>
          <a:xfrm>
            <a:off x="0" y="1047750"/>
            <a:ext cx="4003074" cy="354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7168" lvl="0" indent="-257168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Plots:</a:t>
            </a:r>
            <a:endParaRPr/>
          </a:p>
          <a:p>
            <a:pPr marL="557199" lvl="1" indent="-21430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True Positive Rate (TPR 🡪 another name for Recall/Sensitivity) against </a:t>
            </a:r>
            <a:endParaRPr/>
          </a:p>
          <a:p>
            <a:pPr marL="557199" lvl="1" indent="-21430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False Positive Rate (FPR 🡪 Ratio of negative instances that are incorrectly classified as positive)</a:t>
            </a:r>
            <a:endParaRPr/>
          </a:p>
          <a:p>
            <a:pPr marL="557199" lvl="1" indent="-21430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FPR = 1 – TNR = 1 – Specificity </a:t>
            </a:r>
            <a:endParaRPr/>
          </a:p>
          <a:p>
            <a:pPr marL="257168" lvl="0" indent="-25716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ROC curve plots sensitivity (recall) against (1- specificity)</a:t>
            </a:r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3074" y="1047750"/>
            <a:ext cx="5140926" cy="325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Receiver Operating Characteristic (ROC) curve</a:t>
            </a:r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body" idx="1"/>
          </p:nvPr>
        </p:nvSpPr>
        <p:spPr>
          <a:xfrm>
            <a:off x="0" y="1047750"/>
            <a:ext cx="4267200" cy="354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7168" lvl="0" indent="-257168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Higher recall/TPR leads to more false positives</a:t>
            </a:r>
            <a:endParaRPr/>
          </a:p>
          <a:p>
            <a:pPr marL="257168" lvl="0" indent="-25716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A good classifier stays very close to the top left corner</a:t>
            </a:r>
            <a:endParaRPr/>
          </a:p>
          <a:p>
            <a:pPr marL="557199" lvl="1" indent="-214308" algn="l" rtl="0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-US" sz="1500"/>
              <a:t>High TPR, and low FPR</a:t>
            </a:r>
            <a:endParaRPr/>
          </a:p>
          <a:p>
            <a:pPr marL="257168" lvl="0" indent="-25716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AUC – Area under the curve</a:t>
            </a:r>
            <a:endParaRPr/>
          </a:p>
          <a:p>
            <a:pPr marL="557199" lvl="1" indent="-214308" algn="l" rtl="0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-US" sz="1500"/>
              <a:t>Perfect classifier will have an AUC equal to 1</a:t>
            </a:r>
            <a:endParaRPr/>
          </a:p>
          <a:p>
            <a:pPr marL="557199" lvl="1" indent="-214308" algn="l" rtl="0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-US" sz="1500"/>
              <a:t>Purely random classifier (dotted diagonal line) will have an AUC equal to 0.5</a:t>
            </a:r>
            <a:endParaRPr/>
          </a:p>
          <a:p>
            <a:pPr marL="257168" lvl="0" indent="-25716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Use PR curve when positive class is rare in dataset, or when false positives are a greater concern than false negatives</a:t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5109" y="1080186"/>
            <a:ext cx="4690356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22752" y="4171950"/>
            <a:ext cx="371475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 Forest Classifier</a:t>
            </a:r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body" idx="1"/>
          </p:nvPr>
        </p:nvSpPr>
        <p:spPr>
          <a:xfrm>
            <a:off x="304800" y="1047750"/>
            <a:ext cx="3733800" cy="354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7168" lvl="0" indent="-257168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Ensemble classification with multiple decision trees</a:t>
            </a:r>
            <a:endParaRPr/>
          </a:p>
          <a:p>
            <a:pPr marL="257168" lvl="0" indent="-257168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Better than SGD Classifier as evident in ROC curve</a:t>
            </a:r>
            <a:endParaRPr/>
          </a:p>
          <a:p>
            <a:pPr marL="257168" lvl="0" indent="-257168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99% precision and 86.6% recall makes this a better classifier in those regards as well</a:t>
            </a:r>
            <a:endParaRPr/>
          </a:p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4800" y="952057"/>
            <a:ext cx="4876800" cy="3239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757" y="3866456"/>
            <a:ext cx="3873843" cy="649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795" y="4627788"/>
            <a:ext cx="3989173" cy="229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86416" y="4048097"/>
            <a:ext cx="3301314" cy="546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72000" y="4610584"/>
            <a:ext cx="3062416" cy="366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Multiclass Classification</a:t>
            </a:r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body" idx="1"/>
          </p:nvPr>
        </p:nvSpPr>
        <p:spPr>
          <a:xfrm>
            <a:off x="304800" y="1047751"/>
            <a:ext cx="5715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7168" lvl="0" indent="-257168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Binary classification – distinguish between two classes</a:t>
            </a:r>
            <a:endParaRPr/>
          </a:p>
          <a:p>
            <a:pPr marL="557199" lvl="1" indent="-21430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“5” vs “Not 5”</a:t>
            </a:r>
            <a:endParaRPr/>
          </a:p>
          <a:p>
            <a:pPr marL="257168" lvl="0" indent="-25716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Multiclass classification (also known as multinomial classification) – distinguish between many classes</a:t>
            </a:r>
            <a:endParaRPr/>
          </a:p>
          <a:p>
            <a:pPr marL="257168" lvl="0" indent="-25716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Some classifiers can handle multiple classes by default</a:t>
            </a:r>
            <a:endParaRPr/>
          </a:p>
          <a:p>
            <a:pPr marL="557199" lvl="1" indent="-21430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e.g. SGD, Random Forest, Naïve Bayes</a:t>
            </a:r>
            <a:endParaRPr/>
          </a:p>
          <a:p>
            <a:pPr marL="257168" lvl="0" indent="-25716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Others (like Logistic Regression or SVM) are strictly binary classifiers – however, they can be used for multiclass classification in certain strategies</a:t>
            </a:r>
            <a:endParaRPr/>
          </a:p>
          <a:p>
            <a:pPr marL="557199" lvl="1" indent="-21430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One-versus-the-rest/One-vs-all (OVR) – one classifier for each class, highest score classifier taken</a:t>
            </a:r>
            <a:endParaRPr/>
          </a:p>
          <a:p>
            <a:pPr marL="557199" lvl="1" indent="-21430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One-vs-one (OvO) – one classifier for each class pair, N(N-1)/2 classifiers to train if there are N classes</a:t>
            </a:r>
            <a:endParaRPr/>
          </a:p>
        </p:txBody>
      </p:sp>
      <p:pic>
        <p:nvPicPr>
          <p:cNvPr id="193" name="Google Shape;19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7400" y="1457325"/>
            <a:ext cx="3543619" cy="222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 Analysis</a:t>
            </a:r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body" idx="1"/>
          </p:nvPr>
        </p:nvSpPr>
        <p:spPr>
          <a:xfrm>
            <a:off x="304800" y="1047750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7168" lvl="0" indent="-257168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Look at confusion matrix – easier to understand as image</a:t>
            </a:r>
            <a:endParaRPr/>
          </a:p>
          <a:p>
            <a:pPr marL="257168" lvl="0" indent="-257168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Bright diagonal indicates most images were correctly classified</a:t>
            </a:r>
            <a:endParaRPr/>
          </a:p>
          <a:p>
            <a:pPr marL="257168" lvl="0" indent="-257168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Many images misclassified as 8 (bright column) – but images with 8 are correctly classified (dark row)</a:t>
            </a:r>
            <a:endParaRPr/>
          </a:p>
        </p:txBody>
      </p:sp>
      <p:pic>
        <p:nvPicPr>
          <p:cNvPr id="200" name="Google Shape;20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660" y="3230124"/>
            <a:ext cx="3377351" cy="1371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1870" y="2657475"/>
            <a:ext cx="2438400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53200" y="2606246"/>
            <a:ext cx="246697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or 5?</a:t>
            </a:r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body" idx="1"/>
          </p:nvPr>
        </p:nvSpPr>
        <p:spPr>
          <a:xfrm>
            <a:off x="304800" y="1047750"/>
            <a:ext cx="4648200" cy="354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7168" lvl="0" indent="-257168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Bottom-left block are 5s that are incorrectly classified as 3</a:t>
            </a:r>
            <a:endParaRPr/>
          </a:p>
          <a:p>
            <a:pPr marL="257168" lvl="0" indent="-257168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Top-right block are 3s incorrectly classified as 5</a:t>
            </a:r>
            <a:endParaRPr/>
          </a:p>
          <a:p>
            <a:pPr marL="257168" lvl="0" indent="-257168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What are the issues with the classifier, and why does it struggle to classify these two classes?</a:t>
            </a:r>
            <a:endParaRPr/>
          </a:p>
        </p:txBody>
      </p:sp>
      <p:pic>
        <p:nvPicPr>
          <p:cNvPr id="209" name="Google Shape;20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1069041"/>
            <a:ext cx="3581400" cy="3628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Multilabel Classification</a:t>
            </a:r>
            <a:endParaRPr/>
          </a:p>
        </p:txBody>
      </p:sp>
      <p:sp>
        <p:nvSpPr>
          <p:cNvPr id="215" name="Google Shape;215;p28"/>
          <p:cNvSpPr txBox="1">
            <a:spLocks noGrp="1"/>
          </p:cNvSpPr>
          <p:nvPr>
            <p:ph type="body" idx="1"/>
          </p:nvPr>
        </p:nvSpPr>
        <p:spPr>
          <a:xfrm>
            <a:off x="304800" y="1047750"/>
            <a:ext cx="4953000" cy="354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7168" lvl="0" indent="-257168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Classification system outputting multiple binary tags</a:t>
            </a:r>
            <a:endParaRPr/>
          </a:p>
          <a:p>
            <a:pPr marL="257168" lvl="0" indent="-257168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Measure F1 score for each label, and take average across all labels</a:t>
            </a:r>
            <a:endParaRPr/>
          </a:p>
          <a:p>
            <a:pPr marL="257168" lvl="0" indent="-257168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Can weight the labels according to their support – i.e. how many instances of that label are there?</a:t>
            </a:r>
            <a:endParaRPr/>
          </a:p>
        </p:txBody>
      </p:sp>
      <p:pic>
        <p:nvPicPr>
          <p:cNvPr id="216" name="Google Shape;21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0" y="1047750"/>
            <a:ext cx="3250389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Multioutput Classification</a:t>
            </a:r>
            <a:endParaRPr/>
          </a:p>
        </p:txBody>
      </p:sp>
      <p:sp>
        <p:nvSpPr>
          <p:cNvPr id="222" name="Google Shape;222;p29"/>
          <p:cNvSpPr txBox="1">
            <a:spLocks noGrp="1"/>
          </p:cNvSpPr>
          <p:nvPr>
            <p:ph type="body" idx="1"/>
          </p:nvPr>
        </p:nvSpPr>
        <p:spPr>
          <a:xfrm>
            <a:off x="304799" y="1047750"/>
            <a:ext cx="3762375" cy="354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7168" lvl="0" indent="-257168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Each label can be multiclass (i.e. have more than two possible values)</a:t>
            </a:r>
            <a:endParaRPr/>
          </a:p>
          <a:p>
            <a:pPr marL="257168" lvl="0" indent="-25716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Input 🡪 noisy digit image (array of pixel intensities)</a:t>
            </a:r>
            <a:endParaRPr/>
          </a:p>
          <a:p>
            <a:pPr marL="257168" lvl="0" indent="-25716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Output 🡪 clean digit image (array of pixel intensities)</a:t>
            </a:r>
            <a:endParaRPr/>
          </a:p>
          <a:p>
            <a:pPr marL="257168" lvl="0" indent="-25716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One label per pixel, and each label can have multiple values</a:t>
            </a:r>
            <a:endParaRPr/>
          </a:p>
          <a:p>
            <a:pPr marL="257168" lvl="0" indent="-25716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Note: very similar to a regression problem – predicting pixel intensity is more akin to regression</a:t>
            </a:r>
            <a:endParaRPr sz="1800"/>
          </a:p>
        </p:txBody>
      </p:sp>
      <p:pic>
        <p:nvPicPr>
          <p:cNvPr id="223" name="Google Shape;22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1006689"/>
            <a:ext cx="376237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1202" y="2012737"/>
            <a:ext cx="23812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72025" y="3274798"/>
            <a:ext cx="386715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Supervised Learning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304800" y="1047750"/>
            <a:ext cx="8534400" cy="354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7168" lvl="0" indent="-257168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Regression 🡪 involves predicting values (continuous)</a:t>
            </a:r>
            <a:endParaRPr/>
          </a:p>
          <a:p>
            <a:pPr marL="257168" lvl="0" indent="-257168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Classification 🡪 predicting classes (discrete)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304800" y="2952750"/>
            <a:ext cx="1828800" cy="762000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25256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Student Profile</a:t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2660050" y="2114550"/>
            <a:ext cx="3581400" cy="1219200"/>
          </a:xfrm>
          <a:prstGeom prst="flowChartDecision">
            <a:avLst/>
          </a:prstGeom>
          <a:gradFill>
            <a:gsLst>
              <a:gs pos="0">
                <a:srgbClr val="A6A6E9"/>
              </a:gs>
              <a:gs pos="35000">
                <a:srgbClr val="BFBFF0"/>
              </a:gs>
              <a:gs pos="100000">
                <a:srgbClr val="E5E5FA"/>
              </a:gs>
            </a:gsLst>
            <a:lin ang="16200000" scaled="0"/>
          </a:gradFill>
          <a:ln w="9525" cap="flat" cmpd="sng">
            <a:solidFill>
              <a:srgbClr val="2E2E9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REGRESSION</a:t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6779743" y="2295525"/>
            <a:ext cx="2209798" cy="857250"/>
          </a:xfrm>
          <a:prstGeom prst="flowChartProcess">
            <a:avLst/>
          </a:prstGeom>
          <a:gradFill>
            <a:gsLst>
              <a:gs pos="0">
                <a:srgbClr val="A6A6E9"/>
              </a:gs>
              <a:gs pos="35000">
                <a:srgbClr val="BFBFF0"/>
              </a:gs>
              <a:gs pos="100000">
                <a:srgbClr val="E5E5FA"/>
              </a:gs>
            </a:gsLst>
            <a:lin ang="16200000" scaled="0"/>
          </a:gradFill>
          <a:ln w="9525" cap="flat" cmpd="sng">
            <a:solidFill>
              <a:srgbClr val="2E2E9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Predicting Final Marks</a:t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6780774" y="3686947"/>
            <a:ext cx="2209798" cy="857250"/>
          </a:xfrm>
          <a:prstGeom prst="flowChartProcess">
            <a:avLst/>
          </a:prstGeom>
          <a:gradFill>
            <a:gsLst>
              <a:gs pos="0">
                <a:srgbClr val="A6A6E9"/>
              </a:gs>
              <a:gs pos="35000">
                <a:srgbClr val="BFBFF0"/>
              </a:gs>
              <a:gs pos="100000">
                <a:srgbClr val="E5E5FA"/>
              </a:gs>
            </a:gsLst>
            <a:lin ang="16200000" scaled="0"/>
          </a:gradFill>
          <a:ln w="9525" cap="flat" cmpd="sng">
            <a:solidFill>
              <a:srgbClr val="2E2E9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Predicting Pass/Fail/Grade</a:t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2514600" y="3686947"/>
            <a:ext cx="3872301" cy="1219200"/>
          </a:xfrm>
          <a:prstGeom prst="flowChartDecision">
            <a:avLst/>
          </a:prstGeom>
          <a:gradFill>
            <a:gsLst>
              <a:gs pos="0">
                <a:srgbClr val="A6A6E9"/>
              </a:gs>
              <a:gs pos="35000">
                <a:srgbClr val="BFBFF0"/>
              </a:gs>
              <a:gs pos="100000">
                <a:srgbClr val="E5E5FA"/>
              </a:gs>
            </a:gsLst>
            <a:lin ang="16200000" scaled="0"/>
          </a:gradFill>
          <a:ln w="9525" cap="flat" cmpd="sng">
            <a:solidFill>
              <a:srgbClr val="2E2E97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endParaRPr/>
          </a:p>
        </p:txBody>
      </p:sp>
      <p:cxnSp>
        <p:nvCxnSpPr>
          <p:cNvPr id="105" name="Google Shape;105;p14"/>
          <p:cNvCxnSpPr>
            <a:stCxn id="100" idx="3"/>
            <a:endCxn id="101" idx="1"/>
          </p:cNvCxnSpPr>
          <p:nvPr/>
        </p:nvCxnSpPr>
        <p:spPr>
          <a:xfrm rot="10800000" flipH="1">
            <a:off x="2133600" y="2724150"/>
            <a:ext cx="526500" cy="6096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06" name="Google Shape;106;p14"/>
          <p:cNvCxnSpPr>
            <a:stCxn id="100" idx="3"/>
            <a:endCxn id="104" idx="1"/>
          </p:cNvCxnSpPr>
          <p:nvPr/>
        </p:nvCxnSpPr>
        <p:spPr>
          <a:xfrm>
            <a:off x="2133600" y="3333750"/>
            <a:ext cx="381000" cy="9627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07" name="Google Shape;107;p14"/>
          <p:cNvCxnSpPr>
            <a:endCxn id="102" idx="1"/>
          </p:cNvCxnSpPr>
          <p:nvPr/>
        </p:nvCxnSpPr>
        <p:spPr>
          <a:xfrm rot="10800000" flipH="1">
            <a:off x="6253243" y="2724150"/>
            <a:ext cx="526500" cy="51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08" name="Google Shape;108;p14"/>
          <p:cNvCxnSpPr/>
          <p:nvPr/>
        </p:nvCxnSpPr>
        <p:spPr>
          <a:xfrm rot="10800000" flipH="1">
            <a:off x="6304911" y="4270529"/>
            <a:ext cx="526450" cy="515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MNIST</a:t>
            </a:r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150463" y="810185"/>
            <a:ext cx="4953000" cy="354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7168" lvl="0" indent="-257168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70,000 small images of handwritten images</a:t>
            </a:r>
            <a:endParaRPr/>
          </a:p>
          <a:p>
            <a:pPr marL="557199" lvl="1" indent="-214308" algn="l" rtl="0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The “Hello, World” of Machine Learning</a:t>
            </a:r>
            <a:endParaRPr/>
          </a:p>
          <a:p>
            <a:pPr marL="557199" lvl="1" indent="-214308" algn="l" rtl="0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Each image has 28 x 28 pixels, which comes out to 784 features</a:t>
            </a:r>
            <a:endParaRPr/>
          </a:p>
          <a:p>
            <a:pPr marL="557199" lvl="1" indent="-214308" algn="l" rtl="0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Each feature represents a pixel’s intensity from 0 to 255</a:t>
            </a:r>
            <a:endParaRPr/>
          </a:p>
          <a:p>
            <a:pPr marL="557199" lvl="1" indent="-214308" algn="l" rtl="0">
              <a:spcBef>
                <a:spcPts val="420"/>
              </a:spcBef>
              <a:spcAft>
                <a:spcPts val="0"/>
              </a:spcAft>
              <a:buSzPts val="2100"/>
              <a:buChar char="▪"/>
            </a:pPr>
            <a:r>
              <a:rPr lang="en-US"/>
              <a:t>Comes pre-shuffled, with the first 60,000 images for training, and the remaining 10,000 images for testing</a:t>
            </a:r>
            <a:endParaRPr/>
          </a:p>
          <a:p>
            <a:pPr marL="557199" lvl="1" indent="-80957" algn="l" rtl="0">
              <a:spcBef>
                <a:spcPts val="420"/>
              </a:spcBef>
              <a:spcAft>
                <a:spcPts val="0"/>
              </a:spcAft>
              <a:buSzPts val="2100"/>
              <a:buNone/>
            </a:pPr>
            <a:endParaRPr/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5181" y="866518"/>
            <a:ext cx="386715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15181" y="2036548"/>
            <a:ext cx="405765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Digits from MNIST dataset</a:t>
            </a:r>
            <a:endParaRPr/>
          </a:p>
        </p:txBody>
      </p:sp>
      <p:pic>
        <p:nvPicPr>
          <p:cNvPr id="122" name="Google Shape;122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971575"/>
            <a:ext cx="5333999" cy="41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Classification Performance Measure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>
            <a:off x="304800" y="1047750"/>
            <a:ext cx="2667000" cy="354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7168" lvl="0" indent="-257168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Classification often deals with skewed datasets</a:t>
            </a:r>
            <a:endParaRPr/>
          </a:p>
          <a:p>
            <a:pPr marL="557199" lvl="1" indent="-214308" algn="l" rtl="0">
              <a:spcBef>
                <a:spcPts val="300"/>
              </a:spcBef>
              <a:spcAft>
                <a:spcPts val="0"/>
              </a:spcAft>
              <a:buSzPts val="1500"/>
              <a:buChar char="▪"/>
            </a:pPr>
            <a:r>
              <a:rPr lang="en-US" sz="1500"/>
              <a:t>Accuracy is not the preferred performance measure!</a:t>
            </a:r>
            <a:endParaRPr/>
          </a:p>
          <a:p>
            <a:pPr marL="257168" lvl="0" indent="-257168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e.g. even an untrained binary classifier can have 90% accuracy if one of the classes constitute just 10% of images!</a:t>
            </a:r>
            <a:endParaRPr sz="1800"/>
          </a:p>
        </p:txBody>
      </p:sp>
      <p:pic>
        <p:nvPicPr>
          <p:cNvPr id="129" name="Google Shape;12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7500" y="1156644"/>
            <a:ext cx="628650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67150" y="2332507"/>
            <a:ext cx="42672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57425" y="4401147"/>
            <a:ext cx="6581775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Confusion Matrix</a:t>
            </a:r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304800" y="1047750"/>
            <a:ext cx="8534400" cy="354687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213" t="-1716" r="-70" b="-8075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7168" lvl="0" indent="-257168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 </a:t>
            </a:r>
            <a:endParaRPr/>
          </a:p>
        </p:txBody>
      </p:sp>
      <p:graphicFrame>
        <p:nvGraphicFramePr>
          <p:cNvPr id="138" name="Google Shape;138;p18"/>
          <p:cNvGraphicFramePr/>
          <p:nvPr/>
        </p:nvGraphicFramePr>
        <p:xfrm>
          <a:off x="1371600" y="2344695"/>
          <a:ext cx="6096000" cy="1366150"/>
        </p:xfrm>
        <a:graphic>
          <a:graphicData uri="http://schemas.openxmlformats.org/drawingml/2006/table">
            <a:tbl>
              <a:tblPr firstRow="1" bandRow="1">
                <a:noFill/>
                <a:tableStyleId>{631B7342-C6AD-4040-B759-304CF351681B}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                     Predicted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Actual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Not 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Not 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53057 (True Negative)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1522 (False Positive)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1325 (False Negative)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4096 (True Positive)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9" name="Google Shape;139;p18"/>
          <p:cNvSpPr txBox="1"/>
          <p:nvPr/>
        </p:nvSpPr>
        <p:spPr>
          <a:xfrm>
            <a:off x="3352800" y="2343150"/>
            <a:ext cx="1981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Confusion Matrix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3352800" y="2343150"/>
            <a:ext cx="1981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512" y="895350"/>
            <a:ext cx="7038975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Precision/Recall Tradeoff</a:t>
            </a:r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304800" y="1047751"/>
            <a:ext cx="8534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7168" lvl="0" indent="-257168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Increasing classifier precision leads to lower recall, and vice versa!</a:t>
            </a:r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275" y="2114550"/>
            <a:ext cx="702945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0" y="-19050"/>
            <a:ext cx="9144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Precision/Recall Curve</a:t>
            </a:r>
            <a:endParaRPr/>
          </a:p>
        </p:txBody>
      </p:sp>
      <p:pic>
        <p:nvPicPr>
          <p:cNvPr id="159" name="Google Shape;159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4349" y="863223"/>
            <a:ext cx="5867400" cy="428742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/>
        </p:nvSpPr>
        <p:spPr>
          <a:xfrm>
            <a:off x="6781800" y="2266950"/>
            <a:ext cx="20574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Fairly easy to create a classifier with high precision – but at what recall?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705</Words>
  <Application>Microsoft Office PowerPoint</Application>
  <PresentationFormat>On-screen Show (16:9)</PresentationFormat>
  <Paragraphs>84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Noto Sans Symbols</vt:lpstr>
      <vt:lpstr>dan-berkeley-nlp-v1</vt:lpstr>
      <vt:lpstr>CSE 445: Machine Learning </vt:lpstr>
      <vt:lpstr>Supervised Learning</vt:lpstr>
      <vt:lpstr>MNIST</vt:lpstr>
      <vt:lpstr>Digits from MNIST dataset</vt:lpstr>
      <vt:lpstr>Classification Performance Measure</vt:lpstr>
      <vt:lpstr>Confusion Matrix</vt:lpstr>
      <vt:lpstr>Confusion Matrix</vt:lpstr>
      <vt:lpstr>Precision/Recall Tradeoff</vt:lpstr>
      <vt:lpstr>Precision/Recall Curve</vt:lpstr>
      <vt:lpstr>Receiver Operating Characteristic (ROC) curve</vt:lpstr>
      <vt:lpstr>Receiver Operating Characteristic (ROC) curve</vt:lpstr>
      <vt:lpstr>Random Forest Classifier</vt:lpstr>
      <vt:lpstr>Multiclass Classification</vt:lpstr>
      <vt:lpstr>Error Analysis</vt:lpstr>
      <vt:lpstr>3 or 5?</vt:lpstr>
      <vt:lpstr>Multilabel Classification</vt:lpstr>
      <vt:lpstr>Multioutput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445: Machine Learning </dc:title>
  <cp:lastModifiedBy>User</cp:lastModifiedBy>
  <cp:revision>1</cp:revision>
  <dcterms:modified xsi:type="dcterms:W3CDTF">2022-03-19T09:14:38Z</dcterms:modified>
</cp:coreProperties>
</file>