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BB8149-E23C-4D92-B422-2A3E69ED7FAC}">
  <a:tblStyle styleId="{77BB8149-E23C-4D92-B422-2A3E69ED7FA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7EF"/>
          </a:solidFill>
        </a:fill>
      </a:tcStyle>
    </a:wholeTbl>
    <a:band1H>
      <a:tcTxStyle/>
      <a:tcStyle>
        <a:tcBdr/>
        <a:fill>
          <a:solidFill>
            <a:srgbClr val="CCCC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CCD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6" name="Google Shape;166;p12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2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4" name="Google Shape;194;p16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6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0" y="783433"/>
            <a:ext cx="91440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0" y="2743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2798564" y="-1446013"/>
            <a:ext cx="3546873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 rot="5400000">
            <a:off x="3549253" y="1628777"/>
            <a:ext cx="4388644" cy="154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406003" y="142877"/>
            <a:ext cx="4388644" cy="451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04800" y="1047750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4pPr>
            <a:lvl5pPr marL="2286000" lvl="4" indent="-228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5pPr>
            <a:lvl6pPr marL="2743200" lvl="5" indent="-228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6pPr>
            <a:lvl7pPr marL="3200400" lvl="6" indent="-228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7pPr>
            <a:lvl8pPr marL="3657600" lvl="7" indent="-228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8pPr>
            <a:lvl9pPr marL="4114800" lvl="8" indent="-228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342900" y="1200151"/>
            <a:ext cx="302895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spcBef>
                <a:spcPts val="420"/>
              </a:spcBef>
              <a:spcAft>
                <a:spcPts val="0"/>
              </a:spcAft>
              <a:buSzPts val="2100"/>
              <a:buChar char="▪"/>
              <a:defRPr sz="21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6pPr>
            <a:lvl7pPr marL="3200400" lvl="6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7pPr>
            <a:lvl8pPr marL="3657600" lvl="7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8pPr>
            <a:lvl9pPr marL="4114800" lvl="8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3486150" y="1200151"/>
            <a:ext cx="302895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spcBef>
                <a:spcPts val="420"/>
              </a:spcBef>
              <a:spcAft>
                <a:spcPts val="0"/>
              </a:spcAft>
              <a:buSzPts val="2100"/>
              <a:buChar char="▪"/>
              <a:defRPr sz="21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6pPr>
            <a:lvl7pPr marL="3200400" lvl="6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7pPr>
            <a:lvl8pPr marL="3657600" lvl="7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8pPr>
            <a:lvl9pPr marL="4114800" lvl="8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342901" y="1151335"/>
            <a:ext cx="3030141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342901" y="1631156"/>
            <a:ext cx="3030141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2pPr>
            <a:lvl3pPr marL="1371600" lvl="2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3483770" y="1151335"/>
            <a:ext cx="3031331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3483770" y="1631156"/>
            <a:ext cx="3031331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2pPr>
            <a:lvl3pPr marL="1371600" lvl="2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2681288" y="204789"/>
            <a:ext cx="3833813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marL="914400" lvl="1" indent="-361950" algn="l">
              <a:spcBef>
                <a:spcPts val="420"/>
              </a:spcBef>
              <a:spcAft>
                <a:spcPts val="0"/>
              </a:spcAft>
              <a:buSzPts val="2100"/>
              <a:buChar char="▪"/>
              <a:defRPr sz="21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342901" y="1076327"/>
            <a:ext cx="2256235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16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1344216" y="3600451"/>
            <a:ext cx="41148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1344216" y="459581"/>
            <a:ext cx="41148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344216" y="4025504"/>
            <a:ext cx="41148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16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04800" y="1047750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773431"/>
            <a:ext cx="9144000" cy="45719"/>
          </a:xfrm>
          <a:prstGeom prst="rect">
            <a:avLst/>
          </a:prstGeom>
          <a:gradFill>
            <a:gsLst>
              <a:gs pos="0">
                <a:srgbClr val="0000CC"/>
              </a:gs>
              <a:gs pos="100000">
                <a:schemeClr val="dk1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0" y="209550"/>
            <a:ext cx="91440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445: Machine Learning</a:t>
            </a:r>
            <a:br>
              <a:rPr lang="en-US"/>
            </a:br>
            <a:endParaRPr sz="270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0" y="804317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Ensemble Learning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1143000" y="4686301"/>
            <a:ext cx="4400550" cy="34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 descr="Simple guide for ensemble learning methods | by Juhi Ramzai | Towards Data  Science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5744" y="1633951"/>
            <a:ext cx="5152511" cy="30713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/>
          <p:nvPr/>
        </p:nvSpPr>
        <p:spPr>
          <a:xfrm>
            <a:off x="457200" y="1349573"/>
            <a:ext cx="82296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1400" b="0" i="1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The greatest intelligence would not be equal to a comprehension of the whole” – Mikhail Bakunin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 Forest</a:t>
            </a:r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304800" y="1047750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Random Patches 🡪 sampling both training instances as well as features</a:t>
            </a:r>
            <a:endParaRPr/>
          </a:p>
          <a:p>
            <a:pPr marL="257168" lvl="0" indent="-25716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Random Forest 🡪 ensemble of Decision Trees, trained via bagging method</a:t>
            </a:r>
            <a:endParaRPr/>
          </a:p>
          <a:p>
            <a:pPr marL="857228" lvl="2" indent="-171446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Instead of picking very best feature for node splitting, searches for best feature among a random subset of features</a:t>
            </a:r>
            <a:endParaRPr/>
          </a:p>
          <a:p>
            <a:pPr marL="857228" lvl="2" indent="-171446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Higher bias for lower variance</a:t>
            </a:r>
            <a:endParaRPr/>
          </a:p>
          <a:p>
            <a:pPr marL="857228" lvl="2" indent="-171446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Can find out which features are actually important for the model</a:t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1" y="2983138"/>
            <a:ext cx="4114800" cy="2165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A604-C3D2-45FF-A1E8-6CD97665E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96184-36EF-4FF3-99E7-AEADDE149F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7FA8B9-B777-4510-B8DD-D51F8368B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1552575"/>
            <a:ext cx="44672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7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Boosting – General idea</a:t>
            </a:r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body" idx="1"/>
          </p:nvPr>
        </p:nvSpPr>
        <p:spPr>
          <a:xfrm>
            <a:off x="304800" y="1047750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Boosting 🡪 sequentially train predictors that each try to predict examples that were hard for previous predictors</a:t>
            </a:r>
            <a:endParaRPr/>
          </a:p>
          <a:p>
            <a:pPr marL="257168" lvl="0" indent="-25716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Original Algorithm:</a:t>
            </a:r>
            <a:endParaRPr/>
          </a:p>
          <a:p>
            <a:pPr marL="557199" lvl="1" indent="-21430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Train classifier 1: use random subset of examples without replacement</a:t>
            </a:r>
            <a:endParaRPr/>
          </a:p>
          <a:p>
            <a:pPr marL="557199" lvl="1" indent="-21430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Train classifier 2: use a second random subset of examples without replacement and add 50% of examples misclassified by classifier 1</a:t>
            </a:r>
            <a:endParaRPr/>
          </a:p>
          <a:p>
            <a:pPr marL="557199" lvl="1" indent="-21430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Train classifier 3: use examples that classifiers 1 and 2 disagree on</a:t>
            </a:r>
            <a:endParaRPr/>
          </a:p>
          <a:p>
            <a:pPr marL="557199" lvl="1" indent="-21430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Predict using majority vote from 3 classifiers</a:t>
            </a:r>
            <a:endParaRPr/>
          </a:p>
          <a:p>
            <a:pPr marL="257168" lvl="0" indent="-25716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Most popular boosting methods are Adaboost (Adaptive Boosting) and Gradient Boosting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Adaboost</a:t>
            </a: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1"/>
          </p:nvPr>
        </p:nvSpPr>
        <p:spPr>
          <a:xfrm>
            <a:off x="304800" y="1047750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/>
              <a:t>Assign equal weights to all examples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/>
              <a:t>Assign larger weights to previous misclassifications, and smaller weights to previous correct classifications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/>
              <a:t>Assign larger weights to training samples C1 and C2 disagree on, and smaller weights to previously correct classifications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/>
              <a:t>Predict with weighted majority vote</a:t>
            </a:r>
            <a:endParaRPr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/>
          </a:p>
          <a:p>
            <a:pPr marL="557199" lvl="1" indent="-80957" algn="l" rtl="0">
              <a:spcBef>
                <a:spcPts val="420"/>
              </a:spcBef>
              <a:spcAft>
                <a:spcPts val="0"/>
              </a:spcAft>
              <a:buSzPts val="2100"/>
              <a:buNone/>
            </a:pP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95471"/>
            <a:ext cx="9144000" cy="2214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Adaboost Example – 1D dataset</a:t>
            </a:r>
            <a:endParaRPr/>
          </a:p>
        </p:txBody>
      </p:sp>
      <p:graphicFrame>
        <p:nvGraphicFramePr>
          <p:cNvPr id="177" name="Google Shape;177;p25"/>
          <p:cNvGraphicFramePr/>
          <p:nvPr/>
        </p:nvGraphicFramePr>
        <p:xfrm>
          <a:off x="1447800" y="9715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{77BB8149-E23C-4D92-B422-2A3E69ED7FAC}</a:tableStyleId>
              </a:tblPr>
              <a:tblGrid>
                <a:gridCol w="92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5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5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Sample indices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x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Weights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Correct?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Updated weights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1.0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0.1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Yes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0.072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2.0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/>
                        <a:t>0.1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Yes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0.072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3.0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/>
                        <a:t>0.1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Yes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0.072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4.0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-1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/>
                        <a:t>0.1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-1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Yes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0.072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5.0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-1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/>
                        <a:t>0.1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-1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Yes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0.072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6.0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-1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/>
                        <a:t>0.1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-1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Yes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0.072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7.0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0.1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-1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0.167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8.0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0.1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-1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0.167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9.0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0.1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-1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0.167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10.0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-1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/>
                        <a:t>0.1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Yes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0.072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Adaboost Example</a:t>
            </a:r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body" idx="1"/>
          </p:nvPr>
        </p:nvSpPr>
        <p:spPr>
          <a:xfrm>
            <a:off x="0" y="819150"/>
            <a:ext cx="6248400" cy="3810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70" t="-1118" b="-49275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 </a:t>
            </a:r>
            <a:endParaRPr/>
          </a:p>
        </p:txBody>
      </p:sp>
      <p:graphicFrame>
        <p:nvGraphicFramePr>
          <p:cNvPr id="184" name="Google Shape;184;p26"/>
          <p:cNvGraphicFramePr/>
          <p:nvPr/>
        </p:nvGraphicFramePr>
        <p:xfrm>
          <a:off x="6248400" y="84798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{77BB8149-E23C-4D92-B422-2A3E69ED7FAC}</a:tableStyleId>
              </a:tblPr>
              <a:tblGrid>
                <a:gridCol w="92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Sample indices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Correct?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Updated weights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Yes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0.072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Yes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0.072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Yes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0.072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Yes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0.072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Yes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0.072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Yes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0.072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0.167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0.167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0.167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Yes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0.072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Stacking</a:t>
            </a:r>
            <a:endParaRPr/>
          </a:p>
        </p:txBody>
      </p:sp>
      <p:sp>
        <p:nvSpPr>
          <p:cNvPr id="190" name="Google Shape;190;p27"/>
          <p:cNvSpPr txBox="1">
            <a:spLocks noGrp="1"/>
          </p:cNvSpPr>
          <p:nvPr>
            <p:ph type="body" idx="1"/>
          </p:nvPr>
        </p:nvSpPr>
        <p:spPr>
          <a:xfrm>
            <a:off x="304800" y="1047750"/>
            <a:ext cx="3048000" cy="354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Stacked Generalization</a:t>
            </a:r>
            <a:endParaRPr/>
          </a:p>
          <a:p>
            <a:pPr marL="557199" lvl="1" indent="-21430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Instead of using hard voting to aggregate the predictions of all predictors, why not train a model to perform the aggregation itself?</a:t>
            </a:r>
            <a:endParaRPr/>
          </a:p>
          <a:p>
            <a:pPr marL="557199" lvl="1" indent="-21430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Final predictor (called blender, or meta learner) takes predictions made by each of the ensemble predictors and makes a final prediction</a:t>
            </a:r>
            <a:endParaRPr/>
          </a:p>
          <a:p>
            <a:pPr marL="557199" lvl="1" indent="-100007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pic>
        <p:nvPicPr>
          <p:cNvPr id="191" name="Google Shape;19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3800" y="1185240"/>
            <a:ext cx="5295900" cy="3271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Stacking Algorithm</a:t>
            </a:r>
            <a:endParaRPr/>
          </a:p>
        </p:txBody>
      </p:sp>
      <p:sp>
        <p:nvSpPr>
          <p:cNvPr id="198" name="Google Shape;198;p28"/>
          <p:cNvSpPr txBox="1">
            <a:spLocks noGrp="1"/>
          </p:cNvSpPr>
          <p:nvPr>
            <p:ph type="body" idx="1"/>
          </p:nvPr>
        </p:nvSpPr>
        <p:spPr>
          <a:xfrm>
            <a:off x="304800" y="1047750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/>
              <a:t>Split dataset into 3 disjoint sets (training, hold-out, test)</a:t>
            </a:r>
            <a:endParaRPr/>
          </a:p>
          <a:p>
            <a:pPr marL="457200" lvl="0" indent="-457200" algn="l" rtl="0"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/>
              <a:t>Train base learners on the first partition</a:t>
            </a:r>
            <a:endParaRPr/>
          </a:p>
          <a:p>
            <a:pPr marL="457200" lvl="0" indent="-457200" algn="l" rtl="0"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/>
              <a:t>Test the base learners on the second partition and third partition</a:t>
            </a:r>
            <a:endParaRPr/>
          </a:p>
          <a:p>
            <a:pPr marL="457200" lvl="0" indent="-457200" algn="l" rtl="0"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/>
              <a:t>Train meta learner on second partition using base learners’ predictions as features</a:t>
            </a:r>
            <a:endParaRPr/>
          </a:p>
          <a:p>
            <a:pPr marL="457200" lvl="0" indent="-457200" algn="l" rtl="0"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/>
              <a:t>Evaluate meta learner on third partition using base learners’ predictions as features</a:t>
            </a:r>
            <a:endParaRPr/>
          </a:p>
        </p:txBody>
      </p:sp>
      <p:pic>
        <p:nvPicPr>
          <p:cNvPr id="199" name="Google Shape;19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3101474"/>
            <a:ext cx="4329113" cy="198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2695456"/>
            <a:ext cx="3629025" cy="2422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Ensemble Learning – Pros and Cons</a:t>
            </a:r>
            <a:endParaRPr/>
          </a:p>
        </p:txBody>
      </p:sp>
      <p:sp>
        <p:nvSpPr>
          <p:cNvPr id="206" name="Google Shape;206;p29"/>
          <p:cNvSpPr txBox="1">
            <a:spLocks noGrp="1"/>
          </p:cNvSpPr>
          <p:nvPr>
            <p:ph type="body" idx="1"/>
          </p:nvPr>
        </p:nvSpPr>
        <p:spPr>
          <a:xfrm>
            <a:off x="304800" y="1047750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Pros:</a:t>
            </a:r>
            <a:endParaRPr/>
          </a:p>
          <a:p>
            <a:pPr marL="557199" lvl="1" indent="-21430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Higher accuracy- often the winners of Machine Learning challenges</a:t>
            </a:r>
            <a:endParaRPr/>
          </a:p>
          <a:p>
            <a:pPr marL="557199" lvl="1" indent="-21430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With Bagging, you can limit error from variance</a:t>
            </a:r>
            <a:endParaRPr/>
          </a:p>
          <a:p>
            <a:pPr marL="557199" lvl="1" indent="-21430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With Boosting, you can limit error from bias</a:t>
            </a:r>
            <a:endParaRPr/>
          </a:p>
          <a:p>
            <a:pPr marL="557199" lvl="1" indent="-21430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With Stacking, you can limit variance and bias error while improving accuracy</a:t>
            </a:r>
            <a:endParaRPr/>
          </a:p>
          <a:p>
            <a:pPr marL="257168" lvl="0" indent="-25716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Cons:</a:t>
            </a:r>
            <a:endParaRPr/>
          </a:p>
          <a:p>
            <a:pPr marL="557199" lvl="1" indent="-21430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Can be harder to interpret</a:t>
            </a:r>
            <a:endParaRPr/>
          </a:p>
          <a:p>
            <a:pPr marL="557199" lvl="1" indent="-21430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More difficult to create and train</a:t>
            </a:r>
            <a:endParaRPr/>
          </a:p>
          <a:p>
            <a:pPr marL="557199" lvl="1" indent="-21430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More difficult to DEPLOY in production (key reason why it’s not widespread in industry)</a:t>
            </a:r>
            <a:endParaRPr/>
          </a:p>
          <a:p>
            <a:pPr marL="557199" lvl="1" indent="-119057" algn="l" rtl="0">
              <a:spcBef>
                <a:spcPts val="300"/>
              </a:spcBef>
              <a:spcAft>
                <a:spcPts val="0"/>
              </a:spcAft>
              <a:buSzPts val="1500"/>
              <a:buNone/>
            </a:pPr>
            <a:endParaRPr sz="1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Ensemble Learning</a:t>
            </a: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228600" y="1047750"/>
            <a:ext cx="8686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Scenario: you need to buy a smartphone. Do you… </a:t>
            </a:r>
            <a:endParaRPr/>
          </a:p>
          <a:p>
            <a:pPr marL="685791" lvl="1" indent="-342900" algn="l" rtl="0">
              <a:spcBef>
                <a:spcPts val="360"/>
              </a:spcBef>
              <a:spcAft>
                <a:spcPts val="0"/>
              </a:spcAft>
              <a:buSzPts val="1800"/>
              <a:buAutoNum type="alphaLcParenR"/>
            </a:pPr>
            <a:r>
              <a:rPr lang="en-US" sz="1800"/>
              <a:t>walk into the nearest store and buy the first smartphone the salesperson shows you?</a:t>
            </a:r>
            <a:endParaRPr/>
          </a:p>
          <a:p>
            <a:pPr marL="685791" lvl="1" indent="-342900" algn="l" rtl="0">
              <a:spcBef>
                <a:spcPts val="360"/>
              </a:spcBef>
              <a:spcAft>
                <a:spcPts val="0"/>
              </a:spcAft>
              <a:buSzPts val="1800"/>
              <a:buAutoNum type="alphaLcParenR"/>
            </a:pPr>
            <a:r>
              <a:rPr lang="en-US" sz="1800"/>
              <a:t>Extensively research the latest models, check reviews and specs online, consult friends and family, and THEN walk over to buy the phone?</a:t>
            </a:r>
            <a:endParaRPr/>
          </a:p>
          <a:p>
            <a:pPr marL="257168" lvl="0" indent="-25716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If you do (b), you’re making decisions by an ensemble (i.e. “wisdom of the crowd”) – instead of a single factor (i.e. the salesperson)</a:t>
            </a:r>
            <a:endParaRPr/>
          </a:p>
          <a:p>
            <a:pPr marL="257168" lvl="0" indent="-25716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Aggregating predictions of a group of predictors (ensemble) are better overall than the best individual predictor</a:t>
            </a:r>
            <a:endParaRPr/>
          </a:p>
          <a:p>
            <a:pPr marL="257168" lvl="0" indent="-25716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Ensemble models in machine learning combine the decisions from multiple models to improve the overall performance.</a:t>
            </a:r>
            <a:endParaRPr/>
          </a:p>
          <a:p>
            <a:pPr marL="257168" lvl="0" indent="-142868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use Ensemble Learning?</a:t>
            </a: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304800" y="1047750"/>
            <a:ext cx="8534400" cy="354687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713" t="-1200" r="-213" b="-14260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Classifier Independence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304800" y="1047750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Classifiers are not guaranteed to be independent of each other – i.e. errors may be correlated</a:t>
            </a:r>
            <a:endParaRPr/>
          </a:p>
          <a:p>
            <a:pPr marL="257168" lvl="0" indent="-257168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However, we can:</a:t>
            </a:r>
            <a:endParaRPr/>
          </a:p>
          <a:p>
            <a:pPr marL="685791" lvl="1" indent="-3429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/>
              <a:t>Use different algorithms 🡪 every algorithm has its own strengths and weaknesses, having a variety will help achieve lower error rate</a:t>
            </a:r>
            <a:endParaRPr sz="2000"/>
          </a:p>
          <a:p>
            <a:pPr marL="685791" lvl="1" indent="-3429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/>
              <a:t>Use different features 🡪 different features capture different aspects of a particular class – using a variety helps!</a:t>
            </a:r>
            <a:endParaRPr sz="2000"/>
          </a:p>
          <a:p>
            <a:pPr marL="685791" lvl="1" indent="-3429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/>
              <a:t>Use different training data 🡪 subject different models to different subsets of training data to reduce variance error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Recall: Bias/Variance Trade-off</a:t>
            </a: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304800" y="1047750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ML model’s generalization error comes from three sources:</a:t>
            </a:r>
            <a:endParaRPr/>
          </a:p>
          <a:p>
            <a:pPr marL="457200" lvl="0" indent="-457200" algn="l" rtl="0"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/>
              <a:t>Bias 🡪 generalization error due to wrong assumptions</a:t>
            </a:r>
            <a:endParaRPr/>
          </a:p>
          <a:p>
            <a:pPr marL="757231" lvl="1" indent="-4572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e.g. assuming the data is linear when it’s actually quadratic</a:t>
            </a:r>
            <a:endParaRPr/>
          </a:p>
          <a:p>
            <a:pPr marL="757231" lvl="1" indent="-4572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High bias will lead to underfitting</a:t>
            </a:r>
            <a:endParaRPr/>
          </a:p>
          <a:p>
            <a:pPr marL="457200" lvl="0" indent="-457200" algn="l" rtl="0"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/>
              <a:t>Variance 🡪 high sensitivity to small variations in training data</a:t>
            </a:r>
            <a:endParaRPr/>
          </a:p>
          <a:p>
            <a:pPr marL="757231" lvl="1" indent="-4572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e.g. polynomial model with many degrees of freedom on quadratic data</a:t>
            </a:r>
            <a:endParaRPr/>
          </a:p>
          <a:p>
            <a:pPr marL="757231" lvl="1" indent="-4572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High variance leads to overfitting</a:t>
            </a:r>
            <a:endParaRPr/>
          </a:p>
          <a:p>
            <a:pPr marL="457200" lvl="0" indent="-457200" algn="l" rtl="0"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/>
              <a:t>Irreducible error 🡪 due to inherent noise of the data itself</a:t>
            </a:r>
            <a:endParaRPr/>
          </a:p>
          <a:p>
            <a:pPr marL="257168" lvl="0" indent="-142868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257168" lvl="0" indent="-25716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Make models more complex 🡪 higher variance, lower bias, overfitting</a:t>
            </a:r>
            <a:endParaRPr/>
          </a:p>
          <a:p>
            <a:pPr marL="257168" lvl="0" indent="-25716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Make models less complex 🡪 lower variance, higher bias, underfitting</a:t>
            </a:r>
            <a:endParaRPr/>
          </a:p>
          <a:p>
            <a:pPr marL="257168" lvl="0" indent="-25716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Need to strike a very delicate balance between the two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predict with an Ensemble?</a:t>
            </a:r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304800" y="1047750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Majority voting</a:t>
            </a:r>
            <a:endParaRPr/>
          </a:p>
          <a:p>
            <a:pPr marL="557199" lvl="1" indent="-21430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Return the most popular prediction from multiple prediction algorithms</a:t>
            </a:r>
            <a:endParaRPr/>
          </a:p>
          <a:p>
            <a:pPr marL="257168" lvl="0" indent="-25716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Bootstrap Aggregation – aka Bagging</a:t>
            </a:r>
            <a:endParaRPr/>
          </a:p>
          <a:p>
            <a:pPr marL="557199" lvl="1" indent="-21430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Resample data to train algorithm on different random subsets</a:t>
            </a:r>
            <a:endParaRPr/>
          </a:p>
          <a:p>
            <a:pPr marL="257168" lvl="0" indent="-25716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Boosting</a:t>
            </a:r>
            <a:endParaRPr/>
          </a:p>
          <a:p>
            <a:pPr marL="557199" lvl="1" indent="-21430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Reweight data to train algorithm to specialize on “hard” examples – predecessor mistakes</a:t>
            </a:r>
            <a:endParaRPr/>
          </a:p>
          <a:p>
            <a:pPr marL="257168" lvl="0" indent="-25716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Stacking</a:t>
            </a:r>
            <a:endParaRPr/>
          </a:p>
          <a:p>
            <a:pPr marL="557199" lvl="1" indent="-21430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Train a model that learns how to aggregate classifiers’ predictions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Majority Voting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304800" y="1047750"/>
            <a:ext cx="4719378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Hard voting classifier: aggregate predictions of each classifier, and predict the class that gets the most votes</a:t>
            </a:r>
            <a:endParaRPr/>
          </a:p>
          <a:p>
            <a:pPr marL="557199" lvl="1" indent="-21430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Often achieves higher accuracy than the best classifier in the ensemble</a:t>
            </a:r>
            <a:endParaRPr/>
          </a:p>
          <a:p>
            <a:pPr marL="557199" lvl="1" indent="-21430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Even if each classifier is a weak learner, the ensember can be a strong learner</a:t>
            </a:r>
            <a:endParaRPr/>
          </a:p>
          <a:p>
            <a:pPr marL="557199" lvl="1" indent="-21430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If trained on the same data, however, their errors are likely to be correlated!</a:t>
            </a:r>
            <a:endParaRPr/>
          </a:p>
          <a:p>
            <a:pPr marL="257168" lvl="0" indent="-25716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Soft voting classifier: predict the class with the highest class probability, averaged over all individual classifiers</a:t>
            </a:r>
            <a:endParaRPr/>
          </a:p>
          <a:p>
            <a:pPr marL="557199" lvl="1" indent="-21430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More weight to highly confident votes</a:t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4178" y="2846935"/>
            <a:ext cx="3962400" cy="2315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29200" y="926438"/>
            <a:ext cx="3962400" cy="1950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Bagging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152399" y="1047750"/>
            <a:ext cx="4282177" cy="354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Bagging</a:t>
            </a:r>
            <a:endParaRPr/>
          </a:p>
          <a:p>
            <a:pPr marL="557199" lvl="1" indent="-21430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Short for Bootstrap AGGregatING</a:t>
            </a:r>
            <a:endParaRPr sz="1800"/>
          </a:p>
          <a:p>
            <a:pPr marL="557199" lvl="1" indent="-21430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Use same algorithm on different random subsets of training set</a:t>
            </a:r>
            <a:endParaRPr/>
          </a:p>
          <a:p>
            <a:pPr marL="557199" lvl="1" indent="-21430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When sampling is done with replacement, it’s bagging</a:t>
            </a:r>
            <a:endParaRPr/>
          </a:p>
          <a:p>
            <a:pPr marL="557199" lvl="1" indent="-21430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When sampling is done without replacement, it’s pasting</a:t>
            </a:r>
            <a:endParaRPr/>
          </a:p>
          <a:p>
            <a:pPr marL="557199" lvl="1" indent="-21430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Prediction made like majority voting</a:t>
            </a:r>
            <a:endParaRPr/>
          </a:p>
          <a:p>
            <a:pPr marL="557199" lvl="1" indent="-100007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7023" y="838441"/>
            <a:ext cx="4282177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3349448"/>
            <a:ext cx="4114800" cy="1813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Bagging Example</a:t>
            </a: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175054" y="1276350"/>
            <a:ext cx="4419600" cy="354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Build ensemble from “bootstrap samples” drawn with replacement</a:t>
            </a:r>
            <a:endParaRPr/>
          </a:p>
          <a:p>
            <a:pPr marL="257168" lvl="0" indent="-25716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Duplicate data can occur for training for bagging</a:t>
            </a:r>
            <a:endParaRPr/>
          </a:p>
          <a:p>
            <a:pPr marL="257168" lvl="0" indent="-25716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No duplicate data in pasting</a:t>
            </a:r>
            <a:endParaRPr/>
          </a:p>
          <a:p>
            <a:pPr marL="257168" lvl="0" indent="-25716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Some indices may be missing from training data</a:t>
            </a:r>
            <a:endParaRPr/>
          </a:p>
          <a:p>
            <a:pPr marL="257168" lvl="0" indent="-25716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Each classifier is trained on a different subset of data</a:t>
            </a:r>
            <a:endParaRPr/>
          </a:p>
          <a:p>
            <a:pPr marL="257168" lvl="0" indent="-130168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graphicFrame>
        <p:nvGraphicFramePr>
          <p:cNvPr id="150" name="Google Shape;150;p21"/>
          <p:cNvGraphicFramePr/>
          <p:nvPr/>
        </p:nvGraphicFramePr>
        <p:xfrm>
          <a:off x="4572000" y="1428750"/>
          <a:ext cx="4572000" cy="3030295"/>
        </p:xfrm>
        <a:graphic>
          <a:graphicData uri="http://schemas.openxmlformats.org/drawingml/2006/table">
            <a:tbl>
              <a:tblPr firstRow="1" bandRow="1">
                <a:noFill/>
                <a:tableStyleId>{77BB8149-E23C-4D92-B422-2A3E69ED7FAC}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Sample indices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Bagging Round 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Bagging Round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…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Bagging Round 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…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…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…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…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…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…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…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1163</Words>
  <Application>Microsoft Office PowerPoint</Application>
  <PresentationFormat>On-screen Show (16:9)</PresentationFormat>
  <Paragraphs>256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Noto Sans Symbols</vt:lpstr>
      <vt:lpstr>Trebuchet MS</vt:lpstr>
      <vt:lpstr>dan-berkeley-nlp-v1</vt:lpstr>
      <vt:lpstr>CSE 445: Machine Learning </vt:lpstr>
      <vt:lpstr>What is Ensemble Learning</vt:lpstr>
      <vt:lpstr>Why use Ensemble Learning?</vt:lpstr>
      <vt:lpstr>Classifier Independence</vt:lpstr>
      <vt:lpstr>Recall: Bias/Variance Trade-off</vt:lpstr>
      <vt:lpstr>How to predict with an Ensemble?</vt:lpstr>
      <vt:lpstr>Majority Voting</vt:lpstr>
      <vt:lpstr>Bagging</vt:lpstr>
      <vt:lpstr>Bagging Example</vt:lpstr>
      <vt:lpstr>Random Forest</vt:lpstr>
      <vt:lpstr>Random forest</vt:lpstr>
      <vt:lpstr>Boosting – General idea</vt:lpstr>
      <vt:lpstr>Adaboost</vt:lpstr>
      <vt:lpstr>Adaboost Example – 1D dataset</vt:lpstr>
      <vt:lpstr>Adaboost Example</vt:lpstr>
      <vt:lpstr>Stacking</vt:lpstr>
      <vt:lpstr>Stacking Algorithm</vt:lpstr>
      <vt:lpstr>Ensemble Learning – Pros and 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445: Machine Learning </dc:title>
  <cp:lastModifiedBy>intisar tahmid naheen</cp:lastModifiedBy>
  <cp:revision>3</cp:revision>
  <dcterms:modified xsi:type="dcterms:W3CDTF">2022-04-30T07:05:02Z</dcterms:modified>
</cp:coreProperties>
</file>