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1B7342-C6AD-4040-B759-304CF351681B}">
  <a:tblStyle styleId="{631B7342-C6AD-4040-B759-304CF351681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0" y="783433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798564" y="-1446013"/>
            <a:ext cx="3546873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3549253" y="1628777"/>
            <a:ext cx="4388644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406003" y="142877"/>
            <a:ext cx="4388644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342901" y="1631156"/>
            <a:ext cx="303014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marL="1371600" lvl="2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3483770" y="1151335"/>
            <a:ext cx="303133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3483770" y="1631156"/>
            <a:ext cx="303133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marL="1371600" lvl="2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2681288" y="204789"/>
            <a:ext cx="3833813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342901" y="1076327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344216" y="4025504"/>
            <a:ext cx="41148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773431"/>
            <a:ext cx="9144000" cy="4571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0" y="209550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445: Machine Learning</a:t>
            </a:r>
            <a:br>
              <a:rPr lang="en-US"/>
            </a:br>
            <a:endParaRPr sz="270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0" y="9715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Classification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143000" y="4686301"/>
            <a:ext cx="4400550" cy="34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 descr="The Classification Comic Strips | The Comic Stri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6893" y="1463310"/>
            <a:ext cx="2307981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Receiver Operating Characteristic (ROC) curve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0" y="1047750"/>
            <a:ext cx="4003074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Plots: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True Positive Rate (TPR 🡪 another name for Recall/Sensitivity) against 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False Positive Rate (FPR 🡪 Ratio of negative instances that are incorrectly classified as positive)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FPR = 1 – TNR = 1 – Specificity 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ROC curve plots sensitivity (recall) against (1- specificity)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3074" y="1047750"/>
            <a:ext cx="5140926" cy="325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Receiver Operating Characteristic (ROC) curve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0" y="1047750"/>
            <a:ext cx="42672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Higher recall/TPR leads to more false positives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 good classifier stays very close to the top left corner</a:t>
            </a:r>
            <a:endParaRPr/>
          </a:p>
          <a:p>
            <a:pPr marL="557199" lvl="1" indent="-214308" algn="l" rtl="0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High TPR, and low FPR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AUC – Area under the curve</a:t>
            </a:r>
            <a:endParaRPr/>
          </a:p>
          <a:p>
            <a:pPr marL="557199" lvl="1" indent="-214308" algn="l" rtl="0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Perfect classifier will have an AUC equal to 1</a:t>
            </a:r>
            <a:endParaRPr/>
          </a:p>
          <a:p>
            <a:pPr marL="557199" lvl="1" indent="-214308" algn="l" rtl="0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Purely random classifier (dotted diagonal line) will have an AUC equal to 0.5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Use PR curve when positive class is rare in dataset, or when false positives are a greater concern than false negatives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5109" y="1080186"/>
            <a:ext cx="4690356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2752" y="4171950"/>
            <a:ext cx="37147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Classifier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37338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Ensemble classification with multiple decision trees</a:t>
            </a:r>
            <a:endParaRPr/>
          </a:p>
          <a:p>
            <a:pPr marL="257168" lvl="0" indent="-257168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Better than SGD Classifier as evident in ROC curve</a:t>
            </a:r>
            <a:endParaRPr/>
          </a:p>
          <a:p>
            <a:pPr marL="257168" lvl="0" indent="-257168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99% precision and 86.6% recall makes this a better classifier in those regards as well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952057"/>
            <a:ext cx="4876800" cy="323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57" y="3866456"/>
            <a:ext cx="3873843" cy="64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795" y="4627788"/>
            <a:ext cx="3989173" cy="22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6416" y="4048097"/>
            <a:ext cx="3301314" cy="54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0" y="4610584"/>
            <a:ext cx="3062416" cy="36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Multiclass Classification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304800" y="1047751"/>
            <a:ext cx="5715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Binary classification – distinguish between two classes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“5” vs “Not 5”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Multiclass classification (also known as multinomial classification) – distinguish between many classes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Some classifiers can handle multiple classes by default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e.g. SGD, Random Forest, Naïve Bayes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Others (like Logistic Regression or SVM) are strictly binary classifiers – however, they can be used for multiclass classification in certain strategies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One-versus-the-rest/One-vs-all (OVR) – one classifier for each class, highest score classifier taken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One-vs-one (OvO) – one classifier for each class pair, N(N-1)/2 classifiers to train if there are N classes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1457325"/>
            <a:ext cx="3543619" cy="22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Look at confusion matrix – easier to understand as image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Bright diagonal indicates most images were correctly classified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Many images misclassified as 8 (bright column) – but images with 8 are correctly classified (dark row)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60" y="3230124"/>
            <a:ext cx="3377351" cy="137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870" y="2657475"/>
            <a:ext cx="24384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606246"/>
            <a:ext cx="24669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or 5?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46482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Bottom-left block are 5s that are incorrectly classified as 3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Top-right block are 3s incorrectly classified as 5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What are the issues with the classifier, and why does it struggle to classify these two classes?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069041"/>
            <a:ext cx="3581400" cy="362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Multilabel Classification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49530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Classification system outputting multiple binary tags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Measure F1 score for each label, and take average across all labels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Can weight the labels according to their support – i.e. how many instances of that label are there?</a:t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047750"/>
            <a:ext cx="3250389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Multioutput Classification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304799" y="1047750"/>
            <a:ext cx="3762375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Each label can be multiclass (i.e. have more than two possible values)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Input 🡪 noisy digit image (array of pixel intensities)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Output 🡪 clean digit image (array of pixel intensities)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One label per pixel, and each label can have multiple values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Note: very similar to a regression problem – predicting pixel intensity is more akin to regression</a:t>
            </a:r>
            <a:endParaRPr sz="1800"/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006689"/>
            <a:ext cx="37623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2" y="2012737"/>
            <a:ext cx="23812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2025" y="3274798"/>
            <a:ext cx="38671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Regression 🡪 involves predicting values (continuous)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Classification 🡪 predicting classes (discrete)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04800" y="2952750"/>
            <a:ext cx="1828800" cy="762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2525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 Profile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660050" y="2114550"/>
            <a:ext cx="3581400" cy="1219200"/>
          </a:xfrm>
          <a:prstGeom prst="flowChartDecision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779743" y="2295525"/>
            <a:ext cx="2209798" cy="857250"/>
          </a:xfrm>
          <a:prstGeom prst="flowChartProcess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Final Marks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780774" y="3686947"/>
            <a:ext cx="2209798" cy="857250"/>
          </a:xfrm>
          <a:prstGeom prst="flowChartProcess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Pass/Fail/Grade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514600" y="3686947"/>
            <a:ext cx="3872301" cy="1219200"/>
          </a:xfrm>
          <a:prstGeom prst="flowChartDecision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05" name="Google Shape;105;p14"/>
          <p:cNvCxnSpPr>
            <a:stCxn id="100" idx="3"/>
            <a:endCxn id="101" idx="1"/>
          </p:cNvCxnSpPr>
          <p:nvPr/>
        </p:nvCxnSpPr>
        <p:spPr>
          <a:xfrm rot="10800000" flipH="1">
            <a:off x="2133600" y="2724150"/>
            <a:ext cx="526500" cy="609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6" name="Google Shape;106;p14"/>
          <p:cNvCxnSpPr>
            <a:stCxn id="100" idx="3"/>
            <a:endCxn id="104" idx="1"/>
          </p:cNvCxnSpPr>
          <p:nvPr/>
        </p:nvCxnSpPr>
        <p:spPr>
          <a:xfrm>
            <a:off x="2133600" y="3333750"/>
            <a:ext cx="381000" cy="9627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7" name="Google Shape;107;p14"/>
          <p:cNvCxnSpPr>
            <a:endCxn id="102" idx="1"/>
          </p:cNvCxnSpPr>
          <p:nvPr/>
        </p:nvCxnSpPr>
        <p:spPr>
          <a:xfrm rot="10800000" flipH="1">
            <a:off x="6253243" y="2724150"/>
            <a:ext cx="526500" cy="51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8" name="Google Shape;108;p14"/>
          <p:cNvCxnSpPr/>
          <p:nvPr/>
        </p:nvCxnSpPr>
        <p:spPr>
          <a:xfrm rot="10800000" flipH="1">
            <a:off x="6304911" y="4270529"/>
            <a:ext cx="526450" cy="51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MNIST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50463" y="810185"/>
            <a:ext cx="49530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70,000 small images of handwritten images</a:t>
            </a:r>
            <a:endParaRPr/>
          </a:p>
          <a:p>
            <a:pPr marL="557199" lvl="1" indent="-214308" algn="l" rtl="0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The “Hello, World” of Machine Learning</a:t>
            </a:r>
            <a:endParaRPr/>
          </a:p>
          <a:p>
            <a:pPr marL="557199" lvl="1" indent="-214308" algn="l" rtl="0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Each image has 28 x 28 pixels, which comes out to 784 features</a:t>
            </a:r>
            <a:endParaRPr/>
          </a:p>
          <a:p>
            <a:pPr marL="557199" lvl="1" indent="-214308" algn="l" rtl="0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Each feature represents a pixel’s intensity from 0 to 255</a:t>
            </a:r>
            <a:endParaRPr/>
          </a:p>
          <a:p>
            <a:pPr marL="557199" lvl="1" indent="-214308" algn="l" rtl="0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Comes pre-shuffled, with the first 60,000 images for training, and the remaining 10,000 images for testing</a:t>
            </a:r>
            <a:endParaRPr/>
          </a:p>
          <a:p>
            <a:pPr marL="557199" lvl="1" indent="-80957" algn="l" rtl="0">
              <a:spcBef>
                <a:spcPts val="42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5181" y="866518"/>
            <a:ext cx="38671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5181" y="2036548"/>
            <a:ext cx="40576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Digits from MNIST dataset</a:t>
            </a:r>
            <a:endParaRPr/>
          </a:p>
        </p:txBody>
      </p:sp>
      <p:pic>
        <p:nvPicPr>
          <p:cNvPr id="122" name="Google Shape;122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971575"/>
            <a:ext cx="5333999" cy="41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Performance Measure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26670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Classification often deals with skewed datasets</a:t>
            </a:r>
            <a:endParaRPr/>
          </a:p>
          <a:p>
            <a:pPr marL="557199" lvl="1" indent="-214308" algn="l" rtl="0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Accuracy is not the preferred performance measure!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e.g. even an untrained binary classifier can have 90% accuracy if one of the classes constitute just 10% of images!</a:t>
            </a:r>
            <a:endParaRPr sz="1800"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1156644"/>
            <a:ext cx="62865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7150" y="2332507"/>
            <a:ext cx="42672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7425" y="4401147"/>
            <a:ext cx="65817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7050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3" t="-1716" r="-70" b="-8075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1371600" y="2344695"/>
          <a:ext cx="6096000" cy="1366150"/>
        </p:xfrm>
        <a:graphic>
          <a:graphicData uri="http://schemas.openxmlformats.org/drawingml/2006/table">
            <a:tbl>
              <a:tblPr firstRow="1" bandRow="1">
                <a:noFill/>
                <a:tableStyleId>{631B7342-C6AD-4040-B759-304CF351681B}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                     Predicted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Actual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53057 (True Negative)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1522 (False Positive)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1325 (False Negative)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4096 (True Positive)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9" name="Google Shape;139;p18"/>
          <p:cNvSpPr txBox="1"/>
          <p:nvPr/>
        </p:nvSpPr>
        <p:spPr>
          <a:xfrm>
            <a:off x="3352800" y="2343150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455A5-1DEB-4C37-A55C-7EE754576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850" y="4189644"/>
            <a:ext cx="3753293" cy="818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3352800" y="2343150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512" y="895350"/>
            <a:ext cx="70389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Precision/Recall Tradeoff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304800" y="1047751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Increasing classifier precision leads to lower recall, and vice versa!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2114550"/>
            <a:ext cx="70294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Precision/Recall Curve</a:t>
            </a:r>
            <a:endParaRPr/>
          </a:p>
        </p:txBody>
      </p:sp>
      <p:pic>
        <p:nvPicPr>
          <p:cNvPr id="159" name="Google Shape;15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4349" y="863223"/>
            <a:ext cx="5867400" cy="4287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6781800" y="2266950"/>
            <a:ext cx="20574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Fairly easy to create a classifier with high precision – but at what recall?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703</Words>
  <Application>Microsoft Office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Noto Sans Symbols</vt:lpstr>
      <vt:lpstr>dan-berkeley-nlp-v1</vt:lpstr>
      <vt:lpstr>CSE 445: Machine Learning </vt:lpstr>
      <vt:lpstr>Supervised Learning</vt:lpstr>
      <vt:lpstr>MNIST</vt:lpstr>
      <vt:lpstr>Digits from MNIST dataset</vt:lpstr>
      <vt:lpstr>Classification Performance Measure</vt:lpstr>
      <vt:lpstr>Confusion Matrix</vt:lpstr>
      <vt:lpstr>Confusion Matrix</vt:lpstr>
      <vt:lpstr>Precision/Recall Tradeoff</vt:lpstr>
      <vt:lpstr>Precision/Recall Curve</vt:lpstr>
      <vt:lpstr>Receiver Operating Characteristic (ROC) curve</vt:lpstr>
      <vt:lpstr>Receiver Operating Characteristic (ROC) curve</vt:lpstr>
      <vt:lpstr>Random Forest Classifier</vt:lpstr>
      <vt:lpstr>Multiclass Classification</vt:lpstr>
      <vt:lpstr>Error Analysis</vt:lpstr>
      <vt:lpstr>3 or 5?</vt:lpstr>
      <vt:lpstr>Multilabel Classification</vt:lpstr>
      <vt:lpstr>Multioutput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445: Machine Learning </dc:title>
  <cp:lastModifiedBy>NSU</cp:lastModifiedBy>
  <cp:revision>2</cp:revision>
  <dcterms:modified xsi:type="dcterms:W3CDTF">2022-07-26T06:33:14Z</dcterms:modified>
</cp:coreProperties>
</file>