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2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3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4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7" r:id="rId3"/>
    <p:sldId id="286" r:id="rId4"/>
    <p:sldId id="287" r:id="rId5"/>
    <p:sldId id="288" r:id="rId6"/>
    <p:sldId id="259" r:id="rId7"/>
    <p:sldId id="274" r:id="rId8"/>
    <p:sldId id="275" r:id="rId9"/>
    <p:sldId id="276" r:id="rId10"/>
    <p:sldId id="289" r:id="rId11"/>
    <p:sldId id="271" r:id="rId12"/>
    <p:sldId id="257" r:id="rId13"/>
    <p:sldId id="272" r:id="rId14"/>
    <p:sldId id="273" r:id="rId15"/>
    <p:sldId id="258" r:id="rId16"/>
    <p:sldId id="260" r:id="rId17"/>
    <p:sldId id="262" r:id="rId18"/>
    <p:sldId id="261" r:id="rId19"/>
    <p:sldId id="264" r:id="rId20"/>
    <p:sldId id="265" r:id="rId21"/>
    <p:sldId id="277" r:id="rId22"/>
    <p:sldId id="278" r:id="rId23"/>
    <p:sldId id="279" r:id="rId24"/>
    <p:sldId id="280" r:id="rId25"/>
    <p:sldId id="281" r:id="rId26"/>
    <p:sldId id="282" r:id="rId27"/>
    <p:sldId id="266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283" r:id="rId40"/>
    <p:sldId id="263" r:id="rId41"/>
    <p:sldId id="269" r:id="rId42"/>
    <p:sldId id="270" r:id="rId43"/>
    <p:sldId id="284" r:id="rId44"/>
    <p:sldId id="28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Positive Linear Relation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-0.1</c:v>
                </c:pt>
                <c:pt idx="1">
                  <c:v>0.5</c:v>
                </c:pt>
                <c:pt idx="2">
                  <c:v>1.2</c:v>
                </c:pt>
                <c:pt idx="3">
                  <c:v>1.6</c:v>
                </c:pt>
                <c:pt idx="4">
                  <c:v>2.2000000000000002</c:v>
                </c:pt>
                <c:pt idx="5">
                  <c:v>2.7</c:v>
                </c:pt>
                <c:pt idx="6">
                  <c:v>3.3</c:v>
                </c:pt>
                <c:pt idx="7">
                  <c:v>3.5</c:v>
                </c:pt>
                <c:pt idx="8">
                  <c:v>3.8</c:v>
                </c:pt>
                <c:pt idx="9">
                  <c:v>4.2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BE-4F39-8246-9B38C787B1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1798047"/>
        <c:axId val="1129528383"/>
      </c:scatterChart>
      <c:valAx>
        <c:axId val="10417980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528383"/>
        <c:crosses val="autoZero"/>
        <c:crossBetween val="midCat"/>
      </c:valAx>
      <c:valAx>
        <c:axId val="112952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7980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Scatter Plot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50800" dir="5400000" sx="1000" sy="1000" algn="ctr" rotWithShape="0">
                <a:srgbClr val="000000"/>
              </a:outerShdw>
            </a:effectLst>
          </c:spPr>
          <c:marker>
            <c:symbol val="diamond"/>
            <c:size val="6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  <a:round/>
              </a:ln>
              <a:effectLst>
                <a:outerShdw blurRad="50800" dist="50800" dir="5400000" sx="1000" sy="1000" algn="ctr" rotWithShape="0">
                  <a:srgbClr val="000000"/>
                </a:outerShdw>
              </a:effectLst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-3</c:v>
                </c:pt>
                <c:pt idx="1">
                  <c:v>-1.5</c:v>
                </c:pt>
                <c:pt idx="2">
                  <c:v>2</c:v>
                </c:pt>
                <c:pt idx="3">
                  <c:v>5.5</c:v>
                </c:pt>
                <c:pt idx="4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93-44B5-8B1D-5325331275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1798047"/>
        <c:axId val="1129528383"/>
      </c:scatterChart>
      <c:valAx>
        <c:axId val="10417980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528383"/>
        <c:crosses val="autoZero"/>
        <c:crossBetween val="midCat"/>
      </c:valAx>
      <c:valAx>
        <c:axId val="112952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79804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Scatter Plot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50800" dir="5400000" sx="1000" sy="1000" algn="ctr" rotWithShape="0">
                <a:srgbClr val="000000"/>
              </a:outerShdw>
            </a:effectLst>
          </c:spPr>
          <c:marker>
            <c:symbol val="diamond"/>
            <c:size val="6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  <a:round/>
              </a:ln>
              <a:effectLst>
                <a:outerShdw blurRad="50800" dist="50800" dir="5400000" sx="1000" sy="1000" algn="ctr" rotWithShape="0">
                  <a:srgbClr val="000000"/>
                </a:outerShdw>
              </a:effectLst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-3</c:v>
                </c:pt>
                <c:pt idx="1">
                  <c:v>-1.5</c:v>
                </c:pt>
                <c:pt idx="2">
                  <c:v>2</c:v>
                </c:pt>
                <c:pt idx="3">
                  <c:v>5.5</c:v>
                </c:pt>
                <c:pt idx="4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93-44B5-8B1D-5325331275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1798047"/>
        <c:axId val="1129528383"/>
      </c:scatterChart>
      <c:valAx>
        <c:axId val="10417980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528383"/>
        <c:crosses val="autoZero"/>
        <c:crossBetween val="midCat"/>
      </c:valAx>
      <c:valAx>
        <c:axId val="112952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79804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If we plot sum of squared residuals vs each line, we may get something like this curve.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38100" cap="rnd">
              <a:solidFill>
                <a:srgbClr val="00B050"/>
              </a:solidFill>
              <a:round/>
            </a:ln>
            <a:effectLst/>
          </c:spPr>
          <c:marker>
            <c:symbol val="diamond"/>
            <c:size val="1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5.5</c:v>
                </c:pt>
                <c:pt idx="1">
                  <c:v>4.2</c:v>
                </c:pt>
                <c:pt idx="2">
                  <c:v>3.1</c:v>
                </c:pt>
                <c:pt idx="3">
                  <c:v>3.8</c:v>
                </c:pt>
                <c:pt idx="4">
                  <c:v>5.6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87-4FBE-A594-21A3C8D36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4728927"/>
        <c:axId val="1224735999"/>
      </c:scatterChart>
      <c:valAx>
        <c:axId val="12247289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4735999"/>
        <c:crosses val="autoZero"/>
        <c:crossBetween val="midCat"/>
      </c:valAx>
      <c:valAx>
        <c:axId val="1224735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47289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Scatter Plot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319179011647632E-2"/>
          <c:y val="1.7900825559663696E-2"/>
          <c:w val="0.95049304534660184"/>
          <c:h val="0.8539880825814358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50800" dir="5400000" sx="1000" sy="1000" algn="ctr" rotWithShape="0">
                <a:srgbClr val="000000"/>
              </a:outerShdw>
            </a:effectLst>
          </c:spPr>
          <c:marker>
            <c:symbol val="diamond"/>
            <c:size val="6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  <a:round/>
              </a:ln>
              <a:effectLst>
                <a:outerShdw blurRad="50800" dist="50800" dir="5400000" sx="1000" sy="1000" algn="ctr" rotWithShape="0">
                  <a:srgbClr val="000000"/>
                </a:outerShdw>
              </a:effectLst>
            </c:spPr>
          </c:marker>
          <c:dPt>
            <c:idx val="2"/>
            <c:marker>
              <c:symbol val="diamond"/>
              <c:size val="6"/>
              <c:spPr>
                <a:solidFill>
                  <a:srgbClr val="C00000"/>
                </a:solidFill>
                <a:ln w="76200">
                  <a:solidFill>
                    <a:schemeClr val="accent1"/>
                  </a:solidFill>
                  <a:round/>
                </a:ln>
                <a:effectLst>
                  <a:outerShdw blurRad="50800" dist="50800" dir="5400000" sx="1000" sy="1000" algn="ctr" rotWithShape="0">
                    <a:srgbClr val="000000"/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873-467D-8490-6F1C02D6C664}"/>
              </c:ext>
            </c:extLst>
          </c:dPt>
          <c:xVal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-3</c:v>
                </c:pt>
                <c:pt idx="1">
                  <c:v>-1.5</c:v>
                </c:pt>
                <c:pt idx="2">
                  <c:v>2</c:v>
                </c:pt>
                <c:pt idx="3">
                  <c:v>5.5</c:v>
                </c:pt>
                <c:pt idx="4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93-44B5-8B1D-5325331275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1798047"/>
        <c:axId val="1129528383"/>
      </c:scatterChart>
      <c:valAx>
        <c:axId val="10417980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528383"/>
        <c:crosses val="autoZero"/>
        <c:crossBetween val="midCat"/>
      </c:valAx>
      <c:valAx>
        <c:axId val="112952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79804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Negative Linear Relation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4.2</c:v>
                </c:pt>
                <c:pt idx="1">
                  <c:v>3.8</c:v>
                </c:pt>
                <c:pt idx="2">
                  <c:v>3.5</c:v>
                </c:pt>
                <c:pt idx="3">
                  <c:v>3.3</c:v>
                </c:pt>
                <c:pt idx="4">
                  <c:v>2.7</c:v>
                </c:pt>
                <c:pt idx="5">
                  <c:v>2.2000000000000002</c:v>
                </c:pt>
                <c:pt idx="6">
                  <c:v>1.6</c:v>
                </c:pt>
                <c:pt idx="7">
                  <c:v>1.2</c:v>
                </c:pt>
                <c:pt idx="8">
                  <c:v>0.5</c:v>
                </c:pt>
                <c:pt idx="9">
                  <c:v>0.1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445-47D0-9D17-6CDECEE58C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1798047"/>
        <c:axId val="1129528383"/>
      </c:scatterChart>
      <c:valAx>
        <c:axId val="10417980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528383"/>
        <c:crosses val="autoZero"/>
        <c:crossBetween val="midCat"/>
      </c:valAx>
      <c:valAx>
        <c:axId val="112952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7980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Non-linear Relation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22</c:v>
                </c:pt>
                <c:pt idx="5">
                  <c:v>30</c:v>
                </c:pt>
                <c:pt idx="6">
                  <c:v>25</c:v>
                </c:pt>
                <c:pt idx="7">
                  <c:v>18</c:v>
                </c:pt>
                <c:pt idx="8">
                  <c:v>10</c:v>
                </c:pt>
                <c:pt idx="9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098-4E9D-8156-9A57951A1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1798047"/>
        <c:axId val="1129528383"/>
      </c:scatterChart>
      <c:valAx>
        <c:axId val="10417980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528383"/>
        <c:crosses val="autoZero"/>
        <c:crossBetween val="midCat"/>
      </c:valAx>
      <c:valAx>
        <c:axId val="112952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7980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</a:t>
            </a:r>
            <a:r>
              <a:rPr lang="en-US" baseline="0" dirty="0"/>
              <a:t> Relationship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4.5</c:v>
                </c:pt>
                <c:pt idx="2">
                  <c:v>6.2</c:v>
                </c:pt>
                <c:pt idx="3">
                  <c:v>8</c:v>
                </c:pt>
                <c:pt idx="4">
                  <c:v>4.8</c:v>
                </c:pt>
                <c:pt idx="5">
                  <c:v>5.8</c:v>
                </c:pt>
                <c:pt idx="6">
                  <c:v>7</c:v>
                </c:pt>
                <c:pt idx="7">
                  <c:v>4.9000000000000004</c:v>
                </c:pt>
                <c:pt idx="8">
                  <c:v>6</c:v>
                </c:pt>
                <c:pt idx="9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6D-4CD8-B060-44FE4D6255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1798047"/>
        <c:axId val="1129528383"/>
      </c:scatterChart>
      <c:valAx>
        <c:axId val="10417980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528383"/>
        <c:crosses val="autoZero"/>
        <c:crossBetween val="midCat"/>
      </c:valAx>
      <c:valAx>
        <c:axId val="112952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7980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Scatter Plot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50800" dir="5400000" sx="1000" sy="1000" algn="ctr" rotWithShape="0">
                <a:srgbClr val="000000"/>
              </a:outerShdw>
            </a:effectLst>
          </c:spPr>
          <c:marker>
            <c:symbol val="diamond"/>
            <c:size val="6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  <a:round/>
              </a:ln>
              <a:effectLst>
                <a:outerShdw blurRad="50800" dist="50800" dir="5400000" sx="1000" sy="1000" algn="ctr" rotWithShape="0">
                  <a:srgbClr val="000000"/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-3</c:v>
                </c:pt>
                <c:pt idx="1">
                  <c:v>-1.5</c:v>
                </c:pt>
                <c:pt idx="2">
                  <c:v>2</c:v>
                </c:pt>
                <c:pt idx="3">
                  <c:v>5.5</c:v>
                </c:pt>
                <c:pt idx="4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93-44B5-8B1D-53253312756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041798047"/>
        <c:axId val="1129528383"/>
      </c:scatterChart>
      <c:valAx>
        <c:axId val="10417980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528383"/>
        <c:crosses val="autoZero"/>
        <c:crossBetween val="midCat"/>
      </c:valAx>
      <c:valAx>
        <c:axId val="112952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79804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Scatter Plot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50800" dir="5400000" sx="1000" sy="1000" algn="ctr" rotWithShape="0">
                <a:srgbClr val="000000"/>
              </a:outerShdw>
            </a:effectLst>
          </c:spPr>
          <c:marker>
            <c:symbol val="diamond"/>
            <c:size val="6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  <a:round/>
              </a:ln>
              <a:effectLst>
                <a:outerShdw blurRad="50800" dist="50800" dir="5400000" sx="1000" sy="1000" algn="ctr" rotWithShape="0">
                  <a:srgbClr val="000000"/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-3</c:v>
                </c:pt>
                <c:pt idx="1">
                  <c:v>-1.5</c:v>
                </c:pt>
                <c:pt idx="2">
                  <c:v>2</c:v>
                </c:pt>
                <c:pt idx="3">
                  <c:v>5.5</c:v>
                </c:pt>
                <c:pt idx="4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93-44B5-8B1D-53253312756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041798047"/>
        <c:axId val="1129528383"/>
      </c:scatterChart>
      <c:valAx>
        <c:axId val="10417980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528383"/>
        <c:crosses val="autoZero"/>
        <c:crossBetween val="midCat"/>
      </c:valAx>
      <c:valAx>
        <c:axId val="112952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7980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Scatter Plot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50800" dir="5400000" sx="1000" sy="1000" algn="ctr" rotWithShape="0">
                <a:srgbClr val="000000"/>
              </a:outerShdw>
            </a:effectLst>
          </c:spPr>
          <c:marker>
            <c:symbol val="diamond"/>
            <c:size val="6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  <a:round/>
              </a:ln>
              <a:effectLst>
                <a:outerShdw blurRad="50800" dist="50800" dir="5400000" sx="1000" sy="1000" algn="ctr" rotWithShape="0">
                  <a:srgbClr val="000000"/>
                </a:outerShdw>
              </a:effectLst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-3</c:v>
                </c:pt>
                <c:pt idx="1">
                  <c:v>-1.5</c:v>
                </c:pt>
                <c:pt idx="2">
                  <c:v>2</c:v>
                </c:pt>
                <c:pt idx="3">
                  <c:v>5.5</c:v>
                </c:pt>
                <c:pt idx="4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93-44B5-8B1D-5325331275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1798047"/>
        <c:axId val="1129528383"/>
      </c:scatterChart>
      <c:valAx>
        <c:axId val="10417980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528383"/>
        <c:crosses val="autoZero"/>
        <c:crossBetween val="midCat"/>
      </c:valAx>
      <c:valAx>
        <c:axId val="112952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7980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Scatter Plot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50800" dir="5400000" sx="1000" sy="1000" algn="ctr" rotWithShape="0">
                <a:srgbClr val="000000"/>
              </a:outerShdw>
            </a:effectLst>
          </c:spPr>
          <c:marker>
            <c:symbol val="diamond"/>
            <c:size val="6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  <a:round/>
              </a:ln>
              <a:effectLst>
                <a:outerShdw blurRad="50800" dist="50800" dir="5400000" sx="1000" sy="1000" algn="ctr" rotWithShape="0">
                  <a:srgbClr val="000000"/>
                </a:outerShdw>
              </a:effectLst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-3</c:v>
                </c:pt>
                <c:pt idx="1">
                  <c:v>-1.5</c:v>
                </c:pt>
                <c:pt idx="2">
                  <c:v>2</c:v>
                </c:pt>
                <c:pt idx="3">
                  <c:v>5.5</c:v>
                </c:pt>
                <c:pt idx="4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93-44B5-8B1D-5325331275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1798047"/>
        <c:axId val="1129528383"/>
      </c:scatterChart>
      <c:valAx>
        <c:axId val="10417980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528383"/>
        <c:crosses val="autoZero"/>
        <c:crossBetween val="midCat"/>
      </c:valAx>
      <c:valAx>
        <c:axId val="112952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7980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Different Lines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50800" dir="5400000" sx="1000" sy="1000" algn="ctr" rotWithShape="0">
                <a:srgbClr val="000000"/>
              </a:outerShdw>
            </a:effectLst>
          </c:spPr>
          <c:marker>
            <c:symbol val="diamond"/>
            <c:size val="6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  <a:round/>
              </a:ln>
              <a:effectLst>
                <a:outerShdw blurRad="50800" dist="50800" dir="5400000" sx="1000" sy="1000" algn="ctr" rotWithShape="0">
                  <a:srgbClr val="000000"/>
                </a:outerShdw>
              </a:effectLst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-3</c:v>
                </c:pt>
                <c:pt idx="1">
                  <c:v>-1.5</c:v>
                </c:pt>
                <c:pt idx="2">
                  <c:v>2</c:v>
                </c:pt>
                <c:pt idx="3">
                  <c:v>5.5</c:v>
                </c:pt>
                <c:pt idx="4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93-44B5-8B1D-5325331275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1798047"/>
        <c:axId val="1129528383"/>
      </c:scatterChart>
      <c:valAx>
        <c:axId val="10417980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528383"/>
        <c:crosses val="autoZero"/>
        <c:crossBetween val="midCat"/>
      </c:valAx>
      <c:valAx>
        <c:axId val="112952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79804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E0C27-8248-46F6-BB23-18329742404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B280BC-C6A8-4C0C-B4AC-F5103C2667CC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C4E249B9-3DDB-4006-BAFC-A0D2A19F4DA0}" type="parTrans" cxnId="{EF130440-71F7-4A22-B5B4-2DE725C20009}">
      <dgm:prSet/>
      <dgm:spPr/>
      <dgm:t>
        <a:bodyPr/>
        <a:lstStyle/>
        <a:p>
          <a:endParaRPr lang="en-US"/>
        </a:p>
      </dgm:t>
    </dgm:pt>
    <dgm:pt modelId="{08BCD4DD-35B0-4DAA-AE76-8700B512BE3C}" type="sibTrans" cxnId="{EF130440-71F7-4A22-B5B4-2DE725C20009}">
      <dgm:prSet/>
      <dgm:spPr/>
      <dgm:t>
        <a:bodyPr/>
        <a:lstStyle/>
        <a:p>
          <a:endParaRPr lang="en-US"/>
        </a:p>
      </dgm:t>
    </dgm:pt>
    <dgm:pt modelId="{917B6BE4-A257-421C-92B2-1B9E09C0264E}">
      <dgm:prSet phldrT="[Text]"/>
      <dgm:spPr/>
      <dgm:t>
        <a:bodyPr/>
        <a:lstStyle/>
        <a:p>
          <a:r>
            <a:rPr lang="en-US" dirty="0"/>
            <a:t>Supervised Machine Learning</a:t>
          </a:r>
        </a:p>
      </dgm:t>
    </dgm:pt>
    <dgm:pt modelId="{7ED5B533-B831-4988-BE69-AA82A206CB8C}" type="parTrans" cxnId="{6734D088-8671-4593-A370-84E39878EFE9}">
      <dgm:prSet/>
      <dgm:spPr/>
      <dgm:t>
        <a:bodyPr/>
        <a:lstStyle/>
        <a:p>
          <a:endParaRPr lang="en-US"/>
        </a:p>
      </dgm:t>
    </dgm:pt>
    <dgm:pt modelId="{504938A1-8382-4F4B-9CB5-48C0FFD98E3C}" type="sibTrans" cxnId="{6734D088-8671-4593-A370-84E39878EFE9}">
      <dgm:prSet/>
      <dgm:spPr/>
      <dgm:t>
        <a:bodyPr/>
        <a:lstStyle/>
        <a:p>
          <a:endParaRPr lang="en-US"/>
        </a:p>
      </dgm:t>
    </dgm:pt>
    <dgm:pt modelId="{5B13B189-B6C0-412C-AEB8-88A361D03F7A}">
      <dgm:prSet phldrT="[Text]"/>
      <dgm:spPr/>
      <dgm:t>
        <a:bodyPr/>
        <a:lstStyle/>
        <a:p>
          <a:r>
            <a:rPr lang="en-US" dirty="0"/>
            <a:t>Regression Problem</a:t>
          </a:r>
        </a:p>
      </dgm:t>
    </dgm:pt>
    <dgm:pt modelId="{3EFDD5A5-501E-43F4-A56C-861B6134B6E2}" type="parTrans" cxnId="{6F48FA9E-BBE7-46DE-A556-01B6ADA76653}">
      <dgm:prSet/>
      <dgm:spPr/>
      <dgm:t>
        <a:bodyPr/>
        <a:lstStyle/>
        <a:p>
          <a:endParaRPr lang="en-US"/>
        </a:p>
      </dgm:t>
    </dgm:pt>
    <dgm:pt modelId="{EE608E23-9544-4E15-8BA7-8B33586D0E45}" type="sibTrans" cxnId="{6F48FA9E-BBE7-46DE-A556-01B6ADA76653}">
      <dgm:prSet/>
      <dgm:spPr/>
      <dgm:t>
        <a:bodyPr/>
        <a:lstStyle/>
        <a:p>
          <a:endParaRPr lang="en-US"/>
        </a:p>
      </dgm:t>
    </dgm:pt>
    <dgm:pt modelId="{06FD5B07-F379-479F-AB24-E25862CD98CF}">
      <dgm:prSet phldrT="[Text]"/>
      <dgm:spPr/>
      <dgm:t>
        <a:bodyPr/>
        <a:lstStyle/>
        <a:p>
          <a:r>
            <a:rPr lang="en-US" dirty="0"/>
            <a:t>Classification Problem</a:t>
          </a:r>
        </a:p>
      </dgm:t>
    </dgm:pt>
    <dgm:pt modelId="{E249559B-4035-4B35-8DD6-CD0057F519D0}" type="parTrans" cxnId="{12C09ABC-72DC-415B-9830-8361140830DE}">
      <dgm:prSet/>
      <dgm:spPr/>
      <dgm:t>
        <a:bodyPr/>
        <a:lstStyle/>
        <a:p>
          <a:endParaRPr lang="en-US"/>
        </a:p>
      </dgm:t>
    </dgm:pt>
    <dgm:pt modelId="{F9B0FE46-14B3-4343-89D1-096E899333F5}" type="sibTrans" cxnId="{12C09ABC-72DC-415B-9830-8361140830DE}">
      <dgm:prSet/>
      <dgm:spPr/>
      <dgm:t>
        <a:bodyPr/>
        <a:lstStyle/>
        <a:p>
          <a:endParaRPr lang="en-US"/>
        </a:p>
      </dgm:t>
    </dgm:pt>
    <dgm:pt modelId="{600E2B5B-1689-4B89-8E28-3B802F30E35A}">
      <dgm:prSet phldrT="[Text]"/>
      <dgm:spPr/>
      <dgm:t>
        <a:bodyPr/>
        <a:lstStyle/>
        <a:p>
          <a:r>
            <a:rPr lang="en-US" dirty="0"/>
            <a:t>Unsupervised Machine Learning</a:t>
          </a:r>
        </a:p>
      </dgm:t>
    </dgm:pt>
    <dgm:pt modelId="{4D9BF7CB-7BA5-42B9-AA95-2B5CA9485DEA}" type="parTrans" cxnId="{CA5F5C9D-87EC-4DAE-A1D3-F2A4353DFD9B}">
      <dgm:prSet/>
      <dgm:spPr/>
      <dgm:t>
        <a:bodyPr/>
        <a:lstStyle/>
        <a:p>
          <a:endParaRPr lang="en-US"/>
        </a:p>
      </dgm:t>
    </dgm:pt>
    <dgm:pt modelId="{2DADF0C1-E3E9-4EB3-9C36-4362A2701C7C}" type="sibTrans" cxnId="{CA5F5C9D-87EC-4DAE-A1D3-F2A4353DFD9B}">
      <dgm:prSet/>
      <dgm:spPr/>
      <dgm:t>
        <a:bodyPr/>
        <a:lstStyle/>
        <a:p>
          <a:endParaRPr lang="en-US"/>
        </a:p>
      </dgm:t>
    </dgm:pt>
    <dgm:pt modelId="{FF0833E8-7FD0-458A-AEEA-879BB85C414B}">
      <dgm:prSet phldrT="[Text]"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BA6C0084-F617-4009-A7A8-84C66AAA8CAB}" type="parTrans" cxnId="{D9F8AAFD-0F16-4C72-8D53-EBC9604CC363}">
      <dgm:prSet/>
      <dgm:spPr/>
      <dgm:t>
        <a:bodyPr/>
        <a:lstStyle/>
        <a:p>
          <a:endParaRPr lang="en-US"/>
        </a:p>
      </dgm:t>
    </dgm:pt>
    <dgm:pt modelId="{7BAAB6BB-87A2-45A8-8147-E3E48B38AFFA}" type="sibTrans" cxnId="{D9F8AAFD-0F16-4C72-8D53-EBC9604CC363}">
      <dgm:prSet/>
      <dgm:spPr/>
      <dgm:t>
        <a:bodyPr/>
        <a:lstStyle/>
        <a:p>
          <a:endParaRPr lang="en-US"/>
        </a:p>
      </dgm:t>
    </dgm:pt>
    <dgm:pt modelId="{FD7E5F1C-E51B-4633-BB00-795B72DC0FA4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E5F7C6A6-A239-4AEA-A678-5998BC8D6171}" type="parTrans" cxnId="{6FFAC266-C141-41E6-AF38-1083FFCD95B0}">
      <dgm:prSet/>
      <dgm:spPr/>
      <dgm:t>
        <a:bodyPr/>
        <a:lstStyle/>
        <a:p>
          <a:endParaRPr lang="en-US"/>
        </a:p>
      </dgm:t>
    </dgm:pt>
    <dgm:pt modelId="{78A89593-761D-4E08-A6FE-7853233B0DA9}" type="sibTrans" cxnId="{6FFAC266-C141-41E6-AF38-1083FFCD95B0}">
      <dgm:prSet/>
      <dgm:spPr/>
      <dgm:t>
        <a:bodyPr/>
        <a:lstStyle/>
        <a:p>
          <a:endParaRPr lang="en-US"/>
        </a:p>
      </dgm:t>
    </dgm:pt>
    <dgm:pt modelId="{B107E660-BEBB-4D0C-BC83-1529B0B2B53C}" type="pres">
      <dgm:prSet presAssocID="{28EE0C27-8248-46F6-BB23-18329742404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68C6D1-EE84-4A49-86F7-09D022190AA0}" type="pres">
      <dgm:prSet presAssocID="{85B280BC-C6A8-4C0C-B4AC-F5103C2667CC}" presName="hierRoot1" presStyleCnt="0"/>
      <dgm:spPr/>
    </dgm:pt>
    <dgm:pt modelId="{8348013F-60C2-4C0A-BF0D-CE4AA3F5F9DF}" type="pres">
      <dgm:prSet presAssocID="{85B280BC-C6A8-4C0C-B4AC-F5103C2667CC}" presName="composite" presStyleCnt="0"/>
      <dgm:spPr/>
    </dgm:pt>
    <dgm:pt modelId="{245962E8-77DB-4EE1-B410-AC0D745C2A08}" type="pres">
      <dgm:prSet presAssocID="{85B280BC-C6A8-4C0C-B4AC-F5103C2667CC}" presName="background" presStyleLbl="node0" presStyleIdx="0" presStyleCnt="1"/>
      <dgm:spPr/>
    </dgm:pt>
    <dgm:pt modelId="{114D629E-00FB-433C-A78A-87546063BB64}" type="pres">
      <dgm:prSet presAssocID="{85B280BC-C6A8-4C0C-B4AC-F5103C2667CC}" presName="text" presStyleLbl="fgAcc0" presStyleIdx="0" presStyleCnt="1">
        <dgm:presLayoutVars>
          <dgm:chPref val="3"/>
        </dgm:presLayoutVars>
      </dgm:prSet>
      <dgm:spPr/>
    </dgm:pt>
    <dgm:pt modelId="{7AF910BB-D4BA-4EB8-BE50-3787FD21429A}" type="pres">
      <dgm:prSet presAssocID="{85B280BC-C6A8-4C0C-B4AC-F5103C2667CC}" presName="hierChild2" presStyleCnt="0"/>
      <dgm:spPr/>
    </dgm:pt>
    <dgm:pt modelId="{1DFC6B1F-A65F-47C4-85DF-03FA8F1BEB8E}" type="pres">
      <dgm:prSet presAssocID="{7ED5B533-B831-4988-BE69-AA82A206CB8C}" presName="Name10" presStyleLbl="parChTrans1D2" presStyleIdx="0" presStyleCnt="2"/>
      <dgm:spPr/>
    </dgm:pt>
    <dgm:pt modelId="{E5542ECF-CA20-48EC-BFC7-DE1915FA0C37}" type="pres">
      <dgm:prSet presAssocID="{917B6BE4-A257-421C-92B2-1B9E09C0264E}" presName="hierRoot2" presStyleCnt="0"/>
      <dgm:spPr/>
    </dgm:pt>
    <dgm:pt modelId="{FAD37F4B-F5CE-4ABE-BCEC-A0A4064BF254}" type="pres">
      <dgm:prSet presAssocID="{917B6BE4-A257-421C-92B2-1B9E09C0264E}" presName="composite2" presStyleCnt="0"/>
      <dgm:spPr/>
    </dgm:pt>
    <dgm:pt modelId="{D8D5914C-3FFC-4E03-97E6-BAA55F10D596}" type="pres">
      <dgm:prSet presAssocID="{917B6BE4-A257-421C-92B2-1B9E09C0264E}" presName="background2" presStyleLbl="node2" presStyleIdx="0" presStyleCnt="2"/>
      <dgm:spPr/>
    </dgm:pt>
    <dgm:pt modelId="{EFA53C18-98DE-4CCE-8B16-C74A365A0309}" type="pres">
      <dgm:prSet presAssocID="{917B6BE4-A257-421C-92B2-1B9E09C0264E}" presName="text2" presStyleLbl="fgAcc2" presStyleIdx="0" presStyleCnt="2">
        <dgm:presLayoutVars>
          <dgm:chPref val="3"/>
        </dgm:presLayoutVars>
      </dgm:prSet>
      <dgm:spPr/>
    </dgm:pt>
    <dgm:pt modelId="{11F05C4E-60CF-4FC4-8F31-8ED3A4DCFEC3}" type="pres">
      <dgm:prSet presAssocID="{917B6BE4-A257-421C-92B2-1B9E09C0264E}" presName="hierChild3" presStyleCnt="0"/>
      <dgm:spPr/>
    </dgm:pt>
    <dgm:pt modelId="{E7321A67-EE0E-44D3-B552-ACA9B4578744}" type="pres">
      <dgm:prSet presAssocID="{3EFDD5A5-501E-43F4-A56C-861B6134B6E2}" presName="Name17" presStyleLbl="parChTrans1D3" presStyleIdx="0" presStyleCnt="4"/>
      <dgm:spPr/>
    </dgm:pt>
    <dgm:pt modelId="{FE7D0B8D-D72D-4AB4-99B9-73A2E4F11A65}" type="pres">
      <dgm:prSet presAssocID="{5B13B189-B6C0-412C-AEB8-88A361D03F7A}" presName="hierRoot3" presStyleCnt="0"/>
      <dgm:spPr/>
    </dgm:pt>
    <dgm:pt modelId="{05230302-0EA0-4F26-8D78-339F0EADED78}" type="pres">
      <dgm:prSet presAssocID="{5B13B189-B6C0-412C-AEB8-88A361D03F7A}" presName="composite3" presStyleCnt="0"/>
      <dgm:spPr/>
    </dgm:pt>
    <dgm:pt modelId="{1E4B1332-12A9-4765-A94D-03BDF5B534AB}" type="pres">
      <dgm:prSet presAssocID="{5B13B189-B6C0-412C-AEB8-88A361D03F7A}" presName="background3" presStyleLbl="node3" presStyleIdx="0" presStyleCnt="4"/>
      <dgm:spPr/>
    </dgm:pt>
    <dgm:pt modelId="{43BDD664-1F20-4DB1-8545-54DCC79910A6}" type="pres">
      <dgm:prSet presAssocID="{5B13B189-B6C0-412C-AEB8-88A361D03F7A}" presName="text3" presStyleLbl="fgAcc3" presStyleIdx="0" presStyleCnt="4">
        <dgm:presLayoutVars>
          <dgm:chPref val="3"/>
        </dgm:presLayoutVars>
      </dgm:prSet>
      <dgm:spPr/>
    </dgm:pt>
    <dgm:pt modelId="{515A2A77-AEA8-4E33-B568-5DB543EFAFE2}" type="pres">
      <dgm:prSet presAssocID="{5B13B189-B6C0-412C-AEB8-88A361D03F7A}" presName="hierChild4" presStyleCnt="0"/>
      <dgm:spPr/>
    </dgm:pt>
    <dgm:pt modelId="{996C5E1E-5534-4C31-9EE7-4E99E741FF0F}" type="pres">
      <dgm:prSet presAssocID="{E249559B-4035-4B35-8DD6-CD0057F519D0}" presName="Name17" presStyleLbl="parChTrans1D3" presStyleIdx="1" presStyleCnt="4"/>
      <dgm:spPr/>
    </dgm:pt>
    <dgm:pt modelId="{B19E7866-9429-48A6-B1AD-C3E26A6FF34C}" type="pres">
      <dgm:prSet presAssocID="{06FD5B07-F379-479F-AB24-E25862CD98CF}" presName="hierRoot3" presStyleCnt="0"/>
      <dgm:spPr/>
    </dgm:pt>
    <dgm:pt modelId="{42A7E40D-DFB5-4160-B8D8-DABD87BF69DC}" type="pres">
      <dgm:prSet presAssocID="{06FD5B07-F379-479F-AB24-E25862CD98CF}" presName="composite3" presStyleCnt="0"/>
      <dgm:spPr/>
    </dgm:pt>
    <dgm:pt modelId="{A21BFE4E-856D-4DFC-A0F7-E41887C5F182}" type="pres">
      <dgm:prSet presAssocID="{06FD5B07-F379-479F-AB24-E25862CD98CF}" presName="background3" presStyleLbl="node3" presStyleIdx="1" presStyleCnt="4"/>
      <dgm:spPr/>
    </dgm:pt>
    <dgm:pt modelId="{43822F47-27D1-4E47-A17D-BA38440A6652}" type="pres">
      <dgm:prSet presAssocID="{06FD5B07-F379-479F-AB24-E25862CD98CF}" presName="text3" presStyleLbl="fgAcc3" presStyleIdx="1" presStyleCnt="4">
        <dgm:presLayoutVars>
          <dgm:chPref val="3"/>
        </dgm:presLayoutVars>
      </dgm:prSet>
      <dgm:spPr/>
    </dgm:pt>
    <dgm:pt modelId="{7CC1AB42-E4BE-4A53-B56C-C02B79034A76}" type="pres">
      <dgm:prSet presAssocID="{06FD5B07-F379-479F-AB24-E25862CD98CF}" presName="hierChild4" presStyleCnt="0"/>
      <dgm:spPr/>
    </dgm:pt>
    <dgm:pt modelId="{E2C60E32-1904-498E-B784-EC77E038D19F}" type="pres">
      <dgm:prSet presAssocID="{4D9BF7CB-7BA5-42B9-AA95-2B5CA9485DEA}" presName="Name10" presStyleLbl="parChTrans1D2" presStyleIdx="1" presStyleCnt="2"/>
      <dgm:spPr/>
    </dgm:pt>
    <dgm:pt modelId="{C8DBD823-8A28-4E31-AFF3-BD93C3025609}" type="pres">
      <dgm:prSet presAssocID="{600E2B5B-1689-4B89-8E28-3B802F30E35A}" presName="hierRoot2" presStyleCnt="0"/>
      <dgm:spPr/>
    </dgm:pt>
    <dgm:pt modelId="{3BB1EC8F-5482-451A-875A-50859781CEBE}" type="pres">
      <dgm:prSet presAssocID="{600E2B5B-1689-4B89-8E28-3B802F30E35A}" presName="composite2" presStyleCnt="0"/>
      <dgm:spPr/>
    </dgm:pt>
    <dgm:pt modelId="{16946C2D-18F5-4C2F-A6C2-14604101E299}" type="pres">
      <dgm:prSet presAssocID="{600E2B5B-1689-4B89-8E28-3B802F30E35A}" presName="background2" presStyleLbl="node2" presStyleIdx="1" presStyleCnt="2"/>
      <dgm:spPr/>
    </dgm:pt>
    <dgm:pt modelId="{87D4A0C7-6C2D-4DE1-9CA0-A98EA3F1B05F}" type="pres">
      <dgm:prSet presAssocID="{600E2B5B-1689-4B89-8E28-3B802F30E35A}" presName="text2" presStyleLbl="fgAcc2" presStyleIdx="1" presStyleCnt="2">
        <dgm:presLayoutVars>
          <dgm:chPref val="3"/>
        </dgm:presLayoutVars>
      </dgm:prSet>
      <dgm:spPr/>
    </dgm:pt>
    <dgm:pt modelId="{55047873-776B-4AB3-BC8E-4E1904E65F5E}" type="pres">
      <dgm:prSet presAssocID="{600E2B5B-1689-4B89-8E28-3B802F30E35A}" presName="hierChild3" presStyleCnt="0"/>
      <dgm:spPr/>
    </dgm:pt>
    <dgm:pt modelId="{D964C623-8811-4EB1-A9D2-5EB931AEAD3D}" type="pres">
      <dgm:prSet presAssocID="{BA6C0084-F617-4009-A7A8-84C66AAA8CAB}" presName="Name17" presStyleLbl="parChTrans1D3" presStyleIdx="2" presStyleCnt="4"/>
      <dgm:spPr/>
    </dgm:pt>
    <dgm:pt modelId="{F1304836-F07F-42EF-90E9-496C8E67D948}" type="pres">
      <dgm:prSet presAssocID="{FF0833E8-7FD0-458A-AEEA-879BB85C414B}" presName="hierRoot3" presStyleCnt="0"/>
      <dgm:spPr/>
    </dgm:pt>
    <dgm:pt modelId="{5ED1A33E-6244-45BF-9D94-4CD9B5BADC0E}" type="pres">
      <dgm:prSet presAssocID="{FF0833E8-7FD0-458A-AEEA-879BB85C414B}" presName="composite3" presStyleCnt="0"/>
      <dgm:spPr/>
    </dgm:pt>
    <dgm:pt modelId="{487DC013-AC5A-4E78-A4D0-406F75EB000C}" type="pres">
      <dgm:prSet presAssocID="{FF0833E8-7FD0-458A-AEEA-879BB85C414B}" presName="background3" presStyleLbl="node3" presStyleIdx="2" presStyleCnt="4"/>
      <dgm:spPr/>
    </dgm:pt>
    <dgm:pt modelId="{B0680AEA-99FE-41F4-9FB8-1D2E8918390D}" type="pres">
      <dgm:prSet presAssocID="{FF0833E8-7FD0-458A-AEEA-879BB85C414B}" presName="text3" presStyleLbl="fgAcc3" presStyleIdx="2" presStyleCnt="4">
        <dgm:presLayoutVars>
          <dgm:chPref val="3"/>
        </dgm:presLayoutVars>
      </dgm:prSet>
      <dgm:spPr/>
    </dgm:pt>
    <dgm:pt modelId="{57B648B2-5F23-4527-83B6-0970802F678C}" type="pres">
      <dgm:prSet presAssocID="{FF0833E8-7FD0-458A-AEEA-879BB85C414B}" presName="hierChild4" presStyleCnt="0"/>
      <dgm:spPr/>
    </dgm:pt>
    <dgm:pt modelId="{C57D05C5-06BB-40DC-9168-963C796E4C97}" type="pres">
      <dgm:prSet presAssocID="{E5F7C6A6-A239-4AEA-A678-5998BC8D6171}" presName="Name17" presStyleLbl="parChTrans1D3" presStyleIdx="3" presStyleCnt="4"/>
      <dgm:spPr/>
    </dgm:pt>
    <dgm:pt modelId="{DF0D156F-74E5-4DD3-81A6-A5903014A45E}" type="pres">
      <dgm:prSet presAssocID="{FD7E5F1C-E51B-4633-BB00-795B72DC0FA4}" presName="hierRoot3" presStyleCnt="0"/>
      <dgm:spPr/>
    </dgm:pt>
    <dgm:pt modelId="{2A2B7237-0791-473F-82C6-C5433730B78D}" type="pres">
      <dgm:prSet presAssocID="{FD7E5F1C-E51B-4633-BB00-795B72DC0FA4}" presName="composite3" presStyleCnt="0"/>
      <dgm:spPr/>
    </dgm:pt>
    <dgm:pt modelId="{40FC26D7-B713-4C07-93A2-DC4DD4617AF1}" type="pres">
      <dgm:prSet presAssocID="{FD7E5F1C-E51B-4633-BB00-795B72DC0FA4}" presName="background3" presStyleLbl="node3" presStyleIdx="3" presStyleCnt="4"/>
      <dgm:spPr/>
    </dgm:pt>
    <dgm:pt modelId="{76888CDF-F705-4FA3-A424-4CE77D3BDE25}" type="pres">
      <dgm:prSet presAssocID="{FD7E5F1C-E51B-4633-BB00-795B72DC0FA4}" presName="text3" presStyleLbl="fgAcc3" presStyleIdx="3" presStyleCnt="4">
        <dgm:presLayoutVars>
          <dgm:chPref val="3"/>
        </dgm:presLayoutVars>
      </dgm:prSet>
      <dgm:spPr/>
    </dgm:pt>
    <dgm:pt modelId="{298336F3-C053-410D-A93A-4C972930B55B}" type="pres">
      <dgm:prSet presAssocID="{FD7E5F1C-E51B-4633-BB00-795B72DC0FA4}" presName="hierChild4" presStyleCnt="0"/>
      <dgm:spPr/>
    </dgm:pt>
  </dgm:ptLst>
  <dgm:cxnLst>
    <dgm:cxn modelId="{B118330A-502E-47C1-8773-D7C1B5371B8C}" type="presOf" srcId="{7ED5B533-B831-4988-BE69-AA82A206CB8C}" destId="{1DFC6B1F-A65F-47C4-85DF-03FA8F1BEB8E}" srcOrd="0" destOrd="0" presId="urn:microsoft.com/office/officeart/2005/8/layout/hierarchy1"/>
    <dgm:cxn modelId="{7190680C-7D9B-4B33-BFBA-01FB44C5A940}" type="presOf" srcId="{FF0833E8-7FD0-458A-AEEA-879BB85C414B}" destId="{B0680AEA-99FE-41F4-9FB8-1D2E8918390D}" srcOrd="0" destOrd="0" presId="urn:microsoft.com/office/officeart/2005/8/layout/hierarchy1"/>
    <dgm:cxn modelId="{4B6BDB1C-5CCE-44A3-99AA-9373CFF56AB0}" type="presOf" srcId="{06FD5B07-F379-479F-AB24-E25862CD98CF}" destId="{43822F47-27D1-4E47-A17D-BA38440A6652}" srcOrd="0" destOrd="0" presId="urn:microsoft.com/office/officeart/2005/8/layout/hierarchy1"/>
    <dgm:cxn modelId="{445F1F37-A2DC-43B9-90B0-C050DE58C69B}" type="presOf" srcId="{28EE0C27-8248-46F6-BB23-18329742404B}" destId="{B107E660-BEBB-4D0C-BC83-1529B0B2B53C}" srcOrd="0" destOrd="0" presId="urn:microsoft.com/office/officeart/2005/8/layout/hierarchy1"/>
    <dgm:cxn modelId="{D243D239-0D26-4098-B296-F3C967AD9379}" type="presOf" srcId="{600E2B5B-1689-4B89-8E28-3B802F30E35A}" destId="{87D4A0C7-6C2D-4DE1-9CA0-A98EA3F1B05F}" srcOrd="0" destOrd="0" presId="urn:microsoft.com/office/officeart/2005/8/layout/hierarchy1"/>
    <dgm:cxn modelId="{EF130440-71F7-4A22-B5B4-2DE725C20009}" srcId="{28EE0C27-8248-46F6-BB23-18329742404B}" destId="{85B280BC-C6A8-4C0C-B4AC-F5103C2667CC}" srcOrd="0" destOrd="0" parTransId="{C4E249B9-3DDB-4006-BAFC-A0D2A19F4DA0}" sibTransId="{08BCD4DD-35B0-4DAA-AE76-8700B512BE3C}"/>
    <dgm:cxn modelId="{16E7915C-7C78-40A3-A9E0-C6177944614D}" type="presOf" srcId="{BA6C0084-F617-4009-A7A8-84C66AAA8CAB}" destId="{D964C623-8811-4EB1-A9D2-5EB931AEAD3D}" srcOrd="0" destOrd="0" presId="urn:microsoft.com/office/officeart/2005/8/layout/hierarchy1"/>
    <dgm:cxn modelId="{6FFAC266-C141-41E6-AF38-1083FFCD95B0}" srcId="{600E2B5B-1689-4B89-8E28-3B802F30E35A}" destId="{FD7E5F1C-E51B-4633-BB00-795B72DC0FA4}" srcOrd="1" destOrd="0" parTransId="{E5F7C6A6-A239-4AEA-A678-5998BC8D6171}" sibTransId="{78A89593-761D-4E08-A6FE-7853233B0DA9}"/>
    <dgm:cxn modelId="{4655386F-7351-4BE1-8F7A-9E658BC7BC91}" type="presOf" srcId="{3EFDD5A5-501E-43F4-A56C-861B6134B6E2}" destId="{E7321A67-EE0E-44D3-B552-ACA9B4578744}" srcOrd="0" destOrd="0" presId="urn:microsoft.com/office/officeart/2005/8/layout/hierarchy1"/>
    <dgm:cxn modelId="{26F1C357-8079-4489-BCD7-D3B661552B75}" type="presOf" srcId="{FD7E5F1C-E51B-4633-BB00-795B72DC0FA4}" destId="{76888CDF-F705-4FA3-A424-4CE77D3BDE25}" srcOrd="0" destOrd="0" presId="urn:microsoft.com/office/officeart/2005/8/layout/hierarchy1"/>
    <dgm:cxn modelId="{6734D088-8671-4593-A370-84E39878EFE9}" srcId="{85B280BC-C6A8-4C0C-B4AC-F5103C2667CC}" destId="{917B6BE4-A257-421C-92B2-1B9E09C0264E}" srcOrd="0" destOrd="0" parTransId="{7ED5B533-B831-4988-BE69-AA82A206CB8C}" sibTransId="{504938A1-8382-4F4B-9CB5-48C0FFD98E3C}"/>
    <dgm:cxn modelId="{0BE33D90-F36E-441A-BA7B-274B1C9F039F}" type="presOf" srcId="{5B13B189-B6C0-412C-AEB8-88A361D03F7A}" destId="{43BDD664-1F20-4DB1-8545-54DCC79910A6}" srcOrd="0" destOrd="0" presId="urn:microsoft.com/office/officeart/2005/8/layout/hierarchy1"/>
    <dgm:cxn modelId="{CA5F5C9D-87EC-4DAE-A1D3-F2A4353DFD9B}" srcId="{85B280BC-C6A8-4C0C-B4AC-F5103C2667CC}" destId="{600E2B5B-1689-4B89-8E28-3B802F30E35A}" srcOrd="1" destOrd="0" parTransId="{4D9BF7CB-7BA5-42B9-AA95-2B5CA9485DEA}" sibTransId="{2DADF0C1-E3E9-4EB3-9C36-4362A2701C7C}"/>
    <dgm:cxn modelId="{6F48FA9E-BBE7-46DE-A556-01B6ADA76653}" srcId="{917B6BE4-A257-421C-92B2-1B9E09C0264E}" destId="{5B13B189-B6C0-412C-AEB8-88A361D03F7A}" srcOrd="0" destOrd="0" parTransId="{3EFDD5A5-501E-43F4-A56C-861B6134B6E2}" sibTransId="{EE608E23-9544-4E15-8BA7-8B33586D0E45}"/>
    <dgm:cxn modelId="{51A73BA2-0315-4B28-BCDE-644B450DB567}" type="presOf" srcId="{85B280BC-C6A8-4C0C-B4AC-F5103C2667CC}" destId="{114D629E-00FB-433C-A78A-87546063BB64}" srcOrd="0" destOrd="0" presId="urn:microsoft.com/office/officeart/2005/8/layout/hierarchy1"/>
    <dgm:cxn modelId="{C65714B6-F437-4C9A-9665-9E21AD385331}" type="presOf" srcId="{E5F7C6A6-A239-4AEA-A678-5998BC8D6171}" destId="{C57D05C5-06BB-40DC-9168-963C796E4C97}" srcOrd="0" destOrd="0" presId="urn:microsoft.com/office/officeart/2005/8/layout/hierarchy1"/>
    <dgm:cxn modelId="{12C09ABC-72DC-415B-9830-8361140830DE}" srcId="{917B6BE4-A257-421C-92B2-1B9E09C0264E}" destId="{06FD5B07-F379-479F-AB24-E25862CD98CF}" srcOrd="1" destOrd="0" parTransId="{E249559B-4035-4B35-8DD6-CD0057F519D0}" sibTransId="{F9B0FE46-14B3-4343-89D1-096E899333F5}"/>
    <dgm:cxn modelId="{311A92E2-D9D4-4C39-9D30-70BBE91A39CB}" type="presOf" srcId="{E249559B-4035-4B35-8DD6-CD0057F519D0}" destId="{996C5E1E-5534-4C31-9EE7-4E99E741FF0F}" srcOrd="0" destOrd="0" presId="urn:microsoft.com/office/officeart/2005/8/layout/hierarchy1"/>
    <dgm:cxn modelId="{A3AE3FE6-013C-432A-BC0C-C5A17002CD8C}" type="presOf" srcId="{4D9BF7CB-7BA5-42B9-AA95-2B5CA9485DEA}" destId="{E2C60E32-1904-498E-B784-EC77E038D19F}" srcOrd="0" destOrd="0" presId="urn:microsoft.com/office/officeart/2005/8/layout/hierarchy1"/>
    <dgm:cxn modelId="{05E8E5F1-95DE-49B7-8093-615675542A5D}" type="presOf" srcId="{917B6BE4-A257-421C-92B2-1B9E09C0264E}" destId="{EFA53C18-98DE-4CCE-8B16-C74A365A0309}" srcOrd="0" destOrd="0" presId="urn:microsoft.com/office/officeart/2005/8/layout/hierarchy1"/>
    <dgm:cxn modelId="{D9F8AAFD-0F16-4C72-8D53-EBC9604CC363}" srcId="{600E2B5B-1689-4B89-8E28-3B802F30E35A}" destId="{FF0833E8-7FD0-458A-AEEA-879BB85C414B}" srcOrd="0" destOrd="0" parTransId="{BA6C0084-F617-4009-A7A8-84C66AAA8CAB}" sibTransId="{7BAAB6BB-87A2-45A8-8147-E3E48B38AFFA}"/>
    <dgm:cxn modelId="{5B7146CC-84E5-49B0-A96C-F444EDEEAC7F}" type="presParOf" srcId="{B107E660-BEBB-4D0C-BC83-1529B0B2B53C}" destId="{F668C6D1-EE84-4A49-86F7-09D022190AA0}" srcOrd="0" destOrd="0" presId="urn:microsoft.com/office/officeart/2005/8/layout/hierarchy1"/>
    <dgm:cxn modelId="{A4BD8ECD-DA40-42DB-BB17-CC8AC627D5E6}" type="presParOf" srcId="{F668C6D1-EE84-4A49-86F7-09D022190AA0}" destId="{8348013F-60C2-4C0A-BF0D-CE4AA3F5F9DF}" srcOrd="0" destOrd="0" presId="urn:microsoft.com/office/officeart/2005/8/layout/hierarchy1"/>
    <dgm:cxn modelId="{DEEC6E0E-9DC4-482F-912A-533962ACAC85}" type="presParOf" srcId="{8348013F-60C2-4C0A-BF0D-CE4AA3F5F9DF}" destId="{245962E8-77DB-4EE1-B410-AC0D745C2A08}" srcOrd="0" destOrd="0" presId="urn:microsoft.com/office/officeart/2005/8/layout/hierarchy1"/>
    <dgm:cxn modelId="{05B1FB1B-5252-42BF-A7A9-491ACB76508A}" type="presParOf" srcId="{8348013F-60C2-4C0A-BF0D-CE4AA3F5F9DF}" destId="{114D629E-00FB-433C-A78A-87546063BB64}" srcOrd="1" destOrd="0" presId="urn:microsoft.com/office/officeart/2005/8/layout/hierarchy1"/>
    <dgm:cxn modelId="{67D8007B-49FB-4C5B-AF71-1DC286B1CD28}" type="presParOf" srcId="{F668C6D1-EE84-4A49-86F7-09D022190AA0}" destId="{7AF910BB-D4BA-4EB8-BE50-3787FD21429A}" srcOrd="1" destOrd="0" presId="urn:microsoft.com/office/officeart/2005/8/layout/hierarchy1"/>
    <dgm:cxn modelId="{A3849C3A-9A94-4B8D-8B84-7878551F2077}" type="presParOf" srcId="{7AF910BB-D4BA-4EB8-BE50-3787FD21429A}" destId="{1DFC6B1F-A65F-47C4-85DF-03FA8F1BEB8E}" srcOrd="0" destOrd="0" presId="urn:microsoft.com/office/officeart/2005/8/layout/hierarchy1"/>
    <dgm:cxn modelId="{BCADCFFF-D03E-4D57-BC65-6189058E34CE}" type="presParOf" srcId="{7AF910BB-D4BA-4EB8-BE50-3787FD21429A}" destId="{E5542ECF-CA20-48EC-BFC7-DE1915FA0C37}" srcOrd="1" destOrd="0" presId="urn:microsoft.com/office/officeart/2005/8/layout/hierarchy1"/>
    <dgm:cxn modelId="{3D8DAA93-B3B7-4E43-B5FC-658A16474B3D}" type="presParOf" srcId="{E5542ECF-CA20-48EC-BFC7-DE1915FA0C37}" destId="{FAD37F4B-F5CE-4ABE-BCEC-A0A4064BF254}" srcOrd="0" destOrd="0" presId="urn:microsoft.com/office/officeart/2005/8/layout/hierarchy1"/>
    <dgm:cxn modelId="{C5CCBC18-4453-45DF-8E03-4DEF6FD19477}" type="presParOf" srcId="{FAD37F4B-F5CE-4ABE-BCEC-A0A4064BF254}" destId="{D8D5914C-3FFC-4E03-97E6-BAA55F10D596}" srcOrd="0" destOrd="0" presId="urn:microsoft.com/office/officeart/2005/8/layout/hierarchy1"/>
    <dgm:cxn modelId="{9EE50718-9A0B-4C0C-BE8E-E944F785B5FD}" type="presParOf" srcId="{FAD37F4B-F5CE-4ABE-BCEC-A0A4064BF254}" destId="{EFA53C18-98DE-4CCE-8B16-C74A365A0309}" srcOrd="1" destOrd="0" presId="urn:microsoft.com/office/officeart/2005/8/layout/hierarchy1"/>
    <dgm:cxn modelId="{3B1C1FD3-F6E1-455A-8027-A832BB3E8724}" type="presParOf" srcId="{E5542ECF-CA20-48EC-BFC7-DE1915FA0C37}" destId="{11F05C4E-60CF-4FC4-8F31-8ED3A4DCFEC3}" srcOrd="1" destOrd="0" presId="urn:microsoft.com/office/officeart/2005/8/layout/hierarchy1"/>
    <dgm:cxn modelId="{2190D15E-E009-4D19-A5C9-B31BC21228DA}" type="presParOf" srcId="{11F05C4E-60CF-4FC4-8F31-8ED3A4DCFEC3}" destId="{E7321A67-EE0E-44D3-B552-ACA9B4578744}" srcOrd="0" destOrd="0" presId="urn:microsoft.com/office/officeart/2005/8/layout/hierarchy1"/>
    <dgm:cxn modelId="{30D6BE98-2B9D-4D8D-A6F6-A9EE28EB33AC}" type="presParOf" srcId="{11F05C4E-60CF-4FC4-8F31-8ED3A4DCFEC3}" destId="{FE7D0B8D-D72D-4AB4-99B9-73A2E4F11A65}" srcOrd="1" destOrd="0" presId="urn:microsoft.com/office/officeart/2005/8/layout/hierarchy1"/>
    <dgm:cxn modelId="{78D65A52-DF36-4993-BED5-61BE59011078}" type="presParOf" srcId="{FE7D0B8D-D72D-4AB4-99B9-73A2E4F11A65}" destId="{05230302-0EA0-4F26-8D78-339F0EADED78}" srcOrd="0" destOrd="0" presId="urn:microsoft.com/office/officeart/2005/8/layout/hierarchy1"/>
    <dgm:cxn modelId="{08CE4734-7A8B-4A33-8E26-013A6754AE2D}" type="presParOf" srcId="{05230302-0EA0-4F26-8D78-339F0EADED78}" destId="{1E4B1332-12A9-4765-A94D-03BDF5B534AB}" srcOrd="0" destOrd="0" presId="urn:microsoft.com/office/officeart/2005/8/layout/hierarchy1"/>
    <dgm:cxn modelId="{0D0B76DB-D769-4635-8579-52591F4A89AC}" type="presParOf" srcId="{05230302-0EA0-4F26-8D78-339F0EADED78}" destId="{43BDD664-1F20-4DB1-8545-54DCC79910A6}" srcOrd="1" destOrd="0" presId="urn:microsoft.com/office/officeart/2005/8/layout/hierarchy1"/>
    <dgm:cxn modelId="{408A1776-CAC6-4160-9024-CCBE63DC8D5D}" type="presParOf" srcId="{FE7D0B8D-D72D-4AB4-99B9-73A2E4F11A65}" destId="{515A2A77-AEA8-4E33-B568-5DB543EFAFE2}" srcOrd="1" destOrd="0" presId="urn:microsoft.com/office/officeart/2005/8/layout/hierarchy1"/>
    <dgm:cxn modelId="{B1D7235B-4A1D-4676-95C4-FFB62956C878}" type="presParOf" srcId="{11F05C4E-60CF-4FC4-8F31-8ED3A4DCFEC3}" destId="{996C5E1E-5534-4C31-9EE7-4E99E741FF0F}" srcOrd="2" destOrd="0" presId="urn:microsoft.com/office/officeart/2005/8/layout/hierarchy1"/>
    <dgm:cxn modelId="{9D91F717-92D2-4419-8105-265FD3DEF9FD}" type="presParOf" srcId="{11F05C4E-60CF-4FC4-8F31-8ED3A4DCFEC3}" destId="{B19E7866-9429-48A6-B1AD-C3E26A6FF34C}" srcOrd="3" destOrd="0" presId="urn:microsoft.com/office/officeart/2005/8/layout/hierarchy1"/>
    <dgm:cxn modelId="{C84AE01B-9992-4D07-A370-9A3314D8A949}" type="presParOf" srcId="{B19E7866-9429-48A6-B1AD-C3E26A6FF34C}" destId="{42A7E40D-DFB5-4160-B8D8-DABD87BF69DC}" srcOrd="0" destOrd="0" presId="urn:microsoft.com/office/officeart/2005/8/layout/hierarchy1"/>
    <dgm:cxn modelId="{69482598-DF6D-4E01-9A25-6B7F9C51A85C}" type="presParOf" srcId="{42A7E40D-DFB5-4160-B8D8-DABD87BF69DC}" destId="{A21BFE4E-856D-4DFC-A0F7-E41887C5F182}" srcOrd="0" destOrd="0" presId="urn:microsoft.com/office/officeart/2005/8/layout/hierarchy1"/>
    <dgm:cxn modelId="{80465DE3-8AA8-4D68-8C18-2E99F709F6FB}" type="presParOf" srcId="{42A7E40D-DFB5-4160-B8D8-DABD87BF69DC}" destId="{43822F47-27D1-4E47-A17D-BA38440A6652}" srcOrd="1" destOrd="0" presId="urn:microsoft.com/office/officeart/2005/8/layout/hierarchy1"/>
    <dgm:cxn modelId="{89F1C3D3-BF68-4872-A055-5323CBEB5733}" type="presParOf" srcId="{B19E7866-9429-48A6-B1AD-C3E26A6FF34C}" destId="{7CC1AB42-E4BE-4A53-B56C-C02B79034A76}" srcOrd="1" destOrd="0" presId="urn:microsoft.com/office/officeart/2005/8/layout/hierarchy1"/>
    <dgm:cxn modelId="{FA6E7732-A944-4E77-A2F1-C0000877DAF8}" type="presParOf" srcId="{7AF910BB-D4BA-4EB8-BE50-3787FD21429A}" destId="{E2C60E32-1904-498E-B784-EC77E038D19F}" srcOrd="2" destOrd="0" presId="urn:microsoft.com/office/officeart/2005/8/layout/hierarchy1"/>
    <dgm:cxn modelId="{E9214F93-25C3-4BDE-8B84-C2D6CCE9F373}" type="presParOf" srcId="{7AF910BB-D4BA-4EB8-BE50-3787FD21429A}" destId="{C8DBD823-8A28-4E31-AFF3-BD93C3025609}" srcOrd="3" destOrd="0" presId="urn:microsoft.com/office/officeart/2005/8/layout/hierarchy1"/>
    <dgm:cxn modelId="{BFF26204-5350-41F9-B8B6-A369FDE785A1}" type="presParOf" srcId="{C8DBD823-8A28-4E31-AFF3-BD93C3025609}" destId="{3BB1EC8F-5482-451A-875A-50859781CEBE}" srcOrd="0" destOrd="0" presId="urn:microsoft.com/office/officeart/2005/8/layout/hierarchy1"/>
    <dgm:cxn modelId="{B67A01A6-9262-4FD8-B38F-5DEBF1D67C8A}" type="presParOf" srcId="{3BB1EC8F-5482-451A-875A-50859781CEBE}" destId="{16946C2D-18F5-4C2F-A6C2-14604101E299}" srcOrd="0" destOrd="0" presId="urn:microsoft.com/office/officeart/2005/8/layout/hierarchy1"/>
    <dgm:cxn modelId="{3D50F731-5B0E-423A-B3DF-7C13C565895E}" type="presParOf" srcId="{3BB1EC8F-5482-451A-875A-50859781CEBE}" destId="{87D4A0C7-6C2D-4DE1-9CA0-A98EA3F1B05F}" srcOrd="1" destOrd="0" presId="urn:microsoft.com/office/officeart/2005/8/layout/hierarchy1"/>
    <dgm:cxn modelId="{B91FAAEA-BCE1-4242-B75E-4F9EBE66DEF9}" type="presParOf" srcId="{C8DBD823-8A28-4E31-AFF3-BD93C3025609}" destId="{55047873-776B-4AB3-BC8E-4E1904E65F5E}" srcOrd="1" destOrd="0" presId="urn:microsoft.com/office/officeart/2005/8/layout/hierarchy1"/>
    <dgm:cxn modelId="{CA59A95B-A302-4C43-9EB8-248C1E5142AB}" type="presParOf" srcId="{55047873-776B-4AB3-BC8E-4E1904E65F5E}" destId="{D964C623-8811-4EB1-A9D2-5EB931AEAD3D}" srcOrd="0" destOrd="0" presId="urn:microsoft.com/office/officeart/2005/8/layout/hierarchy1"/>
    <dgm:cxn modelId="{316588BA-17B6-4D84-979D-978586DC7902}" type="presParOf" srcId="{55047873-776B-4AB3-BC8E-4E1904E65F5E}" destId="{F1304836-F07F-42EF-90E9-496C8E67D948}" srcOrd="1" destOrd="0" presId="urn:microsoft.com/office/officeart/2005/8/layout/hierarchy1"/>
    <dgm:cxn modelId="{D1D2919B-D6E5-4CA8-8985-043D54E9EAF0}" type="presParOf" srcId="{F1304836-F07F-42EF-90E9-496C8E67D948}" destId="{5ED1A33E-6244-45BF-9D94-4CD9B5BADC0E}" srcOrd="0" destOrd="0" presId="urn:microsoft.com/office/officeart/2005/8/layout/hierarchy1"/>
    <dgm:cxn modelId="{F65D5B4A-FDBC-4DF5-B38C-13A82379A87E}" type="presParOf" srcId="{5ED1A33E-6244-45BF-9D94-4CD9B5BADC0E}" destId="{487DC013-AC5A-4E78-A4D0-406F75EB000C}" srcOrd="0" destOrd="0" presId="urn:microsoft.com/office/officeart/2005/8/layout/hierarchy1"/>
    <dgm:cxn modelId="{CA1320F9-CF8B-4701-B203-C0C8EDDE7FE3}" type="presParOf" srcId="{5ED1A33E-6244-45BF-9D94-4CD9B5BADC0E}" destId="{B0680AEA-99FE-41F4-9FB8-1D2E8918390D}" srcOrd="1" destOrd="0" presId="urn:microsoft.com/office/officeart/2005/8/layout/hierarchy1"/>
    <dgm:cxn modelId="{A1F1718E-C580-4632-B9C1-DB8CAF29A0A5}" type="presParOf" srcId="{F1304836-F07F-42EF-90E9-496C8E67D948}" destId="{57B648B2-5F23-4527-83B6-0970802F678C}" srcOrd="1" destOrd="0" presId="urn:microsoft.com/office/officeart/2005/8/layout/hierarchy1"/>
    <dgm:cxn modelId="{B75A53BA-E6C4-46B5-A9DB-915D8D2E7D09}" type="presParOf" srcId="{55047873-776B-4AB3-BC8E-4E1904E65F5E}" destId="{C57D05C5-06BB-40DC-9168-963C796E4C97}" srcOrd="2" destOrd="0" presId="urn:microsoft.com/office/officeart/2005/8/layout/hierarchy1"/>
    <dgm:cxn modelId="{EED85EEA-79A9-4507-84C6-CAD0F0C703F3}" type="presParOf" srcId="{55047873-776B-4AB3-BC8E-4E1904E65F5E}" destId="{DF0D156F-74E5-4DD3-81A6-A5903014A45E}" srcOrd="3" destOrd="0" presId="urn:microsoft.com/office/officeart/2005/8/layout/hierarchy1"/>
    <dgm:cxn modelId="{4D188971-7F3A-4CCA-87C3-EB7DA70E771A}" type="presParOf" srcId="{DF0D156F-74E5-4DD3-81A6-A5903014A45E}" destId="{2A2B7237-0791-473F-82C6-C5433730B78D}" srcOrd="0" destOrd="0" presId="urn:microsoft.com/office/officeart/2005/8/layout/hierarchy1"/>
    <dgm:cxn modelId="{5B8AE7A5-62FD-4C69-8968-B693DB2CFCED}" type="presParOf" srcId="{2A2B7237-0791-473F-82C6-C5433730B78D}" destId="{40FC26D7-B713-4C07-93A2-DC4DD4617AF1}" srcOrd="0" destOrd="0" presId="urn:microsoft.com/office/officeart/2005/8/layout/hierarchy1"/>
    <dgm:cxn modelId="{C5DF709F-A25A-4BEA-92EB-4AA59547E464}" type="presParOf" srcId="{2A2B7237-0791-473F-82C6-C5433730B78D}" destId="{76888CDF-F705-4FA3-A424-4CE77D3BDE25}" srcOrd="1" destOrd="0" presId="urn:microsoft.com/office/officeart/2005/8/layout/hierarchy1"/>
    <dgm:cxn modelId="{1E08F6ED-0C91-4532-AD04-3E7A1C850B41}" type="presParOf" srcId="{DF0D156F-74E5-4DD3-81A6-A5903014A45E}" destId="{298336F3-C053-410D-A93A-4C972930B5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522408-D7B4-43D7-9794-36113FC8EAF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DCD595-3F24-4291-B5B2-5667FE4F8120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64C26C50-D836-4414-A53D-E32833788614}" type="parTrans" cxnId="{64093C81-6809-47FE-81AC-CF6EDDF255E4}">
      <dgm:prSet/>
      <dgm:spPr/>
      <dgm:t>
        <a:bodyPr/>
        <a:lstStyle/>
        <a:p>
          <a:endParaRPr lang="en-US"/>
        </a:p>
      </dgm:t>
    </dgm:pt>
    <dgm:pt modelId="{5415AEAF-82DE-4B84-BFD2-C1F2D0C761A6}" type="sibTrans" cxnId="{64093C81-6809-47FE-81AC-CF6EDDF255E4}">
      <dgm:prSet/>
      <dgm:spPr/>
      <dgm:t>
        <a:bodyPr/>
        <a:lstStyle/>
        <a:p>
          <a:endParaRPr lang="en-US"/>
        </a:p>
      </dgm:t>
    </dgm:pt>
    <dgm:pt modelId="{AC2F156F-8ACA-45D3-A981-D435B82E890B}">
      <dgm:prSet phldrT="[Text]" custT="1"/>
      <dgm:spPr/>
      <dgm:t>
        <a:bodyPr/>
        <a:lstStyle/>
        <a:p>
          <a:r>
            <a:rPr lang="en-US" sz="2400" dirty="0"/>
            <a:t>We want to minimize the sum of squared distance between observed value.</a:t>
          </a:r>
        </a:p>
      </dgm:t>
    </dgm:pt>
    <dgm:pt modelId="{26BBAB76-C7FA-4814-BCF3-C3E6C2519030}" type="parTrans" cxnId="{D36BE168-BC14-4C2E-94C3-A8D288C8064F}">
      <dgm:prSet/>
      <dgm:spPr/>
      <dgm:t>
        <a:bodyPr/>
        <a:lstStyle/>
        <a:p>
          <a:endParaRPr lang="en-US"/>
        </a:p>
      </dgm:t>
    </dgm:pt>
    <dgm:pt modelId="{D9C94D58-4D50-4DD3-91BE-C64B3A114DE1}" type="sibTrans" cxnId="{D36BE168-BC14-4C2E-94C3-A8D288C8064F}">
      <dgm:prSet/>
      <dgm:spPr/>
      <dgm:t>
        <a:bodyPr/>
        <a:lstStyle/>
        <a:p>
          <a:endParaRPr lang="en-US"/>
        </a:p>
      </dgm:t>
    </dgm:pt>
    <dgm:pt modelId="{DF0FDC8A-8E5E-4C7C-A449-4223B9FF5689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993C43F5-5874-47A4-8AC6-659AEC2C4038}" type="parTrans" cxnId="{F085DC17-EC95-48C1-A6BD-02740CCE61AB}">
      <dgm:prSet/>
      <dgm:spPr/>
      <dgm:t>
        <a:bodyPr/>
        <a:lstStyle/>
        <a:p>
          <a:endParaRPr lang="en-US"/>
        </a:p>
      </dgm:t>
    </dgm:pt>
    <dgm:pt modelId="{DFB8ED42-8B3A-4FB3-BAEE-32A03182C9EE}" type="sibTrans" cxnId="{F085DC17-EC95-48C1-A6BD-02740CCE61AB}">
      <dgm:prSet/>
      <dgm:spPr/>
      <dgm:t>
        <a:bodyPr/>
        <a:lstStyle/>
        <a:p>
          <a:endParaRPr lang="en-US"/>
        </a:p>
      </dgm:t>
    </dgm:pt>
    <dgm:pt modelId="{288EA424-23FF-448E-A863-060640D27FAC}">
      <dgm:prSet phldrT="[Text]" custT="1"/>
      <dgm:spPr/>
      <dgm:t>
        <a:bodyPr/>
        <a:lstStyle/>
        <a:p>
          <a:r>
            <a:rPr lang="en-US" sz="2400" dirty="0"/>
            <a:t>We do this by taking derivative to loss function and find where it is </a:t>
          </a:r>
          <a:r>
            <a:rPr lang="en-US" sz="2400" b="1" dirty="0"/>
            <a:t>0</a:t>
          </a:r>
          <a:r>
            <a:rPr lang="en-US" sz="2400" dirty="0"/>
            <a:t>. Then we solve the equation to find value for </a:t>
          </a:r>
          <a:r>
            <a:rPr lang="en-US" sz="2400" b="1" dirty="0"/>
            <a:t>m</a:t>
          </a:r>
          <a:r>
            <a:rPr lang="en-US" sz="2400" dirty="0"/>
            <a:t> and </a:t>
          </a:r>
          <a:r>
            <a:rPr lang="en-US" sz="2400" b="1" dirty="0"/>
            <a:t>c</a:t>
          </a:r>
          <a:r>
            <a:rPr lang="en-US" sz="2400" dirty="0"/>
            <a:t>. </a:t>
          </a:r>
        </a:p>
      </dgm:t>
    </dgm:pt>
    <dgm:pt modelId="{F27C9CD5-8176-483C-B4BC-8D5493029976}" type="parTrans" cxnId="{161B0F78-AE4F-440F-A77C-5EED90CA0EF0}">
      <dgm:prSet/>
      <dgm:spPr/>
      <dgm:t>
        <a:bodyPr/>
        <a:lstStyle/>
        <a:p>
          <a:endParaRPr lang="en-US"/>
        </a:p>
      </dgm:t>
    </dgm:pt>
    <dgm:pt modelId="{CE17FCD2-BB0A-427D-98E8-6496FB94CB1E}" type="sibTrans" cxnId="{161B0F78-AE4F-440F-A77C-5EED90CA0EF0}">
      <dgm:prSet/>
      <dgm:spPr/>
      <dgm:t>
        <a:bodyPr/>
        <a:lstStyle/>
        <a:p>
          <a:endParaRPr lang="en-US"/>
        </a:p>
      </dgm:t>
    </dgm:pt>
    <dgm:pt modelId="{F7AF15EA-A5C2-4D7E-8BE4-CDF51AFB3C18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CB3D629-65CC-43E6-B71B-841BE5486B01}" type="parTrans" cxnId="{9BB864AB-6C1D-495F-973F-AAB3FF46B772}">
      <dgm:prSet/>
      <dgm:spPr/>
      <dgm:t>
        <a:bodyPr/>
        <a:lstStyle/>
        <a:p>
          <a:endParaRPr lang="en-US"/>
        </a:p>
      </dgm:t>
    </dgm:pt>
    <dgm:pt modelId="{81718251-0426-4762-92A9-224615F3EE3F}" type="sibTrans" cxnId="{9BB864AB-6C1D-495F-973F-AAB3FF46B772}">
      <dgm:prSet/>
      <dgm:spPr/>
      <dgm:t>
        <a:bodyPr/>
        <a:lstStyle/>
        <a:p>
          <a:endParaRPr lang="en-US"/>
        </a:p>
      </dgm:t>
    </dgm:pt>
    <dgm:pt modelId="{54E83BD5-3C1D-44B3-94F8-E912E9B98583}">
      <dgm:prSet phldrT="[Text]" custT="1"/>
      <dgm:spPr/>
      <dgm:t>
        <a:bodyPr/>
        <a:lstStyle/>
        <a:p>
          <a:r>
            <a:rPr lang="en-US" sz="2400" dirty="0"/>
            <a:t>The final line gives the line which has most optimal sum of squared value. </a:t>
          </a:r>
        </a:p>
      </dgm:t>
    </dgm:pt>
    <dgm:pt modelId="{C9D49B96-9E95-41C6-A684-1548E76D3C8D}" type="parTrans" cxnId="{BC803891-7043-481A-9B39-0CEA851624D5}">
      <dgm:prSet/>
      <dgm:spPr/>
      <dgm:t>
        <a:bodyPr/>
        <a:lstStyle/>
        <a:p>
          <a:endParaRPr lang="en-US"/>
        </a:p>
      </dgm:t>
    </dgm:pt>
    <dgm:pt modelId="{1C281434-AC5B-4454-BAAE-9E60F4C92684}" type="sibTrans" cxnId="{BC803891-7043-481A-9B39-0CEA851624D5}">
      <dgm:prSet/>
      <dgm:spPr/>
      <dgm:t>
        <a:bodyPr/>
        <a:lstStyle/>
        <a:p>
          <a:endParaRPr lang="en-US"/>
        </a:p>
      </dgm:t>
    </dgm:pt>
    <dgm:pt modelId="{037E23BB-C154-4400-92C4-B7665091341B}" type="pres">
      <dgm:prSet presAssocID="{95522408-D7B4-43D7-9794-36113FC8EAF9}" presName="Name0" presStyleCnt="0">
        <dgm:presLayoutVars>
          <dgm:dir/>
          <dgm:animLvl val="lvl"/>
          <dgm:resizeHandles val="exact"/>
        </dgm:presLayoutVars>
      </dgm:prSet>
      <dgm:spPr/>
    </dgm:pt>
    <dgm:pt modelId="{2D5C9CA8-FA04-449F-81C6-9BB13F0F69A9}" type="pres">
      <dgm:prSet presAssocID="{9BDCD595-3F24-4291-B5B2-5667FE4F8120}" presName="linNode" presStyleCnt="0"/>
      <dgm:spPr/>
    </dgm:pt>
    <dgm:pt modelId="{C17C1AAC-92FB-4C6A-B010-42F695AC1323}" type="pres">
      <dgm:prSet presAssocID="{9BDCD595-3F24-4291-B5B2-5667FE4F812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95AD15-F29F-406C-A97E-3D14C3CB14B3}" type="pres">
      <dgm:prSet presAssocID="{9BDCD595-3F24-4291-B5B2-5667FE4F8120}" presName="descendantText" presStyleLbl="alignAccFollowNode1" presStyleIdx="0" presStyleCnt="3">
        <dgm:presLayoutVars>
          <dgm:bulletEnabled val="1"/>
        </dgm:presLayoutVars>
      </dgm:prSet>
      <dgm:spPr/>
    </dgm:pt>
    <dgm:pt modelId="{44A54CFC-9D0D-47CE-8B66-5E67BBE8578C}" type="pres">
      <dgm:prSet presAssocID="{5415AEAF-82DE-4B84-BFD2-C1F2D0C761A6}" presName="sp" presStyleCnt="0"/>
      <dgm:spPr/>
    </dgm:pt>
    <dgm:pt modelId="{81BE73F0-802F-4573-BB86-A221C50934E0}" type="pres">
      <dgm:prSet presAssocID="{DF0FDC8A-8E5E-4C7C-A449-4223B9FF5689}" presName="linNode" presStyleCnt="0"/>
      <dgm:spPr/>
    </dgm:pt>
    <dgm:pt modelId="{AF8B3BDA-5A75-47AA-B000-C9B314C9F6E3}" type="pres">
      <dgm:prSet presAssocID="{DF0FDC8A-8E5E-4C7C-A449-4223B9FF568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0B4CAED-34C1-4BE5-ABC4-C5A77301B487}" type="pres">
      <dgm:prSet presAssocID="{DF0FDC8A-8E5E-4C7C-A449-4223B9FF5689}" presName="descendantText" presStyleLbl="alignAccFollowNode1" presStyleIdx="1" presStyleCnt="3">
        <dgm:presLayoutVars>
          <dgm:bulletEnabled val="1"/>
        </dgm:presLayoutVars>
      </dgm:prSet>
      <dgm:spPr/>
    </dgm:pt>
    <dgm:pt modelId="{239750D7-19E7-4665-8502-FF258C262F42}" type="pres">
      <dgm:prSet presAssocID="{DFB8ED42-8B3A-4FB3-BAEE-32A03182C9EE}" presName="sp" presStyleCnt="0"/>
      <dgm:spPr/>
    </dgm:pt>
    <dgm:pt modelId="{8969B09F-B0BA-4A47-A78C-FE77EEA52A98}" type="pres">
      <dgm:prSet presAssocID="{F7AF15EA-A5C2-4D7E-8BE4-CDF51AFB3C18}" presName="linNode" presStyleCnt="0"/>
      <dgm:spPr/>
    </dgm:pt>
    <dgm:pt modelId="{FD82BF50-A75F-4FB0-9E8D-BD8E73BCB852}" type="pres">
      <dgm:prSet presAssocID="{F7AF15EA-A5C2-4D7E-8BE4-CDF51AFB3C1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6CF2EBE-B3C0-4FE9-BDC3-3E7B2FBD98E8}" type="pres">
      <dgm:prSet presAssocID="{F7AF15EA-A5C2-4D7E-8BE4-CDF51AFB3C1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085DC17-EC95-48C1-A6BD-02740CCE61AB}" srcId="{95522408-D7B4-43D7-9794-36113FC8EAF9}" destId="{DF0FDC8A-8E5E-4C7C-A449-4223B9FF5689}" srcOrd="1" destOrd="0" parTransId="{993C43F5-5874-47A4-8AC6-659AEC2C4038}" sibTransId="{DFB8ED42-8B3A-4FB3-BAEE-32A03182C9EE}"/>
    <dgm:cxn modelId="{1F6A3B2E-9DF2-4845-8302-0A07268F5546}" type="presOf" srcId="{54E83BD5-3C1D-44B3-94F8-E912E9B98583}" destId="{D6CF2EBE-B3C0-4FE9-BDC3-3E7B2FBD98E8}" srcOrd="0" destOrd="0" presId="urn:microsoft.com/office/officeart/2005/8/layout/vList5"/>
    <dgm:cxn modelId="{57D93D37-4107-4B88-B925-02DEF7F58EF3}" type="presOf" srcId="{F7AF15EA-A5C2-4D7E-8BE4-CDF51AFB3C18}" destId="{FD82BF50-A75F-4FB0-9E8D-BD8E73BCB852}" srcOrd="0" destOrd="0" presId="urn:microsoft.com/office/officeart/2005/8/layout/vList5"/>
    <dgm:cxn modelId="{D36BE168-BC14-4C2E-94C3-A8D288C8064F}" srcId="{9BDCD595-3F24-4291-B5B2-5667FE4F8120}" destId="{AC2F156F-8ACA-45D3-A981-D435B82E890B}" srcOrd="0" destOrd="0" parTransId="{26BBAB76-C7FA-4814-BCF3-C3E6C2519030}" sibTransId="{D9C94D58-4D50-4DD3-91BE-C64B3A114DE1}"/>
    <dgm:cxn modelId="{161B0F78-AE4F-440F-A77C-5EED90CA0EF0}" srcId="{DF0FDC8A-8E5E-4C7C-A449-4223B9FF5689}" destId="{288EA424-23FF-448E-A863-060640D27FAC}" srcOrd="0" destOrd="0" parTransId="{F27C9CD5-8176-483C-B4BC-8D5493029976}" sibTransId="{CE17FCD2-BB0A-427D-98E8-6496FB94CB1E}"/>
    <dgm:cxn modelId="{64093C81-6809-47FE-81AC-CF6EDDF255E4}" srcId="{95522408-D7B4-43D7-9794-36113FC8EAF9}" destId="{9BDCD595-3F24-4291-B5B2-5667FE4F8120}" srcOrd="0" destOrd="0" parTransId="{64C26C50-D836-4414-A53D-E32833788614}" sibTransId="{5415AEAF-82DE-4B84-BFD2-C1F2D0C761A6}"/>
    <dgm:cxn modelId="{8D8B5B81-7FB1-4F3C-A976-284344ECA01C}" type="presOf" srcId="{DF0FDC8A-8E5E-4C7C-A449-4223B9FF5689}" destId="{AF8B3BDA-5A75-47AA-B000-C9B314C9F6E3}" srcOrd="0" destOrd="0" presId="urn:microsoft.com/office/officeart/2005/8/layout/vList5"/>
    <dgm:cxn modelId="{66804A87-C539-4426-A088-1207F09182D7}" type="presOf" srcId="{AC2F156F-8ACA-45D3-A981-D435B82E890B}" destId="{6395AD15-F29F-406C-A97E-3D14C3CB14B3}" srcOrd="0" destOrd="0" presId="urn:microsoft.com/office/officeart/2005/8/layout/vList5"/>
    <dgm:cxn modelId="{BC803891-7043-481A-9B39-0CEA851624D5}" srcId="{F7AF15EA-A5C2-4D7E-8BE4-CDF51AFB3C18}" destId="{54E83BD5-3C1D-44B3-94F8-E912E9B98583}" srcOrd="0" destOrd="0" parTransId="{C9D49B96-9E95-41C6-A684-1548E76D3C8D}" sibTransId="{1C281434-AC5B-4454-BAAE-9E60F4C92684}"/>
    <dgm:cxn modelId="{9BB864AB-6C1D-495F-973F-AAB3FF46B772}" srcId="{95522408-D7B4-43D7-9794-36113FC8EAF9}" destId="{F7AF15EA-A5C2-4D7E-8BE4-CDF51AFB3C18}" srcOrd="2" destOrd="0" parTransId="{9CB3D629-65CC-43E6-B71B-841BE5486B01}" sibTransId="{81718251-0426-4762-92A9-224615F3EE3F}"/>
    <dgm:cxn modelId="{3C559BB6-B2C7-4838-BAD5-480D48446317}" type="presOf" srcId="{9BDCD595-3F24-4291-B5B2-5667FE4F8120}" destId="{C17C1AAC-92FB-4C6A-B010-42F695AC1323}" srcOrd="0" destOrd="0" presId="urn:microsoft.com/office/officeart/2005/8/layout/vList5"/>
    <dgm:cxn modelId="{D46C33BE-6D8E-4404-ADA7-420022EC383D}" type="presOf" srcId="{288EA424-23FF-448E-A863-060640D27FAC}" destId="{10B4CAED-34C1-4BE5-ABC4-C5A77301B487}" srcOrd="0" destOrd="0" presId="urn:microsoft.com/office/officeart/2005/8/layout/vList5"/>
    <dgm:cxn modelId="{6F54D4DD-28AE-4C97-BB65-453CA48E2103}" type="presOf" srcId="{95522408-D7B4-43D7-9794-36113FC8EAF9}" destId="{037E23BB-C154-4400-92C4-B7665091341B}" srcOrd="0" destOrd="0" presId="urn:microsoft.com/office/officeart/2005/8/layout/vList5"/>
    <dgm:cxn modelId="{BE4993AD-6830-48BB-9375-2728B8AD50D3}" type="presParOf" srcId="{037E23BB-C154-4400-92C4-B7665091341B}" destId="{2D5C9CA8-FA04-449F-81C6-9BB13F0F69A9}" srcOrd="0" destOrd="0" presId="urn:microsoft.com/office/officeart/2005/8/layout/vList5"/>
    <dgm:cxn modelId="{E05B1087-CDD4-453D-8BC3-9C89475B6E24}" type="presParOf" srcId="{2D5C9CA8-FA04-449F-81C6-9BB13F0F69A9}" destId="{C17C1AAC-92FB-4C6A-B010-42F695AC1323}" srcOrd="0" destOrd="0" presId="urn:microsoft.com/office/officeart/2005/8/layout/vList5"/>
    <dgm:cxn modelId="{8E2850FC-B279-4784-846C-1C145C333D27}" type="presParOf" srcId="{2D5C9CA8-FA04-449F-81C6-9BB13F0F69A9}" destId="{6395AD15-F29F-406C-A97E-3D14C3CB14B3}" srcOrd="1" destOrd="0" presId="urn:microsoft.com/office/officeart/2005/8/layout/vList5"/>
    <dgm:cxn modelId="{42A0D454-A932-4ADE-83E6-73B5751BF132}" type="presParOf" srcId="{037E23BB-C154-4400-92C4-B7665091341B}" destId="{44A54CFC-9D0D-47CE-8B66-5E67BBE8578C}" srcOrd="1" destOrd="0" presId="urn:microsoft.com/office/officeart/2005/8/layout/vList5"/>
    <dgm:cxn modelId="{CF4A0888-9122-4E96-AF93-2613C254A9E2}" type="presParOf" srcId="{037E23BB-C154-4400-92C4-B7665091341B}" destId="{81BE73F0-802F-4573-BB86-A221C50934E0}" srcOrd="2" destOrd="0" presId="urn:microsoft.com/office/officeart/2005/8/layout/vList5"/>
    <dgm:cxn modelId="{8F3A2EE8-F97F-4BF3-82A8-79FE5B85BB48}" type="presParOf" srcId="{81BE73F0-802F-4573-BB86-A221C50934E0}" destId="{AF8B3BDA-5A75-47AA-B000-C9B314C9F6E3}" srcOrd="0" destOrd="0" presId="urn:microsoft.com/office/officeart/2005/8/layout/vList5"/>
    <dgm:cxn modelId="{3FCD8186-2876-427E-B1CA-749626608E65}" type="presParOf" srcId="{81BE73F0-802F-4573-BB86-A221C50934E0}" destId="{10B4CAED-34C1-4BE5-ABC4-C5A77301B487}" srcOrd="1" destOrd="0" presId="urn:microsoft.com/office/officeart/2005/8/layout/vList5"/>
    <dgm:cxn modelId="{EAFE9FBE-E725-48D0-9FAC-215A338EF91F}" type="presParOf" srcId="{037E23BB-C154-4400-92C4-B7665091341B}" destId="{239750D7-19E7-4665-8502-FF258C262F42}" srcOrd="3" destOrd="0" presId="urn:microsoft.com/office/officeart/2005/8/layout/vList5"/>
    <dgm:cxn modelId="{377F27F9-C74E-4182-ABFD-D98EE3B9ED67}" type="presParOf" srcId="{037E23BB-C154-4400-92C4-B7665091341B}" destId="{8969B09F-B0BA-4A47-A78C-FE77EEA52A98}" srcOrd="4" destOrd="0" presId="urn:microsoft.com/office/officeart/2005/8/layout/vList5"/>
    <dgm:cxn modelId="{816A8515-5D9D-42A7-A0BC-10E8D630B679}" type="presParOf" srcId="{8969B09F-B0BA-4A47-A78C-FE77EEA52A98}" destId="{FD82BF50-A75F-4FB0-9E8D-BD8E73BCB852}" srcOrd="0" destOrd="0" presId="urn:microsoft.com/office/officeart/2005/8/layout/vList5"/>
    <dgm:cxn modelId="{5BD8F7EB-01CE-4D08-84D0-51EA2FCC9929}" type="presParOf" srcId="{8969B09F-B0BA-4A47-A78C-FE77EEA52A98}" destId="{D6CF2EBE-B3C0-4FE9-BDC3-3E7B2FBD98E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D05C5-06BB-40DC-9168-963C796E4C97}">
      <dsp:nvSpPr>
        <dsp:cNvPr id="0" name=""/>
        <dsp:cNvSpPr/>
      </dsp:nvSpPr>
      <dsp:spPr>
        <a:xfrm>
          <a:off x="8054748" y="3318833"/>
          <a:ext cx="1299363" cy="618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407"/>
              </a:lnTo>
              <a:lnTo>
                <a:pt x="1299363" y="421407"/>
              </a:lnTo>
              <a:lnTo>
                <a:pt x="1299363" y="618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4C623-8811-4EB1-A9D2-5EB931AEAD3D}">
      <dsp:nvSpPr>
        <dsp:cNvPr id="0" name=""/>
        <dsp:cNvSpPr/>
      </dsp:nvSpPr>
      <dsp:spPr>
        <a:xfrm>
          <a:off x="6755384" y="3318833"/>
          <a:ext cx="1299363" cy="618378"/>
        </a:xfrm>
        <a:custGeom>
          <a:avLst/>
          <a:gdLst/>
          <a:ahLst/>
          <a:cxnLst/>
          <a:rect l="0" t="0" r="0" b="0"/>
          <a:pathLst>
            <a:path>
              <a:moveTo>
                <a:pt x="1299363" y="0"/>
              </a:moveTo>
              <a:lnTo>
                <a:pt x="1299363" y="421407"/>
              </a:lnTo>
              <a:lnTo>
                <a:pt x="0" y="421407"/>
              </a:lnTo>
              <a:lnTo>
                <a:pt x="0" y="618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60E32-1904-498E-B784-EC77E038D19F}">
      <dsp:nvSpPr>
        <dsp:cNvPr id="0" name=""/>
        <dsp:cNvSpPr/>
      </dsp:nvSpPr>
      <dsp:spPr>
        <a:xfrm>
          <a:off x="5456021" y="1350297"/>
          <a:ext cx="2598727" cy="618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407"/>
              </a:lnTo>
              <a:lnTo>
                <a:pt x="2598727" y="421407"/>
              </a:lnTo>
              <a:lnTo>
                <a:pt x="2598727" y="618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C5E1E-5534-4C31-9EE7-4E99E741FF0F}">
      <dsp:nvSpPr>
        <dsp:cNvPr id="0" name=""/>
        <dsp:cNvSpPr/>
      </dsp:nvSpPr>
      <dsp:spPr>
        <a:xfrm>
          <a:off x="2857293" y="3318833"/>
          <a:ext cx="1299363" cy="618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407"/>
              </a:lnTo>
              <a:lnTo>
                <a:pt x="1299363" y="421407"/>
              </a:lnTo>
              <a:lnTo>
                <a:pt x="1299363" y="618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21A67-EE0E-44D3-B552-ACA9B4578744}">
      <dsp:nvSpPr>
        <dsp:cNvPr id="0" name=""/>
        <dsp:cNvSpPr/>
      </dsp:nvSpPr>
      <dsp:spPr>
        <a:xfrm>
          <a:off x="1557929" y="3318833"/>
          <a:ext cx="1299363" cy="618378"/>
        </a:xfrm>
        <a:custGeom>
          <a:avLst/>
          <a:gdLst/>
          <a:ahLst/>
          <a:cxnLst/>
          <a:rect l="0" t="0" r="0" b="0"/>
          <a:pathLst>
            <a:path>
              <a:moveTo>
                <a:pt x="1299363" y="0"/>
              </a:moveTo>
              <a:lnTo>
                <a:pt x="1299363" y="421407"/>
              </a:lnTo>
              <a:lnTo>
                <a:pt x="0" y="421407"/>
              </a:lnTo>
              <a:lnTo>
                <a:pt x="0" y="618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C6B1F-A65F-47C4-85DF-03FA8F1BEB8E}">
      <dsp:nvSpPr>
        <dsp:cNvPr id="0" name=""/>
        <dsp:cNvSpPr/>
      </dsp:nvSpPr>
      <dsp:spPr>
        <a:xfrm>
          <a:off x="2857293" y="1350297"/>
          <a:ext cx="2598727" cy="618378"/>
        </a:xfrm>
        <a:custGeom>
          <a:avLst/>
          <a:gdLst/>
          <a:ahLst/>
          <a:cxnLst/>
          <a:rect l="0" t="0" r="0" b="0"/>
          <a:pathLst>
            <a:path>
              <a:moveTo>
                <a:pt x="2598727" y="0"/>
              </a:moveTo>
              <a:lnTo>
                <a:pt x="2598727" y="421407"/>
              </a:lnTo>
              <a:lnTo>
                <a:pt x="0" y="421407"/>
              </a:lnTo>
              <a:lnTo>
                <a:pt x="0" y="618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962E8-77DB-4EE1-B410-AC0D745C2A08}">
      <dsp:nvSpPr>
        <dsp:cNvPr id="0" name=""/>
        <dsp:cNvSpPr/>
      </dsp:nvSpPr>
      <dsp:spPr>
        <a:xfrm>
          <a:off x="4392905" y="140"/>
          <a:ext cx="2126231" cy="135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D629E-00FB-433C-A78A-87546063BB64}">
      <dsp:nvSpPr>
        <dsp:cNvPr id="0" name=""/>
        <dsp:cNvSpPr/>
      </dsp:nvSpPr>
      <dsp:spPr>
        <a:xfrm>
          <a:off x="4629153" y="224575"/>
          <a:ext cx="2126231" cy="135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Machine Learning</a:t>
          </a:r>
        </a:p>
      </dsp:txBody>
      <dsp:txXfrm>
        <a:off x="4668698" y="264120"/>
        <a:ext cx="2047141" cy="1271066"/>
      </dsp:txXfrm>
    </dsp:sp>
    <dsp:sp modelId="{D8D5914C-3FFC-4E03-97E6-BAA55F10D596}">
      <dsp:nvSpPr>
        <dsp:cNvPr id="0" name=""/>
        <dsp:cNvSpPr/>
      </dsp:nvSpPr>
      <dsp:spPr>
        <a:xfrm>
          <a:off x="1794177" y="1968676"/>
          <a:ext cx="2126231" cy="135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53C18-98DE-4CCE-8B16-C74A365A0309}">
      <dsp:nvSpPr>
        <dsp:cNvPr id="0" name=""/>
        <dsp:cNvSpPr/>
      </dsp:nvSpPr>
      <dsp:spPr>
        <a:xfrm>
          <a:off x="2030425" y="2193111"/>
          <a:ext cx="2126231" cy="135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Supervised Machine Learning</a:t>
          </a:r>
        </a:p>
      </dsp:txBody>
      <dsp:txXfrm>
        <a:off x="2069970" y="2232656"/>
        <a:ext cx="2047141" cy="1271066"/>
      </dsp:txXfrm>
    </dsp:sp>
    <dsp:sp modelId="{1E4B1332-12A9-4765-A94D-03BDF5B534AB}">
      <dsp:nvSpPr>
        <dsp:cNvPr id="0" name=""/>
        <dsp:cNvSpPr/>
      </dsp:nvSpPr>
      <dsp:spPr>
        <a:xfrm>
          <a:off x="494814" y="3937212"/>
          <a:ext cx="2126231" cy="135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DD664-1F20-4DB1-8545-54DCC79910A6}">
      <dsp:nvSpPr>
        <dsp:cNvPr id="0" name=""/>
        <dsp:cNvSpPr/>
      </dsp:nvSpPr>
      <dsp:spPr>
        <a:xfrm>
          <a:off x="731062" y="4161647"/>
          <a:ext cx="2126231" cy="135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Regression Problem</a:t>
          </a:r>
        </a:p>
      </dsp:txBody>
      <dsp:txXfrm>
        <a:off x="770607" y="4201192"/>
        <a:ext cx="2047141" cy="1271066"/>
      </dsp:txXfrm>
    </dsp:sp>
    <dsp:sp modelId="{A21BFE4E-856D-4DFC-A0F7-E41887C5F182}">
      <dsp:nvSpPr>
        <dsp:cNvPr id="0" name=""/>
        <dsp:cNvSpPr/>
      </dsp:nvSpPr>
      <dsp:spPr>
        <a:xfrm>
          <a:off x="3093541" y="3937212"/>
          <a:ext cx="2126231" cy="135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22F47-27D1-4E47-A17D-BA38440A6652}">
      <dsp:nvSpPr>
        <dsp:cNvPr id="0" name=""/>
        <dsp:cNvSpPr/>
      </dsp:nvSpPr>
      <dsp:spPr>
        <a:xfrm>
          <a:off x="3329789" y="4161647"/>
          <a:ext cx="2126231" cy="135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Classification Problem</a:t>
          </a:r>
        </a:p>
      </dsp:txBody>
      <dsp:txXfrm>
        <a:off x="3369334" y="4201192"/>
        <a:ext cx="2047141" cy="1271066"/>
      </dsp:txXfrm>
    </dsp:sp>
    <dsp:sp modelId="{16946C2D-18F5-4C2F-A6C2-14604101E299}">
      <dsp:nvSpPr>
        <dsp:cNvPr id="0" name=""/>
        <dsp:cNvSpPr/>
      </dsp:nvSpPr>
      <dsp:spPr>
        <a:xfrm>
          <a:off x="6991632" y="1968676"/>
          <a:ext cx="2126231" cy="135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4A0C7-6C2D-4DE1-9CA0-A98EA3F1B05F}">
      <dsp:nvSpPr>
        <dsp:cNvPr id="0" name=""/>
        <dsp:cNvSpPr/>
      </dsp:nvSpPr>
      <dsp:spPr>
        <a:xfrm>
          <a:off x="7227880" y="2193111"/>
          <a:ext cx="2126231" cy="135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Unsupervised Machine Learning</a:t>
          </a:r>
        </a:p>
      </dsp:txBody>
      <dsp:txXfrm>
        <a:off x="7267425" y="2232656"/>
        <a:ext cx="2047141" cy="1271066"/>
      </dsp:txXfrm>
    </dsp:sp>
    <dsp:sp modelId="{487DC013-AC5A-4E78-A4D0-406F75EB000C}">
      <dsp:nvSpPr>
        <dsp:cNvPr id="0" name=""/>
        <dsp:cNvSpPr/>
      </dsp:nvSpPr>
      <dsp:spPr>
        <a:xfrm>
          <a:off x="5692268" y="3937212"/>
          <a:ext cx="2126231" cy="135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80AEA-99FE-41F4-9FB8-1D2E8918390D}">
      <dsp:nvSpPr>
        <dsp:cNvPr id="0" name=""/>
        <dsp:cNvSpPr/>
      </dsp:nvSpPr>
      <dsp:spPr>
        <a:xfrm>
          <a:off x="5928516" y="4161647"/>
          <a:ext cx="2126231" cy="135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Dimensionality Reduction</a:t>
          </a:r>
        </a:p>
      </dsp:txBody>
      <dsp:txXfrm>
        <a:off x="5968061" y="4201192"/>
        <a:ext cx="2047141" cy="1271066"/>
      </dsp:txXfrm>
    </dsp:sp>
    <dsp:sp modelId="{40FC26D7-B713-4C07-93A2-DC4DD4617AF1}">
      <dsp:nvSpPr>
        <dsp:cNvPr id="0" name=""/>
        <dsp:cNvSpPr/>
      </dsp:nvSpPr>
      <dsp:spPr>
        <a:xfrm>
          <a:off x="8290996" y="3937212"/>
          <a:ext cx="2126231" cy="135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88CDF-F705-4FA3-A424-4CE77D3BDE25}">
      <dsp:nvSpPr>
        <dsp:cNvPr id="0" name=""/>
        <dsp:cNvSpPr/>
      </dsp:nvSpPr>
      <dsp:spPr>
        <a:xfrm>
          <a:off x="8527244" y="4161647"/>
          <a:ext cx="2126231" cy="135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Clustering</a:t>
          </a:r>
        </a:p>
      </dsp:txBody>
      <dsp:txXfrm>
        <a:off x="8566789" y="4201192"/>
        <a:ext cx="2047141" cy="1271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AD15-F29F-406C-A97E-3D14C3CB14B3}">
      <dsp:nvSpPr>
        <dsp:cNvPr id="0" name=""/>
        <dsp:cNvSpPr/>
      </dsp:nvSpPr>
      <dsp:spPr>
        <a:xfrm rot="5400000">
          <a:off x="4828539" y="-1725189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We want to minimize the sum of squared distance between observed value.</a:t>
          </a:r>
        </a:p>
      </dsp:txBody>
      <dsp:txXfrm rot="-5400000">
        <a:off x="2926079" y="245467"/>
        <a:ext cx="5133724" cy="1260608"/>
      </dsp:txXfrm>
    </dsp:sp>
    <dsp:sp modelId="{C17C1AAC-92FB-4C6A-B010-42F695AC1323}">
      <dsp:nvSpPr>
        <dsp:cNvPr id="0" name=""/>
        <dsp:cNvSpPr/>
      </dsp:nvSpPr>
      <dsp:spPr>
        <a:xfrm>
          <a:off x="0" y="2645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Step 1</a:t>
          </a:r>
        </a:p>
      </dsp:txBody>
      <dsp:txXfrm>
        <a:off x="85245" y="87890"/>
        <a:ext cx="2755590" cy="1575760"/>
      </dsp:txXfrm>
    </dsp:sp>
    <dsp:sp modelId="{10B4CAED-34C1-4BE5-ABC4-C5A77301B487}">
      <dsp:nvSpPr>
        <dsp:cNvPr id="0" name=""/>
        <dsp:cNvSpPr/>
      </dsp:nvSpPr>
      <dsp:spPr>
        <a:xfrm rot="5400000">
          <a:off x="4828539" y="108373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We do this by taking derivative to loss function and find where it is </a:t>
          </a:r>
          <a:r>
            <a:rPr lang="en-US" sz="2400" b="1" kern="1200" dirty="0"/>
            <a:t>0</a:t>
          </a:r>
          <a:r>
            <a:rPr lang="en-US" sz="2400" kern="1200" dirty="0"/>
            <a:t>. Then we solve the equation to find value for </a:t>
          </a:r>
          <a:r>
            <a:rPr lang="en-US" sz="2400" b="1" kern="1200" dirty="0"/>
            <a:t>m</a:t>
          </a:r>
          <a:r>
            <a:rPr lang="en-US" sz="2400" kern="1200" dirty="0"/>
            <a:t> and </a:t>
          </a:r>
          <a:r>
            <a:rPr lang="en-US" sz="2400" b="1" kern="1200" dirty="0"/>
            <a:t>c</a:t>
          </a:r>
          <a:r>
            <a:rPr lang="en-US" sz="2400" kern="1200" dirty="0"/>
            <a:t>. </a:t>
          </a:r>
        </a:p>
      </dsp:txBody>
      <dsp:txXfrm rot="-5400000">
        <a:off x="2926079" y="2079029"/>
        <a:ext cx="5133724" cy="1260608"/>
      </dsp:txXfrm>
    </dsp:sp>
    <dsp:sp modelId="{AF8B3BDA-5A75-47AA-B000-C9B314C9F6E3}">
      <dsp:nvSpPr>
        <dsp:cNvPr id="0" name=""/>
        <dsp:cNvSpPr/>
      </dsp:nvSpPr>
      <dsp:spPr>
        <a:xfrm>
          <a:off x="0" y="1836208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Step 2</a:t>
          </a:r>
        </a:p>
      </dsp:txBody>
      <dsp:txXfrm>
        <a:off x="85245" y="1921453"/>
        <a:ext cx="2755590" cy="1575760"/>
      </dsp:txXfrm>
    </dsp:sp>
    <dsp:sp modelId="{D6CF2EBE-B3C0-4FE9-BDC3-3E7B2FBD98E8}">
      <dsp:nvSpPr>
        <dsp:cNvPr id="0" name=""/>
        <dsp:cNvSpPr/>
      </dsp:nvSpPr>
      <dsp:spPr>
        <a:xfrm rot="5400000">
          <a:off x="4828539" y="1941936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final line gives the line which has most optimal sum of squared value. </a:t>
          </a:r>
        </a:p>
      </dsp:txBody>
      <dsp:txXfrm rot="-5400000">
        <a:off x="2926079" y="3912592"/>
        <a:ext cx="5133724" cy="1260608"/>
      </dsp:txXfrm>
    </dsp:sp>
    <dsp:sp modelId="{FD82BF50-A75F-4FB0-9E8D-BD8E73BCB852}">
      <dsp:nvSpPr>
        <dsp:cNvPr id="0" name=""/>
        <dsp:cNvSpPr/>
      </dsp:nvSpPr>
      <dsp:spPr>
        <a:xfrm>
          <a:off x="0" y="3669771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Step 3</a:t>
          </a:r>
        </a:p>
      </dsp:txBody>
      <dsp:txXfrm>
        <a:off x="85245" y="3755016"/>
        <a:ext cx="2755590" cy="1575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0.03196</cdr:x>
      <cdr:y>0.54014</cdr:y>
    </cdr:from>
    <cdr:to>
      <cdr:x>0.9835</cdr:x>
      <cdr:y>0.54014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CB9C451D-8965-42A0-AB91-C3D28C983069}"/>
            </a:ext>
          </a:extLst>
        </cdr:cNvPr>
        <cdr:cNvCxnSpPr/>
      </cdr:nvCxnSpPr>
      <cdr:spPr>
        <a:xfrm xmlns:a="http://schemas.openxmlformats.org/drawingml/2006/main">
          <a:off x="339191" y="2799389"/>
          <a:ext cx="10097310" cy="0"/>
        </a:xfrm>
        <a:prstGeom xmlns:a="http://schemas.openxmlformats.org/drawingml/2006/main" prst="line">
          <a:avLst/>
        </a:prstGeom>
        <a:ln xmlns:a="http://schemas.openxmlformats.org/drawingml/2006/main" w="57150"/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0.03196</cdr:x>
      <cdr:y>0.54014</cdr:y>
    </cdr:from>
    <cdr:to>
      <cdr:x>0.9835</cdr:x>
      <cdr:y>0.54014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3AF0C573-6C7B-4111-B16A-FF839FA72683}"/>
            </a:ext>
          </a:extLst>
        </cdr:cNvPr>
        <cdr:cNvCxnSpPr/>
      </cdr:nvCxnSpPr>
      <cdr:spPr>
        <a:xfrm xmlns:a="http://schemas.openxmlformats.org/drawingml/2006/main">
          <a:off x="339191" y="2799389"/>
          <a:ext cx="10097310" cy="0"/>
        </a:xfrm>
        <a:prstGeom xmlns:a="http://schemas.openxmlformats.org/drawingml/2006/main" prst="line">
          <a:avLst/>
        </a:prstGeom>
        <a:ln xmlns:a="http://schemas.openxmlformats.org/drawingml/2006/main" w="57150"/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0.15847</cdr:x>
      <cdr:y>0.56267</cdr:y>
    </cdr:from>
    <cdr:to>
      <cdr:x>0.17497</cdr:x>
      <cdr:y>0.89301</cdr:y>
    </cdr:to>
    <cdr:sp macro="" textlink="">
      <cdr:nvSpPr>
        <cdr:cNvPr id="5" name="Left Brace 4"/>
        <cdr:cNvSpPr/>
      </cdr:nvSpPr>
      <cdr:spPr>
        <a:xfrm xmlns:a="http://schemas.openxmlformats.org/drawingml/2006/main">
          <a:off x="1681608" y="2916121"/>
          <a:ext cx="175098" cy="1712068"/>
        </a:xfrm>
        <a:prstGeom xmlns:a="http://schemas.openxmlformats.org/drawingml/2006/main" prst="leftBrace">
          <a:avLst/>
        </a:prstGeom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0.03196</cdr:x>
      <cdr:y>0.54014</cdr:y>
    </cdr:from>
    <cdr:to>
      <cdr:x>0.9835</cdr:x>
      <cdr:y>0.54014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174B050-1654-4088-BDA6-7426C74FE95E}"/>
            </a:ext>
          </a:extLst>
        </cdr:cNvPr>
        <cdr:cNvCxnSpPr/>
      </cdr:nvCxnSpPr>
      <cdr:spPr>
        <a:xfrm xmlns:a="http://schemas.openxmlformats.org/drawingml/2006/main">
          <a:off x="339191" y="2799389"/>
          <a:ext cx="10097310" cy="0"/>
        </a:xfrm>
        <a:prstGeom xmlns:a="http://schemas.openxmlformats.org/drawingml/2006/main" prst="line">
          <a:avLst/>
        </a:prstGeom>
        <a:ln xmlns:a="http://schemas.openxmlformats.org/drawingml/2006/main" w="57150"/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0.15847</cdr:x>
      <cdr:y>0.56267</cdr:y>
    </cdr:from>
    <cdr:to>
      <cdr:x>0.17497</cdr:x>
      <cdr:y>0.89301</cdr:y>
    </cdr:to>
    <cdr:sp macro="" textlink="">
      <cdr:nvSpPr>
        <cdr:cNvPr id="5" name="Left Brace 4"/>
        <cdr:cNvSpPr/>
      </cdr:nvSpPr>
      <cdr:spPr>
        <a:xfrm xmlns:a="http://schemas.openxmlformats.org/drawingml/2006/main">
          <a:off x="1681608" y="2916121"/>
          <a:ext cx="175098" cy="1712068"/>
        </a:xfrm>
        <a:prstGeom xmlns:a="http://schemas.openxmlformats.org/drawingml/2006/main" prst="leftBrace">
          <a:avLst/>
        </a:prstGeom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0.13647</cdr:x>
      <cdr:y>0.14035</cdr:y>
    </cdr:from>
    <cdr:to>
      <cdr:x>0.86708</cdr:x>
      <cdr:y>0.92304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4387EEB6-261A-4F54-B684-3D888FB70C24}"/>
            </a:ext>
          </a:extLst>
        </cdr:cNvPr>
        <cdr:cNvCxnSpPr/>
      </cdr:nvCxnSpPr>
      <cdr:spPr>
        <a:xfrm xmlns:a="http://schemas.openxmlformats.org/drawingml/2006/main" flipV="1">
          <a:off x="1448144" y="727398"/>
          <a:ext cx="7752945" cy="4056434"/>
        </a:xfrm>
        <a:prstGeom xmlns:a="http://schemas.openxmlformats.org/drawingml/2006/main" prst="line">
          <a:avLst/>
        </a:prstGeom>
        <a:ln xmlns:a="http://schemas.openxmlformats.org/drawingml/2006/main" w="57150"/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0.26389</cdr:x>
      <cdr:y>0.11783</cdr:y>
    </cdr:from>
    <cdr:to>
      <cdr:x>0.77632</cdr:x>
      <cdr:y>0.94932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07267F86-EB40-44C3-90A1-A6A76349DDCC}"/>
            </a:ext>
          </a:extLst>
        </cdr:cNvPr>
        <cdr:cNvCxnSpPr/>
      </cdr:nvCxnSpPr>
      <cdr:spPr>
        <a:xfrm xmlns:a="http://schemas.openxmlformats.org/drawingml/2006/main" flipV="1">
          <a:off x="2800289" y="610666"/>
          <a:ext cx="5437761" cy="4309353"/>
        </a:xfrm>
        <a:prstGeom xmlns:a="http://schemas.openxmlformats.org/drawingml/2006/main" prst="line">
          <a:avLst/>
        </a:prstGeom>
        <a:ln xmlns:a="http://schemas.openxmlformats.org/drawingml/2006/main" w="57150"/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0.36839</cdr:x>
      <cdr:y>0.12721</cdr:y>
    </cdr:from>
    <cdr:to>
      <cdr:x>0.6379</cdr:x>
      <cdr:y>0.96434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810FAB95-1C22-4A34-B8AA-42D75437476E}"/>
            </a:ext>
          </a:extLst>
        </cdr:cNvPr>
        <cdr:cNvCxnSpPr/>
      </cdr:nvCxnSpPr>
      <cdr:spPr>
        <a:xfrm xmlns:a="http://schemas.openxmlformats.org/drawingml/2006/main" flipV="1">
          <a:off x="3909242" y="659304"/>
          <a:ext cx="2859932" cy="4338536"/>
        </a:xfrm>
        <a:prstGeom xmlns:a="http://schemas.openxmlformats.org/drawingml/2006/main" prst="line">
          <a:avLst/>
        </a:prstGeom>
        <a:ln xmlns:a="http://schemas.openxmlformats.org/drawingml/2006/main" w="57150"/>
      </cdr:spPr>
      <cdr:style>
        <a:lnRef xmlns:a="http://schemas.openxmlformats.org/drawingml/2006/main" idx="3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2">
          <a:schemeClr val="accent4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ACE55-15D2-4FB7-B22A-D387E8A2D5A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1E08A-87DA-4C9D-B9D9-08E88710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9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8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A4A3-D94B-4C30-9881-5F374D1ACFAA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Ferdous Bin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5DE2-C477-4CFE-947A-C6F8B8BB3741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Ferdous Bin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6573-EA9F-423D-A815-102CBD878284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Ferdous Bin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7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E9B4-EE89-413C-ACA7-C737AB4C69F9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Ferdous Bin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7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95FD-8D6D-487F-8B8F-E59872D19C6A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Ferdous Bin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2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BB28-82FF-4665-A704-06D3A7D9CBF1}" type="datetime1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Ferdous Bin 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8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1C40-0975-42DD-93A3-2C7AE321B8E9}" type="datetime1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Ferdous Bin Ali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9B8A-0291-4153-8FA6-BF05E87C4411}" type="datetime1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Ferdous Bin Ali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7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E497-D190-43FB-B79E-A36111EC435E}" type="datetime1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Ferdous Bin 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A9D-80BB-461D-A576-F1AD69F00A11}" type="datetime1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Ferdous Bin 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7E6E-0474-4613-942F-8D4C20BC0BEA}" type="datetime1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Ferdous Bin 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9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21EDE-D545-458E-88EF-3D49259CD9FB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Ferdous Bin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DAA5C-E22A-4A43-9CE1-7D74ADB6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5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Dv4f4s2SB8" TargetMode="External"/><Relationship Id="rId2" Type="http://schemas.openxmlformats.org/officeDocument/2006/relationships/hyperlink" Target="https://www.youtube.com/watch?v=nk2CQITm_e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n.mycodeacademia.com/tag/regression/?fbclid=IwAR0PFqh202J0mMNd0T-8xxhbj1TV_JHLG0gU4V9JVTo-ob4xwwjBuwcxPU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dirty="0"/>
              <a:t>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DCD6-CD67-4885-9779-9BAA07CD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3B8AC-30E0-4781-8CAA-656F9F2D1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function: is usually a function defined on a data point, prediction and label, and measures the penalty. For example: Square loss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Cost function: </a:t>
            </a:r>
            <a:r>
              <a:rPr lang="en-US" b="0" i="0" dirty="0">
                <a:solidFill>
                  <a:srgbClr val="242729"/>
                </a:solidFill>
                <a:effectLst/>
                <a:latin typeface="-apple-system"/>
              </a:rPr>
              <a:t>is usually more general. It might be a sum of loss functions over your training set plus some model complexity penalty (regularization). For example: MSE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BA326-A45E-46D3-82AB-26803701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0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Behind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dependent variable Y has a linear relationship to the independent variable X.</a:t>
            </a:r>
          </a:p>
          <a:p>
            <a:r>
              <a:rPr lang="en-US" dirty="0"/>
              <a:t>For each value of X, the probability distribution of Y has the same standard deviation σ. In other words data always follows </a:t>
            </a:r>
            <a:r>
              <a:rPr lang="en-US" b="1" dirty="0"/>
              <a:t>Normal Distribution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8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18796621"/>
              </p:ext>
            </p:extLst>
          </p:nvPr>
        </p:nvGraphicFramePr>
        <p:xfrm>
          <a:off x="341745" y="858211"/>
          <a:ext cx="5319753" cy="2713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75189173"/>
              </p:ext>
            </p:extLst>
          </p:nvPr>
        </p:nvGraphicFramePr>
        <p:xfrm>
          <a:off x="341745" y="3726102"/>
          <a:ext cx="5319753" cy="2713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827886421"/>
              </p:ext>
            </p:extLst>
          </p:nvPr>
        </p:nvGraphicFramePr>
        <p:xfrm>
          <a:off x="6507804" y="858210"/>
          <a:ext cx="5170889" cy="2713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180101957"/>
              </p:ext>
            </p:extLst>
          </p:nvPr>
        </p:nvGraphicFramePr>
        <p:xfrm>
          <a:off x="6507803" y="3726102"/>
          <a:ext cx="5170889" cy="2713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31523" y="116732"/>
            <a:ext cx="8531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Relationship Between Feature and Target Variable via Scatter Plot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216372873"/>
              </p:ext>
            </p:extLst>
          </p:nvPr>
        </p:nvGraphicFramePr>
        <p:xfrm>
          <a:off x="779490" y="829028"/>
          <a:ext cx="10611600" cy="518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62909" y="129309"/>
            <a:ext cx="801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 Plotting and Understanding Properties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4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64426137"/>
              </p:ext>
            </p:extLst>
          </p:nvPr>
        </p:nvGraphicFramePr>
        <p:xfrm>
          <a:off x="779490" y="829028"/>
          <a:ext cx="10611600" cy="518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7864" y="3167601"/>
            <a:ext cx="297666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Average line where y = b =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62909" y="129309"/>
            <a:ext cx="801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 Plotting and Understanding Properties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7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672372023"/>
              </p:ext>
            </p:extLst>
          </p:nvPr>
        </p:nvGraphicFramePr>
        <p:xfrm>
          <a:off x="779490" y="829028"/>
          <a:ext cx="10611600" cy="518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7864" y="3167601"/>
            <a:ext cx="297666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Average line where y = b = 2</a:t>
            </a:r>
          </a:p>
        </p:txBody>
      </p:sp>
      <p:sp>
        <p:nvSpPr>
          <p:cNvPr id="4" name="Right Brace 3"/>
          <p:cNvSpPr/>
          <p:nvPr/>
        </p:nvSpPr>
        <p:spPr>
          <a:xfrm>
            <a:off x="9679021" y="1780162"/>
            <a:ext cx="97277" cy="175677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679004" y="3745149"/>
            <a:ext cx="65175" cy="120623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52918" y="3745149"/>
            <a:ext cx="1926077" cy="18093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distance between average value and first data point = b – y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58965" y="3745149"/>
            <a:ext cx="1926077" cy="18093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distance between average value and first data point = b – y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991585" y="1727588"/>
            <a:ext cx="1926077" cy="18093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distance between average value and first data point = b – y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7536015" y="2262610"/>
            <a:ext cx="148835" cy="127432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428697" y="1611016"/>
            <a:ext cx="1926077" cy="18093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distance between average value and first data point = b – y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62909" y="129309"/>
            <a:ext cx="801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 Plotting and Understanding Properties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779490" y="829028"/>
          <a:ext cx="10611600" cy="518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7864" y="3167601"/>
            <a:ext cx="297666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Average line where y = b = 2</a:t>
            </a:r>
          </a:p>
        </p:txBody>
      </p:sp>
      <p:sp>
        <p:nvSpPr>
          <p:cNvPr id="4" name="Right Brace 3"/>
          <p:cNvSpPr/>
          <p:nvPr/>
        </p:nvSpPr>
        <p:spPr>
          <a:xfrm>
            <a:off x="9679021" y="1780162"/>
            <a:ext cx="97277" cy="175677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679004" y="3745149"/>
            <a:ext cx="65175" cy="120623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59922" y="4348264"/>
            <a:ext cx="1926077" cy="437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 = b – y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7536015" y="2262610"/>
            <a:ext cx="148835" cy="127432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889769" y="4142015"/>
            <a:ext cx="1926077" cy="437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/>
              <a:t> = b – y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501655" y="2632260"/>
            <a:ext cx="1926077" cy="437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4</a:t>
            </a:r>
            <a:r>
              <a:rPr lang="en-US" dirty="0"/>
              <a:t> = b – y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970851" y="2462026"/>
            <a:ext cx="1926077" cy="437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5</a:t>
            </a:r>
            <a:r>
              <a:rPr lang="en-US" dirty="0"/>
              <a:t> = b – y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533" y="330741"/>
            <a:ext cx="4666032" cy="49828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Overall Distance/residual = d</a:t>
            </a:r>
            <a:r>
              <a:rPr lang="en-US" baseline="-25000" dirty="0"/>
              <a:t>1</a:t>
            </a:r>
            <a:r>
              <a:rPr lang="en-US" dirty="0"/>
              <a:t> + d</a:t>
            </a:r>
            <a:r>
              <a:rPr lang="en-US" baseline="-25000" dirty="0"/>
              <a:t>2</a:t>
            </a:r>
            <a:r>
              <a:rPr lang="en-US" dirty="0"/>
              <a:t> + d</a:t>
            </a:r>
            <a:r>
              <a:rPr lang="en-US" baseline="-25000" dirty="0"/>
              <a:t>3</a:t>
            </a:r>
            <a:r>
              <a:rPr lang="en-US" dirty="0"/>
              <a:t> + d</a:t>
            </a:r>
            <a:r>
              <a:rPr lang="en-US" baseline="-25000" dirty="0"/>
              <a:t>4</a:t>
            </a:r>
            <a:r>
              <a:rPr lang="en-US" dirty="0"/>
              <a:t> + d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094" y="924129"/>
            <a:ext cx="4610910" cy="11831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issue with this residual is d</a:t>
            </a:r>
            <a:r>
              <a:rPr lang="en-US" baseline="-25000" dirty="0"/>
              <a:t>1</a:t>
            </a:r>
            <a:r>
              <a:rPr lang="en-US" dirty="0"/>
              <a:t> and d</a:t>
            </a:r>
            <a:r>
              <a:rPr lang="en-US" baseline="-25000" dirty="0"/>
              <a:t>2</a:t>
            </a:r>
            <a:r>
              <a:rPr lang="en-US" dirty="0"/>
              <a:t> is </a:t>
            </a:r>
            <a:r>
              <a:rPr lang="en-US" b="1" dirty="0"/>
              <a:t>positive</a:t>
            </a:r>
            <a:r>
              <a:rPr lang="en-US" dirty="0"/>
              <a:t>, d</a:t>
            </a:r>
            <a:r>
              <a:rPr lang="en-US" baseline="-25000" dirty="0"/>
              <a:t>3</a:t>
            </a:r>
            <a:r>
              <a:rPr lang="en-US" dirty="0"/>
              <a:t>  = </a:t>
            </a:r>
            <a:r>
              <a:rPr lang="en-US" b="1" dirty="0"/>
              <a:t>0</a:t>
            </a:r>
            <a:r>
              <a:rPr lang="en-US" dirty="0"/>
              <a:t> but d</a:t>
            </a:r>
            <a:r>
              <a:rPr lang="en-US" baseline="-25000" dirty="0"/>
              <a:t>4</a:t>
            </a:r>
            <a:r>
              <a:rPr lang="en-US" dirty="0"/>
              <a:t>, d</a:t>
            </a:r>
            <a:r>
              <a:rPr lang="en-US" baseline="-25000" dirty="0"/>
              <a:t>5</a:t>
            </a:r>
            <a:r>
              <a:rPr lang="en-US" dirty="0"/>
              <a:t> is </a:t>
            </a:r>
            <a:r>
              <a:rPr lang="en-US" b="1" dirty="0"/>
              <a:t>negative</a:t>
            </a:r>
            <a:r>
              <a:rPr lang="en-US" dirty="0"/>
              <a:t>. So it may be </a:t>
            </a:r>
            <a:r>
              <a:rPr lang="en-US" b="1" dirty="0"/>
              <a:t>0</a:t>
            </a:r>
            <a:r>
              <a:rPr lang="en-US" dirty="0"/>
              <a:t> even </a:t>
            </a:r>
            <a:r>
              <a:rPr lang="en-US" b="1" dirty="0"/>
              <a:t>negative</a:t>
            </a:r>
            <a:r>
              <a:rPr lang="en-US" dirty="0"/>
              <a:t> in most of the cases and it will lead to </a:t>
            </a:r>
            <a:r>
              <a:rPr lang="en-US" b="1" dirty="0"/>
              <a:t>wrong result</a:t>
            </a:r>
            <a:r>
              <a:rPr lang="en-US" dirty="0"/>
              <a:t>.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24928" y="3910519"/>
            <a:ext cx="4698459" cy="8073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So, we use the </a:t>
            </a:r>
            <a:r>
              <a:rPr lang="en-US" b="1" dirty="0"/>
              <a:t>square of residuals</a:t>
            </a:r>
            <a:r>
              <a:rPr lang="en-US" dirty="0"/>
              <a:t> and sum them up. It’s called </a:t>
            </a:r>
            <a:r>
              <a:rPr lang="en-US" b="1" dirty="0"/>
              <a:t>“Sum of Squared Residual”</a:t>
            </a:r>
            <a:r>
              <a:rPr lang="en-US" dirty="0"/>
              <a:t>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175444" y="4828903"/>
            <a:ext cx="5847943" cy="4982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 of Squared Residuals = d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d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d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+ d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/>
              <a:t> + d</a:t>
            </a:r>
            <a:r>
              <a:rPr lang="en-US" baseline="-25000" dirty="0"/>
              <a:t>5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529191" y="5680953"/>
            <a:ext cx="7149830" cy="6577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Target is to Minimize The Sum of Squared Residuals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3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58951967"/>
              </p:ext>
            </p:extLst>
          </p:nvPr>
        </p:nvGraphicFramePr>
        <p:xfrm>
          <a:off x="779490" y="829028"/>
          <a:ext cx="10611600" cy="518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32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2045521"/>
              </p:ext>
            </p:extLst>
          </p:nvPr>
        </p:nvGraphicFramePr>
        <p:xfrm>
          <a:off x="779490" y="829028"/>
          <a:ext cx="10611600" cy="518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2208179" y="1420238"/>
            <a:ext cx="8035047" cy="4426085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33464" y="1157591"/>
            <a:ext cx="5038927" cy="28599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 let’s consider a random straight line equation</a:t>
            </a:r>
          </a:p>
          <a:p>
            <a:pPr algn="ctr"/>
            <a:r>
              <a:rPr lang="en-US" b="1" dirty="0"/>
              <a:t>y = m * x + c</a:t>
            </a:r>
          </a:p>
          <a:p>
            <a:pPr algn="ctr"/>
            <a:r>
              <a:rPr lang="en-US" dirty="0"/>
              <a:t>Where</a:t>
            </a:r>
          </a:p>
          <a:p>
            <a:pPr algn="ctr"/>
            <a:r>
              <a:rPr lang="en-US" dirty="0"/>
              <a:t>m = The slope of the line</a:t>
            </a:r>
          </a:p>
          <a:p>
            <a:pPr algn="ctr"/>
            <a:r>
              <a:rPr lang="en-US" dirty="0"/>
              <a:t>c = The intercept of the line</a:t>
            </a:r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We want to find the suitable value for m and c so that the sum of squared residual is minimum.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Ferdous Bin Ali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46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779490" y="829028"/>
          <a:ext cx="10611600" cy="518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2208179" y="1420238"/>
            <a:ext cx="8035047" cy="4426085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12505" y="1702339"/>
            <a:ext cx="7387519" cy="1040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Sum of squared residuals = (mx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+ c – y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+ (mx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+ c – y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+ (mx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+ c – y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+ (mx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+ c – y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+ (mx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+ c – y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16286" y="4333672"/>
            <a:ext cx="6336931" cy="17607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Since we want a line that gives us the smallest sum of square residuals, the best way to do this is called “Least Square Method”.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regression</a:t>
            </a:r>
          </a:p>
          <a:p>
            <a:r>
              <a:rPr lang="en-US" dirty="0"/>
              <a:t>To understand linear relationship</a:t>
            </a:r>
          </a:p>
          <a:p>
            <a:r>
              <a:rPr lang="en-US" dirty="0"/>
              <a:t>To understand gradient descent</a:t>
            </a:r>
          </a:p>
          <a:p>
            <a:r>
              <a:rPr lang="en-US" dirty="0"/>
              <a:t>To explain the How Good the model is via R</a:t>
            </a:r>
            <a:r>
              <a:rPr lang="en-US" baseline="30000" dirty="0"/>
              <a:t>2. </a:t>
            </a:r>
            <a:r>
              <a:rPr lang="en-US" dirty="0"/>
              <a:t> </a:t>
            </a:r>
          </a:p>
          <a:p>
            <a:r>
              <a:rPr lang="en-US" dirty="0"/>
              <a:t>Understand the acceptance of the model.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7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647983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11286" y="2558375"/>
            <a:ext cx="4105072" cy="32393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find out optimal value of m and c, we do derivative of the function.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derivative of a function tells us about the slope at each point.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Remember that, different line are formed for the different values of </a:t>
            </a:r>
            <a:r>
              <a:rPr lang="en-US" b="1" dirty="0"/>
              <a:t>m</a:t>
            </a:r>
            <a:r>
              <a:rPr lang="en-US" dirty="0"/>
              <a:t> and </a:t>
            </a:r>
            <a:r>
              <a:rPr lang="en-US" b="1" dirty="0"/>
              <a:t>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46716" y="3428999"/>
            <a:ext cx="5408578" cy="32393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SSR =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(mx</a:t>
            </a:r>
            <a:r>
              <a:rPr lang="en-US" b="1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+ c – y</a:t>
            </a:r>
            <a:r>
              <a:rPr lang="en-US" b="1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+ (mx</a:t>
            </a:r>
            <a:r>
              <a:rPr lang="en-US" b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+ c – y</a:t>
            </a:r>
            <a:r>
              <a:rPr lang="en-US" b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+ (mx</a:t>
            </a:r>
            <a:r>
              <a:rPr lang="en-US" b="1" baseline="-250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+ c – y</a:t>
            </a:r>
            <a:r>
              <a:rPr lang="en-US" b="1" baseline="-250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+ (mx</a:t>
            </a:r>
            <a:r>
              <a:rPr lang="en-US" b="1" baseline="-250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+ c – y</a:t>
            </a:r>
            <a:r>
              <a:rPr lang="en-US" b="1" baseline="-250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+ (mx</a:t>
            </a:r>
            <a:r>
              <a:rPr lang="en-US" b="1" baseline="-2500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+ c – y</a:t>
            </a:r>
            <a:r>
              <a:rPr lang="en-US" b="1" baseline="-2500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differentiate it with respect to a and b and equate to 0. By solving this 2 equations, we get the value of a and b. </a:t>
            </a:r>
          </a:p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7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Find the difference between the actual y and predicted y value(y = mx + c), for a given x.</a:t>
                </a:r>
              </a:p>
              <a:p>
                <a:r>
                  <a:rPr lang="en-US" dirty="0"/>
                  <a:t>Square this difference.</a:t>
                </a:r>
              </a:p>
              <a:p>
                <a:r>
                  <a:rPr lang="en-US" dirty="0"/>
                  <a:t>Find the mean of the squares for every value in X.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yi</m:t>
                              </m:r>
                              <m:r>
                                <m:rPr>
                                  <m:nor/>
                                </m:rPr>
                                <a:rPr lang="en-US" baseline="-25000"/>
                                <m:t> – 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baseline="30000"/>
                                <m:t>^ 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mxi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baseline="30000"/>
                                <m:t>^ 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33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Gradient Descent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finding optimum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22</a:t>
            </a:fld>
            <a:endParaRPr lang="en-US"/>
          </a:p>
        </p:txBody>
      </p:sp>
      <p:pic>
        <p:nvPicPr>
          <p:cNvPr id="1028" name="Picture 4" descr="https://miro.medium.com/max/1500/1*N5WjbzwsCFse-KPjBWZZ6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435" y="2442441"/>
            <a:ext cx="5051327" cy="335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791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let m = 0 and c = 0. Let L be our learning rate. This controls how much the value of </a:t>
            </a:r>
            <a:r>
              <a:rPr lang="en-US" b="1" dirty="0"/>
              <a:t>m</a:t>
            </a:r>
            <a:r>
              <a:rPr lang="en-US" dirty="0"/>
              <a:t> changes with each step. L could be a small value like 0.0001 for good accuracy.</a:t>
            </a:r>
          </a:p>
          <a:p>
            <a:r>
              <a:rPr lang="en-US" dirty="0"/>
              <a:t>Calculate the partial derivative of the loss function with respect to m, and plug in the current values of x, y, m and c in it to obtain the derivative value </a:t>
            </a:r>
            <a:r>
              <a:rPr lang="en-US" b="1" dirty="0"/>
              <a:t>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23</a:t>
            </a:fld>
            <a:endParaRPr lang="en-US"/>
          </a:p>
        </p:txBody>
      </p:sp>
      <p:pic>
        <p:nvPicPr>
          <p:cNvPr id="2050" name="Picture 2" descr="https://miro.medium.com/max/500/1*FvYfCBrl2gX9K-KxSO1eI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97" y="4382509"/>
            <a:ext cx="4171806" cy="163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890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Dₘ is the value of the partial derivative with respect to </a:t>
            </a:r>
            <a:r>
              <a:rPr lang="en-US" b="1" dirty="0"/>
              <a:t>m</a:t>
            </a:r>
            <a:r>
              <a:rPr lang="en-US" dirty="0"/>
              <a:t>. Similarly lets find the partial derivative with respect to </a:t>
            </a:r>
            <a:r>
              <a:rPr lang="en-US" b="1" dirty="0"/>
              <a:t>c</a:t>
            </a:r>
            <a:r>
              <a:rPr lang="en-US" dirty="0"/>
              <a:t>, Dc 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we update the current value of </a:t>
            </a:r>
            <a:r>
              <a:rPr lang="en-US" b="1" dirty="0"/>
              <a:t>m</a:t>
            </a:r>
            <a:r>
              <a:rPr lang="en-US" dirty="0"/>
              <a:t> and </a:t>
            </a:r>
            <a:r>
              <a:rPr lang="en-US" b="1" dirty="0"/>
              <a:t>c</a:t>
            </a:r>
            <a:r>
              <a:rPr lang="en-US" dirty="0"/>
              <a:t> using the following equation: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24</a:t>
            </a:fld>
            <a:endParaRPr lang="en-US"/>
          </a:p>
        </p:txBody>
      </p:sp>
      <p:pic>
        <p:nvPicPr>
          <p:cNvPr id="3074" name="Picture 2" descr="https://miro.medium.com/max/375/1*rj09w2TcBxnHPtQ0oq4eh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776683"/>
            <a:ext cx="2857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iro.medium.com/max/375/1*JDcHqFK8jLcgQu1cj2XuVQ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4701309"/>
            <a:ext cx="28575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60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repeat this process until our loss function is a very small value or ideally 0 (which means 0 error or 100% accuracy). The value of </a:t>
            </a:r>
            <a:r>
              <a:rPr lang="en-US" b="1" dirty="0"/>
              <a:t>m</a:t>
            </a:r>
            <a:r>
              <a:rPr lang="en-US" dirty="0"/>
              <a:t> and </a:t>
            </a:r>
            <a:r>
              <a:rPr lang="en-US" b="1" dirty="0"/>
              <a:t>c</a:t>
            </a:r>
            <a:r>
              <a:rPr lang="en-US" dirty="0"/>
              <a:t> that we are left with now will be the optimum values.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Now going back to our analogy,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can be considered the current position of the person.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is equivalent to the steepness of the slope and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can be the speed with which he moves. Now the new value of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that we calculate using the above equation will be his next position, and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L×D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will be the size of the steps he will take. When the slope is more steep 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is more) he takes longer steps and when it is less steep 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is less), he takes smaller steps. Finally he arrives at the bottom of the valley which corresponds to our loss = 0.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13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26</a:t>
            </a:fld>
            <a:endParaRPr lang="en-US"/>
          </a:p>
        </p:txBody>
      </p:sp>
      <p:pic>
        <p:nvPicPr>
          <p:cNvPr id="4100" name="Picture 4" descr="https://media.geeksforgeeks.org/wp-content/uploads/theta-increase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19" y="2349860"/>
            <a:ext cx="3802928" cy="327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media.geeksforgeeks.org/wp-content/uploads/theta-decreas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943" y="2561413"/>
            <a:ext cx="3619314" cy="30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103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950811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BEC2-8CD5-449C-B7A6-BA219745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F51C4D-223B-49FA-AC11-7C16C205C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3200" y="1295401"/>
                <a:ext cx="5689600" cy="472916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Optimization algorithm </a:t>
                </a:r>
              </a:p>
              <a:p>
                <a:pPr lvl="1"/>
                <a:r>
                  <a:rPr lang="en-US" dirty="0"/>
                  <a:t>tweak parameters iteratively to minimize a cost function</a:t>
                </a:r>
              </a:p>
              <a:p>
                <a:r>
                  <a:rPr lang="en-US" sz="2400" dirty="0"/>
                  <a:t>Measure local gradient of the error function </a:t>
                </a:r>
                <a:r>
                  <a:rPr lang="en-US" sz="2400" dirty="0" err="1"/>
                  <a:t>wrt</a:t>
                </a:r>
                <a:r>
                  <a:rPr lang="en-US" sz="2400" dirty="0"/>
                  <a:t> the slope and bias, and go in the direction of descending gradient</a:t>
                </a:r>
              </a:p>
              <a:p>
                <a:pPr lvl="1"/>
                <a:r>
                  <a:rPr lang="en-US" dirty="0"/>
                  <a:t>Moving downhill in the direction of steepest slope</a:t>
                </a:r>
              </a:p>
              <a:p>
                <a:pPr lvl="1"/>
                <a:r>
                  <a:rPr lang="en-US" dirty="0"/>
                  <a:t>Once gradient reaches zero, you’ve reached a minimum</a:t>
                </a:r>
              </a:p>
              <a:p>
                <a:pPr lvl="1"/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with random values, and iteratively take steps to decrease cost function until algorithm converges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F51C4D-223B-49FA-AC11-7C16C205C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00" y="1295401"/>
                <a:ext cx="5689600" cy="4729164"/>
              </a:xfrm>
              <a:blipFill>
                <a:blip r:embed="rId2"/>
                <a:stretch>
                  <a:fillRect l="-1392" t="-2452" r="-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591D3C3-8EAB-4E4F-BB80-46BAA59D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616" y="1397001"/>
            <a:ext cx="6259384" cy="38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9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1457-05FB-47E3-A5C7-BE742AB0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– Low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6E7C4-4708-4DA0-A44B-FC943A5E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67" dirty="0"/>
              <a:t>Size of the steps determined by the learning rate hyperparameter</a:t>
            </a:r>
          </a:p>
          <a:p>
            <a:r>
              <a:rPr lang="en-US" sz="2667" dirty="0"/>
              <a:t>If learning rate is too low, the algorithm needs far too many iterations to converge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292DD-DC4D-4077-98A9-F3DF4A49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925813"/>
            <a:ext cx="7474858" cy="35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78886"/>
              </p:ext>
            </p:extLst>
          </p:nvPr>
        </p:nvGraphicFramePr>
        <p:xfrm>
          <a:off x="572655" y="665018"/>
          <a:ext cx="11148290" cy="5511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39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1457-05FB-47E3-A5C7-BE742AB0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– High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6E7C4-4708-4DA0-A44B-FC943A5E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67" dirty="0"/>
              <a:t>If learning rate is too high, you might jump across the valley and end up on other side </a:t>
            </a:r>
            <a:r>
              <a:rPr lang="en-US" sz="2667" dirty="0">
                <a:sym typeface="Wingdings" panose="05000000000000000000" pitchFamily="2" charset="2"/>
              </a:rPr>
              <a:t> might make the algorithm diverge!</a:t>
            </a:r>
            <a:endParaRPr lang="en-US" sz="2667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75D61-F6FA-4FD3-BA87-E5DFAD25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788651"/>
            <a:ext cx="8077200" cy="385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1457-05FB-47E3-A5C7-BE742AB0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– Nonconvex 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6E7C4-4708-4DA0-A44B-FC943A5E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67" dirty="0"/>
              <a:t>Cost function may not be a nice bowl with a single minimum - could have holes, ridges, plateaus </a:t>
            </a:r>
            <a:r>
              <a:rPr lang="en-US" sz="2667" dirty="0" err="1"/>
              <a:t>etc</a:t>
            </a:r>
            <a:r>
              <a:rPr lang="en-US" sz="2667" dirty="0"/>
              <a:t> </a:t>
            </a:r>
          </a:p>
          <a:p>
            <a:pPr lvl="1"/>
            <a:r>
              <a:rPr lang="en-US" dirty="0"/>
              <a:t>MSE cost function happens to be a convex function </a:t>
            </a:r>
            <a:r>
              <a:rPr lang="en-US" dirty="0">
                <a:sym typeface="Wingdings" panose="05000000000000000000" pitchFamily="2" charset="2"/>
              </a:rPr>
              <a:t> pick any two points on the curve, and a straight line joining them will never intersect the curve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726DD-0C33-48C9-B5ED-5E31D6FB9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514" y="3676280"/>
            <a:ext cx="6381463" cy="318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6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46B0-CE06-467F-867B-329192BE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– 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7AA1F-3D48-492D-85F8-0D7D168F8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67" dirty="0"/>
              <a:t>If features are not scaled, Gradient descent may take a long time to approach the global minimum</a:t>
            </a:r>
          </a:p>
          <a:p>
            <a:r>
              <a:rPr lang="en-US" sz="2667" dirty="0"/>
              <a:t>The more parameters in model </a:t>
            </a:r>
            <a:r>
              <a:rPr lang="en-US" sz="2667" dirty="0">
                <a:sym typeface="Wingdings" panose="05000000000000000000" pitchFamily="2" charset="2"/>
              </a:rPr>
              <a:t> more dimensions in parameter space  harder to find global minimum</a:t>
            </a:r>
            <a:endParaRPr lang="en-US" sz="2667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69F26-D3C9-4688-B775-FA6DFAAC3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1" y="3530600"/>
            <a:ext cx="88519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9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8B1D-3C9A-46EE-B7C5-01AB5E3F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8A264-6A46-4348-82BA-D294EC19D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1"/>
                <a:ext cx="5384800" cy="472916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Find the partial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67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67" dirty="0" err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867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67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67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67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867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cost function regarding each individual parameter </a:t>
                </a:r>
              </a:p>
              <a:p>
                <a:r>
                  <a:rPr lang="en-US" sz="2400" dirty="0"/>
                  <a:t>Can vectorize and compute all partial derivatives in one go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67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67" dirty="0" err="1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867" i="1" dirty="0" err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867" i="1" dirty="0" err="1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1867" i="1" dirty="0" err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67" i="1" dirty="0" err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400" dirty="0"/>
                  <a:t> contains all PDs of the cost function</a:t>
                </a:r>
              </a:p>
              <a:p>
                <a:r>
                  <a:rPr lang="en-US" sz="2400" dirty="0"/>
                  <a:t>Gradient vector points uphill – go in the opposite direction to find the minimum, by subtracting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 err="1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2400" i="1" dirty="0" err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3200" dirty="0"/>
                  <a:t>  </a:t>
                </a:r>
                <a:r>
                  <a:rPr lang="en-US" sz="2400" dirty="0"/>
                  <a:t>and the learning rate </a:t>
                </a:r>
                <a:r>
                  <a:rPr lang="el-GR" sz="2400" dirty="0"/>
                  <a:t>η</a:t>
                </a:r>
                <a:endParaRPr lang="en-US" sz="2400" dirty="0"/>
              </a:p>
              <a:p>
                <a:r>
                  <a:rPr lang="en-US" sz="2400" dirty="0"/>
                  <a:t>Calculations done over full training set! But still faster than SVD or normal equation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8A264-6A46-4348-82BA-D294EC19D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1"/>
                <a:ext cx="5384800" cy="4729164"/>
              </a:xfrm>
              <a:blipFill>
                <a:blip r:embed="rId2"/>
                <a:stretch>
                  <a:fillRect l="-1586" t="-2320" r="-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C3275C-834E-4B19-A767-21AC50CD8BE1}"/>
                  </a:ext>
                </a:extLst>
              </p:cNvPr>
              <p:cNvSpPr txBox="1"/>
              <p:nvPr/>
            </p:nvSpPr>
            <p:spPr>
              <a:xfrm>
                <a:off x="6071287" y="1397001"/>
                <a:ext cx="5362558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dirty="0" err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dirty="0" err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 err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dirty="0" err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 dirty="0" err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dirty="0" err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 err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dirty="0" err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err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 err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C3275C-834E-4B19-A767-21AC50CD8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287" y="1397001"/>
                <a:ext cx="5362558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7CF2F6-8022-4468-B41A-BE8AB51C624B}"/>
                  </a:ext>
                </a:extLst>
              </p:cNvPr>
              <p:cNvSpPr txBox="1"/>
              <p:nvPr/>
            </p:nvSpPr>
            <p:spPr>
              <a:xfrm>
                <a:off x="5791200" y="2819401"/>
                <a:ext cx="6959726" cy="2898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dirty="0" err="1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2400" i="1" dirty="0" err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err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4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dirty="0" err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sz="2400" dirty="0" err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err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dirty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  <m:d>
                                  <m:dPr>
                                    <m:ctrlPr>
                                      <a:rPr lang="en-US" sz="24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dirty="0" err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sz="2400" dirty="0" err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err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  <m:d>
                                  <m:dPr>
                                    <m:ctrlPr>
                                      <a:rPr lang="en-US" sz="24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dirty="0" err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sz="2400" dirty="0" err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 err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dirty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  <m:d>
                                  <m:dPr>
                                    <m:ctrlPr>
                                      <a:rPr lang="en-US" sz="24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dirty="0" err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 err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err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1" i="1" dirty="0" err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err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dirty="0" err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400" b="1" dirty="0" err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dirty="0" err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sz="2400" b="1" dirty="0" err="1">
                  <a:latin typeface="Calibri"/>
                  <a:cs typeface="Calibri"/>
                </a:endParaRPr>
              </a:p>
              <a:p>
                <a:endParaRPr lang="en-US" sz="2400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7CF2F6-8022-4468-B41A-BE8AB51C6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819401"/>
                <a:ext cx="6959726" cy="2898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907D75-99C3-4B3D-9173-55B38FB37C5C}"/>
                  </a:ext>
                </a:extLst>
              </p:cNvPr>
              <p:cNvSpPr txBox="1"/>
              <p:nvPr/>
            </p:nvSpPr>
            <p:spPr>
              <a:xfrm>
                <a:off x="7533346" y="5941497"/>
                <a:ext cx="2812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2400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24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2400" b="1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907D75-99C3-4B3D-9173-55B38FB37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346" y="5941497"/>
                <a:ext cx="2812629" cy="369332"/>
              </a:xfrm>
              <a:prstGeom prst="rect">
                <a:avLst/>
              </a:prstGeom>
              <a:blipFill>
                <a:blip r:embed="rId5"/>
                <a:stretch>
                  <a:fillRect l="-216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1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AA2F-EB50-4F87-A02E-90080D19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2D9A3F-5CB9-4757-8596-6B5C9C62F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01892"/>
            <a:ext cx="11315357" cy="31602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28F2ED-8BAC-400A-B570-4F4729166CF7}"/>
              </a:ext>
            </a:extLst>
          </p:cNvPr>
          <p:cNvSpPr txBox="1"/>
          <p:nvPr/>
        </p:nvSpPr>
        <p:spPr>
          <a:xfrm>
            <a:off x="203201" y="1158104"/>
            <a:ext cx="663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 err="1">
              <a:latin typeface="Calibri"/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C8C662-883F-43EF-8227-188C71B483C4}"/>
              </a:ext>
            </a:extLst>
          </p:cNvPr>
          <p:cNvSpPr txBox="1">
            <a:spLocks/>
          </p:cNvSpPr>
          <p:nvPr/>
        </p:nvSpPr>
        <p:spPr bwMode="auto">
          <a:xfrm>
            <a:off x="612346" y="1641541"/>
            <a:ext cx="11459911" cy="148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>
            <a:lvl1pPr marL="257168" indent="-25716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557199" indent="-21430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857228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200120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</a:defRPr>
            </a:lvl4pPr>
            <a:lvl5pPr marL="1543012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1885903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2228795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571686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914577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Learning rate can affect speed of convergence significantly</a:t>
            </a:r>
          </a:p>
          <a:p>
            <a:r>
              <a:rPr lang="en-US" kern="0" dirty="0">
                <a:sym typeface="Wingdings" panose="05000000000000000000" pitchFamily="2" charset="2"/>
              </a:rPr>
              <a:t>Stop training when gradient vector becomes very tiny – when its norm is smaller than </a:t>
            </a:r>
            <a:r>
              <a:rPr lang="el-GR" kern="0" dirty="0">
                <a:sym typeface="Wingdings" panose="05000000000000000000" pitchFamily="2" charset="2"/>
              </a:rPr>
              <a:t>ϵ</a:t>
            </a:r>
            <a:r>
              <a:rPr lang="en-US" kern="0" dirty="0">
                <a:sym typeface="Wingdings" panose="05000000000000000000" pitchFamily="2" charset="2"/>
              </a:rPr>
              <a:t> (tolerance) </a:t>
            </a:r>
          </a:p>
          <a:p>
            <a:pPr marL="0" indent="0">
              <a:buNone/>
            </a:pPr>
            <a:endParaRPr lang="en-US" kern="0" dirty="0"/>
          </a:p>
          <a:p>
            <a:pPr marL="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6812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1F26-B442-4691-AC9D-AD339BAB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B9B89-C7B7-4F04-8FA0-30ACE4815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4673600" cy="4729164"/>
          </a:xfrm>
        </p:spPr>
        <p:txBody>
          <a:bodyPr/>
          <a:lstStyle/>
          <a:p>
            <a:r>
              <a:rPr lang="en-US" sz="2400" dirty="0"/>
              <a:t>Batch GD with full training set </a:t>
            </a:r>
            <a:r>
              <a:rPr lang="en-US" sz="2400" dirty="0">
                <a:sym typeface="Wingdings" panose="05000000000000000000" pitchFamily="2" charset="2"/>
              </a:rPr>
              <a:t> very slow with large training sets!</a:t>
            </a:r>
          </a:p>
          <a:p>
            <a:r>
              <a:rPr lang="en-US" sz="2400" dirty="0">
                <a:sym typeface="Wingdings" panose="05000000000000000000" pitchFamily="2" charset="2"/>
              </a:rPr>
              <a:t>Stochastic GD  random instance in training set picked at every step for gradient compute (only one instance in memory per iteration)</a:t>
            </a:r>
          </a:p>
          <a:p>
            <a:r>
              <a:rPr lang="en-US" sz="2400" dirty="0">
                <a:sym typeface="Wingdings" panose="05000000000000000000" pitchFamily="2" charset="2"/>
              </a:rPr>
              <a:t>Only decreases on average – will bounce around optimal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29D97-1191-42F4-B48D-DDFF22619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1" y="1397001"/>
            <a:ext cx="7023100" cy="33956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FF25ED-BA46-4F47-B7FF-46DD28D05F66}"/>
              </a:ext>
            </a:extLst>
          </p:cNvPr>
          <p:cNvSpPr txBox="1">
            <a:spLocks/>
          </p:cNvSpPr>
          <p:nvPr/>
        </p:nvSpPr>
        <p:spPr bwMode="auto">
          <a:xfrm>
            <a:off x="6502400" y="5072073"/>
            <a:ext cx="4876800" cy="239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>
            <a:lvl1pPr marL="257168" indent="-25716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557199" indent="-21430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857228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200120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</a:defRPr>
            </a:lvl4pPr>
            <a:lvl5pPr marL="1543012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1885903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2228795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571686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914577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ym typeface="Wingdings" panose="05000000000000000000" pitchFamily="2" charset="2"/>
              </a:rPr>
              <a:t>Good when cost function is very irregular</a:t>
            </a:r>
          </a:p>
          <a:p>
            <a:r>
              <a:rPr lang="en-US" kern="0" dirty="0">
                <a:sym typeface="Wingdings" panose="05000000000000000000" pitchFamily="2" charset="2"/>
              </a:rPr>
              <a:t>Reduce learning rate to help settle on minimum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63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D78B-DA24-4E33-BB91-1B103C70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32C6-34CE-4B91-8008-C86BF809A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60714"/>
            <a:ext cx="11165114" cy="4765451"/>
          </a:xfrm>
        </p:spPr>
        <p:txBody>
          <a:bodyPr/>
          <a:lstStyle/>
          <a:p>
            <a:r>
              <a:rPr lang="en-US" sz="2400" dirty="0"/>
              <a:t>Learning schedule </a:t>
            </a:r>
            <a:r>
              <a:rPr lang="en-US" sz="2400" dirty="0">
                <a:sym typeface="Wingdings" panose="05000000000000000000" pitchFamily="2" charset="2"/>
              </a:rPr>
              <a:t> gradually lower learning rate</a:t>
            </a:r>
          </a:p>
          <a:p>
            <a:r>
              <a:rPr lang="en-US" sz="2400" dirty="0">
                <a:sym typeface="Wingdings" panose="05000000000000000000" pitchFamily="2" charset="2"/>
              </a:rPr>
              <a:t>Epoch  each round of m iterations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Just 50 epochs total, instead of 1000 iterations through whole training set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Shuffling required to ensure instances are independent and identically distributed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17CD2F-565E-48D6-AA1C-133992585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9" y="3007313"/>
            <a:ext cx="7014820" cy="385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8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D00E-48C3-47EF-976A-795DE884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71B6-A5C9-4D44-92BB-E26410D82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3962400" cy="4729164"/>
          </a:xfrm>
        </p:spPr>
        <p:txBody>
          <a:bodyPr/>
          <a:lstStyle/>
          <a:p>
            <a:r>
              <a:rPr lang="en-US" sz="2400" dirty="0"/>
              <a:t>Compute gradients on small, random sets of instances called mini-batches.</a:t>
            </a:r>
          </a:p>
          <a:p>
            <a:r>
              <a:rPr lang="en-US" sz="2400" dirty="0"/>
              <a:t>Best of both worlds – computationally less expensive than Batch GD, and less erratic than Stochastic GD</a:t>
            </a:r>
          </a:p>
          <a:p>
            <a:r>
              <a:rPr lang="en-US" sz="2400" dirty="0"/>
              <a:t>Good learning schedule required to get to global minimum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066AA-434C-4632-9B37-155239255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0" y="1181879"/>
            <a:ext cx="7416800" cy="3570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52F991-98AB-457B-BC7A-15F1A0EA6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0" y="4797553"/>
            <a:ext cx="6936061" cy="204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0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9B75-DD07-473C-8429-E2900077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E1973-D3AA-4B17-A958-7FA12EE36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9" y="1397001"/>
            <a:ext cx="10838543" cy="4729164"/>
          </a:xfrm>
        </p:spPr>
        <p:txBody>
          <a:bodyPr/>
          <a:lstStyle/>
          <a:p>
            <a:r>
              <a:rPr lang="en-US" sz="2400" dirty="0"/>
              <a:t>Append powers of each feature as new features</a:t>
            </a:r>
          </a:p>
          <a:p>
            <a:r>
              <a:rPr lang="en-US" sz="2400" dirty="0"/>
              <a:t>Train a linear model on the extended set of features</a:t>
            </a:r>
          </a:p>
          <a:p>
            <a:r>
              <a:rPr lang="en-US" sz="2400" dirty="0"/>
              <a:t>Capable of finding relationships between features as well – not possible with just linear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1CEE7-2177-4AEC-AFEE-04B5FE2E3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" y="3915722"/>
            <a:ext cx="4876800" cy="2670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213A0-9343-4A79-9655-00B82517F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801" y="3915722"/>
            <a:ext cx="4876800" cy="269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5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Learning Rate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we choose </a:t>
            </a:r>
            <a:r>
              <a:rPr lang="en-US" b="1" dirty="0"/>
              <a:t>L to be very large</a:t>
            </a:r>
            <a:r>
              <a:rPr lang="en-US" dirty="0"/>
              <a:t>, Gradient Descent can overshoot the minimum. It may fail to converge or even diverge.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we choose </a:t>
            </a:r>
            <a:r>
              <a:rPr lang="en-US" b="1" dirty="0"/>
              <a:t>L to be very small</a:t>
            </a:r>
            <a:r>
              <a:rPr lang="en-US" dirty="0"/>
              <a:t>, Gradient Descent will take small steps to reach local minima and will take a longer time to reach minima.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39</a:t>
            </a:fld>
            <a:endParaRPr lang="en-US"/>
          </a:p>
        </p:txBody>
      </p:sp>
      <p:pic>
        <p:nvPicPr>
          <p:cNvPr id="5128" name="Picture 8" descr="https://media.geeksforgeeks.org/wp-content/uploads/big-lear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484" y="4024384"/>
            <a:ext cx="2286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media.geeksforgeeks.org/wp-content/uploads/small-learn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4018468"/>
            <a:ext cx="22479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69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928" y="290237"/>
            <a:ext cx="6375400" cy="1325563"/>
          </a:xfrm>
        </p:spPr>
        <p:txBody>
          <a:bodyPr/>
          <a:lstStyle/>
          <a:p>
            <a:r>
              <a:rPr lang="en-US" dirty="0"/>
              <a:t>Attribute/Feature/Variables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1" y="1271442"/>
            <a:ext cx="6795654" cy="494806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35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625250439"/>
              </p:ext>
            </p:extLst>
          </p:nvPr>
        </p:nvGraphicFramePr>
        <p:xfrm>
          <a:off x="779490" y="829028"/>
          <a:ext cx="10611600" cy="518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ight Brace 3"/>
          <p:cNvSpPr/>
          <p:nvPr/>
        </p:nvSpPr>
        <p:spPr>
          <a:xfrm>
            <a:off x="1361872" y="1264596"/>
            <a:ext cx="671209" cy="367705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8723" y="1021404"/>
            <a:ext cx="2217907" cy="4066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Have shifted all the values on </a:t>
            </a:r>
            <a:r>
              <a:rPr lang="en-US" sz="2400" b="1" dirty="0"/>
              <a:t>Y </a:t>
            </a:r>
            <a:r>
              <a:rPr lang="en-US" sz="2400" dirty="0"/>
              <a:t>axes so that we can eliminate the Effect of </a:t>
            </a:r>
            <a:r>
              <a:rPr lang="en-US" sz="2400" b="1" dirty="0"/>
              <a:t>X</a:t>
            </a:r>
            <a:r>
              <a:rPr lang="en-US" sz="2400" dirty="0"/>
              <a:t> variable.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Calculate the mean. We know </a:t>
            </a:r>
            <a:r>
              <a:rPr lang="en-US" sz="2400" b="1" dirty="0"/>
              <a:t>mean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60587" y="1640732"/>
                <a:ext cx="3067456" cy="40661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Calculate the sum of squared residuals from mean. </a:t>
                </a:r>
              </a:p>
              <a:p>
                <a:pPr algn="ctr"/>
                <a:r>
                  <a:rPr lang="en-US" sz="2400" dirty="0"/>
                  <a:t> </a:t>
                </a:r>
              </a:p>
              <a:p>
                <a:pPr algn="ctr"/>
                <a:r>
                  <a:rPr lang="en-US" sz="2400" b="1" dirty="0" err="1"/>
                  <a:t>SS</a:t>
                </a:r>
                <a:r>
                  <a:rPr lang="en-US" sz="2400" b="1" baseline="-25000" dirty="0" err="1"/>
                  <a:t>mean</a:t>
                </a:r>
                <a:r>
                  <a:rPr lang="en-US" sz="2400" b="1" dirty="0"/>
                  <a:t> = (data-mean)</a:t>
                </a:r>
                <a:r>
                  <a:rPr lang="en-US" sz="2400" b="1" baseline="30000" dirty="0"/>
                  <a:t>2 </a:t>
                </a:r>
                <a:r>
                  <a:rPr lang="en-US" sz="2400" b="1" dirty="0"/>
                  <a:t> </a:t>
                </a:r>
              </a:p>
              <a:p>
                <a:pPr algn="ctr"/>
                <a:endParaRPr lang="en-US" sz="2400" b="1" baseline="30000" dirty="0"/>
              </a:p>
              <a:p>
                <a:pPr algn="ctr"/>
                <a:r>
                  <a:rPr lang="en-US" sz="2400" b="1" dirty="0" err="1"/>
                  <a:t>Variation</a:t>
                </a:r>
                <a:r>
                  <a:rPr lang="en-US" sz="2400" b="1" baseline="-25000" dirty="0" err="1"/>
                  <a:t>mean</a:t>
                </a:r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1" dirty="0" smtClean="0"/>
                          <m:t>SS</m:t>
                        </m:r>
                        <m:r>
                          <m:rPr>
                            <m:nor/>
                          </m:rPr>
                          <a:rPr lang="en-US" sz="2800" b="1" baseline="-25000" dirty="0" smtClean="0"/>
                          <m:t>mean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587" y="1640732"/>
                <a:ext cx="3067456" cy="4066162"/>
              </a:xfrm>
              <a:prstGeom prst="rect">
                <a:avLst/>
              </a:prstGeom>
              <a:blipFill>
                <a:blip r:embed="rId3"/>
                <a:stretch>
                  <a:fillRect l="-1976" r="-4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550613" y="1640732"/>
                <a:ext cx="3067456" cy="40661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Calculate the sum of squared residuals from the predicted line. </a:t>
                </a:r>
              </a:p>
              <a:p>
                <a:pPr algn="ctr"/>
                <a:r>
                  <a:rPr lang="en-US" sz="2400" dirty="0"/>
                  <a:t> </a:t>
                </a:r>
              </a:p>
              <a:p>
                <a:pPr algn="ctr"/>
                <a:r>
                  <a:rPr lang="en-US" sz="2400" b="1" dirty="0" err="1"/>
                  <a:t>SS</a:t>
                </a:r>
                <a:r>
                  <a:rPr lang="en-US" sz="2400" b="1" baseline="-25000" dirty="0" err="1"/>
                  <a:t>fit</a:t>
                </a:r>
                <a:r>
                  <a:rPr lang="en-US" sz="2400" b="1" dirty="0"/>
                  <a:t> = (data-mean)</a:t>
                </a:r>
                <a:r>
                  <a:rPr lang="en-US" sz="2400" b="1" baseline="30000" dirty="0"/>
                  <a:t>2 </a:t>
                </a:r>
                <a:r>
                  <a:rPr lang="en-US" sz="2400" b="1" dirty="0"/>
                  <a:t> </a:t>
                </a:r>
              </a:p>
              <a:p>
                <a:pPr algn="ctr"/>
                <a:endParaRPr lang="en-US" sz="2400" b="1" baseline="30000" dirty="0"/>
              </a:p>
              <a:p>
                <a:pPr algn="ctr"/>
                <a:r>
                  <a:rPr lang="en-US" sz="2400" b="1" dirty="0" err="1"/>
                  <a:t>Variation</a:t>
                </a:r>
                <a:r>
                  <a:rPr lang="en-US" sz="2400" b="1" baseline="-25000" dirty="0" err="1"/>
                  <a:t>fit</a:t>
                </a:r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1" dirty="0" smtClean="0"/>
                          <m:t>SS</m:t>
                        </m:r>
                        <m:r>
                          <m:rPr>
                            <m:nor/>
                          </m:rPr>
                          <a:rPr lang="en-US" sz="2800" b="1" baseline="-25000" dirty="0" smtClean="0"/>
                          <m:t>fit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613" y="1640732"/>
                <a:ext cx="3067456" cy="4066162"/>
              </a:xfrm>
              <a:prstGeom prst="rect">
                <a:avLst/>
              </a:prstGeom>
              <a:blipFill>
                <a:blip r:embed="rId4"/>
                <a:stretch>
                  <a:fillRect l="-2178" r="-4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266217" y="5808357"/>
            <a:ext cx="10087583" cy="54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will see that </a:t>
            </a:r>
            <a:r>
              <a:rPr lang="en-US" sz="2400" b="1" dirty="0" err="1"/>
              <a:t>SS</a:t>
            </a:r>
            <a:r>
              <a:rPr lang="en-US" sz="2400" b="1" baseline="-25000" dirty="0" err="1"/>
              <a:t>mean</a:t>
            </a:r>
            <a:r>
              <a:rPr lang="en-US" sz="2400" dirty="0"/>
              <a:t> &gt; </a:t>
            </a:r>
            <a:r>
              <a:rPr lang="en-US" sz="2400" b="1" dirty="0" err="1"/>
              <a:t>SS</a:t>
            </a:r>
            <a:r>
              <a:rPr lang="en-US" sz="2400" b="1" baseline="-25000" dirty="0" err="1"/>
              <a:t>fit</a:t>
            </a:r>
            <a:r>
              <a:rPr lang="en-US" sz="2400" b="1" baseline="-25000" dirty="0"/>
              <a:t> </a:t>
            </a:r>
            <a:r>
              <a:rPr lang="en-US" sz="2400" dirty="0"/>
              <a:t> because of considering X variable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Ferdous Bin Ali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6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Meaning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sz="4400" b="1" dirty="0"/>
                  <a:t>R</a:t>
                </a:r>
                <a:r>
                  <a:rPr lang="en-US" sz="4400" b="1" baseline="30000" dirty="0"/>
                  <a:t>2</a:t>
                </a:r>
                <a:r>
                  <a:rPr lang="en-US" sz="4400" b="1" dirty="0"/>
                  <a:t> simply means that how much variation of the Y variable can be explained by considering X variable.</a:t>
                </a:r>
              </a:p>
              <a:p>
                <a:pPr marL="0" indent="0" algn="ctr">
                  <a:buNone/>
                </a:pPr>
                <a:r>
                  <a:rPr lang="en-US" sz="4400" b="1" dirty="0"/>
                  <a:t>R</a:t>
                </a:r>
                <a:r>
                  <a:rPr lang="en-US" sz="4400" b="1" baseline="30000" dirty="0"/>
                  <a:t>2 </a:t>
                </a:r>
                <a14:m>
                  <m:oMath xmlns:m="http://schemas.openxmlformats.org/officeDocument/2006/math">
                    <m:r>
                      <a:rPr lang="en-US" sz="44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400" b="1" i="0" smtClean="0">
                            <a:latin typeface="Cambria Math" panose="02040503050406030204" pitchFamily="18" charset="0"/>
                          </a:rPr>
                          <m:t>SS</m:t>
                        </m:r>
                        <m:r>
                          <m:rPr>
                            <m:nor/>
                          </m:rPr>
                          <a:rPr lang="en-US" sz="4400" b="1" baseline="-25000" dirty="0" smtClean="0"/>
                          <m:t>mean</m:t>
                        </m:r>
                        <m:r>
                          <m:rPr>
                            <m:nor/>
                          </m:rPr>
                          <a:rPr lang="en-US" sz="4400" b="1" baseline="-25000" dirty="0" smtClean="0"/>
                          <m:t> − </m:t>
                        </m:r>
                        <m:r>
                          <m:rPr>
                            <m:nor/>
                          </m:rPr>
                          <a:rPr lang="en-US" sz="4400" b="1" i="0" dirty="0" smtClean="0"/>
                          <m:t>SS</m:t>
                        </m:r>
                        <m:r>
                          <m:rPr>
                            <m:nor/>
                          </m:rPr>
                          <a:rPr lang="en-US" sz="4400" b="1" baseline="-25000" dirty="0" smtClean="0"/>
                          <m:t>fit</m:t>
                        </m:r>
                        <m:r>
                          <m:rPr>
                            <m:nor/>
                          </m:rPr>
                          <a:rPr lang="en-US" sz="4400" b="1" dirty="0" smtClean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400" b="1" i="0" dirty="0" smtClean="0"/>
                          <m:t>SS</m:t>
                        </m:r>
                        <m:r>
                          <m:rPr>
                            <m:nor/>
                          </m:rPr>
                          <a:rPr lang="en-US" sz="4400" b="1" baseline="-25000" dirty="0" smtClean="0"/>
                          <m:t>mean</m:t>
                        </m:r>
                      </m:den>
                    </m:f>
                  </m:oMath>
                </a14:m>
                <a:endParaRPr lang="en-US" sz="4400" b="1" dirty="0"/>
              </a:p>
              <a:p>
                <a:pPr marL="0" indent="0" algn="ctr">
                  <a:buNone/>
                </a:pPr>
                <a:endParaRPr lang="en-US" sz="4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71" r="-3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3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SS</a:t>
                </a:r>
                <a:r>
                  <a:rPr lang="en-US" b="1" baseline="-25000" dirty="0" err="1"/>
                  <a:t>mean</a:t>
                </a:r>
                <a:r>
                  <a:rPr lang="en-US" b="1" dirty="0"/>
                  <a:t> = 100</a:t>
                </a:r>
              </a:p>
              <a:p>
                <a:pPr marL="0" indent="0">
                  <a:buNone/>
                </a:pPr>
                <a:r>
                  <a:rPr lang="en-US" b="1" dirty="0" err="1"/>
                  <a:t>SS</a:t>
                </a:r>
                <a:r>
                  <a:rPr lang="en-US" b="1" baseline="-25000" dirty="0" err="1"/>
                  <a:t>fit</a:t>
                </a:r>
                <a:r>
                  <a:rPr lang="en-US" b="1" dirty="0"/>
                  <a:t> = 40</a:t>
                </a:r>
              </a:p>
              <a:p>
                <a:pPr marL="0" indent="0">
                  <a:buNone/>
                </a:pPr>
                <a:r>
                  <a:rPr lang="en-US" b="1" dirty="0"/>
                  <a:t>R</a:t>
                </a:r>
                <a:r>
                  <a:rPr lang="en-US" b="1" baseline="30000" dirty="0"/>
                  <a:t>2</a:t>
                </a:r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𝟒𝟎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</m:den>
                    </m:f>
                  </m:oMath>
                </a14:m>
                <a:r>
                  <a:rPr lang="en-US" b="1" dirty="0"/>
                  <a:t> = 0.6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It means that 60% of sum of squared residual can be reduced by considering X variable.</a:t>
                </a:r>
              </a:p>
              <a:p>
                <a:pPr marL="0" indent="0">
                  <a:buNone/>
                </a:pPr>
                <a:r>
                  <a:rPr lang="en-US" b="1" dirty="0"/>
                  <a:t>So we If we add new variable and check the change in R</a:t>
                </a:r>
                <a:r>
                  <a:rPr lang="en-US" b="1" baseline="30000" dirty="0"/>
                  <a:t>2</a:t>
                </a:r>
                <a:r>
                  <a:rPr lang="en-US" b="1" dirty="0"/>
                  <a:t>, we can keep or discard that variable.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76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711"/>
            <a:ext cx="10515600" cy="1325563"/>
          </a:xfrm>
        </p:spPr>
        <p:txBody>
          <a:bodyPr/>
          <a:lstStyle/>
          <a:p>
            <a:r>
              <a:rPr lang="en-US" dirty="0"/>
              <a:t>Explanation of R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43</a:t>
            </a:fld>
            <a:endParaRPr lang="en-US"/>
          </a:p>
        </p:txBody>
      </p:sp>
      <p:pic>
        <p:nvPicPr>
          <p:cNvPr id="6148" name="Picture 4" descr="Graph that illustrates a regression model with a low R-squared.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685" y="1690688"/>
            <a:ext cx="3286931" cy="230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Graph that illustrates a model with a high R-squared.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196" y="1700213"/>
            <a:ext cx="3286932" cy="228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209964" y="4304145"/>
            <a:ext cx="9670472" cy="18103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R-squared for the regression model on the left is 15%, and for the model on the right it is 85%. When a regression model accounts for more of the variance, the data points are closer to the regression line. In practice, you’ll never see a regression model with an R2 of 100%. In that case, the fitted values equal the data values and, consequently, all of the observations fall exactly on the regression line.</a:t>
            </a:r>
          </a:p>
        </p:txBody>
      </p:sp>
    </p:spTree>
    <p:extLst>
      <p:ext uri="{BB962C8B-B14F-4D97-AF65-F5344CB8AC3E}">
        <p14:creationId xmlns:p14="http://schemas.microsoft.com/office/powerpoint/2010/main" val="3035354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Book  “Hands-On Machine Learning with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Keras</a:t>
            </a:r>
            <a:r>
              <a:rPr lang="en-US" dirty="0"/>
              <a:t>, and </a:t>
            </a:r>
            <a:r>
              <a:rPr lang="en-US" dirty="0" err="1"/>
              <a:t>TensorFlow_Concepts</a:t>
            </a:r>
            <a:r>
              <a:rPr lang="en-US" dirty="0"/>
              <a:t>” page 111-121</a:t>
            </a:r>
          </a:p>
          <a:p>
            <a:r>
              <a:rPr lang="en-US" dirty="0"/>
              <a:t>To understand Linear Regression watch this </a:t>
            </a:r>
            <a:r>
              <a:rPr lang="en-US" dirty="0">
                <a:hlinkClick r:id="rId2"/>
              </a:rPr>
              <a:t>video</a:t>
            </a:r>
            <a:endParaRPr lang="en-US" dirty="0"/>
          </a:p>
          <a:p>
            <a:r>
              <a:rPr lang="en-US" dirty="0"/>
              <a:t>To understand Gradient Descent watch this </a:t>
            </a:r>
            <a:r>
              <a:rPr lang="en-US" dirty="0">
                <a:hlinkClick r:id="rId3"/>
              </a:rPr>
              <a:t>video</a:t>
            </a:r>
            <a:endParaRPr lang="en-US" dirty="0"/>
          </a:p>
          <a:p>
            <a:r>
              <a:rPr lang="en-US" dirty="0"/>
              <a:t>To read in </a:t>
            </a:r>
            <a:r>
              <a:rPr lang="en-US" dirty="0" err="1"/>
              <a:t>bangla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banglablog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4763"/>
            <a:ext cx="10515600" cy="397277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9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36" y="1"/>
            <a:ext cx="11130064" cy="1254868"/>
          </a:xfrm>
        </p:spPr>
        <p:txBody>
          <a:bodyPr/>
          <a:lstStyle/>
          <a:p>
            <a:pPr algn="ctr"/>
            <a:r>
              <a:rPr lang="en-US" b="1" dirty="0"/>
              <a:t>Historical Origin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36" y="1050587"/>
            <a:ext cx="11663464" cy="531130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The term </a:t>
            </a:r>
            <a:r>
              <a:rPr lang="en-US" b="1" dirty="0">
                <a:solidFill>
                  <a:srgbClr val="0070C0"/>
                </a:solidFill>
              </a:rPr>
              <a:t>Regression</a:t>
            </a:r>
            <a:r>
              <a:rPr lang="en-US" dirty="0"/>
              <a:t> was introduced by </a:t>
            </a:r>
            <a:r>
              <a:rPr lang="en-US" b="1" dirty="0">
                <a:solidFill>
                  <a:srgbClr val="00B050"/>
                </a:solidFill>
              </a:rPr>
              <a:t>Francis Galton</a:t>
            </a:r>
            <a:r>
              <a:rPr lang="en-US" dirty="0"/>
              <a:t>. In a famous paper, </a:t>
            </a:r>
            <a:r>
              <a:rPr lang="en-US" b="1" dirty="0">
                <a:solidFill>
                  <a:srgbClr val="00B050"/>
                </a:solidFill>
              </a:rPr>
              <a:t>Galton</a:t>
            </a:r>
            <a:r>
              <a:rPr lang="en-US" dirty="0"/>
              <a:t> found that, although there was a tendency for tall parents to have tall children and for short parents to have short children, the average height of children born of parents of a given height tended to move or </a:t>
            </a:r>
            <a:r>
              <a:rPr lang="en-US" b="1" dirty="0">
                <a:solidFill>
                  <a:srgbClr val="0070C0"/>
                </a:solidFill>
              </a:rPr>
              <a:t>“regress”</a:t>
            </a:r>
            <a:r>
              <a:rPr lang="en-US" dirty="0"/>
              <a:t> toward the average height in the population as a whole. In other words, the height of the children of unusually tall or unusually short parents tends to move toward the average height of the population.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B050"/>
                </a:solidFill>
              </a:rPr>
              <a:t>Galton’s law of universal regression </a:t>
            </a:r>
            <a:r>
              <a:rPr lang="en-US" dirty="0"/>
              <a:t>was confirmed by his friend </a:t>
            </a:r>
            <a:r>
              <a:rPr lang="en-US" b="1" dirty="0">
                <a:solidFill>
                  <a:srgbClr val="00B050"/>
                </a:solidFill>
              </a:rPr>
              <a:t>Karl Pearson</a:t>
            </a:r>
            <a:r>
              <a:rPr lang="en-US" dirty="0"/>
              <a:t>, who collected more than </a:t>
            </a:r>
            <a:r>
              <a:rPr lang="en-US" b="1" dirty="0">
                <a:solidFill>
                  <a:srgbClr val="7030A0"/>
                </a:solidFill>
              </a:rPr>
              <a:t>a thousand records </a:t>
            </a:r>
            <a:r>
              <a:rPr lang="en-US" dirty="0"/>
              <a:t>of heights of members of family groups. He found that the average height of sons of a group of tall fathers was less than their fathers’ height and the average height of sons of a group of short fathers was greater than their fathers’ height, thus </a:t>
            </a:r>
            <a:r>
              <a:rPr lang="en-US" b="1" dirty="0">
                <a:solidFill>
                  <a:srgbClr val="0070C0"/>
                </a:solidFill>
              </a:rPr>
              <a:t>“regressing” </a:t>
            </a:r>
            <a:r>
              <a:rPr lang="en-US" dirty="0"/>
              <a:t>tall and short sons alike toward the average height of all men. </a:t>
            </a:r>
          </a:p>
          <a:p>
            <a:pPr marL="0" indent="0" algn="just">
              <a:buNone/>
            </a:pPr>
            <a:r>
              <a:rPr lang="en-US" dirty="0"/>
              <a:t>In the words of </a:t>
            </a:r>
            <a:r>
              <a:rPr lang="en-US" b="1" dirty="0">
                <a:solidFill>
                  <a:srgbClr val="00B050"/>
                </a:solidFill>
              </a:rPr>
              <a:t>Galton</a:t>
            </a:r>
            <a:r>
              <a:rPr lang="en-US" dirty="0"/>
              <a:t>, this was </a:t>
            </a:r>
            <a:r>
              <a:rPr lang="en-US" b="1" dirty="0">
                <a:solidFill>
                  <a:srgbClr val="0070C0"/>
                </a:solidFill>
              </a:rPr>
              <a:t>“regression to mediocrity”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3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Regression searches for relationships among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you can observe several employees of some company and try to understand how their salaries depend on the </a:t>
            </a:r>
            <a:r>
              <a:rPr lang="en-US" b="1" dirty="0"/>
              <a:t>features</a:t>
            </a:r>
            <a:r>
              <a:rPr lang="en-US" dirty="0"/>
              <a:t>, such as experience, level of education, role, city they work in, and so 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 regression problem where data related to each employee represent one </a:t>
            </a:r>
            <a:r>
              <a:rPr lang="en-US" b="1" dirty="0"/>
              <a:t>observation</a:t>
            </a:r>
            <a:r>
              <a:rPr lang="en-US" dirty="0"/>
              <a:t>. The presumption is that the experience, education, role, and city are the independent features, while the salary depends on them.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9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  <a:p>
            <a:r>
              <a:rPr lang="en-US" dirty="0"/>
              <a:t>Target Variable/ Response Variable</a:t>
            </a:r>
          </a:p>
          <a:p>
            <a:r>
              <a:rPr lang="en-US" dirty="0"/>
              <a:t>Train Data/ Test Data</a:t>
            </a:r>
          </a:p>
          <a:p>
            <a:r>
              <a:rPr lang="en-US" dirty="0"/>
              <a:t>Cost Function</a:t>
            </a:r>
          </a:p>
          <a:p>
            <a:r>
              <a:rPr lang="en-US" dirty="0"/>
              <a:t>Loss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2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  <a:p>
            <a:pPr marL="0" indent="0">
              <a:buNone/>
            </a:pPr>
            <a:r>
              <a:rPr lang="en-US" dirty="0"/>
              <a:t>Cost function is a measure of how wrong the model is in terms of its ability to estimate the relationship between X and 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Ferdous Bin Ali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AA5C-E22A-4A43-9CE1-7D74ADB62C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1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2330</Words>
  <Application>Microsoft Office PowerPoint</Application>
  <PresentationFormat>Widescreen</PresentationFormat>
  <Paragraphs>243</Paragraphs>
  <Slides>44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-apple-system</vt:lpstr>
      <vt:lpstr>Arial</vt:lpstr>
      <vt:lpstr>Calibri</vt:lpstr>
      <vt:lpstr>Calibri Light</vt:lpstr>
      <vt:lpstr>Cambria Math</vt:lpstr>
      <vt:lpstr>Wingdings</vt:lpstr>
      <vt:lpstr>Office Theme</vt:lpstr>
      <vt:lpstr> Linear Regression</vt:lpstr>
      <vt:lpstr>Goal</vt:lpstr>
      <vt:lpstr>PowerPoint Presentation</vt:lpstr>
      <vt:lpstr>Attribute/Feature/Variables</vt:lpstr>
      <vt:lpstr>Types of Variables</vt:lpstr>
      <vt:lpstr>Historical Origin of Regression</vt:lpstr>
      <vt:lpstr>Regression</vt:lpstr>
      <vt:lpstr>Terminologies</vt:lpstr>
      <vt:lpstr>Terminologies</vt:lpstr>
      <vt:lpstr>Terminologies</vt:lpstr>
      <vt:lpstr>Hypothesis Behind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Loss Function</vt:lpstr>
      <vt:lpstr>The Gradient Descent Algorithm</vt:lpstr>
      <vt:lpstr>Gradient Descent</vt:lpstr>
      <vt:lpstr>Gradient Descent</vt:lpstr>
      <vt:lpstr>Gradient Descent</vt:lpstr>
      <vt:lpstr>Gradient Descent</vt:lpstr>
      <vt:lpstr>PowerPoint Presentation</vt:lpstr>
      <vt:lpstr>Gradient Descent</vt:lpstr>
      <vt:lpstr>Gradient Descent – Low Learning Rate</vt:lpstr>
      <vt:lpstr>Gradient Descent – High Learning Rate</vt:lpstr>
      <vt:lpstr>Gradient Descent – Nonconvex cost function</vt:lpstr>
      <vt:lpstr>Gradient Descent – Feature Scaling</vt:lpstr>
      <vt:lpstr>Batch Gradient Descent</vt:lpstr>
      <vt:lpstr>Learning Rate</vt:lpstr>
      <vt:lpstr>Stochastic Gradient Descent</vt:lpstr>
      <vt:lpstr>Stochastic Gradient Descent</vt:lpstr>
      <vt:lpstr>Mini-batch Gradient Descent</vt:lpstr>
      <vt:lpstr>Polynomial Regression</vt:lpstr>
      <vt:lpstr>Effect of Learning Rate</vt:lpstr>
      <vt:lpstr>PowerPoint Presentation</vt:lpstr>
      <vt:lpstr>R2 Meaning</vt:lpstr>
      <vt:lpstr>Example</vt:lpstr>
      <vt:lpstr>Explanation of R2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Psychohistorian</dc:creator>
  <cp:lastModifiedBy>Intisar Naheen</cp:lastModifiedBy>
  <cp:revision>51</cp:revision>
  <dcterms:created xsi:type="dcterms:W3CDTF">2020-04-18T06:34:39Z</dcterms:created>
  <dcterms:modified xsi:type="dcterms:W3CDTF">2022-03-03T05:56:05Z</dcterms:modified>
</cp:coreProperties>
</file>