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6" r:id="rId2"/>
    <p:sldId id="328" r:id="rId3"/>
    <p:sldId id="265" r:id="rId4"/>
    <p:sldId id="292" r:id="rId5"/>
    <p:sldId id="293" r:id="rId6"/>
    <p:sldId id="329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6377B-0702-4785-B77F-C40D85A547AA}" v="19" dt="2022-12-14T03:31:30.163"/>
    <p1510:client id="{8750E203-6BF7-41CA-8248-9F1D41878129}" v="115" dt="2022-12-12T08:56:58.140"/>
    <p1510:client id="{C27197B8-2071-4469-97F8-97168CD81345}" v="4" dt="2022-12-09T17:06:41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sat Khan" userId="826ac62dfbb52e43" providerId="Windows Live" clId="Web-{8750E203-6BF7-41CA-8248-9F1D41878129}"/>
    <pc:docChg chg="addSld modSld">
      <pc:chgData name="Riasat Khan" userId="826ac62dfbb52e43" providerId="Windows Live" clId="Web-{8750E203-6BF7-41CA-8248-9F1D41878129}" dt="2022-12-12T08:56:58.140" v="99" actId="20577"/>
      <pc:docMkLst>
        <pc:docMk/>
      </pc:docMkLst>
      <pc:sldChg chg="modSp">
        <pc:chgData name="Riasat Khan" userId="826ac62dfbb52e43" providerId="Windows Live" clId="Web-{8750E203-6BF7-41CA-8248-9F1D41878129}" dt="2022-12-12T04:57:49.311" v="65"/>
        <pc:sldMkLst>
          <pc:docMk/>
          <pc:sldMk cId="0" sldId="292"/>
        </pc:sldMkLst>
        <pc:graphicFrameChg chg="mod modGraphic">
          <ac:chgData name="Riasat Khan" userId="826ac62dfbb52e43" providerId="Windows Live" clId="Web-{8750E203-6BF7-41CA-8248-9F1D41878129}" dt="2022-12-12T04:55:40.355" v="27"/>
          <ac:graphicFrameMkLst>
            <pc:docMk/>
            <pc:sldMk cId="0" sldId="292"/>
            <ac:graphicFrameMk id="6" creationId="{1240E029-31ED-0DC6-EA8B-FDA4ED93D62B}"/>
          </ac:graphicFrameMkLst>
        </pc:graphicFrameChg>
        <pc:graphicFrameChg chg="mod modGraphic">
          <ac:chgData name="Riasat Khan" userId="826ac62dfbb52e43" providerId="Windows Live" clId="Web-{8750E203-6BF7-41CA-8248-9F1D41878129}" dt="2022-12-12T04:56:25.981" v="55"/>
          <ac:graphicFrameMkLst>
            <pc:docMk/>
            <pc:sldMk cId="0" sldId="292"/>
            <ac:graphicFrameMk id="8" creationId="{D8C45CE2-A8C9-745D-8BBE-48C52FA406DA}"/>
          </ac:graphicFrameMkLst>
        </pc:graphicFrameChg>
        <pc:graphicFrameChg chg="mod modGraphic">
          <ac:chgData name="Riasat Khan" userId="826ac62dfbb52e43" providerId="Windows Live" clId="Web-{8750E203-6BF7-41CA-8248-9F1D41878129}" dt="2022-12-12T04:57:49.311" v="65"/>
          <ac:graphicFrameMkLst>
            <pc:docMk/>
            <pc:sldMk cId="0" sldId="292"/>
            <ac:graphicFrameMk id="9" creationId="{1FACDE68-4383-985F-1A06-8F4FE64137A2}"/>
          </ac:graphicFrameMkLst>
        </pc:graphicFrameChg>
      </pc:sldChg>
      <pc:sldChg chg="modSp">
        <pc:chgData name="Riasat Khan" userId="826ac62dfbb52e43" providerId="Windows Live" clId="Web-{8750E203-6BF7-41CA-8248-9F1D41878129}" dt="2022-12-12T04:56:56.013" v="63" actId="20577"/>
        <pc:sldMkLst>
          <pc:docMk/>
          <pc:sldMk cId="0" sldId="293"/>
        </pc:sldMkLst>
        <pc:spChg chg="mod">
          <ac:chgData name="Riasat Khan" userId="826ac62dfbb52e43" providerId="Windows Live" clId="Web-{8750E203-6BF7-41CA-8248-9F1D41878129}" dt="2022-12-12T04:56:56.013" v="63" actId="20577"/>
          <ac:spMkLst>
            <pc:docMk/>
            <pc:sldMk cId="0" sldId="293"/>
            <ac:spMk id="11266" creationId="{13184861-0500-40E7-5028-97B3CD3DAC08}"/>
          </ac:spMkLst>
        </pc:spChg>
      </pc:sldChg>
      <pc:sldChg chg="delSp modSp new">
        <pc:chgData name="Riasat Khan" userId="826ac62dfbb52e43" providerId="Windows Live" clId="Web-{8750E203-6BF7-41CA-8248-9F1D41878129}" dt="2022-12-12T08:56:58.140" v="99" actId="20577"/>
        <pc:sldMkLst>
          <pc:docMk/>
          <pc:sldMk cId="1410751801" sldId="329"/>
        </pc:sldMkLst>
        <pc:spChg chg="mod">
          <ac:chgData name="Riasat Khan" userId="826ac62dfbb52e43" providerId="Windows Live" clId="Web-{8750E203-6BF7-41CA-8248-9F1D41878129}" dt="2022-12-12T08:50:09.423" v="88" actId="20577"/>
          <ac:spMkLst>
            <pc:docMk/>
            <pc:sldMk cId="1410751801" sldId="329"/>
            <ac:spMk id="2" creationId="{9377A784-6A67-A5AA-1CA6-0435846C8AE0}"/>
          </ac:spMkLst>
        </pc:spChg>
        <pc:spChg chg="mod">
          <ac:chgData name="Riasat Khan" userId="826ac62dfbb52e43" providerId="Windows Live" clId="Web-{8750E203-6BF7-41CA-8248-9F1D41878129}" dt="2022-12-12T08:56:58.140" v="99" actId="20577"/>
          <ac:spMkLst>
            <pc:docMk/>
            <pc:sldMk cId="1410751801" sldId="329"/>
            <ac:spMk id="3" creationId="{73212AE2-DBAF-2939-0DFC-43F88C1275B8}"/>
          </ac:spMkLst>
        </pc:spChg>
        <pc:spChg chg="del">
          <ac:chgData name="Riasat Khan" userId="826ac62dfbb52e43" providerId="Windows Live" clId="Web-{8750E203-6BF7-41CA-8248-9F1D41878129}" dt="2022-12-12T05:04:40.399" v="67"/>
          <ac:spMkLst>
            <pc:docMk/>
            <pc:sldMk cId="1410751801" sldId="329"/>
            <ac:spMk id="4" creationId="{A3817BBF-7ECB-AD67-5C69-B38671A16A9D}"/>
          </ac:spMkLst>
        </pc:spChg>
        <pc:spChg chg="del">
          <ac:chgData name="Riasat Khan" userId="826ac62dfbb52e43" providerId="Windows Live" clId="Web-{8750E203-6BF7-41CA-8248-9F1D41878129}" dt="2022-12-12T05:04:42.118" v="68"/>
          <ac:spMkLst>
            <pc:docMk/>
            <pc:sldMk cId="1410751801" sldId="329"/>
            <ac:spMk id="5" creationId="{92F8086F-48EE-14AF-4257-9DE3F7A75C45}"/>
          </ac:spMkLst>
        </pc:spChg>
      </pc:sldChg>
    </pc:docChg>
  </pc:docChgLst>
  <pc:docChgLst>
    <pc:chgData name="Riasat Khan" userId="826ac62dfbb52e43" providerId="Windows Live" clId="Web-{67A6377B-0702-4785-B77F-C40D85A547AA}"/>
    <pc:docChg chg="modSld">
      <pc:chgData name="Riasat Khan" userId="826ac62dfbb52e43" providerId="Windows Live" clId="Web-{67A6377B-0702-4785-B77F-C40D85A547AA}" dt="2022-12-14T03:31:30.163" v="18" actId="20577"/>
      <pc:docMkLst>
        <pc:docMk/>
      </pc:docMkLst>
      <pc:sldChg chg="modSp">
        <pc:chgData name="Riasat Khan" userId="826ac62dfbb52e43" providerId="Windows Live" clId="Web-{67A6377B-0702-4785-B77F-C40D85A547AA}" dt="2022-12-14T03:31:30.163" v="18" actId="20577"/>
        <pc:sldMkLst>
          <pc:docMk/>
          <pc:sldMk cId="1410751801" sldId="329"/>
        </pc:sldMkLst>
        <pc:spChg chg="mod">
          <ac:chgData name="Riasat Khan" userId="826ac62dfbb52e43" providerId="Windows Live" clId="Web-{67A6377B-0702-4785-B77F-C40D85A547AA}" dt="2022-12-14T03:31:30.163" v="18" actId="20577"/>
          <ac:spMkLst>
            <pc:docMk/>
            <pc:sldMk cId="1410751801" sldId="329"/>
            <ac:spMk id="3" creationId="{73212AE2-DBAF-2939-0DFC-43F88C1275B8}"/>
          </ac:spMkLst>
        </pc:spChg>
      </pc:sldChg>
    </pc:docChg>
  </pc:docChgLst>
  <pc:docChgLst>
    <pc:chgData name="Riasat Khan" userId="826ac62dfbb52e43" providerId="LiveId" clId="{C27197B8-2071-4469-97F8-97168CD81345}"/>
    <pc:docChg chg="modSld">
      <pc:chgData name="Riasat Khan" userId="826ac62dfbb52e43" providerId="LiveId" clId="{C27197B8-2071-4469-97F8-97168CD81345}" dt="2022-12-09T17:06:41.800" v="35" actId="14100"/>
      <pc:docMkLst>
        <pc:docMk/>
      </pc:docMkLst>
      <pc:sldChg chg="modSp mod">
        <pc:chgData name="Riasat Khan" userId="826ac62dfbb52e43" providerId="LiveId" clId="{C27197B8-2071-4469-97F8-97168CD81345}" dt="2022-12-09T17:06:41.800" v="35" actId="14100"/>
        <pc:sldMkLst>
          <pc:docMk/>
          <pc:sldMk cId="0" sldId="265"/>
        </pc:sldMkLst>
        <pc:spChg chg="mod">
          <ac:chgData name="Riasat Khan" userId="826ac62dfbb52e43" providerId="LiveId" clId="{C27197B8-2071-4469-97F8-97168CD81345}" dt="2022-12-09T17:06:41.800" v="35" actId="14100"/>
          <ac:spMkLst>
            <pc:docMk/>
            <pc:sldMk cId="0" sldId="265"/>
            <ac:spMk id="8194" creationId="{EB5FA390-6267-7D0D-A1D4-EBFD3AE9ED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30523D4-D3AA-182B-792A-4AFE4A83A3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DDCAEC9-4174-B7C5-78A1-60C222478B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1EA6E3-3B79-2859-1679-9D69A290A1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C6E2B4-7056-AA13-DFCC-6B1F122073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153A75F-BD16-35D8-6DE8-C5596A27FB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8BA51ED-0635-7EF0-C349-B82265E5E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9AC90B0-B19D-4CF9-A7E5-C12781B76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8D08622-170A-3CDC-A1DC-E348D5218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3CEE3-E442-45DA-B94E-5680F96B181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4EC9237-4192-3C3D-85A9-91B0D24CB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724D965-9078-3B4C-9B85-1C9715DC7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34A8BD2-A3EF-CB31-B82F-011EDA733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9C8B3-9966-4E60-84F5-E4A2473E611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4AA3833-8FD8-4FC3-33F0-7F28B1A7F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59DE242-C32D-FD8F-0AE7-F52C7F03F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A948575-059F-6FD8-5DE9-1457F41C9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CB15FA-E45E-4227-8242-472486DCAC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7CC0425-83DF-66B1-7B02-30A935382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788ADC1-C731-3833-32EF-893F3EC92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0488-9B27-CC78-CD93-9CF7CA00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AEB1-233E-A9FC-326E-42222A07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346C-48AC-B8D6-8907-ECED65AA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56F40-449F-4926-AF24-838B3D7F2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8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6B32-7F9A-81D5-5049-B0E79088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3FD9-A9DB-6020-97FC-F14CD3E6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966C-0514-82F0-06C1-8D60A12E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52C2-5132-4D8F-BF28-E25D5BFF8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6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38EC-1D57-1CF7-A7DF-0DED95A9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9B2C-ADE4-1916-9703-8A0CAA97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623F-0515-DC92-6F7A-A4F406FB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C44BC-7841-44DD-BF33-A73E87DF3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0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9AFB90-6DAA-A02B-11BC-984A44AB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FE8FF6-335F-DA1F-5F9E-141EF27D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8E8101-2CC1-BB3F-7C06-96FC9264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BF00F6-71ED-4629-AAF8-4B393349E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042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780F-F69A-7A3D-3F53-1FAAFCA3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E317-1F1E-FD05-7214-6BA69713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3A29-06B4-EBA6-D539-2AC40B9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07811-17F8-41BF-B32D-C591A2332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AC98-B285-E4A4-E7EE-C81CD2F5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6F96-EDC5-0CBE-776E-9D03725B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DAE3-96B2-C7AF-A15C-4DA94C19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78939-9B08-4F6F-B4A9-6C6C214A4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3CD8F9-66AE-5CE0-0D91-79A97E4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503C9B-0103-4B97-F02F-2D4FE259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AD27BD-F9D6-3B74-8EFB-029A939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BCF4-8BB0-4E09-BB97-02471B203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75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31BB19-D72D-D986-DE6A-2E3EA7B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6BA341-FCA0-0ABC-74DC-EF939E8B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F1849A-10E1-4BE5-003E-E277DAA8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1074-A0FC-4F0C-89FA-C9337E564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1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0E89177-5F03-6CEF-E9F1-7438C299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EF796F-DA6F-805A-BE34-6824AA85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C63C23-4F50-825D-4783-AEBBC935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04B4-23FE-4F53-BDA4-4582A3B80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4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AC5F9EE-CB5D-0D6D-F7B6-B35D0162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9AB65A-E319-F699-1A69-9CDBC80C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6D0AAC-2D4C-0C67-E510-A35A1F44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7CCF5-83A5-4D8B-AB86-F6DC777C1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1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7B05E6-82CC-C03A-BDD1-BBC2EBEC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FAC194-B36F-FEC5-9E72-183361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B7A52E-9916-A5B9-7D76-B38CD1C5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57B9-4767-4E79-B639-1A47B33CF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83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BE7F601-696C-3102-7974-BE3CAB99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341479-024D-6B4D-3951-61B75186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B419D9-7BF0-D031-7AB5-F643835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4DF0E-8A2D-4631-975A-219F49613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9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973EBC5-E0FA-0A73-40EE-4A2EDC2E341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1E0FA66-B8E1-F81B-9148-AFD6C42C6C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4717-FB39-0F03-4360-FC002F3B9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E02D-A03E-B50A-2D06-6F64694D0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3647-E851-4C4C-96DB-90AFCDA5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A676EC-A814-4762-ACD6-29A4493C6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6EF2C60-B337-C6C8-BE6F-7E39F67C1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Classification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B0CC643-58F2-B353-B047-C4644D681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5A7202-EFFD-DE21-A378-EC29829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 Theorem</a:t>
            </a:r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3D97B130-2C22-50C3-4BB7-832960F30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11450"/>
            <a:ext cx="6781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>
            <a:extLst>
              <a:ext uri="{FF2B5EF4-FFF2-40B4-BE49-F238E27FC236}">
                <a16:creationId xmlns:a16="http://schemas.microsoft.com/office/drawing/2014/main" id="{6DCD5CD7-79F8-8F31-B262-2114E5FF8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592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Normalization Constant</a:t>
            </a:r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5B548F1-6E8E-7E8E-53C0-8F2A0415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066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Arial" panose="020B0604020202020204" pitchFamily="34" charset="0"/>
              </a:rPr>
              <a:t>Likelihood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EBE3EC96-D74C-1EC6-780D-403CD1FA9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0665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800080"/>
                </a:solidFill>
                <a:latin typeface="Arial" panose="020B0604020202020204" pitchFamily="34" charset="0"/>
              </a:rPr>
              <a:t>Prior</a:t>
            </a:r>
          </a:p>
        </p:txBody>
      </p:sp>
      <p:sp>
        <p:nvSpPr>
          <p:cNvPr id="6151" name="Line 9">
            <a:extLst>
              <a:ext uri="{FF2B5EF4-FFF2-40B4-BE49-F238E27FC236}">
                <a16:creationId xmlns:a16="http://schemas.microsoft.com/office/drawing/2014/main" id="{0A9A8399-0527-0786-4811-2FD78B02C5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2711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">
            <a:extLst>
              <a:ext uri="{FF2B5EF4-FFF2-40B4-BE49-F238E27FC236}">
                <a16:creationId xmlns:a16="http://schemas.microsoft.com/office/drawing/2014/main" id="{4796E689-7F76-8102-D0BF-C37A05DFD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114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2">
            <a:extLst>
              <a:ext uri="{FF2B5EF4-FFF2-40B4-BE49-F238E27FC236}">
                <a16:creationId xmlns:a16="http://schemas.microsoft.com/office/drawing/2014/main" id="{1ECD80D0-7090-918D-10B0-26EE4F372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0068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4" name="Picture 2" descr="Text&#10;&#10;Description automatically generated">
            <a:extLst>
              <a:ext uri="{FF2B5EF4-FFF2-40B4-BE49-F238E27FC236}">
                <a16:creationId xmlns:a16="http://schemas.microsoft.com/office/drawing/2014/main" id="{A5592ACA-8F97-D415-7A4D-73567365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0825"/>
            <a:ext cx="7696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Content Placeholder 1">
            <a:extLst>
              <a:ext uri="{FF2B5EF4-FFF2-40B4-BE49-F238E27FC236}">
                <a16:creationId xmlns:a16="http://schemas.microsoft.com/office/drawing/2014/main" id="{E7A45101-9887-5A11-E30D-FD590494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Derived from conditional probability: likelihood of an event or outcome occurring, based on the occurrence of a previous event or outcome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5FA390-6267-7D0D-A1D4-EBFD3AE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Bayes: innocent/unsophisticated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901A9E-ED08-595C-C393-1FF8FA98B9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0" y="1219200"/>
            <a:ext cx="9144000" cy="4906963"/>
          </a:xfrm>
          <a:blipFill>
            <a:blip r:embed="rId3"/>
            <a:stretch>
              <a:fillRect l="-867" t="-173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84224815-C7E2-3E7A-7A62-5D5742CA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3665538"/>
            <a:ext cx="90566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7CD2E95-0DD8-8A3A-1011-00F4ACDC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4000"/>
              <a:t>Example of the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AB90-A826-89A8-2980-0EE98E02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163" y="609600"/>
            <a:ext cx="9144001" cy="6248400"/>
          </a:xfrm>
        </p:spPr>
        <p:txBody>
          <a:bodyPr/>
          <a:lstStyle/>
          <a:p>
            <a:pPr>
              <a:defRPr/>
            </a:pPr>
            <a:r>
              <a:rPr lang="en-US" dirty="0"/>
              <a:t>Outlook feature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Temperature feature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40E029-31ED-0DC6-EA8B-FDA4ED93D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05117"/>
              </p:ext>
            </p:extLst>
          </p:nvPr>
        </p:nvGraphicFramePr>
        <p:xfrm>
          <a:off x="0" y="1012825"/>
          <a:ext cx="5456240" cy="266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6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P(Y)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P(N)</a:t>
                      </a:r>
                    </a:p>
                  </a:txBody>
                  <a:tcPr marL="91434" marR="91434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75">
                <a:tc>
                  <a:txBody>
                    <a:bodyPr/>
                    <a:lstStyle/>
                    <a:p>
                      <a:r>
                        <a:rPr lang="en-US" sz="1800" dirty="0"/>
                        <a:t>Sunny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P(S|Y) 2/9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N) 3/5</a:t>
                      </a:r>
                    </a:p>
                  </a:txBody>
                  <a:tcPr marL="91434" marR="91434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75">
                <a:tc>
                  <a:txBody>
                    <a:bodyPr/>
                    <a:lstStyle/>
                    <a:p>
                      <a:r>
                        <a:rPr lang="en-US" sz="1800" dirty="0"/>
                        <a:t>Overcast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Y) 4/9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P(0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N) 0/5</a:t>
                      </a:r>
                    </a:p>
                  </a:txBody>
                  <a:tcPr marL="91434" marR="91434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75"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P(R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Y) 3/9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P(R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|N</a:t>
                      </a:r>
                      <a:r>
                        <a:rPr lang="en-US" sz="1800" dirty="0"/>
                        <a:t>) 2/5</a:t>
                      </a:r>
                    </a:p>
                  </a:txBody>
                  <a:tcPr marL="91434" marR="91434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r>
                        <a:rPr lang="en-US" sz="1800" b="1" dirty="0"/>
                        <a:t>Total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9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5</a:t>
                      </a:r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 marL="91434" marR="91434" marT="45698" marB="45698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91434" marR="91434" marT="45698" marB="456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8C45CE2-A8C9-745D-8BBE-48C52FA4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50850"/>
              </p:ext>
            </p:extLst>
          </p:nvPr>
        </p:nvGraphicFramePr>
        <p:xfrm>
          <a:off x="0" y="4114800"/>
          <a:ext cx="5499100" cy="27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74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P(Y)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P(N)</a:t>
                      </a:r>
                    </a:p>
                  </a:txBody>
                  <a:tcPr marL="91431" marR="91431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r>
                        <a:rPr lang="en-US" sz="1800" dirty="0"/>
                        <a:t>Hot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P(H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Y) 2/9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P(H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N) 2/5</a:t>
                      </a:r>
                    </a:p>
                  </a:txBody>
                  <a:tcPr marL="91431" marR="91431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r>
                        <a:rPr lang="en-US" sz="1800" dirty="0"/>
                        <a:t>Mild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P(M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Y) 4/9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P(M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N) 2/5</a:t>
                      </a:r>
                    </a:p>
                  </a:txBody>
                  <a:tcPr marL="91431" marR="91431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r>
                        <a:rPr lang="en-US" sz="1800" dirty="0"/>
                        <a:t>Cool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P(C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</a:t>
                      </a:r>
                      <a:r>
                        <a:rPr lang="en-US" sz="1800" dirty="0"/>
                        <a:t>Y) 3/9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P(C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|N</a:t>
                      </a:r>
                      <a:r>
                        <a:rPr lang="en-US" sz="1800" dirty="0"/>
                        <a:t>) 1/5</a:t>
                      </a:r>
                    </a:p>
                  </a:txBody>
                  <a:tcPr marL="91431" marR="91431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48">
                <a:tc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9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5</a:t>
                      </a:r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 marL="91431" marR="91431" marT="45717" marB="45717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91431" marR="91431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FACDE68-4383-985F-1A06-8F4FE641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65932"/>
              </p:ext>
            </p:extLst>
          </p:nvPr>
        </p:nvGraphicFramePr>
        <p:xfrm>
          <a:off x="6019800" y="3090863"/>
          <a:ext cx="3101976" cy="202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P(Y)</a:t>
                      </a:r>
                    </a:p>
                    <a:p>
                      <a:r>
                        <a:rPr lang="en-US" sz="1800" dirty="0"/>
                        <a:t>9/14</a:t>
                      </a:r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P(N)</a:t>
                      </a:r>
                    </a:p>
                    <a:p>
                      <a:r>
                        <a:rPr lang="en-US" sz="1800" dirty="0"/>
                        <a:t>5/14</a:t>
                      </a:r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6">
                <a:tc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13184861-0500-40E7-5028-97B3CD3DAC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Test data: Sunny, Hot: Features</a:t>
            </a:r>
          </a:p>
          <a:p>
            <a:pPr eaLnBrk="1" hangingPunct="1"/>
            <a:r>
              <a:rPr lang="en-US" altLang="zh-TW" sz="2800" dirty="0">
                <a:ea typeface="新細明體"/>
              </a:rPr>
              <a:t>Probability of Yes given {Sunny, Hot}= P(S</a:t>
            </a:r>
            <a:r>
              <a:rPr lang="en-US" sz="2800" dirty="0">
                <a:ea typeface="+mn-lt"/>
                <a:cs typeface="+mn-lt"/>
              </a:rPr>
              <a:t>|</a:t>
            </a:r>
            <a:r>
              <a:rPr lang="en-US" altLang="zh-TW" sz="2800" dirty="0">
                <a:ea typeface="新細明體"/>
              </a:rPr>
              <a:t>Y)×P(H</a:t>
            </a:r>
            <a:r>
              <a:rPr lang="en-US" sz="2800" dirty="0">
                <a:ea typeface="+mn-lt"/>
                <a:cs typeface="+mn-lt"/>
              </a:rPr>
              <a:t>|</a:t>
            </a:r>
            <a:r>
              <a:rPr lang="en-US" altLang="zh-TW" sz="2800" dirty="0">
                <a:ea typeface="新細明體"/>
              </a:rPr>
              <a:t>Y)×P(Y)= 2/9×2/9×9/14=2/63=0.031</a:t>
            </a:r>
            <a:endParaRPr lang="en-US" altLang="zh-TW" sz="2800" dirty="0">
              <a:ea typeface="新細明體"/>
              <a:cs typeface="Calibri"/>
            </a:endParaRPr>
          </a:p>
          <a:p>
            <a:pPr eaLnBrk="1" hangingPunct="1"/>
            <a:r>
              <a:rPr lang="en-US" altLang="zh-TW" sz="2800" dirty="0">
                <a:ea typeface="新細明體"/>
              </a:rPr>
              <a:t>Probability of No given {Sunny, Hot}= P(S</a:t>
            </a:r>
            <a:r>
              <a:rPr lang="en-US" sz="2800" dirty="0">
                <a:ea typeface="+mn-lt"/>
                <a:cs typeface="+mn-lt"/>
              </a:rPr>
              <a:t>|</a:t>
            </a:r>
            <a:r>
              <a:rPr lang="en-US" altLang="zh-TW" sz="2800" dirty="0">
                <a:ea typeface="新細明體"/>
              </a:rPr>
              <a:t>N)×P(H</a:t>
            </a:r>
            <a:r>
              <a:rPr lang="en-US" sz="2800" dirty="0">
                <a:ea typeface="+mn-lt"/>
                <a:cs typeface="+mn-lt"/>
              </a:rPr>
              <a:t>|</a:t>
            </a:r>
            <a:r>
              <a:rPr lang="en-US" altLang="zh-TW" sz="2800" dirty="0">
                <a:ea typeface="新細明體"/>
              </a:rPr>
              <a:t>N)×P(N)=3/5×2/5×5/14=3/35=0.085</a:t>
            </a:r>
            <a:endParaRPr lang="en-US" altLang="zh-TW" sz="2800" dirty="0">
              <a:ea typeface="新細明體"/>
              <a:cs typeface="Calibri"/>
            </a:endParaRPr>
          </a:p>
          <a:p>
            <a:pPr eaLnBrk="1" hangingPunct="1"/>
            <a:r>
              <a:rPr lang="en-US" altLang="zh-TW" sz="2800" dirty="0"/>
              <a:t>Normalized: Probability of Yes given {Sunny, Hot}= 0.031/(0.031+0.085)=0.267 </a:t>
            </a:r>
          </a:p>
          <a:p>
            <a:pPr eaLnBrk="1" hangingPunct="1"/>
            <a:r>
              <a:rPr lang="en-US" altLang="zh-TW" sz="2800" dirty="0"/>
              <a:t>Normalized: Probability of Yes given {Sunny, Hot}= 0.085/(0.031+0.085)=0.733 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Therefore, the prediction is N</a:t>
            </a:r>
            <a:r>
              <a:rPr lang="en-US" altLang="zh-TW" sz="2800" dirty="0"/>
              <a:t>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A784-6A67-A5AA-1CA6-0435846C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Different types of Naïve Bayes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2AE2-DBAF-2939-0DFC-43F88C1275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-2875" y="1600200"/>
            <a:ext cx="9142561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Multinomial Naive Bayes: Most common one. </a:t>
            </a:r>
            <a:r>
              <a:rPr lang="en-US" dirty="0">
                <a:ea typeface="+mn-lt"/>
                <a:cs typeface="+mn-lt"/>
              </a:rPr>
              <a:t>Suitable for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discrete data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Gaussian Naive Bayes: </a:t>
            </a:r>
            <a:r>
              <a:rPr lang="en-US" dirty="0">
                <a:ea typeface="+mn-lt"/>
                <a:cs typeface="+mn-lt"/>
              </a:rPr>
              <a:t>Suitable for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continuous data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Bernoulli Naive Bayes: Like </a:t>
            </a:r>
            <a:r>
              <a:rPr lang="en-US" err="1">
                <a:cs typeface="Calibri"/>
              </a:rPr>
              <a:t>MultinomialNB</a:t>
            </a:r>
            <a:r>
              <a:rPr lang="en-US" dirty="0">
                <a:cs typeface="Calibri"/>
              </a:rPr>
              <a:t>, this classifier is suitable for discrete data. The difference is that while </a:t>
            </a:r>
            <a:r>
              <a:rPr lang="en-US" dirty="0" err="1">
                <a:cs typeface="Calibri"/>
              </a:rPr>
              <a:t>MultinomialNB</a:t>
            </a:r>
            <a:r>
              <a:rPr lang="en-US" dirty="0">
                <a:cs typeface="Calibri"/>
              </a:rPr>
              <a:t> works with occurrence counts, </a:t>
            </a:r>
            <a:r>
              <a:rPr lang="en-US" dirty="0" err="1">
                <a:cs typeface="Calibri"/>
              </a:rPr>
              <a:t>BernoulliNB</a:t>
            </a:r>
            <a:r>
              <a:rPr lang="en-US" dirty="0">
                <a:cs typeface="Calibri"/>
              </a:rPr>
              <a:t> is designed for </a:t>
            </a:r>
            <a:r>
              <a:rPr lang="en-US">
                <a:cs typeface="Calibri"/>
              </a:rPr>
              <a:t>binary/Boolean</a:t>
            </a:r>
            <a:r>
              <a:rPr lang="en-US" dirty="0">
                <a:cs typeface="Calibri"/>
              </a:rPr>
              <a:t> features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7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298</Words>
  <Application>Microsoft Office PowerPoint</Application>
  <PresentationFormat>On-screen Show (4:3)</PresentationFormat>
  <Paragraphs>88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Naïve Bayes Classification</vt:lpstr>
      <vt:lpstr>Bayes Theorem</vt:lpstr>
      <vt:lpstr>Naïve Bayes: innocent/unsophisticated</vt:lpstr>
      <vt:lpstr>Example of the Naïve Bayes Classifier</vt:lpstr>
      <vt:lpstr>PowerPoint Presentation</vt:lpstr>
      <vt:lpstr>Different types of Naïve Bayes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Classification</dc:title>
  <dc:creator>School of Computer Science</dc:creator>
  <cp:lastModifiedBy>Riasat Khan</cp:lastModifiedBy>
  <cp:revision>114</cp:revision>
  <cp:lastPrinted>2013-03-05T11:52:57Z</cp:lastPrinted>
  <dcterms:created xsi:type="dcterms:W3CDTF">2007-01-25T04:25:41Z</dcterms:created>
  <dcterms:modified xsi:type="dcterms:W3CDTF">2022-12-14T03:31:37Z</dcterms:modified>
</cp:coreProperties>
</file>