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9" r:id="rId2"/>
  </p:sldMasterIdLst>
  <p:sldIdLst>
    <p:sldId id="256" r:id="rId3"/>
    <p:sldId id="257" r:id="rId4"/>
    <p:sldId id="258" r:id="rId5"/>
    <p:sldId id="260" r:id="rId6"/>
    <p:sldId id="259" r:id="rId7"/>
    <p:sldId id="266" r:id="rId8"/>
    <p:sldId id="265" r:id="rId9"/>
    <p:sldId id="264" r:id="rId10"/>
    <p:sldId id="261" r:id="rId11"/>
    <p:sldId id="267" r:id="rId12"/>
    <p:sldId id="263" r:id="rId13"/>
    <p:sldId id="262" r:id="rId14"/>
    <p:sldId id="268" r:id="rId15"/>
    <p:sldId id="269" r:id="rId16"/>
    <p:sldId id="270" r:id="rId17"/>
    <p:sldId id="271" r:id="rId18"/>
    <p:sldId id="273" r:id="rId19"/>
    <p:sldId id="272" r:id="rId20"/>
    <p:sldId id="274" r:id="rId21"/>
    <p:sldId id="275" r:id="rId22"/>
    <p:sldId id="276" r:id="rId23"/>
    <p:sldId id="284" r:id="rId24"/>
    <p:sldId id="302" r:id="rId25"/>
    <p:sldId id="303" r:id="rId26"/>
    <p:sldId id="300" r:id="rId27"/>
    <p:sldId id="304" r:id="rId28"/>
    <p:sldId id="305" r:id="rId29"/>
    <p:sldId id="306" r:id="rId30"/>
    <p:sldId id="301" r:id="rId31"/>
    <p:sldId id="296" r:id="rId32"/>
    <p:sldId id="283" r:id="rId33"/>
    <p:sldId id="287" r:id="rId34"/>
    <p:sldId id="286" r:id="rId35"/>
    <p:sldId id="288" r:id="rId36"/>
    <p:sldId id="289" r:id="rId37"/>
    <p:sldId id="291" r:id="rId38"/>
    <p:sldId id="292" r:id="rId39"/>
    <p:sldId id="277" r:id="rId40"/>
    <p:sldId id="279" r:id="rId41"/>
    <p:sldId id="281" r:id="rId42"/>
    <p:sldId id="282"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7" autoAdjust="0"/>
    <p:restoredTop sz="94660"/>
  </p:normalViewPr>
  <p:slideViewPr>
    <p:cSldViewPr snapToGrid="0">
      <p:cViewPr varScale="1">
        <p:scale>
          <a:sx n="68" d="100"/>
          <a:sy n="68" d="100"/>
        </p:scale>
        <p:origin x="84" y="10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type="parTrans" cxnId="{2E52E252-E48F-4606-9064-115712D79569}">
      <dgm:prSet/>
      <dgm:spPr/>
      <dgm:t>
        <a:bodyPr/>
        <a:lstStyle/>
        <a:p>
          <a:endParaRPr lang="en-US"/>
        </a:p>
      </dgm:t>
    </dgm:pt>
    <dgm:pt modelId="{5280FFCE-1F58-42B6-88D9-1214CFC06E3D}" type="sibTrans" cxnId="{2E52E252-E48F-4606-9064-115712D79569}">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can see 261 &amp; 98 Null  Values in BMI and Smoking status.</a:t>
          </a:r>
        </a:p>
      </dsp:txBody>
      <dsp:txXfrm>
        <a:off x="25896" y="46610"/>
        <a:ext cx="2443346" cy="773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There is no Null values after handling missing value.</a:t>
          </a:r>
        </a:p>
      </dsp:txBody>
      <dsp:txXfrm>
        <a:off x="25896" y="46610"/>
        <a:ext cx="2443346" cy="773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6854600" y="1432200"/>
            <a:ext cx="4727600" cy="33184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5200"/>
              <a:buNone/>
              <a:defRPr sz="6667"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6933"/>
            </a:lvl2pPr>
            <a:lvl3pPr lvl="2" algn="l">
              <a:lnSpc>
                <a:spcPct val="100000"/>
              </a:lnSpc>
              <a:spcBef>
                <a:spcPts val="0"/>
              </a:spcBef>
              <a:spcAft>
                <a:spcPts val="0"/>
              </a:spcAft>
              <a:buSzPts val="5200"/>
              <a:buNone/>
              <a:defRPr sz="6933"/>
            </a:lvl3pPr>
            <a:lvl4pPr lvl="3" algn="l">
              <a:lnSpc>
                <a:spcPct val="100000"/>
              </a:lnSpc>
              <a:spcBef>
                <a:spcPts val="0"/>
              </a:spcBef>
              <a:spcAft>
                <a:spcPts val="0"/>
              </a:spcAft>
              <a:buSzPts val="5200"/>
              <a:buNone/>
              <a:defRPr sz="6933"/>
            </a:lvl4pPr>
            <a:lvl5pPr lvl="4" algn="l">
              <a:lnSpc>
                <a:spcPct val="100000"/>
              </a:lnSpc>
              <a:spcBef>
                <a:spcPts val="0"/>
              </a:spcBef>
              <a:spcAft>
                <a:spcPts val="0"/>
              </a:spcAft>
              <a:buSzPts val="5200"/>
              <a:buNone/>
              <a:defRPr sz="6933"/>
            </a:lvl5pPr>
            <a:lvl6pPr lvl="5" algn="l">
              <a:lnSpc>
                <a:spcPct val="100000"/>
              </a:lnSpc>
              <a:spcBef>
                <a:spcPts val="0"/>
              </a:spcBef>
              <a:spcAft>
                <a:spcPts val="0"/>
              </a:spcAft>
              <a:buSzPts val="5200"/>
              <a:buNone/>
              <a:defRPr sz="6933"/>
            </a:lvl6pPr>
            <a:lvl7pPr lvl="6" algn="l">
              <a:lnSpc>
                <a:spcPct val="100000"/>
              </a:lnSpc>
              <a:spcBef>
                <a:spcPts val="0"/>
              </a:spcBef>
              <a:spcAft>
                <a:spcPts val="0"/>
              </a:spcAft>
              <a:buSzPts val="5200"/>
              <a:buNone/>
              <a:defRPr sz="6933"/>
            </a:lvl7pPr>
            <a:lvl8pPr lvl="7" algn="l">
              <a:lnSpc>
                <a:spcPct val="100000"/>
              </a:lnSpc>
              <a:spcBef>
                <a:spcPts val="0"/>
              </a:spcBef>
              <a:spcAft>
                <a:spcPts val="0"/>
              </a:spcAft>
              <a:buSzPts val="5200"/>
              <a:buNone/>
              <a:defRPr sz="6933"/>
            </a:lvl8pPr>
            <a:lvl9pPr lvl="8" algn="l">
              <a:lnSpc>
                <a:spcPct val="100000"/>
              </a:lnSpc>
              <a:spcBef>
                <a:spcPts val="0"/>
              </a:spcBef>
              <a:spcAft>
                <a:spcPts val="0"/>
              </a:spcAft>
              <a:buSzPts val="5200"/>
              <a:buNone/>
              <a:defRPr sz="6933"/>
            </a:lvl9pPr>
          </a:lstStyle>
          <a:p>
            <a:endParaRPr/>
          </a:p>
        </p:txBody>
      </p:sp>
      <p:sp>
        <p:nvSpPr>
          <p:cNvPr id="10" name="Google Shape;10;p16"/>
          <p:cNvSpPr txBox="1">
            <a:spLocks noGrp="1"/>
          </p:cNvSpPr>
          <p:nvPr>
            <p:ph type="subTitle" idx="1"/>
          </p:nvPr>
        </p:nvSpPr>
        <p:spPr>
          <a:xfrm>
            <a:off x="8140700" y="4750600"/>
            <a:ext cx="3441600" cy="9480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3733"/>
            </a:lvl2pPr>
            <a:lvl3pPr lvl="2" algn="l">
              <a:lnSpc>
                <a:spcPct val="100000"/>
              </a:lnSpc>
              <a:spcBef>
                <a:spcPts val="0"/>
              </a:spcBef>
              <a:spcAft>
                <a:spcPts val="0"/>
              </a:spcAft>
              <a:buSzPts val="2800"/>
              <a:buNone/>
              <a:defRPr sz="3733"/>
            </a:lvl3pPr>
            <a:lvl4pPr lvl="3" algn="l">
              <a:lnSpc>
                <a:spcPct val="100000"/>
              </a:lnSpc>
              <a:spcBef>
                <a:spcPts val="0"/>
              </a:spcBef>
              <a:spcAft>
                <a:spcPts val="0"/>
              </a:spcAft>
              <a:buSzPts val="2800"/>
              <a:buNone/>
              <a:defRPr sz="3733"/>
            </a:lvl4pPr>
            <a:lvl5pPr lvl="4" algn="l">
              <a:lnSpc>
                <a:spcPct val="100000"/>
              </a:lnSpc>
              <a:spcBef>
                <a:spcPts val="0"/>
              </a:spcBef>
              <a:spcAft>
                <a:spcPts val="0"/>
              </a:spcAft>
              <a:buSzPts val="2800"/>
              <a:buNone/>
              <a:defRPr sz="3733"/>
            </a:lvl5pPr>
            <a:lvl6pPr lvl="5" algn="l">
              <a:lnSpc>
                <a:spcPct val="100000"/>
              </a:lnSpc>
              <a:spcBef>
                <a:spcPts val="0"/>
              </a:spcBef>
              <a:spcAft>
                <a:spcPts val="0"/>
              </a:spcAft>
              <a:buSzPts val="2800"/>
              <a:buNone/>
              <a:defRPr sz="3733"/>
            </a:lvl6pPr>
            <a:lvl7pPr lvl="6" algn="l">
              <a:lnSpc>
                <a:spcPct val="100000"/>
              </a:lnSpc>
              <a:spcBef>
                <a:spcPts val="0"/>
              </a:spcBef>
              <a:spcAft>
                <a:spcPts val="0"/>
              </a:spcAft>
              <a:buSzPts val="2800"/>
              <a:buNone/>
              <a:defRPr sz="3733"/>
            </a:lvl7pPr>
            <a:lvl8pPr lvl="7" algn="l">
              <a:lnSpc>
                <a:spcPct val="100000"/>
              </a:lnSpc>
              <a:spcBef>
                <a:spcPts val="0"/>
              </a:spcBef>
              <a:spcAft>
                <a:spcPts val="0"/>
              </a:spcAft>
              <a:buSzPts val="2800"/>
              <a:buNone/>
              <a:defRPr sz="3733"/>
            </a:lvl8pPr>
            <a:lvl9pPr lvl="8" algn="l">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01426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13" name="Google Shape;13;p17"/>
          <p:cNvSpPr txBox="1">
            <a:spLocks noGrp="1"/>
          </p:cNvSpPr>
          <p:nvPr>
            <p:ph type="body" idx="1"/>
          </p:nvPr>
        </p:nvSpPr>
        <p:spPr>
          <a:xfrm>
            <a:off x="609600" y="1663933"/>
            <a:ext cx="10972800" cy="40388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07904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8300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85682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Tree>
    <p:extLst>
      <p:ext uri="{BB962C8B-B14F-4D97-AF65-F5344CB8AC3E}">
        <p14:creationId xmlns:p14="http://schemas.microsoft.com/office/powerpoint/2010/main" val="67904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
        <p:nvSpPr>
          <p:cNvPr id="22" name="Google Shape;22;p2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3759734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25" name="Google Shape;25;p22"/>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00000"/>
              </a:lnSpc>
              <a:spcBef>
                <a:spcPts val="0"/>
              </a:spcBef>
              <a:spcAft>
                <a:spcPts val="0"/>
              </a:spcAft>
              <a:buSzPts val="1200"/>
              <a:buChar char="●"/>
              <a:defRPr sz="1600"/>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6923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93663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2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24"/>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1" name="Google Shape;31;p24"/>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2" name="Google Shape;32;p2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4025062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2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2991396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26"/>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37" name="Google Shape;37;p2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23323" algn="ctr">
              <a:lnSpc>
                <a:spcPct val="100000"/>
              </a:lnSpc>
              <a:spcBef>
                <a:spcPts val="0"/>
              </a:spcBef>
              <a:spcAft>
                <a:spcPts val="0"/>
              </a:spcAft>
              <a:buSzPts val="1400"/>
              <a:buChar char="●"/>
              <a:defRPr/>
            </a:lvl1pPr>
            <a:lvl2pPr marL="1219170" lvl="1" indent="-423323" algn="ctr">
              <a:lnSpc>
                <a:spcPct val="100000"/>
              </a:lnSpc>
              <a:spcBef>
                <a:spcPts val="0"/>
              </a:spcBef>
              <a:spcAft>
                <a:spcPts val="0"/>
              </a:spcAft>
              <a:buSzPts val="1400"/>
              <a:buChar char="○"/>
              <a:defRPr/>
            </a:lvl2pPr>
            <a:lvl3pPr marL="1828754" lvl="2" indent="-423323" algn="ctr">
              <a:lnSpc>
                <a:spcPct val="100000"/>
              </a:lnSpc>
              <a:spcBef>
                <a:spcPts val="0"/>
              </a:spcBef>
              <a:spcAft>
                <a:spcPts val="0"/>
              </a:spcAft>
              <a:buSzPts val="1400"/>
              <a:buChar char="■"/>
              <a:defRPr/>
            </a:lvl3pPr>
            <a:lvl4pPr marL="2438339" lvl="3" indent="-423323" algn="ctr">
              <a:lnSpc>
                <a:spcPct val="100000"/>
              </a:lnSpc>
              <a:spcBef>
                <a:spcPts val="0"/>
              </a:spcBef>
              <a:spcAft>
                <a:spcPts val="0"/>
              </a:spcAft>
              <a:buSzPts val="1400"/>
              <a:buChar char="●"/>
              <a:defRPr/>
            </a:lvl4pPr>
            <a:lvl5pPr marL="3047924" lvl="4" indent="-423323" algn="ctr">
              <a:lnSpc>
                <a:spcPct val="100000"/>
              </a:lnSpc>
              <a:spcBef>
                <a:spcPts val="0"/>
              </a:spcBef>
              <a:spcAft>
                <a:spcPts val="0"/>
              </a:spcAft>
              <a:buSzPts val="1400"/>
              <a:buChar char="○"/>
              <a:defRPr/>
            </a:lvl5pPr>
            <a:lvl6pPr marL="3657509" lvl="5" indent="-423323" algn="ctr">
              <a:lnSpc>
                <a:spcPct val="100000"/>
              </a:lnSpc>
              <a:spcBef>
                <a:spcPts val="0"/>
              </a:spcBef>
              <a:spcAft>
                <a:spcPts val="0"/>
              </a:spcAft>
              <a:buSzPts val="1400"/>
              <a:buChar char="■"/>
              <a:defRPr/>
            </a:lvl6pPr>
            <a:lvl7pPr marL="4267093" lvl="6" indent="-423323" algn="ctr">
              <a:lnSpc>
                <a:spcPct val="100000"/>
              </a:lnSpc>
              <a:spcBef>
                <a:spcPts val="0"/>
              </a:spcBef>
              <a:spcAft>
                <a:spcPts val="0"/>
              </a:spcAft>
              <a:buSzPts val="1400"/>
              <a:buChar char="●"/>
              <a:defRPr/>
            </a:lvl7pPr>
            <a:lvl8pPr marL="4876678" lvl="7" indent="-423323" algn="ctr">
              <a:lnSpc>
                <a:spcPct val="100000"/>
              </a:lnSpc>
              <a:spcBef>
                <a:spcPts val="0"/>
              </a:spcBef>
              <a:spcAft>
                <a:spcPts val="0"/>
              </a:spcAft>
              <a:buSzPts val="1400"/>
              <a:buChar char="○"/>
              <a:defRPr/>
            </a:lvl8pPr>
            <a:lvl9pPr marL="5486263" lvl="8" indent="-423323" algn="ctr">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86335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5"/>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329885530"/>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image" Target="../media/image2.png"/><Relationship Id="rId16"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1.xml"/><Relationship Id="rId5" Type="http://schemas.openxmlformats.org/officeDocument/2006/relationships/image" Target="../media/image5.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FDDF-3FCA-466F-B6BA-564B45F6BFA5}"/>
              </a:ext>
            </a:extLst>
          </p:cNvPr>
          <p:cNvSpPr>
            <a:spLocks noGrp="1"/>
          </p:cNvSpPr>
          <p:nvPr>
            <p:ph type="ctrTitle"/>
          </p:nvPr>
        </p:nvSpPr>
        <p:spPr>
          <a:xfrm>
            <a:off x="1782494" y="1632204"/>
            <a:ext cx="8627012" cy="1746504"/>
          </a:xfrm>
        </p:spPr>
        <p:txBody>
          <a:bodyPr>
            <a:normAutofit/>
          </a:bodyPr>
          <a:lstStyle/>
          <a:p>
            <a:pPr>
              <a:lnSpc>
                <a:spcPct val="150000"/>
              </a:lnSpc>
            </a:pPr>
            <a:r>
              <a:rPr lang="en-US" sz="4400" dirty="0">
                <a:solidFill>
                  <a:schemeClr val="accent3">
                    <a:lumMod val="75000"/>
                  </a:schemeClr>
                </a:solidFill>
              </a:rPr>
              <a:t>Stroke  Prediction</a:t>
            </a:r>
            <a:br>
              <a:rPr lang="en-US" sz="4000" dirty="0"/>
            </a:br>
            <a:r>
              <a:rPr lang="en-US" sz="1800" dirty="0"/>
              <a:t>A Machine Learning approach</a:t>
            </a:r>
            <a:endParaRPr lang="en-US" sz="4000" dirty="0"/>
          </a:p>
        </p:txBody>
      </p:sp>
      <p:sp>
        <p:nvSpPr>
          <p:cNvPr id="3" name="Subtitle 2">
            <a:extLst>
              <a:ext uri="{FF2B5EF4-FFF2-40B4-BE49-F238E27FC236}">
                <a16:creationId xmlns:a16="http://schemas.microsoft.com/office/drawing/2014/main" id="{AFBF49A3-07EE-4850-8D44-36FD57C65EC6}"/>
              </a:ext>
            </a:extLst>
          </p:cNvPr>
          <p:cNvSpPr>
            <a:spLocks noGrp="1"/>
          </p:cNvSpPr>
          <p:nvPr>
            <p:ph type="subTitle" idx="1"/>
          </p:nvPr>
        </p:nvSpPr>
        <p:spPr/>
        <p:txBody>
          <a:bodyPr/>
          <a:lstStyle/>
          <a:p>
            <a:r>
              <a:rPr lang="en-US" dirty="0" err="1"/>
              <a:t>Monirul</a:t>
            </a:r>
            <a:r>
              <a:rPr lang="en-US" dirty="0"/>
              <a:t> Islam Mahmud – 2011839042</a:t>
            </a:r>
          </a:p>
          <a:p>
            <a:r>
              <a:rPr lang="en-US" dirty="0" err="1"/>
              <a:t>Hafeza</a:t>
            </a:r>
            <a:r>
              <a:rPr lang="en-US" dirty="0"/>
              <a:t> </a:t>
            </a:r>
            <a:r>
              <a:rPr lang="en-US" dirty="0" err="1"/>
              <a:t>Akter</a:t>
            </a:r>
            <a:r>
              <a:rPr lang="en-US" dirty="0"/>
              <a:t> - 1922175042</a:t>
            </a:r>
          </a:p>
        </p:txBody>
      </p:sp>
    </p:spTree>
    <p:extLst>
      <p:ext uri="{BB962C8B-B14F-4D97-AF65-F5344CB8AC3E}">
        <p14:creationId xmlns:p14="http://schemas.microsoft.com/office/powerpoint/2010/main" val="3303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4C549-4983-42E6-BD46-217EDD954E99}"/>
              </a:ext>
            </a:extLst>
          </p:cNvPr>
          <p:cNvPicPr>
            <a:picLocks noChangeAspect="1"/>
          </p:cNvPicPr>
          <p:nvPr/>
        </p:nvPicPr>
        <p:blipFill>
          <a:blip r:embed="rId2"/>
          <a:stretch>
            <a:fillRect/>
          </a:stretch>
        </p:blipFill>
        <p:spPr>
          <a:xfrm>
            <a:off x="6240378" y="703849"/>
            <a:ext cx="5630779" cy="4705350"/>
          </a:xfrm>
          <a:prstGeom prst="rect">
            <a:avLst/>
          </a:prstGeom>
        </p:spPr>
      </p:pic>
      <p:pic>
        <p:nvPicPr>
          <p:cNvPr id="3" name="Picture 2">
            <a:extLst>
              <a:ext uri="{FF2B5EF4-FFF2-40B4-BE49-F238E27FC236}">
                <a16:creationId xmlns:a16="http://schemas.microsoft.com/office/drawing/2014/main" id="{9C8CE4DB-06A4-4BB7-AEAE-53460E3EDB4A}"/>
              </a:ext>
            </a:extLst>
          </p:cNvPr>
          <p:cNvPicPr>
            <a:picLocks noChangeAspect="1"/>
          </p:cNvPicPr>
          <p:nvPr/>
        </p:nvPicPr>
        <p:blipFill>
          <a:blip r:embed="rId3"/>
          <a:stretch>
            <a:fillRect/>
          </a:stretch>
        </p:blipFill>
        <p:spPr>
          <a:xfrm>
            <a:off x="320843" y="703849"/>
            <a:ext cx="5630780" cy="1600200"/>
          </a:xfrm>
          <a:prstGeom prst="rect">
            <a:avLst/>
          </a:prstGeom>
        </p:spPr>
      </p:pic>
      <p:grpSp>
        <p:nvGrpSpPr>
          <p:cNvPr id="4" name="Group 3">
            <a:extLst>
              <a:ext uri="{FF2B5EF4-FFF2-40B4-BE49-F238E27FC236}">
                <a16:creationId xmlns:a16="http://schemas.microsoft.com/office/drawing/2014/main" id="{DDC38D65-9CDA-49AE-8C6A-93D481462C08}"/>
              </a:ext>
            </a:extLst>
          </p:cNvPr>
          <p:cNvGrpSpPr/>
          <p:nvPr/>
        </p:nvGrpSpPr>
        <p:grpSpPr>
          <a:xfrm>
            <a:off x="449486" y="2730380"/>
            <a:ext cx="5373493" cy="2678819"/>
            <a:chOff x="12" y="211"/>
            <a:chExt cx="5373493" cy="2678819"/>
          </a:xfrm>
        </p:grpSpPr>
        <p:sp>
          <p:nvSpPr>
            <p:cNvPr id="5" name="Rectangle 4">
              <a:extLst>
                <a:ext uri="{FF2B5EF4-FFF2-40B4-BE49-F238E27FC236}">
                  <a16:creationId xmlns:a16="http://schemas.microsoft.com/office/drawing/2014/main" id="{5F7F0708-6709-4D75-9746-BA59BC588D10}"/>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705D45FB-2779-4857-82E8-EE8A0F4585B0}"/>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a:extLst>
              <a:ext uri="{FF2B5EF4-FFF2-40B4-BE49-F238E27FC236}">
                <a16:creationId xmlns:a16="http://schemas.microsoft.com/office/drawing/2014/main" id="{6A553165-04FA-4D4C-981B-CD8D3DB66487}"/>
              </a:ext>
            </a:extLst>
          </p:cNvPr>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395004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93ED8-6B80-4D42-8A5B-71A449FC8AC5}"/>
              </a:ext>
            </a:extLst>
          </p:cNvPr>
          <p:cNvPicPr>
            <a:picLocks noChangeAspect="1"/>
          </p:cNvPicPr>
          <p:nvPr/>
        </p:nvPicPr>
        <p:blipFill>
          <a:blip r:embed="rId2"/>
          <a:stretch>
            <a:fillRect/>
          </a:stretch>
        </p:blipFill>
        <p:spPr>
          <a:xfrm>
            <a:off x="272714" y="1302166"/>
            <a:ext cx="5807243" cy="4638675"/>
          </a:xfrm>
          <a:prstGeom prst="rect">
            <a:avLst/>
          </a:prstGeom>
        </p:spPr>
      </p:pic>
      <p:pic>
        <p:nvPicPr>
          <p:cNvPr id="4" name="Picture 3">
            <a:extLst>
              <a:ext uri="{FF2B5EF4-FFF2-40B4-BE49-F238E27FC236}">
                <a16:creationId xmlns:a16="http://schemas.microsoft.com/office/drawing/2014/main" id="{2E20BFC3-B718-4735-A901-5E807FEB05AF}"/>
              </a:ext>
            </a:extLst>
          </p:cNvPr>
          <p:cNvPicPr>
            <a:picLocks noChangeAspect="1"/>
          </p:cNvPicPr>
          <p:nvPr/>
        </p:nvPicPr>
        <p:blipFill>
          <a:blip r:embed="rId3"/>
          <a:stretch>
            <a:fillRect/>
          </a:stretch>
        </p:blipFill>
        <p:spPr>
          <a:xfrm>
            <a:off x="6221079" y="1302166"/>
            <a:ext cx="5682164" cy="1729791"/>
          </a:xfrm>
          <a:prstGeom prst="rect">
            <a:avLst/>
          </a:prstGeom>
        </p:spPr>
      </p:pic>
      <p:grpSp>
        <p:nvGrpSpPr>
          <p:cNvPr id="5" name="Group 4">
            <a:extLst>
              <a:ext uri="{FF2B5EF4-FFF2-40B4-BE49-F238E27FC236}">
                <a16:creationId xmlns:a16="http://schemas.microsoft.com/office/drawing/2014/main" id="{27A8D423-4843-49C9-A1D5-55C363AB7A43}"/>
              </a:ext>
            </a:extLst>
          </p:cNvPr>
          <p:cNvGrpSpPr/>
          <p:nvPr/>
        </p:nvGrpSpPr>
        <p:grpSpPr>
          <a:xfrm>
            <a:off x="6375414" y="3262022"/>
            <a:ext cx="5373493" cy="2678819"/>
            <a:chOff x="12" y="211"/>
            <a:chExt cx="5373493" cy="2678819"/>
          </a:xfrm>
        </p:grpSpPr>
        <p:sp>
          <p:nvSpPr>
            <p:cNvPr id="6" name="Rectangle 5">
              <a:extLst>
                <a:ext uri="{FF2B5EF4-FFF2-40B4-BE49-F238E27FC236}">
                  <a16:creationId xmlns:a16="http://schemas.microsoft.com/office/drawing/2014/main" id="{997E276D-A8FE-42BC-A5CF-58E1A2A37F66}"/>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3879EAE9-145C-4077-8172-771C137E4992}"/>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a:extLst>
              <a:ext uri="{FF2B5EF4-FFF2-40B4-BE49-F238E27FC236}">
                <a16:creationId xmlns:a16="http://schemas.microsoft.com/office/drawing/2014/main" id="{9B4F6215-D116-4F89-84D0-8DCAD67A7CD8}"/>
              </a:ext>
            </a:extLst>
          </p:cNvPr>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233211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489741" y="145200"/>
            <a:ext cx="5212517" cy="461665"/>
          </a:xfrm>
          <a:prstGeom prst="rect">
            <a:avLst/>
          </a:prstGeom>
          <a:noFill/>
        </p:spPr>
        <p:txBody>
          <a:bodyPr wrap="none" rtlCol="0">
            <a:spAutoFit/>
          </a:bodyPr>
          <a:lstStyle/>
          <a:p>
            <a:r>
              <a:rPr lang="en-US" sz="2400" b="1" u="sng" dirty="0">
                <a:solidFill>
                  <a:schemeClr val="accent1">
                    <a:lumMod val="75000"/>
                  </a:schemeClr>
                </a:solidFill>
              </a:rPr>
              <a:t>Bar Chart for Categorical Features</a:t>
            </a:r>
          </a:p>
        </p:txBody>
      </p:sp>
      <p:pic>
        <p:nvPicPr>
          <p:cNvPr id="3" name="Picture 2">
            <a:extLst>
              <a:ext uri="{FF2B5EF4-FFF2-40B4-BE49-F238E27FC236}">
                <a16:creationId xmlns:a16="http://schemas.microsoft.com/office/drawing/2014/main" id="{0420E742-F2C6-44FA-8172-AA1CD76F17D1}"/>
              </a:ext>
            </a:extLst>
          </p:cNvPr>
          <p:cNvPicPr>
            <a:picLocks noChangeAspect="1"/>
          </p:cNvPicPr>
          <p:nvPr/>
        </p:nvPicPr>
        <p:blipFill>
          <a:blip r:embed="rId2"/>
          <a:stretch>
            <a:fillRect/>
          </a:stretch>
        </p:blipFill>
        <p:spPr>
          <a:xfrm>
            <a:off x="491290" y="827421"/>
            <a:ext cx="8925665" cy="1975907"/>
          </a:xfrm>
          <a:prstGeom prst="rect">
            <a:avLst/>
          </a:prstGeom>
        </p:spPr>
      </p:pic>
      <p:pic>
        <p:nvPicPr>
          <p:cNvPr id="4" name="Picture 3">
            <a:extLst>
              <a:ext uri="{FF2B5EF4-FFF2-40B4-BE49-F238E27FC236}">
                <a16:creationId xmlns:a16="http://schemas.microsoft.com/office/drawing/2014/main" id="{EC97A1DC-79B3-4F06-A7B6-7BDEDE7C06C0}"/>
              </a:ext>
            </a:extLst>
          </p:cNvPr>
          <p:cNvPicPr>
            <a:picLocks noChangeAspect="1"/>
          </p:cNvPicPr>
          <p:nvPr/>
        </p:nvPicPr>
        <p:blipFill>
          <a:blip r:embed="rId3"/>
          <a:stretch>
            <a:fillRect/>
          </a:stretch>
        </p:blipFill>
        <p:spPr>
          <a:xfrm>
            <a:off x="491290" y="3023884"/>
            <a:ext cx="4141276" cy="3141658"/>
          </a:xfrm>
          <a:prstGeom prst="rect">
            <a:avLst/>
          </a:prstGeom>
        </p:spPr>
      </p:pic>
      <p:pic>
        <p:nvPicPr>
          <p:cNvPr id="5" name="Picture 4">
            <a:extLst>
              <a:ext uri="{FF2B5EF4-FFF2-40B4-BE49-F238E27FC236}">
                <a16:creationId xmlns:a16="http://schemas.microsoft.com/office/drawing/2014/main" id="{904C2EB6-6952-4134-ACD4-34D1464CFFED}"/>
              </a:ext>
            </a:extLst>
          </p:cNvPr>
          <p:cNvPicPr>
            <a:picLocks noChangeAspect="1"/>
          </p:cNvPicPr>
          <p:nvPr/>
        </p:nvPicPr>
        <p:blipFill>
          <a:blip r:embed="rId4"/>
          <a:stretch>
            <a:fillRect/>
          </a:stretch>
        </p:blipFill>
        <p:spPr>
          <a:xfrm>
            <a:off x="4785561" y="3023884"/>
            <a:ext cx="4062705" cy="3141658"/>
          </a:xfrm>
          <a:prstGeom prst="rect">
            <a:avLst/>
          </a:prstGeom>
        </p:spPr>
      </p:pic>
      <p:grpSp>
        <p:nvGrpSpPr>
          <p:cNvPr id="6" name="Group 5">
            <a:extLst>
              <a:ext uri="{FF2B5EF4-FFF2-40B4-BE49-F238E27FC236}">
                <a16:creationId xmlns:a16="http://schemas.microsoft.com/office/drawing/2014/main" id="{DC65C38B-F0EA-4FE3-A095-37A23D7C85AB}"/>
              </a:ext>
            </a:extLst>
          </p:cNvPr>
          <p:cNvGrpSpPr/>
          <p:nvPr/>
        </p:nvGrpSpPr>
        <p:grpSpPr>
          <a:xfrm>
            <a:off x="9033345" y="3023884"/>
            <a:ext cx="2892314" cy="3141658"/>
            <a:chOff x="12" y="211"/>
            <a:chExt cx="5373493" cy="2678819"/>
          </a:xfrm>
          <a:solidFill>
            <a:schemeClr val="accent2"/>
          </a:solidFill>
        </p:grpSpPr>
        <p:sp>
          <p:nvSpPr>
            <p:cNvPr id="7" name="Rectangle 6">
              <a:extLst>
                <a:ext uri="{FF2B5EF4-FFF2-40B4-BE49-F238E27FC236}">
                  <a16:creationId xmlns:a16="http://schemas.microsoft.com/office/drawing/2014/main" id="{E95E1693-851C-4DDC-8253-21D49C8C2712}"/>
                </a:ext>
              </a:extLst>
            </p:cNvPr>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2AE43294-7703-4697-8AA7-FD989697FE5A}"/>
                </a:ext>
              </a:extLst>
            </p:cNvPr>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p>
          </p:txBody>
        </p:sp>
      </p:grpSp>
      <p:sp>
        <p:nvSpPr>
          <p:cNvPr id="10" name="TextBox 9">
            <a:extLst>
              <a:ext uri="{FF2B5EF4-FFF2-40B4-BE49-F238E27FC236}">
                <a16:creationId xmlns:a16="http://schemas.microsoft.com/office/drawing/2014/main" id="{2621AF03-9CDE-483C-BD7E-A025CE45E1AD}"/>
              </a:ext>
            </a:extLst>
          </p:cNvPr>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54875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E479C-2330-4862-9162-21E81130C4AE}"/>
              </a:ext>
            </a:extLst>
          </p:cNvPr>
          <p:cNvPicPr>
            <a:picLocks noChangeAspect="1"/>
          </p:cNvPicPr>
          <p:nvPr/>
        </p:nvPicPr>
        <p:blipFill>
          <a:blip r:embed="rId2"/>
          <a:stretch>
            <a:fillRect/>
          </a:stretch>
        </p:blipFill>
        <p:spPr>
          <a:xfrm>
            <a:off x="445670" y="618446"/>
            <a:ext cx="9163550" cy="2198281"/>
          </a:xfrm>
          <a:prstGeom prst="rect">
            <a:avLst/>
          </a:prstGeom>
        </p:spPr>
      </p:pic>
      <p:pic>
        <p:nvPicPr>
          <p:cNvPr id="4" name="Picture 3">
            <a:extLst>
              <a:ext uri="{FF2B5EF4-FFF2-40B4-BE49-F238E27FC236}">
                <a16:creationId xmlns:a16="http://schemas.microsoft.com/office/drawing/2014/main" id="{BE864F7B-4C36-4373-9AA1-C66C738FA3F8}"/>
              </a:ext>
            </a:extLst>
          </p:cNvPr>
          <p:cNvPicPr>
            <a:picLocks noChangeAspect="1"/>
          </p:cNvPicPr>
          <p:nvPr/>
        </p:nvPicPr>
        <p:blipFill>
          <a:blip r:embed="rId3"/>
          <a:stretch>
            <a:fillRect/>
          </a:stretch>
        </p:blipFill>
        <p:spPr>
          <a:xfrm>
            <a:off x="445670" y="3016429"/>
            <a:ext cx="4138413" cy="3191931"/>
          </a:xfrm>
          <a:prstGeom prst="rect">
            <a:avLst/>
          </a:prstGeom>
        </p:spPr>
      </p:pic>
      <p:pic>
        <p:nvPicPr>
          <p:cNvPr id="5" name="Picture 4">
            <a:extLst>
              <a:ext uri="{FF2B5EF4-FFF2-40B4-BE49-F238E27FC236}">
                <a16:creationId xmlns:a16="http://schemas.microsoft.com/office/drawing/2014/main" id="{4117C458-3435-4951-B862-811CBB4DC494}"/>
              </a:ext>
            </a:extLst>
          </p:cNvPr>
          <p:cNvPicPr>
            <a:picLocks noChangeAspect="1"/>
          </p:cNvPicPr>
          <p:nvPr/>
        </p:nvPicPr>
        <p:blipFill>
          <a:blip r:embed="rId4"/>
          <a:stretch>
            <a:fillRect/>
          </a:stretch>
        </p:blipFill>
        <p:spPr>
          <a:xfrm>
            <a:off x="4715601" y="3016429"/>
            <a:ext cx="4138414" cy="3223125"/>
          </a:xfrm>
          <a:prstGeom prst="rect">
            <a:avLst/>
          </a:prstGeom>
        </p:spPr>
      </p:pic>
      <p:sp>
        <p:nvSpPr>
          <p:cNvPr id="6" name="TextBox 5">
            <a:extLst>
              <a:ext uri="{FF2B5EF4-FFF2-40B4-BE49-F238E27FC236}">
                <a16:creationId xmlns:a16="http://schemas.microsoft.com/office/drawing/2014/main" id="{EAA00155-E3FD-476A-B71E-8A7A6ED1F82A}"/>
              </a:ext>
            </a:extLst>
          </p:cNvPr>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p>
        </p:txBody>
      </p:sp>
      <p:sp>
        <p:nvSpPr>
          <p:cNvPr id="7" name="TextBox 6">
            <a:extLst>
              <a:ext uri="{FF2B5EF4-FFF2-40B4-BE49-F238E27FC236}">
                <a16:creationId xmlns:a16="http://schemas.microsoft.com/office/drawing/2014/main" id="{2FFE97A4-9B01-4805-960E-2DF358FD8752}"/>
              </a:ext>
            </a:extLst>
          </p:cNvPr>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2588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95535-B123-4A88-8D59-AF7E51F24BD0}"/>
              </a:ext>
            </a:extLst>
          </p:cNvPr>
          <p:cNvPicPr>
            <a:picLocks noChangeAspect="1"/>
          </p:cNvPicPr>
          <p:nvPr/>
        </p:nvPicPr>
        <p:blipFill>
          <a:blip r:embed="rId2"/>
          <a:stretch>
            <a:fillRect/>
          </a:stretch>
        </p:blipFill>
        <p:spPr>
          <a:xfrm>
            <a:off x="309811" y="293434"/>
            <a:ext cx="3957387" cy="3135565"/>
          </a:xfrm>
          <a:prstGeom prst="rect">
            <a:avLst/>
          </a:prstGeom>
        </p:spPr>
      </p:pic>
      <p:pic>
        <p:nvPicPr>
          <p:cNvPr id="4" name="Picture 3">
            <a:extLst>
              <a:ext uri="{FF2B5EF4-FFF2-40B4-BE49-F238E27FC236}">
                <a16:creationId xmlns:a16="http://schemas.microsoft.com/office/drawing/2014/main" id="{F9484131-C41A-44C4-8161-4DFC617CF43D}"/>
              </a:ext>
            </a:extLst>
          </p:cNvPr>
          <p:cNvPicPr>
            <a:picLocks noChangeAspect="1"/>
          </p:cNvPicPr>
          <p:nvPr/>
        </p:nvPicPr>
        <p:blipFill>
          <a:blip r:embed="rId3"/>
          <a:stretch>
            <a:fillRect/>
          </a:stretch>
        </p:blipFill>
        <p:spPr>
          <a:xfrm>
            <a:off x="4393310" y="293434"/>
            <a:ext cx="3992450" cy="3135565"/>
          </a:xfrm>
          <a:prstGeom prst="rect">
            <a:avLst/>
          </a:prstGeom>
        </p:spPr>
      </p:pic>
      <p:pic>
        <p:nvPicPr>
          <p:cNvPr id="5" name="Picture 4">
            <a:extLst>
              <a:ext uri="{FF2B5EF4-FFF2-40B4-BE49-F238E27FC236}">
                <a16:creationId xmlns:a16="http://schemas.microsoft.com/office/drawing/2014/main" id="{827C0E73-86D7-42EC-A915-01BFE4203A31}"/>
              </a:ext>
            </a:extLst>
          </p:cNvPr>
          <p:cNvPicPr>
            <a:picLocks noChangeAspect="1"/>
          </p:cNvPicPr>
          <p:nvPr/>
        </p:nvPicPr>
        <p:blipFill>
          <a:blip r:embed="rId4"/>
          <a:stretch>
            <a:fillRect/>
          </a:stretch>
        </p:blipFill>
        <p:spPr>
          <a:xfrm>
            <a:off x="309812" y="3573842"/>
            <a:ext cx="3957387" cy="3099006"/>
          </a:xfrm>
          <a:prstGeom prst="rect">
            <a:avLst/>
          </a:prstGeom>
        </p:spPr>
      </p:pic>
      <p:pic>
        <p:nvPicPr>
          <p:cNvPr id="6" name="Picture 5">
            <a:extLst>
              <a:ext uri="{FF2B5EF4-FFF2-40B4-BE49-F238E27FC236}">
                <a16:creationId xmlns:a16="http://schemas.microsoft.com/office/drawing/2014/main" id="{690E107A-EDA8-4E3D-9479-A109630BF89A}"/>
              </a:ext>
            </a:extLst>
          </p:cNvPr>
          <p:cNvPicPr>
            <a:picLocks noChangeAspect="1"/>
          </p:cNvPicPr>
          <p:nvPr/>
        </p:nvPicPr>
        <p:blipFill>
          <a:blip r:embed="rId5"/>
          <a:stretch>
            <a:fillRect/>
          </a:stretch>
        </p:blipFill>
        <p:spPr>
          <a:xfrm>
            <a:off x="4393310" y="3573842"/>
            <a:ext cx="3992450" cy="3099006"/>
          </a:xfrm>
          <a:prstGeom prst="rect">
            <a:avLst/>
          </a:prstGeom>
        </p:spPr>
      </p:pic>
      <p:sp>
        <p:nvSpPr>
          <p:cNvPr id="7" name="TextBox 6">
            <a:extLst>
              <a:ext uri="{FF2B5EF4-FFF2-40B4-BE49-F238E27FC236}">
                <a16:creationId xmlns:a16="http://schemas.microsoft.com/office/drawing/2014/main" id="{9D6A011A-49CF-4224-B49E-D47A21540CC0}"/>
              </a:ext>
            </a:extLst>
          </p:cNvPr>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p>
        </p:txBody>
      </p:sp>
      <p:sp>
        <p:nvSpPr>
          <p:cNvPr id="9" name="TextBox 8">
            <a:extLst>
              <a:ext uri="{FF2B5EF4-FFF2-40B4-BE49-F238E27FC236}">
                <a16:creationId xmlns:a16="http://schemas.microsoft.com/office/drawing/2014/main" id="{FB1B46AF-7AE4-4D54-8E2A-EFD899149E37}"/>
              </a:ext>
            </a:extLst>
          </p:cNvPr>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21658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708B1-889E-407A-8E81-6A47A0863EA2}"/>
              </a:ext>
            </a:extLst>
          </p:cNvPr>
          <p:cNvPicPr>
            <a:picLocks noChangeAspect="1"/>
          </p:cNvPicPr>
          <p:nvPr/>
        </p:nvPicPr>
        <p:blipFill>
          <a:blip r:embed="rId2"/>
          <a:stretch>
            <a:fillRect/>
          </a:stretch>
        </p:blipFill>
        <p:spPr>
          <a:xfrm>
            <a:off x="1677403" y="194326"/>
            <a:ext cx="4113798" cy="3170506"/>
          </a:xfrm>
          <a:prstGeom prst="rect">
            <a:avLst/>
          </a:prstGeom>
        </p:spPr>
      </p:pic>
      <p:pic>
        <p:nvPicPr>
          <p:cNvPr id="4" name="Picture 3">
            <a:extLst>
              <a:ext uri="{FF2B5EF4-FFF2-40B4-BE49-F238E27FC236}">
                <a16:creationId xmlns:a16="http://schemas.microsoft.com/office/drawing/2014/main" id="{3B3184CB-0B5F-494E-ADCD-7D183340DF26}"/>
              </a:ext>
            </a:extLst>
          </p:cNvPr>
          <p:cNvPicPr>
            <a:picLocks noChangeAspect="1"/>
          </p:cNvPicPr>
          <p:nvPr/>
        </p:nvPicPr>
        <p:blipFill>
          <a:blip r:embed="rId3"/>
          <a:stretch>
            <a:fillRect/>
          </a:stretch>
        </p:blipFill>
        <p:spPr>
          <a:xfrm>
            <a:off x="6096000" y="194326"/>
            <a:ext cx="3986864" cy="3170506"/>
          </a:xfrm>
          <a:prstGeom prst="rect">
            <a:avLst/>
          </a:prstGeom>
        </p:spPr>
      </p:pic>
      <p:pic>
        <p:nvPicPr>
          <p:cNvPr id="5" name="Picture 4">
            <a:extLst>
              <a:ext uri="{FF2B5EF4-FFF2-40B4-BE49-F238E27FC236}">
                <a16:creationId xmlns:a16="http://schemas.microsoft.com/office/drawing/2014/main" id="{3A9F6447-DF02-4AB1-AC02-059900F53D03}"/>
              </a:ext>
            </a:extLst>
          </p:cNvPr>
          <p:cNvPicPr>
            <a:picLocks noChangeAspect="1"/>
          </p:cNvPicPr>
          <p:nvPr/>
        </p:nvPicPr>
        <p:blipFill>
          <a:blip r:embed="rId4"/>
          <a:stretch>
            <a:fillRect/>
          </a:stretch>
        </p:blipFill>
        <p:spPr>
          <a:xfrm>
            <a:off x="1677403" y="3429000"/>
            <a:ext cx="4113798" cy="3267419"/>
          </a:xfrm>
          <a:prstGeom prst="rect">
            <a:avLst/>
          </a:prstGeom>
        </p:spPr>
      </p:pic>
      <p:sp>
        <p:nvSpPr>
          <p:cNvPr id="6" name="TextBox 5">
            <a:extLst>
              <a:ext uri="{FF2B5EF4-FFF2-40B4-BE49-F238E27FC236}">
                <a16:creationId xmlns:a16="http://schemas.microsoft.com/office/drawing/2014/main" id="{340963D5-F1B2-4F17-BA2E-A7AB0EA247D3}"/>
              </a:ext>
            </a:extLst>
          </p:cNvPr>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p>
        </p:txBody>
      </p:sp>
      <p:sp>
        <p:nvSpPr>
          <p:cNvPr id="7" name="TextBox 6">
            <a:extLst>
              <a:ext uri="{FF2B5EF4-FFF2-40B4-BE49-F238E27FC236}">
                <a16:creationId xmlns:a16="http://schemas.microsoft.com/office/drawing/2014/main" id="{962070A9-E1A0-4B01-AB6A-21FBF6D70911}"/>
              </a:ext>
            </a:extLst>
          </p:cNvPr>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349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568720" y="145199"/>
            <a:ext cx="705456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Bar plot for Categorical vs Categorical  features</a:t>
            </a:r>
          </a:p>
        </p:txBody>
      </p:sp>
      <p:pic>
        <p:nvPicPr>
          <p:cNvPr id="3" name="Picture 2">
            <a:extLst>
              <a:ext uri="{FF2B5EF4-FFF2-40B4-BE49-F238E27FC236}">
                <a16:creationId xmlns:a16="http://schemas.microsoft.com/office/drawing/2014/main" id="{DFB40B1B-3AFC-48E2-A671-A4188FEBE173}"/>
              </a:ext>
            </a:extLst>
          </p:cNvPr>
          <p:cNvPicPr>
            <a:picLocks noChangeAspect="1"/>
          </p:cNvPicPr>
          <p:nvPr/>
        </p:nvPicPr>
        <p:blipFill>
          <a:blip r:embed="rId2"/>
          <a:stretch>
            <a:fillRect/>
          </a:stretch>
        </p:blipFill>
        <p:spPr>
          <a:xfrm>
            <a:off x="6304548" y="1076951"/>
            <a:ext cx="5143500" cy="962025"/>
          </a:xfrm>
          <a:prstGeom prst="rect">
            <a:avLst/>
          </a:prstGeom>
        </p:spPr>
      </p:pic>
      <p:pic>
        <p:nvPicPr>
          <p:cNvPr id="5" name="Picture 4">
            <a:extLst>
              <a:ext uri="{FF2B5EF4-FFF2-40B4-BE49-F238E27FC236}">
                <a16:creationId xmlns:a16="http://schemas.microsoft.com/office/drawing/2014/main" id="{64CFD8EA-6140-454E-9572-A0C69E063691}"/>
              </a:ext>
            </a:extLst>
          </p:cNvPr>
          <p:cNvPicPr>
            <a:picLocks noChangeAspect="1"/>
          </p:cNvPicPr>
          <p:nvPr/>
        </p:nvPicPr>
        <p:blipFill>
          <a:blip r:embed="rId3"/>
          <a:stretch>
            <a:fillRect/>
          </a:stretch>
        </p:blipFill>
        <p:spPr>
          <a:xfrm>
            <a:off x="149490" y="1076951"/>
            <a:ext cx="5946510" cy="4704097"/>
          </a:xfrm>
          <a:prstGeom prst="rect">
            <a:avLst/>
          </a:prstGeom>
        </p:spPr>
      </p:pic>
      <p:sp>
        <p:nvSpPr>
          <p:cNvPr id="6" name="TextBox 5">
            <a:extLst>
              <a:ext uri="{FF2B5EF4-FFF2-40B4-BE49-F238E27FC236}">
                <a16:creationId xmlns:a16="http://schemas.microsoft.com/office/drawing/2014/main" id="{6ED92873-3F0F-4AC2-ADBA-76306995F424}"/>
              </a:ext>
            </a:extLst>
          </p:cNvPr>
          <p:cNvSpPr txBox="1"/>
          <p:nvPr/>
        </p:nvSpPr>
        <p:spPr>
          <a:xfrm>
            <a:off x="6304548" y="2338137"/>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a count of stroke occurrences for each work type category. The bars are grouped by stroke (having a stroke or not).</a:t>
            </a:r>
            <a:endParaRPr lang="en-US" sz="2000" kern="1200" dirty="0">
              <a:latin typeface="Bahnschrift SemiLight" panose="020B0502040204020203" pitchFamily="34" charset="0"/>
            </a:endParaRPr>
          </a:p>
        </p:txBody>
      </p:sp>
      <p:sp>
        <p:nvSpPr>
          <p:cNvPr id="8" name="TextBox 7">
            <a:extLst>
              <a:ext uri="{FF2B5EF4-FFF2-40B4-BE49-F238E27FC236}">
                <a16:creationId xmlns:a16="http://schemas.microsoft.com/office/drawing/2014/main" id="{481D2626-9DCB-44A5-BEA9-CF9C494E5F00}"/>
              </a:ext>
            </a:extLst>
          </p:cNvPr>
          <p:cNvSpPr txBox="1"/>
          <p:nvPr/>
        </p:nvSpPr>
        <p:spPr>
          <a:xfrm>
            <a:off x="7536168" y="259966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9226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92873-3F0F-4AC2-ADBA-76306995F424}"/>
              </a:ext>
            </a:extLst>
          </p:cNvPr>
          <p:cNvSpPr txBox="1"/>
          <p:nvPr/>
        </p:nvSpPr>
        <p:spPr>
          <a:xfrm>
            <a:off x="6304548" y="2338137"/>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shows the count of stroke occurrences for each smoking status category. The bars are grouped by stroke.</a:t>
            </a:r>
            <a:endParaRPr lang="en-US" sz="2000" kern="1200" dirty="0">
              <a:latin typeface="Bahnschrift SemiLight" panose="020B0502040204020203" pitchFamily="34" charset="0"/>
            </a:endParaRPr>
          </a:p>
        </p:txBody>
      </p:sp>
      <p:pic>
        <p:nvPicPr>
          <p:cNvPr id="4" name="Picture 3">
            <a:extLst>
              <a:ext uri="{FF2B5EF4-FFF2-40B4-BE49-F238E27FC236}">
                <a16:creationId xmlns:a16="http://schemas.microsoft.com/office/drawing/2014/main" id="{8B5D1F6B-5050-4928-91EA-320DCFEB0AB1}"/>
              </a:ext>
            </a:extLst>
          </p:cNvPr>
          <p:cNvPicPr>
            <a:picLocks noChangeAspect="1"/>
          </p:cNvPicPr>
          <p:nvPr/>
        </p:nvPicPr>
        <p:blipFill>
          <a:blip r:embed="rId2"/>
          <a:stretch>
            <a:fillRect/>
          </a:stretch>
        </p:blipFill>
        <p:spPr>
          <a:xfrm>
            <a:off x="6304548" y="1076950"/>
            <a:ext cx="5402300" cy="1040607"/>
          </a:xfrm>
          <a:prstGeom prst="rect">
            <a:avLst/>
          </a:prstGeom>
        </p:spPr>
      </p:pic>
      <p:pic>
        <p:nvPicPr>
          <p:cNvPr id="7" name="Picture 6">
            <a:extLst>
              <a:ext uri="{FF2B5EF4-FFF2-40B4-BE49-F238E27FC236}">
                <a16:creationId xmlns:a16="http://schemas.microsoft.com/office/drawing/2014/main" id="{67B3668C-2484-45BA-9E20-8387CB8DB5AF}"/>
              </a:ext>
            </a:extLst>
          </p:cNvPr>
          <p:cNvPicPr>
            <a:picLocks noChangeAspect="1"/>
          </p:cNvPicPr>
          <p:nvPr/>
        </p:nvPicPr>
        <p:blipFill>
          <a:blip r:embed="rId3"/>
          <a:stretch>
            <a:fillRect/>
          </a:stretch>
        </p:blipFill>
        <p:spPr>
          <a:xfrm>
            <a:off x="95251" y="1109662"/>
            <a:ext cx="6000750" cy="4638675"/>
          </a:xfrm>
          <a:prstGeom prst="rect">
            <a:avLst/>
          </a:prstGeom>
        </p:spPr>
      </p:pic>
      <p:sp>
        <p:nvSpPr>
          <p:cNvPr id="8" name="TextBox 7">
            <a:extLst>
              <a:ext uri="{FF2B5EF4-FFF2-40B4-BE49-F238E27FC236}">
                <a16:creationId xmlns:a16="http://schemas.microsoft.com/office/drawing/2014/main" id="{E1336DFD-89B3-40CC-8E26-D793278A9395}"/>
              </a:ext>
            </a:extLst>
          </p:cNvPr>
          <p:cNvSpPr txBox="1"/>
          <p:nvPr/>
        </p:nvSpPr>
        <p:spPr>
          <a:xfrm>
            <a:off x="7536168" y="2748516"/>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7077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604531" y="257494"/>
            <a:ext cx="6707285"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Box Plot for Categorical vs Numerical Features</a:t>
            </a:r>
          </a:p>
        </p:txBody>
      </p:sp>
      <p:pic>
        <p:nvPicPr>
          <p:cNvPr id="3" name="Picture 2">
            <a:extLst>
              <a:ext uri="{FF2B5EF4-FFF2-40B4-BE49-F238E27FC236}">
                <a16:creationId xmlns:a16="http://schemas.microsoft.com/office/drawing/2014/main" id="{132AA04B-9289-4655-9368-56596E5F2E01}"/>
              </a:ext>
            </a:extLst>
          </p:cNvPr>
          <p:cNvPicPr>
            <a:picLocks noChangeAspect="1"/>
          </p:cNvPicPr>
          <p:nvPr/>
        </p:nvPicPr>
        <p:blipFill>
          <a:blip r:embed="rId2"/>
          <a:stretch>
            <a:fillRect/>
          </a:stretch>
        </p:blipFill>
        <p:spPr>
          <a:xfrm>
            <a:off x="295275" y="1254041"/>
            <a:ext cx="5800725" cy="4938212"/>
          </a:xfrm>
          <a:prstGeom prst="rect">
            <a:avLst/>
          </a:prstGeom>
        </p:spPr>
      </p:pic>
      <p:pic>
        <p:nvPicPr>
          <p:cNvPr id="4" name="Picture 3">
            <a:extLst>
              <a:ext uri="{FF2B5EF4-FFF2-40B4-BE49-F238E27FC236}">
                <a16:creationId xmlns:a16="http://schemas.microsoft.com/office/drawing/2014/main" id="{59A454C8-C139-46B0-8EDB-107204A4B9FC}"/>
              </a:ext>
            </a:extLst>
          </p:cNvPr>
          <p:cNvPicPr>
            <a:picLocks noChangeAspect="1"/>
          </p:cNvPicPr>
          <p:nvPr/>
        </p:nvPicPr>
        <p:blipFill>
          <a:blip r:embed="rId3"/>
          <a:stretch>
            <a:fillRect/>
          </a:stretch>
        </p:blipFill>
        <p:spPr>
          <a:xfrm>
            <a:off x="6276976" y="1218493"/>
            <a:ext cx="5619750" cy="1428453"/>
          </a:xfrm>
          <a:prstGeom prst="rect">
            <a:avLst/>
          </a:prstGeom>
        </p:spPr>
      </p:pic>
      <p:sp>
        <p:nvSpPr>
          <p:cNvPr id="5" name="TextBox 4">
            <a:extLst>
              <a:ext uri="{FF2B5EF4-FFF2-40B4-BE49-F238E27FC236}">
                <a16:creationId xmlns:a16="http://schemas.microsoft.com/office/drawing/2014/main" id="{54ECCBEA-D514-4898-9F04-8064268FB737}"/>
              </a:ext>
            </a:extLst>
          </p:cNvPr>
          <p:cNvSpPr txBox="1"/>
          <p:nvPr/>
        </p:nvSpPr>
        <p:spPr>
          <a:xfrm>
            <a:off x="6276976" y="2787316"/>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982E66FB-641F-4EA6-A3B4-D09917303EB8}"/>
              </a:ext>
            </a:extLst>
          </p:cNvPr>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01341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0C31D-9E57-40EA-B0A3-33AEF80D124D}"/>
              </a:ext>
            </a:extLst>
          </p:cNvPr>
          <p:cNvPicPr>
            <a:picLocks noChangeAspect="1"/>
          </p:cNvPicPr>
          <p:nvPr/>
        </p:nvPicPr>
        <p:blipFill>
          <a:blip r:embed="rId2"/>
          <a:stretch>
            <a:fillRect/>
          </a:stretch>
        </p:blipFill>
        <p:spPr>
          <a:xfrm>
            <a:off x="304299" y="995613"/>
            <a:ext cx="6080458" cy="4762500"/>
          </a:xfrm>
          <a:prstGeom prst="rect">
            <a:avLst/>
          </a:prstGeom>
        </p:spPr>
      </p:pic>
      <p:pic>
        <p:nvPicPr>
          <p:cNvPr id="4" name="Picture 3">
            <a:extLst>
              <a:ext uri="{FF2B5EF4-FFF2-40B4-BE49-F238E27FC236}">
                <a16:creationId xmlns:a16="http://schemas.microsoft.com/office/drawing/2014/main" id="{B6131CF5-C912-4991-9D41-2093F2786DF5}"/>
              </a:ext>
            </a:extLst>
          </p:cNvPr>
          <p:cNvPicPr>
            <a:picLocks noChangeAspect="1"/>
          </p:cNvPicPr>
          <p:nvPr/>
        </p:nvPicPr>
        <p:blipFill>
          <a:blip r:embed="rId3"/>
          <a:stretch>
            <a:fillRect/>
          </a:stretch>
        </p:blipFill>
        <p:spPr>
          <a:xfrm>
            <a:off x="6779491" y="4523873"/>
            <a:ext cx="5179094" cy="1234240"/>
          </a:xfrm>
          <a:prstGeom prst="rect">
            <a:avLst/>
          </a:prstGeom>
        </p:spPr>
      </p:pic>
      <p:sp>
        <p:nvSpPr>
          <p:cNvPr id="5" name="TextBox 4">
            <a:extLst>
              <a:ext uri="{FF2B5EF4-FFF2-40B4-BE49-F238E27FC236}">
                <a16:creationId xmlns:a16="http://schemas.microsoft.com/office/drawing/2014/main" id="{998FB63D-B16B-4218-B427-6A0A020818FA}"/>
              </a:ext>
            </a:extLst>
          </p:cNvPr>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5C023D49-5167-43E4-8806-38FE53CBC54B}"/>
              </a:ext>
            </a:extLst>
          </p:cNvPr>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19135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533D7-811F-4C26-9021-1FD37471889F}"/>
              </a:ext>
            </a:extLst>
          </p:cNvPr>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p>
          <a:p>
            <a:pPr algn="ctr"/>
            <a:r>
              <a:rPr lang="en-US" dirty="0"/>
              <a:t>5780 unique data.</a:t>
            </a:r>
          </a:p>
          <a:p>
            <a:pPr algn="ctr"/>
            <a:r>
              <a:rPr lang="en-US" dirty="0"/>
              <a:t>Combination of Kaggle &amp; UCI</a:t>
            </a:r>
          </a:p>
        </p:txBody>
      </p:sp>
      <p:sp>
        <p:nvSpPr>
          <p:cNvPr id="3" name="Rectangle 2">
            <a:extLst>
              <a:ext uri="{FF2B5EF4-FFF2-40B4-BE49-F238E27FC236}">
                <a16:creationId xmlns:a16="http://schemas.microsoft.com/office/drawing/2014/main" id="{0D737DCF-24BA-46A4-935F-745FBA8BDBB0}"/>
              </a:ext>
            </a:extLst>
          </p:cNvPr>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p>
          <a:p>
            <a:pPr algn="ctr"/>
            <a:r>
              <a:rPr lang="en-US" dirty="0"/>
              <a:t>114 unique data. </a:t>
            </a:r>
          </a:p>
          <a:p>
            <a:pPr algn="ctr"/>
            <a:r>
              <a:rPr lang="en-US" dirty="0"/>
              <a:t>Collected from Hospital.</a:t>
            </a:r>
          </a:p>
          <a:p>
            <a:pPr algn="ctr"/>
            <a:r>
              <a:rPr lang="en-US" dirty="0"/>
              <a:t>100 more yet to receive.</a:t>
            </a:r>
          </a:p>
        </p:txBody>
      </p:sp>
      <p:sp>
        <p:nvSpPr>
          <p:cNvPr id="5" name="TextBox 4">
            <a:extLst>
              <a:ext uri="{FF2B5EF4-FFF2-40B4-BE49-F238E27FC236}">
                <a16:creationId xmlns:a16="http://schemas.microsoft.com/office/drawing/2014/main" id="{60583E02-1D9D-4104-A419-C4EFF023FA22}"/>
              </a:ext>
            </a:extLst>
          </p:cNvPr>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p>
        </p:txBody>
      </p:sp>
      <p:pic>
        <p:nvPicPr>
          <p:cNvPr id="6" name="Picture 5">
            <a:extLst>
              <a:ext uri="{FF2B5EF4-FFF2-40B4-BE49-F238E27FC236}">
                <a16:creationId xmlns:a16="http://schemas.microsoft.com/office/drawing/2014/main" id="{DB6B0196-D4AC-47C6-A068-606A8B65B59B}"/>
              </a:ext>
            </a:extLst>
          </p:cNvPr>
          <p:cNvPicPr>
            <a:picLocks noChangeAspect="1"/>
          </p:cNvPicPr>
          <p:nvPr/>
        </p:nvPicPr>
        <p:blipFill>
          <a:blip r:embed="rId2"/>
          <a:stretch>
            <a:fillRect/>
          </a:stretch>
        </p:blipFill>
        <p:spPr>
          <a:xfrm>
            <a:off x="1124426" y="3758712"/>
            <a:ext cx="9943148" cy="2608837"/>
          </a:xfrm>
          <a:prstGeom prst="rect">
            <a:avLst/>
          </a:prstGeom>
        </p:spPr>
      </p:pic>
    </p:spTree>
    <p:extLst>
      <p:ext uri="{BB962C8B-B14F-4D97-AF65-F5344CB8AC3E}">
        <p14:creationId xmlns:p14="http://schemas.microsoft.com/office/powerpoint/2010/main" val="8482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747166" y="181880"/>
            <a:ext cx="669766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Pair Plot for Numerical vs Numerical Features</a:t>
            </a:r>
          </a:p>
        </p:txBody>
      </p:sp>
      <p:pic>
        <p:nvPicPr>
          <p:cNvPr id="3" name="Picture 2">
            <a:extLst>
              <a:ext uri="{FF2B5EF4-FFF2-40B4-BE49-F238E27FC236}">
                <a16:creationId xmlns:a16="http://schemas.microsoft.com/office/drawing/2014/main" id="{1730033B-1DF2-4605-999E-F7383B84717E}"/>
              </a:ext>
            </a:extLst>
          </p:cNvPr>
          <p:cNvPicPr>
            <a:picLocks noChangeAspect="1"/>
          </p:cNvPicPr>
          <p:nvPr/>
        </p:nvPicPr>
        <p:blipFill>
          <a:blip r:embed="rId2"/>
          <a:stretch>
            <a:fillRect/>
          </a:stretch>
        </p:blipFill>
        <p:spPr>
          <a:xfrm>
            <a:off x="340423" y="850231"/>
            <a:ext cx="7456040" cy="5857973"/>
          </a:xfrm>
          <a:prstGeom prst="rect">
            <a:avLst/>
          </a:prstGeom>
        </p:spPr>
      </p:pic>
      <p:sp>
        <p:nvSpPr>
          <p:cNvPr id="4" name="TextBox 3">
            <a:extLst>
              <a:ext uri="{FF2B5EF4-FFF2-40B4-BE49-F238E27FC236}">
                <a16:creationId xmlns:a16="http://schemas.microsoft.com/office/drawing/2014/main" id="{89C52920-0E0A-4E82-82F8-9FD22A83F54A}"/>
              </a:ext>
            </a:extLst>
          </p:cNvPr>
          <p:cNvSpPr txBox="1"/>
          <p:nvPr/>
        </p:nvSpPr>
        <p:spPr>
          <a:xfrm>
            <a:off x="8023558" y="1598843"/>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a:extLst>
              <a:ext uri="{FF2B5EF4-FFF2-40B4-BE49-F238E27FC236}">
                <a16:creationId xmlns:a16="http://schemas.microsoft.com/office/drawing/2014/main" id="{B5437D81-8FD3-435B-9AEB-47A59768B1F5}"/>
              </a:ext>
            </a:extLst>
          </p:cNvPr>
          <p:cNvSpPr txBox="1"/>
          <p:nvPr/>
        </p:nvSpPr>
        <p:spPr>
          <a:xfrm>
            <a:off x="9255178" y="1706525"/>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1460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379551" y="81964"/>
            <a:ext cx="5432898"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&amp; Oversampling)</a:t>
            </a:r>
          </a:p>
        </p:txBody>
      </p:sp>
      <p:pic>
        <p:nvPicPr>
          <p:cNvPr id="5" name="Graphic 4" descr="Chevron arrows">
            <a:extLst>
              <a:ext uri="{FF2B5EF4-FFF2-40B4-BE49-F238E27FC236}">
                <a16:creationId xmlns:a16="http://schemas.microsoft.com/office/drawing/2014/main" id="{97D5E27C-6839-46E4-98B5-9073F4C5CE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8707" y="3128352"/>
            <a:ext cx="601294" cy="601294"/>
          </a:xfrm>
          <a:prstGeom prst="rect">
            <a:avLst/>
          </a:prstGeom>
        </p:spPr>
      </p:pic>
      <p:pic>
        <p:nvPicPr>
          <p:cNvPr id="6" name="Picture 5">
            <a:extLst>
              <a:ext uri="{FF2B5EF4-FFF2-40B4-BE49-F238E27FC236}">
                <a16:creationId xmlns:a16="http://schemas.microsoft.com/office/drawing/2014/main" id="{2878E9EF-6C19-4AE8-AE56-C4FDD0AEB667}"/>
              </a:ext>
            </a:extLst>
          </p:cNvPr>
          <p:cNvPicPr>
            <a:picLocks noChangeAspect="1"/>
          </p:cNvPicPr>
          <p:nvPr/>
        </p:nvPicPr>
        <p:blipFill rotWithShape="1">
          <a:blip r:embed="rId4"/>
          <a:srcRect r="9277"/>
          <a:stretch/>
        </p:blipFill>
        <p:spPr>
          <a:xfrm>
            <a:off x="578358" y="599709"/>
            <a:ext cx="6398063" cy="5923921"/>
          </a:xfrm>
          <a:prstGeom prst="rect">
            <a:avLst/>
          </a:prstGeom>
        </p:spPr>
      </p:pic>
      <p:pic>
        <p:nvPicPr>
          <p:cNvPr id="7" name="Picture 6">
            <a:extLst>
              <a:ext uri="{FF2B5EF4-FFF2-40B4-BE49-F238E27FC236}">
                <a16:creationId xmlns:a16="http://schemas.microsoft.com/office/drawing/2014/main" id="{A898A3E7-A205-424C-9065-7EC2820F1B96}"/>
              </a:ext>
            </a:extLst>
          </p:cNvPr>
          <p:cNvPicPr>
            <a:picLocks noChangeAspect="1"/>
          </p:cNvPicPr>
          <p:nvPr/>
        </p:nvPicPr>
        <p:blipFill>
          <a:blip r:embed="rId5"/>
          <a:stretch>
            <a:fillRect/>
          </a:stretch>
        </p:blipFill>
        <p:spPr>
          <a:xfrm>
            <a:off x="8142287" y="1065527"/>
            <a:ext cx="3567718" cy="4726945"/>
          </a:xfrm>
          <a:prstGeom prst="rect">
            <a:avLst/>
          </a:prstGeom>
        </p:spPr>
      </p:pic>
    </p:spTree>
    <p:extLst>
      <p:ext uri="{BB962C8B-B14F-4D97-AF65-F5344CB8AC3E}">
        <p14:creationId xmlns:p14="http://schemas.microsoft.com/office/powerpoint/2010/main" val="188996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9E137-3632-4813-BA40-44EC4CA62833}"/>
              </a:ext>
            </a:extLst>
          </p:cNvPr>
          <p:cNvSpPr txBox="1"/>
          <p:nvPr/>
        </p:nvSpPr>
        <p:spPr>
          <a:xfrm>
            <a:off x="3542256" y="190287"/>
            <a:ext cx="510748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Count plot Before &amp; After Balancing</a:t>
            </a:r>
          </a:p>
        </p:txBody>
      </p:sp>
      <p:pic>
        <p:nvPicPr>
          <p:cNvPr id="3" name="Picture 2">
            <a:extLst>
              <a:ext uri="{FF2B5EF4-FFF2-40B4-BE49-F238E27FC236}">
                <a16:creationId xmlns:a16="http://schemas.microsoft.com/office/drawing/2014/main" id="{34D6A678-274A-4876-B474-E7419A97B484}"/>
              </a:ext>
            </a:extLst>
          </p:cNvPr>
          <p:cNvPicPr>
            <a:picLocks noChangeAspect="1"/>
          </p:cNvPicPr>
          <p:nvPr/>
        </p:nvPicPr>
        <p:blipFill>
          <a:blip r:embed="rId2"/>
          <a:stretch>
            <a:fillRect/>
          </a:stretch>
        </p:blipFill>
        <p:spPr>
          <a:xfrm>
            <a:off x="6548815" y="1839910"/>
            <a:ext cx="5040602" cy="3746502"/>
          </a:xfrm>
          <a:prstGeom prst="rect">
            <a:avLst/>
          </a:prstGeom>
        </p:spPr>
      </p:pic>
      <p:pic>
        <p:nvPicPr>
          <p:cNvPr id="4" name="Picture 3">
            <a:extLst>
              <a:ext uri="{FF2B5EF4-FFF2-40B4-BE49-F238E27FC236}">
                <a16:creationId xmlns:a16="http://schemas.microsoft.com/office/drawing/2014/main" id="{22CAFF0D-A9D3-4986-85E1-E8F1E01632C4}"/>
              </a:ext>
            </a:extLst>
          </p:cNvPr>
          <p:cNvPicPr>
            <a:picLocks noChangeAspect="1"/>
          </p:cNvPicPr>
          <p:nvPr/>
        </p:nvPicPr>
        <p:blipFill rotWithShape="1">
          <a:blip r:embed="rId3"/>
          <a:srcRect t="24380" r="8571"/>
          <a:stretch/>
        </p:blipFill>
        <p:spPr>
          <a:xfrm>
            <a:off x="602583" y="1839910"/>
            <a:ext cx="4741067" cy="3746502"/>
          </a:xfrm>
          <a:prstGeom prst="rect">
            <a:avLst/>
          </a:prstGeom>
        </p:spPr>
      </p:pic>
      <p:pic>
        <p:nvPicPr>
          <p:cNvPr id="5" name="Graphic 4" descr="Chevron arrows">
            <a:extLst>
              <a:ext uri="{FF2B5EF4-FFF2-40B4-BE49-F238E27FC236}">
                <a16:creationId xmlns:a16="http://schemas.microsoft.com/office/drawing/2014/main" id="{564C4B7A-506C-493E-845A-207420BE12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3186" y="3412514"/>
            <a:ext cx="601294" cy="601294"/>
          </a:xfrm>
          <a:prstGeom prst="rect">
            <a:avLst/>
          </a:prstGeom>
        </p:spPr>
      </p:pic>
      <p:sp>
        <p:nvSpPr>
          <p:cNvPr id="6" name="TextBox 5">
            <a:extLst>
              <a:ext uri="{FF2B5EF4-FFF2-40B4-BE49-F238E27FC236}">
                <a16:creationId xmlns:a16="http://schemas.microsoft.com/office/drawing/2014/main" id="{C55A38FF-2815-432F-B656-6C0FCD7A2550}"/>
              </a:ext>
            </a:extLst>
          </p:cNvPr>
          <p:cNvSpPr txBox="1"/>
          <p:nvPr/>
        </p:nvSpPr>
        <p:spPr>
          <a:xfrm>
            <a:off x="1219815" y="1271588"/>
            <a:ext cx="3541867" cy="369332"/>
          </a:xfrm>
          <a:prstGeom prst="rect">
            <a:avLst/>
          </a:prstGeom>
          <a:noFill/>
        </p:spPr>
        <p:txBody>
          <a:bodyPr wrap="none" rtlCol="0">
            <a:spAutoFit/>
          </a:bodyPr>
          <a:lstStyle/>
          <a:p>
            <a:r>
              <a:rPr lang="en-US" dirty="0"/>
              <a:t>Before Applying Balancing Technique</a:t>
            </a:r>
          </a:p>
        </p:txBody>
      </p:sp>
      <p:sp>
        <p:nvSpPr>
          <p:cNvPr id="7" name="TextBox 6">
            <a:extLst>
              <a:ext uri="{FF2B5EF4-FFF2-40B4-BE49-F238E27FC236}">
                <a16:creationId xmlns:a16="http://schemas.microsoft.com/office/drawing/2014/main" id="{0DA27D7E-890B-4ECC-A9A4-10A729AD9F6E}"/>
              </a:ext>
            </a:extLst>
          </p:cNvPr>
          <p:cNvSpPr txBox="1"/>
          <p:nvPr/>
        </p:nvSpPr>
        <p:spPr>
          <a:xfrm>
            <a:off x="7465586" y="1271588"/>
            <a:ext cx="3412473" cy="369332"/>
          </a:xfrm>
          <a:prstGeom prst="rect">
            <a:avLst/>
          </a:prstGeom>
          <a:noFill/>
        </p:spPr>
        <p:txBody>
          <a:bodyPr wrap="none" rtlCol="0">
            <a:spAutoFit/>
          </a:bodyPr>
          <a:lstStyle/>
          <a:p>
            <a:r>
              <a:rPr lang="en-US" dirty="0"/>
              <a:t>After Applying Balancing Technique</a:t>
            </a:r>
          </a:p>
        </p:txBody>
      </p:sp>
    </p:spTree>
    <p:extLst>
      <p:ext uri="{BB962C8B-B14F-4D97-AF65-F5344CB8AC3E}">
        <p14:creationId xmlns:p14="http://schemas.microsoft.com/office/powerpoint/2010/main" val="373013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097650" y="849312"/>
            <a:ext cx="1938351"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Random Forest</a:t>
            </a:r>
          </a:p>
        </p:txBody>
      </p:sp>
      <p:sp>
        <p:nvSpPr>
          <p:cNvPr id="5" name="TextBox 4">
            <a:extLst>
              <a:ext uri="{FF2B5EF4-FFF2-40B4-BE49-F238E27FC236}">
                <a16:creationId xmlns:a16="http://schemas.microsoft.com/office/drawing/2014/main" id="{B6310D26-9BD1-42C8-97AF-ABB2B736ACCB}"/>
              </a:ext>
            </a:extLst>
          </p:cNvPr>
          <p:cNvSpPr txBox="1"/>
          <p:nvPr/>
        </p:nvSpPr>
        <p:spPr>
          <a:xfrm>
            <a:off x="648721" y="2065931"/>
            <a:ext cx="5447279" cy="3426644"/>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popular machine learning algorithm that belongs to the supervised learning technique. It can be used for both Classification and Regression problems in ML. </a:t>
            </a:r>
          </a:p>
          <a:p>
            <a:pPr algn="just" defTabSz="1219170">
              <a:buClr>
                <a:srgbClr val="000000"/>
              </a:buClr>
            </a:pPr>
            <a:endParaRPr lang="en-US" kern="0" dirty="0">
              <a:solidFill>
                <a:srgbClr val="000000"/>
              </a:solidFill>
              <a:latin typeface="Arial"/>
              <a:cs typeface="Arial"/>
              <a:sym typeface="Arial"/>
            </a:endParaRPr>
          </a:p>
          <a:p>
            <a:pPr algn="just" defTabSz="1219170">
              <a:buClr>
                <a:srgbClr val="000000"/>
              </a:buClr>
            </a:pPr>
            <a:endParaRPr lang="en-US"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classifier that contains a number of decision trees on various subsets of the given dataset and takes the average to improve the predictive accuracy of that dataset.</a:t>
            </a:r>
          </a:p>
          <a:p>
            <a:pPr algn="just" defTabSz="1219170">
              <a:buClr>
                <a:srgbClr val="000000"/>
              </a:buClr>
            </a:pPr>
            <a:endParaRPr lang="en-US" kern="0" dirty="0">
              <a:solidFill>
                <a:srgbClr val="000000"/>
              </a:solidFill>
              <a:latin typeface="Arial"/>
              <a:cs typeface="Arial"/>
              <a:sym typeface="Arial"/>
            </a:endParaRPr>
          </a:p>
          <a:p>
            <a:pPr defTabSz="1219170">
              <a:buClr>
                <a:srgbClr val="000000"/>
              </a:buClr>
            </a:pPr>
            <a:endParaRPr lang="en-US" sz="2000" kern="0" dirty="0">
              <a:solidFill>
                <a:srgbClr val="000000"/>
              </a:solidFill>
              <a:latin typeface="Arial"/>
              <a:cs typeface="Arial"/>
              <a:sym typeface="Arial"/>
            </a:endParaRPr>
          </a:p>
        </p:txBody>
      </p:sp>
      <p:pic>
        <p:nvPicPr>
          <p:cNvPr id="1026" name="Picture 2" descr="Anas Brital | Random Forest Algorithm Explained .">
            <a:extLst>
              <a:ext uri="{FF2B5EF4-FFF2-40B4-BE49-F238E27FC236}">
                <a16:creationId xmlns:a16="http://schemas.microsoft.com/office/drawing/2014/main" id="{84030D0F-FC25-4E40-ADE2-26C987C30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1" t="21078" r="13196"/>
          <a:stretch/>
        </p:blipFill>
        <p:spPr bwMode="auto">
          <a:xfrm>
            <a:off x="6428095" y="1565208"/>
            <a:ext cx="5183591" cy="392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18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750800"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Decision Tree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293209"/>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Decision Tree is a Supervised learning technique that can be used for both classification and Regression problems, but mostly it is preferred for solving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tree-structured classifier, where internal nodes represent the features of a dataset, branches represent the decision rules and each leaf node represents the outcome.</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graphical representation for getting all the possible solutions to a problem/decision based on given conditions.</a:t>
            </a:r>
            <a:endParaRPr lang="en-US" sz="1867" kern="0" dirty="0">
              <a:solidFill>
                <a:srgbClr val="000000"/>
              </a:solidFill>
              <a:latin typeface="Arial"/>
              <a:cs typeface="Arial"/>
              <a:sym typeface="Arial"/>
            </a:endParaRPr>
          </a:p>
        </p:txBody>
      </p:sp>
      <p:pic>
        <p:nvPicPr>
          <p:cNvPr id="2050" name="Picture 2" descr="PDF] Classification Based on Decision Tree Algorithm for Machine Learning |  Semantic Scholar">
            <a:extLst>
              <a:ext uri="{FF2B5EF4-FFF2-40B4-BE49-F238E27FC236}">
                <a16:creationId xmlns:a16="http://schemas.microsoft.com/office/drawing/2014/main" id="{16352E72-1AE6-4EEC-8078-D540355E1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34"/>
          <a:stretch/>
        </p:blipFill>
        <p:spPr bwMode="auto">
          <a:xfrm>
            <a:off x="6400803" y="1905000"/>
            <a:ext cx="510866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1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413702" y="838648"/>
            <a:ext cx="3308919"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K-Nearest Neighbors (KNN)</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826753"/>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can be used for Regression as well as for Classification but mostly it is used for the Classification problems.</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assumes the similarity between the new case/data and available cases and put the new case into the category that is most similar to the available categories.</a:t>
            </a:r>
          </a:p>
          <a:p>
            <a:pPr defTabSz="1219170">
              <a:buClr>
                <a:srgbClr val="000000"/>
              </a:buClr>
            </a:pPr>
            <a:endParaRPr lang="en-US" sz="1867" kern="0" dirty="0">
              <a:solidFill>
                <a:srgbClr val="000000"/>
              </a:solidFill>
              <a:latin typeface="Arial"/>
              <a:cs typeface="Arial"/>
              <a:sym typeface="Arial"/>
            </a:endParaRPr>
          </a:p>
        </p:txBody>
      </p:sp>
      <p:pic>
        <p:nvPicPr>
          <p:cNvPr id="6" name="Picture 5">
            <a:extLst>
              <a:ext uri="{FF2B5EF4-FFF2-40B4-BE49-F238E27FC236}">
                <a16:creationId xmlns:a16="http://schemas.microsoft.com/office/drawing/2014/main" id="{55124FBE-7EB8-41A0-B053-761C0C64D4DF}"/>
              </a:ext>
            </a:extLst>
          </p:cNvPr>
          <p:cNvPicPr>
            <a:picLocks noChangeAspect="1"/>
          </p:cNvPicPr>
          <p:nvPr/>
        </p:nvPicPr>
        <p:blipFill>
          <a:blip r:embed="rId2"/>
          <a:stretch>
            <a:fillRect/>
          </a:stretch>
        </p:blipFill>
        <p:spPr>
          <a:xfrm>
            <a:off x="5954973" y="1905001"/>
            <a:ext cx="5627427" cy="3708400"/>
          </a:xfrm>
          <a:prstGeom prst="rect">
            <a:avLst/>
          </a:prstGeom>
        </p:spPr>
      </p:pic>
    </p:spTree>
    <p:extLst>
      <p:ext uri="{BB962C8B-B14F-4D97-AF65-F5344CB8AC3E}">
        <p14:creationId xmlns:p14="http://schemas.microsoft.com/office/powerpoint/2010/main" val="152558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696298" cy="400110"/>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sng" strike="noStrike" kern="0" cap="none" spc="0" normalizeH="0" baseline="0" noProof="0" dirty="0">
                <a:ln>
                  <a:noFill/>
                </a:ln>
                <a:solidFill>
                  <a:srgbClr val="2776EA"/>
                </a:solidFill>
                <a:effectLst/>
                <a:uLnTx/>
                <a:uFillTx/>
                <a:latin typeface="Arial"/>
                <a:ea typeface="+mn-ea"/>
                <a:cs typeface="Arial"/>
                <a:sym typeface="Arial"/>
              </a:rPr>
              <a:t>Naive Bayes</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Naïve Bayes algorithm is a supervised learning algorithm, which is based on Bayes theorem and used for solving classification problems.</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It is a probabilistic classifier, which means it predicts on the basis of the probability of an object.</a:t>
            </a:r>
          </a:p>
          <a:p>
            <a:pPr marL="380990" lvl="0" indent="-380990" algn="just" defTabSz="1219170">
              <a:buClr>
                <a:srgbClr val="000000"/>
              </a:buClr>
              <a:buFont typeface="Arial" panose="020B0604020202020204" pitchFamily="34" charset="0"/>
              <a:buChar cha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ayes' theorem is also known as Bayes' Rule or Bayes' law, which is used to determine the probability of a hypothesis with prior knowledge.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1026" name="Picture 2" descr="Building Naive Bayes Classifier from Scratch to Perform Sentiment Analysis">
            <a:extLst>
              <a:ext uri="{FF2B5EF4-FFF2-40B4-BE49-F238E27FC236}">
                <a16:creationId xmlns:a16="http://schemas.microsoft.com/office/drawing/2014/main" id="{14FE576A-D366-4A3B-BBF8-193DECF08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855" y="1905001"/>
            <a:ext cx="4303594" cy="350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676380" y="887402"/>
            <a:ext cx="2839239"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Support Vector Machine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Support Vector Machine or SVM is one of the most popular Supervised Learning algorithms, which is used for Classification as well as Regression problems. However, primarily, it is used for Classification problems in Machine Learning.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SVM chooses the extreme points/vectors that help in creating the hyperplane. These extreme cases are called as support vectors, and hence algorithm is termed as Support Vector Machine.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2050" name="Picture 2" descr="Support Vector Machine Algorithm">
            <a:extLst>
              <a:ext uri="{FF2B5EF4-FFF2-40B4-BE49-F238E27FC236}">
                <a16:creationId xmlns:a16="http://schemas.microsoft.com/office/drawing/2014/main" id="{88F9721B-39B1-4244-A6FC-0521DE58F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1" t="-744" r="1692" b="744"/>
          <a:stretch/>
        </p:blipFill>
        <p:spPr bwMode="auto">
          <a:xfrm>
            <a:off x="6277972" y="1967554"/>
            <a:ext cx="5181598" cy="3476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9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996981" y="918679"/>
            <a:ext cx="2198038"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Gradient Boosting</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70099"/>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is a popular boosting algorithm in machine learning used for classification and regression tasks.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can use a wide range of base learners, such as decision trees, and linear models.</a:t>
            </a:r>
          </a:p>
          <a:p>
            <a:pPr marL="380990" lvl="0" indent="-380990" algn="just" defTabSz="1219170">
              <a:buClr>
                <a:srgbClr val="000000"/>
              </a:buClr>
              <a:buFont typeface="Arial" panose="020B0604020202020204" pitchFamily="34" charset="0"/>
              <a:buChar char="•"/>
            </a:pP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dirty="0"/>
              <a:t>Gradient Boosting is generally more robust, as it updates the weights based on the gradients, which are less sensitive to outliers.</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3074" name="Picture 2" descr="Gradient Boosting in ML - GeeksforGeeks">
            <a:extLst>
              <a:ext uri="{FF2B5EF4-FFF2-40B4-BE49-F238E27FC236}">
                <a16:creationId xmlns:a16="http://schemas.microsoft.com/office/drawing/2014/main" id="{31FC1414-5E4A-44AF-938C-C31860F34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226" y="1781368"/>
            <a:ext cx="5486399" cy="366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72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833688" y="827831"/>
            <a:ext cx="2467342"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Logistic Regression</a:t>
            </a:r>
          </a:p>
        </p:txBody>
      </p:sp>
      <p:sp>
        <p:nvSpPr>
          <p:cNvPr id="5" name="TextBox 4">
            <a:extLst>
              <a:ext uri="{FF2B5EF4-FFF2-40B4-BE49-F238E27FC236}">
                <a16:creationId xmlns:a16="http://schemas.microsoft.com/office/drawing/2014/main" id="{B6310D26-9BD1-42C8-97AF-ABB2B736ACCB}"/>
              </a:ext>
            </a:extLst>
          </p:cNvPr>
          <p:cNvSpPr txBox="1"/>
          <p:nvPr/>
        </p:nvSpPr>
        <p:spPr>
          <a:xfrm>
            <a:off x="508000" y="1890117"/>
            <a:ext cx="5486400" cy="3046988"/>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predicts the output of a categorical dependent variable. Therefore the outcome must be a categorical or discrete value.</a:t>
            </a:r>
          </a:p>
          <a:p>
            <a:pPr algn="just"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gives the probabilistic values which lie between 0 and 1. Logistic regression is used for solving the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can be used to classify the observations using different types of data and can easily determine the most effective variables used for the classification.</a:t>
            </a:r>
            <a:endParaRPr lang="en-US" sz="1867" kern="0" dirty="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B0C7349E-ABF2-4B48-8DD0-44C7CD0A75FE}"/>
              </a:ext>
            </a:extLst>
          </p:cNvPr>
          <p:cNvPicPr>
            <a:picLocks noChangeAspect="1"/>
          </p:cNvPicPr>
          <p:nvPr/>
        </p:nvPicPr>
        <p:blipFill rotWithShape="1">
          <a:blip r:embed="rId2"/>
          <a:srcRect t="9866"/>
          <a:stretch/>
        </p:blipFill>
        <p:spPr>
          <a:xfrm>
            <a:off x="6400803" y="1803400"/>
            <a:ext cx="5225501" cy="3861280"/>
          </a:xfrm>
          <a:prstGeom prst="rect">
            <a:avLst/>
          </a:prstGeom>
        </p:spPr>
      </p:pic>
    </p:spTree>
    <p:extLst>
      <p:ext uri="{BB962C8B-B14F-4D97-AF65-F5344CB8AC3E}">
        <p14:creationId xmlns:p14="http://schemas.microsoft.com/office/powerpoint/2010/main" val="33871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D10CB-1FCE-465A-A08C-E930955C211B}"/>
              </a:ext>
            </a:extLst>
          </p:cNvPr>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p>
        </p:txBody>
      </p:sp>
      <p:pic>
        <p:nvPicPr>
          <p:cNvPr id="3" name="Picture 2">
            <a:extLst>
              <a:ext uri="{FF2B5EF4-FFF2-40B4-BE49-F238E27FC236}">
                <a16:creationId xmlns:a16="http://schemas.microsoft.com/office/drawing/2014/main" id="{AB492343-B49D-4E1F-812F-F0DF6B8E22CD}"/>
              </a:ext>
            </a:extLst>
          </p:cNvPr>
          <p:cNvPicPr>
            <a:picLocks noChangeAspect="1"/>
          </p:cNvPicPr>
          <p:nvPr/>
        </p:nvPicPr>
        <p:blipFill>
          <a:blip r:embed="rId2"/>
          <a:stretch>
            <a:fillRect/>
          </a:stretch>
        </p:blipFill>
        <p:spPr>
          <a:xfrm>
            <a:off x="215976" y="1644065"/>
            <a:ext cx="2800350" cy="3152775"/>
          </a:xfrm>
          <a:prstGeom prst="rect">
            <a:avLst/>
          </a:prstGeom>
        </p:spPr>
      </p:pic>
      <p:pic>
        <p:nvPicPr>
          <p:cNvPr id="4" name="Picture 3">
            <a:extLst>
              <a:ext uri="{FF2B5EF4-FFF2-40B4-BE49-F238E27FC236}">
                <a16:creationId xmlns:a16="http://schemas.microsoft.com/office/drawing/2014/main" id="{585403EB-8D5D-46A8-87DB-29C20A858CDF}"/>
              </a:ext>
            </a:extLst>
          </p:cNvPr>
          <p:cNvPicPr>
            <a:picLocks noChangeAspect="1"/>
          </p:cNvPicPr>
          <p:nvPr/>
        </p:nvPicPr>
        <p:blipFill>
          <a:blip r:embed="rId3"/>
          <a:stretch>
            <a:fillRect/>
          </a:stretch>
        </p:blipFill>
        <p:spPr>
          <a:xfrm>
            <a:off x="3645189" y="1644065"/>
            <a:ext cx="4956760" cy="2115552"/>
          </a:xfrm>
          <a:prstGeom prst="rect">
            <a:avLst/>
          </a:prstGeom>
        </p:spPr>
      </p:pic>
      <p:pic>
        <p:nvPicPr>
          <p:cNvPr id="5" name="Picture 4">
            <a:extLst>
              <a:ext uri="{FF2B5EF4-FFF2-40B4-BE49-F238E27FC236}">
                <a16:creationId xmlns:a16="http://schemas.microsoft.com/office/drawing/2014/main" id="{08BB0938-118A-479C-A7C3-52CAE59919F7}"/>
              </a:ext>
            </a:extLst>
          </p:cNvPr>
          <p:cNvPicPr>
            <a:picLocks noChangeAspect="1"/>
          </p:cNvPicPr>
          <p:nvPr/>
        </p:nvPicPr>
        <p:blipFill>
          <a:blip r:embed="rId4"/>
          <a:stretch>
            <a:fillRect/>
          </a:stretch>
        </p:blipFill>
        <p:spPr>
          <a:xfrm>
            <a:off x="9414494" y="1644065"/>
            <a:ext cx="2434640" cy="3152775"/>
          </a:xfrm>
          <a:prstGeom prst="rect">
            <a:avLst/>
          </a:prstGeom>
        </p:spPr>
      </p:pic>
      <p:pic>
        <p:nvPicPr>
          <p:cNvPr id="7" name="Graphic 6" descr="Chevron arrows">
            <a:extLst>
              <a:ext uri="{FF2B5EF4-FFF2-40B4-BE49-F238E27FC236}">
                <a16:creationId xmlns:a16="http://schemas.microsoft.com/office/drawing/2014/main" id="{8AE63A1A-A8F3-4CF4-94C1-DE7FEFCEBD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6326" y="2919805"/>
            <a:ext cx="601294" cy="601294"/>
          </a:xfrm>
          <a:prstGeom prst="rect">
            <a:avLst/>
          </a:prstGeom>
        </p:spPr>
      </p:pic>
      <p:pic>
        <p:nvPicPr>
          <p:cNvPr id="8" name="Graphic 7" descr="Chevron arrows">
            <a:extLst>
              <a:ext uri="{FF2B5EF4-FFF2-40B4-BE49-F238E27FC236}">
                <a16:creationId xmlns:a16="http://schemas.microsoft.com/office/drawing/2014/main" id="{DA34AD9C-BA0E-463A-B815-0687E888B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7491" y="2919805"/>
            <a:ext cx="601294" cy="601294"/>
          </a:xfrm>
          <a:prstGeom prst="rect">
            <a:avLst/>
          </a:prstGeom>
        </p:spPr>
      </p:pic>
      <p:graphicFrame>
        <p:nvGraphicFramePr>
          <p:cNvPr id="10" name="Diagram 9">
            <a:extLst>
              <a:ext uri="{FF2B5EF4-FFF2-40B4-BE49-F238E27FC236}">
                <a16:creationId xmlns:a16="http://schemas.microsoft.com/office/drawing/2014/main" id="{A1A7F73F-C184-4A2B-889F-80DCC5EA7835}"/>
              </a:ext>
            </a:extLst>
          </p:cNvPr>
          <p:cNvGraphicFramePr/>
          <p:nvPr>
            <p:extLst>
              <p:ext uri="{D42A27DB-BD31-4B8C-83A1-F6EECF244321}">
                <p14:modId xmlns:p14="http://schemas.microsoft.com/office/powerpoint/2010/main" val="1184225349"/>
              </p:ext>
            </p:extLst>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1" name="Group 10">
            <a:extLst>
              <a:ext uri="{FF2B5EF4-FFF2-40B4-BE49-F238E27FC236}">
                <a16:creationId xmlns:a16="http://schemas.microsoft.com/office/drawing/2014/main" id="{B54AFD91-2AFF-40F8-B313-53F299FD7FE8}"/>
              </a:ext>
            </a:extLst>
          </p:cNvPr>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a:extLst>
                <a:ext uri="{FF2B5EF4-FFF2-40B4-BE49-F238E27FC236}">
                  <a16:creationId xmlns:a16="http://schemas.microsoft.com/office/drawing/2014/main" id="{EF0838E3-EAD6-48BA-B0A9-47DFC0C0ADCE}"/>
                </a:ext>
              </a:extLst>
            </p:cNvPr>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a:extLst>
                <a:ext uri="{FF2B5EF4-FFF2-40B4-BE49-F238E27FC236}">
                  <a16:creationId xmlns:a16="http://schemas.microsoft.com/office/drawing/2014/main" id="{2A6CCB71-45BD-4ED2-A7AF-9D23EA1C410E}"/>
                </a:ext>
              </a:extLst>
            </p:cNvPr>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a:extLst>
              <a:ext uri="{FF2B5EF4-FFF2-40B4-BE49-F238E27FC236}">
                <a16:creationId xmlns:a16="http://schemas.microsoft.com/office/drawing/2014/main" id="{5A2CC4EF-1C30-4C83-B3EC-60B04A1DD3B3}"/>
              </a:ext>
            </a:extLst>
          </p:cNvPr>
          <p:cNvGraphicFramePr/>
          <p:nvPr>
            <p:extLst>
              <p:ext uri="{D42A27DB-BD31-4B8C-83A1-F6EECF244321}">
                <p14:modId xmlns:p14="http://schemas.microsoft.com/office/powerpoint/2010/main" val="4108380938"/>
              </p:ext>
            </p:extLst>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4547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A574D8-3EAF-4EE7-BC13-62AA0DEDDA68}"/>
              </a:ext>
            </a:extLst>
          </p:cNvPr>
          <p:cNvPicPr>
            <a:picLocks noChangeAspect="1"/>
          </p:cNvPicPr>
          <p:nvPr/>
        </p:nvPicPr>
        <p:blipFill>
          <a:blip r:embed="rId2"/>
          <a:stretch>
            <a:fillRect/>
          </a:stretch>
        </p:blipFill>
        <p:spPr>
          <a:xfrm>
            <a:off x="1259483" y="749300"/>
            <a:ext cx="4312235" cy="5130800"/>
          </a:xfrm>
          <a:prstGeom prst="rect">
            <a:avLst/>
          </a:prstGeom>
        </p:spPr>
      </p:pic>
      <p:sp>
        <p:nvSpPr>
          <p:cNvPr id="3" name="TextBox 2">
            <a:extLst>
              <a:ext uri="{FF2B5EF4-FFF2-40B4-BE49-F238E27FC236}">
                <a16:creationId xmlns:a16="http://schemas.microsoft.com/office/drawing/2014/main" id="{664EF5B4-9DFD-4649-9479-2041F1D38FD3}"/>
              </a:ext>
            </a:extLst>
          </p:cNvPr>
          <p:cNvSpPr txBox="1"/>
          <p:nvPr/>
        </p:nvSpPr>
        <p:spPr>
          <a:xfrm>
            <a:off x="5201364" y="88900"/>
            <a:ext cx="1789272"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Train</a:t>
            </a:r>
          </a:p>
        </p:txBody>
      </p:sp>
      <p:pic>
        <p:nvPicPr>
          <p:cNvPr id="4" name="Picture 3">
            <a:extLst>
              <a:ext uri="{FF2B5EF4-FFF2-40B4-BE49-F238E27FC236}">
                <a16:creationId xmlns:a16="http://schemas.microsoft.com/office/drawing/2014/main" id="{B751323C-E4CA-4FD8-A64F-5555E5699256}"/>
              </a:ext>
            </a:extLst>
          </p:cNvPr>
          <p:cNvPicPr>
            <a:picLocks noChangeAspect="1"/>
          </p:cNvPicPr>
          <p:nvPr/>
        </p:nvPicPr>
        <p:blipFill>
          <a:blip r:embed="rId3"/>
          <a:stretch>
            <a:fillRect/>
          </a:stretch>
        </p:blipFill>
        <p:spPr>
          <a:xfrm>
            <a:off x="6990636" y="749298"/>
            <a:ext cx="3941881" cy="5130801"/>
          </a:xfrm>
          <a:prstGeom prst="rect">
            <a:avLst/>
          </a:prstGeom>
        </p:spPr>
      </p:pic>
      <p:sp>
        <p:nvSpPr>
          <p:cNvPr id="5" name="TextBox 4">
            <a:extLst>
              <a:ext uri="{FF2B5EF4-FFF2-40B4-BE49-F238E27FC236}">
                <a16:creationId xmlns:a16="http://schemas.microsoft.com/office/drawing/2014/main" id="{05A263D6-183C-425A-BF8C-FA82B27A8FED}"/>
              </a:ext>
            </a:extLst>
          </p:cNvPr>
          <p:cNvSpPr txBox="1"/>
          <p:nvPr/>
        </p:nvSpPr>
        <p:spPr>
          <a:xfrm>
            <a:off x="2313583" y="6015335"/>
            <a:ext cx="2224327" cy="369332"/>
          </a:xfrm>
          <a:prstGeom prst="rect">
            <a:avLst/>
          </a:prstGeom>
          <a:noFill/>
        </p:spPr>
        <p:txBody>
          <a:bodyPr wrap="none" rtlCol="0">
            <a:spAutoFit/>
          </a:bodyPr>
          <a:lstStyle/>
          <a:p>
            <a:r>
              <a:rPr lang="en-US" dirty="0">
                <a:solidFill>
                  <a:srgbClr val="C00000"/>
                </a:solidFill>
              </a:rPr>
              <a:t>7 ML Model Train Test</a:t>
            </a:r>
          </a:p>
        </p:txBody>
      </p:sp>
      <p:sp>
        <p:nvSpPr>
          <p:cNvPr id="6" name="TextBox 5">
            <a:extLst>
              <a:ext uri="{FF2B5EF4-FFF2-40B4-BE49-F238E27FC236}">
                <a16:creationId xmlns:a16="http://schemas.microsoft.com/office/drawing/2014/main" id="{588480BE-BBF6-4C9C-B5AD-B6187C0DC0C3}"/>
              </a:ext>
            </a:extLst>
          </p:cNvPr>
          <p:cNvSpPr txBox="1"/>
          <p:nvPr/>
        </p:nvSpPr>
        <p:spPr>
          <a:xfrm>
            <a:off x="7534743" y="6015335"/>
            <a:ext cx="2853666" cy="369332"/>
          </a:xfrm>
          <a:prstGeom prst="rect">
            <a:avLst/>
          </a:prstGeom>
          <a:noFill/>
        </p:spPr>
        <p:txBody>
          <a:bodyPr wrap="none" rtlCol="0">
            <a:spAutoFit/>
          </a:bodyPr>
          <a:lstStyle/>
          <a:p>
            <a:r>
              <a:rPr lang="en-US" dirty="0">
                <a:solidFill>
                  <a:srgbClr val="C00000"/>
                </a:solidFill>
              </a:rPr>
              <a:t>Evaluate Model Performance</a:t>
            </a:r>
          </a:p>
        </p:txBody>
      </p:sp>
    </p:spTree>
    <p:extLst>
      <p:ext uri="{BB962C8B-B14F-4D97-AF65-F5344CB8AC3E}">
        <p14:creationId xmlns:p14="http://schemas.microsoft.com/office/powerpoint/2010/main" val="987705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379551" y="81964"/>
            <a:ext cx="4772460"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Compare Result of Balancing Technique</a:t>
            </a:r>
          </a:p>
        </p:txBody>
      </p:sp>
      <p:pic>
        <p:nvPicPr>
          <p:cNvPr id="3" name="Picture 2">
            <a:extLst>
              <a:ext uri="{FF2B5EF4-FFF2-40B4-BE49-F238E27FC236}">
                <a16:creationId xmlns:a16="http://schemas.microsoft.com/office/drawing/2014/main" id="{E09ED41B-5019-47BA-B61D-106411FA5D3C}"/>
              </a:ext>
            </a:extLst>
          </p:cNvPr>
          <p:cNvPicPr>
            <a:picLocks noChangeAspect="1"/>
          </p:cNvPicPr>
          <p:nvPr/>
        </p:nvPicPr>
        <p:blipFill>
          <a:blip r:embed="rId2"/>
          <a:stretch>
            <a:fillRect/>
          </a:stretch>
        </p:blipFill>
        <p:spPr>
          <a:xfrm>
            <a:off x="2716977" y="601663"/>
            <a:ext cx="6097607" cy="6015038"/>
          </a:xfrm>
          <a:prstGeom prst="rect">
            <a:avLst/>
          </a:prstGeom>
        </p:spPr>
      </p:pic>
    </p:spTree>
    <p:extLst>
      <p:ext uri="{BB962C8B-B14F-4D97-AF65-F5344CB8AC3E}">
        <p14:creationId xmlns:p14="http://schemas.microsoft.com/office/powerpoint/2010/main" val="1391300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24657" y="330200"/>
            <a:ext cx="2542684"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Evaluation</a:t>
            </a:r>
          </a:p>
        </p:txBody>
      </p:sp>
      <p:pic>
        <p:nvPicPr>
          <p:cNvPr id="2" name="Picture 1">
            <a:extLst>
              <a:ext uri="{FF2B5EF4-FFF2-40B4-BE49-F238E27FC236}">
                <a16:creationId xmlns:a16="http://schemas.microsoft.com/office/drawing/2014/main" id="{73EB5609-CEE7-4753-A804-089B46E11703}"/>
              </a:ext>
            </a:extLst>
          </p:cNvPr>
          <p:cNvPicPr>
            <a:picLocks noChangeAspect="1"/>
          </p:cNvPicPr>
          <p:nvPr/>
        </p:nvPicPr>
        <p:blipFill>
          <a:blip r:embed="rId2"/>
          <a:stretch>
            <a:fillRect/>
          </a:stretch>
        </p:blipFill>
        <p:spPr>
          <a:xfrm>
            <a:off x="3398293" y="3314679"/>
            <a:ext cx="6073253" cy="3213121"/>
          </a:xfrm>
          <a:prstGeom prst="rect">
            <a:avLst/>
          </a:prstGeom>
        </p:spPr>
      </p:pic>
      <p:pic>
        <p:nvPicPr>
          <p:cNvPr id="4" name="Picture 3">
            <a:extLst>
              <a:ext uri="{FF2B5EF4-FFF2-40B4-BE49-F238E27FC236}">
                <a16:creationId xmlns:a16="http://schemas.microsoft.com/office/drawing/2014/main" id="{1A899192-50A6-48AE-A7F8-420EC627DA37}"/>
              </a:ext>
            </a:extLst>
          </p:cNvPr>
          <p:cNvPicPr>
            <a:picLocks noChangeAspect="1"/>
          </p:cNvPicPr>
          <p:nvPr/>
        </p:nvPicPr>
        <p:blipFill>
          <a:blip r:embed="rId3"/>
          <a:stretch>
            <a:fillRect/>
          </a:stretch>
        </p:blipFill>
        <p:spPr>
          <a:xfrm>
            <a:off x="1125263" y="1019809"/>
            <a:ext cx="9941471" cy="2066925"/>
          </a:xfrm>
          <a:prstGeom prst="rect">
            <a:avLst/>
          </a:prstGeom>
        </p:spPr>
      </p:pic>
    </p:spTree>
    <p:extLst>
      <p:ext uri="{BB962C8B-B14F-4D97-AF65-F5344CB8AC3E}">
        <p14:creationId xmlns:p14="http://schemas.microsoft.com/office/powerpoint/2010/main" val="921382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474078" y="56096"/>
            <a:ext cx="3252814"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Model Evaluation Diagram</a:t>
            </a:r>
          </a:p>
        </p:txBody>
      </p:sp>
      <p:pic>
        <p:nvPicPr>
          <p:cNvPr id="7" name="Picture 6">
            <a:extLst>
              <a:ext uri="{FF2B5EF4-FFF2-40B4-BE49-F238E27FC236}">
                <a16:creationId xmlns:a16="http://schemas.microsoft.com/office/drawing/2014/main" id="{34148BE5-C927-44CD-B3AA-F79AE22A7B4B}"/>
              </a:ext>
            </a:extLst>
          </p:cNvPr>
          <p:cNvPicPr>
            <a:picLocks noChangeAspect="1"/>
          </p:cNvPicPr>
          <p:nvPr/>
        </p:nvPicPr>
        <p:blipFill>
          <a:blip r:embed="rId2"/>
          <a:stretch>
            <a:fillRect/>
          </a:stretch>
        </p:blipFill>
        <p:spPr>
          <a:xfrm>
            <a:off x="639762" y="679910"/>
            <a:ext cx="3834316" cy="2936525"/>
          </a:xfrm>
          <a:prstGeom prst="rect">
            <a:avLst/>
          </a:prstGeom>
        </p:spPr>
      </p:pic>
      <p:pic>
        <p:nvPicPr>
          <p:cNvPr id="8" name="Picture 7">
            <a:extLst>
              <a:ext uri="{FF2B5EF4-FFF2-40B4-BE49-F238E27FC236}">
                <a16:creationId xmlns:a16="http://schemas.microsoft.com/office/drawing/2014/main" id="{639CD2E3-7759-4FD2-AD99-B057C9069E64}"/>
              </a:ext>
            </a:extLst>
          </p:cNvPr>
          <p:cNvPicPr>
            <a:picLocks noChangeAspect="1"/>
          </p:cNvPicPr>
          <p:nvPr/>
        </p:nvPicPr>
        <p:blipFill>
          <a:blip r:embed="rId3"/>
          <a:stretch>
            <a:fillRect/>
          </a:stretch>
        </p:blipFill>
        <p:spPr>
          <a:xfrm>
            <a:off x="4656921" y="679910"/>
            <a:ext cx="3802644" cy="2914118"/>
          </a:xfrm>
          <a:prstGeom prst="rect">
            <a:avLst/>
          </a:prstGeom>
        </p:spPr>
      </p:pic>
      <p:pic>
        <p:nvPicPr>
          <p:cNvPr id="9" name="Picture 8">
            <a:extLst>
              <a:ext uri="{FF2B5EF4-FFF2-40B4-BE49-F238E27FC236}">
                <a16:creationId xmlns:a16="http://schemas.microsoft.com/office/drawing/2014/main" id="{683AFB71-C67B-498E-9C05-C4C4AC56AA95}"/>
              </a:ext>
            </a:extLst>
          </p:cNvPr>
          <p:cNvPicPr>
            <a:picLocks noChangeAspect="1"/>
          </p:cNvPicPr>
          <p:nvPr/>
        </p:nvPicPr>
        <p:blipFill>
          <a:blip r:embed="rId4"/>
          <a:stretch>
            <a:fillRect/>
          </a:stretch>
        </p:blipFill>
        <p:spPr>
          <a:xfrm>
            <a:off x="639762" y="3763141"/>
            <a:ext cx="3816997" cy="2914118"/>
          </a:xfrm>
          <a:prstGeom prst="rect">
            <a:avLst/>
          </a:prstGeom>
        </p:spPr>
      </p:pic>
      <p:pic>
        <p:nvPicPr>
          <p:cNvPr id="10" name="Picture 9">
            <a:extLst>
              <a:ext uri="{FF2B5EF4-FFF2-40B4-BE49-F238E27FC236}">
                <a16:creationId xmlns:a16="http://schemas.microsoft.com/office/drawing/2014/main" id="{902D4682-8858-4CFD-9D75-828D303C62BE}"/>
              </a:ext>
            </a:extLst>
          </p:cNvPr>
          <p:cNvPicPr>
            <a:picLocks noChangeAspect="1"/>
          </p:cNvPicPr>
          <p:nvPr/>
        </p:nvPicPr>
        <p:blipFill>
          <a:blip r:embed="rId5"/>
          <a:stretch>
            <a:fillRect/>
          </a:stretch>
        </p:blipFill>
        <p:spPr>
          <a:xfrm>
            <a:off x="4656921" y="3763141"/>
            <a:ext cx="3816997" cy="2892038"/>
          </a:xfrm>
          <a:prstGeom prst="rect">
            <a:avLst/>
          </a:prstGeom>
        </p:spPr>
      </p:pic>
      <p:sp>
        <p:nvSpPr>
          <p:cNvPr id="11" name="TextBox 10">
            <a:extLst>
              <a:ext uri="{FF2B5EF4-FFF2-40B4-BE49-F238E27FC236}">
                <a16:creationId xmlns:a16="http://schemas.microsoft.com/office/drawing/2014/main" id="{73C6BB6A-7D47-4F91-84F7-2C51A20839DB}"/>
              </a:ext>
            </a:extLst>
          </p:cNvPr>
          <p:cNvSpPr txBox="1"/>
          <p:nvPr/>
        </p:nvSpPr>
        <p:spPr>
          <a:xfrm>
            <a:off x="8956307" y="1172588"/>
            <a:ext cx="2909830"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are higher in accuracy, precision and f1 score. </a:t>
            </a:r>
          </a:p>
          <a:p>
            <a:pPr marL="342900" lvl="0" indent="-342900" defTabSz="1066800">
              <a:lnSpc>
                <a:spcPct val="90000"/>
              </a:lnSpc>
              <a:spcBef>
                <a:spcPct val="0"/>
              </a:spcBef>
              <a:spcAft>
                <a:spcPct val="35000"/>
              </a:spcAft>
              <a:buFont typeface="Arial" panose="020B0604020202020204" pitchFamily="34" charset="0"/>
              <a:buChar char="•"/>
            </a:pP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But Recall is higher in Naive Bayes Algorithm.</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2892700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60675" y="116357"/>
            <a:ext cx="167065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ROC Curve</a:t>
            </a:r>
          </a:p>
        </p:txBody>
      </p:sp>
      <p:pic>
        <p:nvPicPr>
          <p:cNvPr id="2" name="Picture 1">
            <a:extLst>
              <a:ext uri="{FF2B5EF4-FFF2-40B4-BE49-F238E27FC236}">
                <a16:creationId xmlns:a16="http://schemas.microsoft.com/office/drawing/2014/main" id="{384DB552-6885-4D8C-A708-1678F378C83F}"/>
              </a:ext>
            </a:extLst>
          </p:cNvPr>
          <p:cNvPicPr>
            <a:picLocks noChangeAspect="1"/>
          </p:cNvPicPr>
          <p:nvPr/>
        </p:nvPicPr>
        <p:blipFill>
          <a:blip r:embed="rId2"/>
          <a:stretch>
            <a:fillRect/>
          </a:stretch>
        </p:blipFill>
        <p:spPr>
          <a:xfrm>
            <a:off x="351641" y="850900"/>
            <a:ext cx="6753295" cy="5520209"/>
          </a:xfrm>
          <a:prstGeom prst="rect">
            <a:avLst/>
          </a:prstGeom>
        </p:spPr>
      </p:pic>
      <p:sp>
        <p:nvSpPr>
          <p:cNvPr id="5" name="TextBox 4">
            <a:extLst>
              <a:ext uri="{FF2B5EF4-FFF2-40B4-BE49-F238E27FC236}">
                <a16:creationId xmlns:a16="http://schemas.microsoft.com/office/drawing/2014/main" id="{FB2A2DD6-4DC1-4D92-83A3-03CBE7CD7963}"/>
              </a:ext>
            </a:extLst>
          </p:cNvPr>
          <p:cNvSpPr txBox="1"/>
          <p:nvPr/>
        </p:nvSpPr>
        <p:spPr>
          <a:xfrm>
            <a:off x="7853496" y="3429000"/>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000" dirty="0">
                <a:latin typeface="Bahnschrift SemiLight" panose="020B0502040204020203" pitchFamily="34" charset="0"/>
              </a:rPr>
              <a:t>The ROC curve function calculates the false positive rate (</a:t>
            </a:r>
            <a:r>
              <a:rPr lang="en-US" sz="2000" dirty="0" err="1">
                <a:latin typeface="Bahnschrift SemiLight" panose="020B0502040204020203" pitchFamily="34" charset="0"/>
              </a:rPr>
              <a:t>fpr</a:t>
            </a:r>
            <a:r>
              <a:rPr lang="en-US" sz="2000" dirty="0">
                <a:latin typeface="Bahnschrift SemiLight" panose="020B0502040204020203" pitchFamily="34" charset="0"/>
              </a:rPr>
              <a:t>) and true positive rate (</a:t>
            </a:r>
            <a:r>
              <a:rPr lang="en-US" sz="2000" dirty="0" err="1">
                <a:latin typeface="Bahnschrift SemiLight" panose="020B0502040204020203" pitchFamily="34" charset="0"/>
              </a:rPr>
              <a:t>tpr</a:t>
            </a:r>
            <a:r>
              <a:rPr lang="en-US" sz="2000" dirty="0">
                <a:latin typeface="Bahnschrift SemiLight" panose="020B0502040204020203" pitchFamily="34" charset="0"/>
              </a:rPr>
              <a:t>) at various thresholds. The area under the curve (AUC) is calculated using the </a:t>
            </a:r>
            <a:r>
              <a:rPr lang="en-US" sz="2000" dirty="0" err="1">
                <a:latin typeface="Bahnschrift SemiLight" panose="020B0502040204020203" pitchFamily="34" charset="0"/>
              </a:rPr>
              <a:t>auc</a:t>
            </a:r>
            <a:r>
              <a:rPr lang="en-US" sz="2000" dirty="0">
                <a:latin typeface="Bahnschrift SemiLight" panose="020B0502040204020203" pitchFamily="34" charset="0"/>
              </a:rPr>
              <a:t> function. </a:t>
            </a:r>
          </a:p>
          <a:p>
            <a:pPr lvl="0" algn="ctr" defTabSz="1066800">
              <a:lnSpc>
                <a:spcPct val="90000"/>
              </a:lnSpc>
              <a:spcBef>
                <a:spcPct val="0"/>
              </a:spcBef>
              <a:spcAft>
                <a:spcPct val="35000"/>
              </a:spcAft>
            </a:pPr>
            <a:endParaRPr lang="en-US" sz="2000" kern="1200" dirty="0">
              <a:latin typeface="Bahnschrift SemiLight" panose="020B0502040204020203" pitchFamily="34" charset="0"/>
            </a:endParaRPr>
          </a:p>
        </p:txBody>
      </p:sp>
      <p:sp>
        <p:nvSpPr>
          <p:cNvPr id="6" name="Rectangle 2">
            <a:extLst>
              <a:ext uri="{FF2B5EF4-FFF2-40B4-BE49-F238E27FC236}">
                <a16:creationId xmlns:a16="http://schemas.microsoft.com/office/drawing/2014/main" id="{404AD425-FD56-47FC-9CF1-FF3769389053}"/>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A168163-8CE2-451D-B540-DABF4B883EE4}"/>
              </a:ext>
            </a:extLst>
          </p:cNvPr>
          <p:cNvPicPr>
            <a:picLocks noChangeAspect="1"/>
          </p:cNvPicPr>
          <p:nvPr/>
        </p:nvPicPr>
        <p:blipFill>
          <a:blip r:embed="rId3"/>
          <a:stretch>
            <a:fillRect/>
          </a:stretch>
        </p:blipFill>
        <p:spPr>
          <a:xfrm>
            <a:off x="7853495" y="347190"/>
            <a:ext cx="3986863" cy="2958185"/>
          </a:xfrm>
          <a:prstGeom prst="rect">
            <a:avLst/>
          </a:prstGeom>
        </p:spPr>
      </p:pic>
    </p:spTree>
    <p:extLst>
      <p:ext uri="{BB962C8B-B14F-4D97-AF65-F5344CB8AC3E}">
        <p14:creationId xmlns:p14="http://schemas.microsoft.com/office/powerpoint/2010/main" val="47638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13776" y="120622"/>
            <a:ext cx="207460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Cost Function</a:t>
            </a:r>
          </a:p>
        </p:txBody>
      </p:sp>
      <p:pic>
        <p:nvPicPr>
          <p:cNvPr id="2" name="Picture 1">
            <a:extLst>
              <a:ext uri="{FF2B5EF4-FFF2-40B4-BE49-F238E27FC236}">
                <a16:creationId xmlns:a16="http://schemas.microsoft.com/office/drawing/2014/main" id="{E7B77150-754B-471E-B364-85D10D75971B}"/>
              </a:ext>
            </a:extLst>
          </p:cNvPr>
          <p:cNvPicPr>
            <a:picLocks noChangeAspect="1"/>
          </p:cNvPicPr>
          <p:nvPr/>
        </p:nvPicPr>
        <p:blipFill>
          <a:blip r:embed="rId2"/>
          <a:stretch>
            <a:fillRect/>
          </a:stretch>
        </p:blipFill>
        <p:spPr>
          <a:xfrm>
            <a:off x="250870" y="824375"/>
            <a:ext cx="5636962" cy="5627578"/>
          </a:xfrm>
          <a:prstGeom prst="rect">
            <a:avLst/>
          </a:prstGeom>
        </p:spPr>
      </p:pic>
      <p:pic>
        <p:nvPicPr>
          <p:cNvPr id="5" name="Picture 4">
            <a:extLst>
              <a:ext uri="{FF2B5EF4-FFF2-40B4-BE49-F238E27FC236}">
                <a16:creationId xmlns:a16="http://schemas.microsoft.com/office/drawing/2014/main" id="{2638D062-ACB0-433D-9A79-EB849310AFCE}"/>
              </a:ext>
            </a:extLst>
          </p:cNvPr>
          <p:cNvPicPr>
            <a:picLocks noChangeAspect="1"/>
          </p:cNvPicPr>
          <p:nvPr/>
        </p:nvPicPr>
        <p:blipFill rotWithShape="1">
          <a:blip r:embed="rId3"/>
          <a:srcRect r="35843"/>
          <a:stretch/>
        </p:blipFill>
        <p:spPr>
          <a:xfrm>
            <a:off x="6096000" y="871300"/>
            <a:ext cx="2686896" cy="5579325"/>
          </a:xfrm>
          <a:prstGeom prst="rect">
            <a:avLst/>
          </a:prstGeom>
        </p:spPr>
      </p:pic>
      <p:pic>
        <p:nvPicPr>
          <p:cNvPr id="8" name="Graphic 7" descr="Chevron arrows">
            <a:extLst>
              <a:ext uri="{FF2B5EF4-FFF2-40B4-BE49-F238E27FC236}">
                <a16:creationId xmlns:a16="http://schemas.microsoft.com/office/drawing/2014/main" id="{35E241AE-6CB0-4B18-81A8-B783F8B85C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3776" y="3036870"/>
            <a:ext cx="601294" cy="601294"/>
          </a:xfrm>
          <a:prstGeom prst="rect">
            <a:avLst/>
          </a:prstGeom>
        </p:spPr>
      </p:pic>
      <p:sp>
        <p:nvSpPr>
          <p:cNvPr id="6" name="TextBox 5">
            <a:extLst>
              <a:ext uri="{FF2B5EF4-FFF2-40B4-BE49-F238E27FC236}">
                <a16:creationId xmlns:a16="http://schemas.microsoft.com/office/drawing/2014/main" id="{A5BA0EA1-5D20-434F-9FAB-0DA3118CD177}"/>
              </a:ext>
            </a:extLst>
          </p:cNvPr>
          <p:cNvSpPr txBox="1"/>
          <p:nvPr/>
        </p:nvSpPr>
        <p:spPr>
          <a:xfrm>
            <a:off x="9063826" y="1216725"/>
            <a:ext cx="2961564" cy="484287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Decision Tree and Random forest gives the lowest RMSE, MSE, MAE value which means predicted values are closer to the actual values and the model makes fewer errors in its predictions.</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54627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37482" y="49411"/>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D7D5E027-8FF9-4D9C-B55A-41E6686B7A5F}"/>
              </a:ext>
            </a:extLst>
          </p:cNvPr>
          <p:cNvPicPr>
            <a:picLocks noChangeAspect="1"/>
          </p:cNvPicPr>
          <p:nvPr/>
        </p:nvPicPr>
        <p:blipFill>
          <a:blip r:embed="rId2"/>
          <a:stretch>
            <a:fillRect/>
          </a:stretch>
        </p:blipFill>
        <p:spPr>
          <a:xfrm>
            <a:off x="794229" y="718098"/>
            <a:ext cx="3574839" cy="2837881"/>
          </a:xfrm>
          <a:prstGeom prst="rect">
            <a:avLst/>
          </a:prstGeom>
        </p:spPr>
      </p:pic>
      <p:pic>
        <p:nvPicPr>
          <p:cNvPr id="7" name="Picture 6">
            <a:extLst>
              <a:ext uri="{FF2B5EF4-FFF2-40B4-BE49-F238E27FC236}">
                <a16:creationId xmlns:a16="http://schemas.microsoft.com/office/drawing/2014/main" id="{7D9EB46E-CFB2-4B05-96E1-1E8C3264E57B}"/>
              </a:ext>
            </a:extLst>
          </p:cNvPr>
          <p:cNvPicPr>
            <a:picLocks noChangeAspect="1"/>
          </p:cNvPicPr>
          <p:nvPr/>
        </p:nvPicPr>
        <p:blipFill>
          <a:blip r:embed="rId3"/>
          <a:stretch>
            <a:fillRect/>
          </a:stretch>
        </p:blipFill>
        <p:spPr>
          <a:xfrm>
            <a:off x="4672461" y="718098"/>
            <a:ext cx="3574839" cy="2837881"/>
          </a:xfrm>
          <a:prstGeom prst="rect">
            <a:avLst/>
          </a:prstGeom>
        </p:spPr>
      </p:pic>
      <p:pic>
        <p:nvPicPr>
          <p:cNvPr id="9" name="Picture 8">
            <a:extLst>
              <a:ext uri="{FF2B5EF4-FFF2-40B4-BE49-F238E27FC236}">
                <a16:creationId xmlns:a16="http://schemas.microsoft.com/office/drawing/2014/main" id="{E4DEECD2-7200-4698-BD3B-341801A90997}"/>
              </a:ext>
            </a:extLst>
          </p:cNvPr>
          <p:cNvPicPr>
            <a:picLocks noChangeAspect="1"/>
          </p:cNvPicPr>
          <p:nvPr/>
        </p:nvPicPr>
        <p:blipFill>
          <a:blip r:embed="rId4"/>
          <a:stretch>
            <a:fillRect/>
          </a:stretch>
        </p:blipFill>
        <p:spPr>
          <a:xfrm>
            <a:off x="772303" y="3773661"/>
            <a:ext cx="3596765" cy="2827222"/>
          </a:xfrm>
          <a:prstGeom prst="rect">
            <a:avLst/>
          </a:prstGeom>
        </p:spPr>
      </p:pic>
      <p:pic>
        <p:nvPicPr>
          <p:cNvPr id="10" name="Picture 9">
            <a:extLst>
              <a:ext uri="{FF2B5EF4-FFF2-40B4-BE49-F238E27FC236}">
                <a16:creationId xmlns:a16="http://schemas.microsoft.com/office/drawing/2014/main" id="{FC467646-363B-45EE-AFD7-35D1627DF4A1}"/>
              </a:ext>
            </a:extLst>
          </p:cNvPr>
          <p:cNvPicPr>
            <a:picLocks noChangeAspect="1"/>
          </p:cNvPicPr>
          <p:nvPr/>
        </p:nvPicPr>
        <p:blipFill>
          <a:blip r:embed="rId5"/>
          <a:stretch>
            <a:fillRect/>
          </a:stretch>
        </p:blipFill>
        <p:spPr>
          <a:xfrm>
            <a:off x="4672461" y="3763001"/>
            <a:ext cx="3596765" cy="2837882"/>
          </a:xfrm>
          <a:prstGeom prst="rect">
            <a:avLst/>
          </a:prstGeom>
        </p:spPr>
      </p:pic>
      <p:sp>
        <p:nvSpPr>
          <p:cNvPr id="11" name="TextBox 10">
            <a:extLst>
              <a:ext uri="{FF2B5EF4-FFF2-40B4-BE49-F238E27FC236}">
                <a16:creationId xmlns:a16="http://schemas.microsoft.com/office/drawing/2014/main" id="{7F235126-8564-4FE2-B30F-6AEE168AC962}"/>
              </a:ext>
            </a:extLst>
          </p:cNvPr>
          <p:cNvSpPr txBox="1"/>
          <p:nvPr/>
        </p:nvSpPr>
        <p:spPr>
          <a:xfrm>
            <a:off x="8655868" y="1134539"/>
            <a:ext cx="2961564"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KNN gives good performance as it gives higher amount of TP &amp; TN values.</a:t>
            </a:r>
          </a:p>
          <a:p>
            <a:pPr lvl="0"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Naive Bayes gives worst performance as it gives higher range of FP value.</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3093636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10DFDE-090D-460E-B359-DCC82628EA96}"/>
              </a:ext>
            </a:extLst>
          </p:cNvPr>
          <p:cNvSpPr txBox="1"/>
          <p:nvPr/>
        </p:nvSpPr>
        <p:spPr>
          <a:xfrm>
            <a:off x="4837482" y="168489"/>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910FFC76-1D92-4ECE-8CCE-71A3C9BE4955}"/>
              </a:ext>
            </a:extLst>
          </p:cNvPr>
          <p:cNvPicPr>
            <a:picLocks noChangeAspect="1"/>
          </p:cNvPicPr>
          <p:nvPr/>
        </p:nvPicPr>
        <p:blipFill>
          <a:blip r:embed="rId2"/>
          <a:stretch>
            <a:fillRect/>
          </a:stretch>
        </p:blipFill>
        <p:spPr>
          <a:xfrm>
            <a:off x="313899" y="1332113"/>
            <a:ext cx="3613277" cy="2801701"/>
          </a:xfrm>
          <a:prstGeom prst="rect">
            <a:avLst/>
          </a:prstGeom>
        </p:spPr>
      </p:pic>
      <p:pic>
        <p:nvPicPr>
          <p:cNvPr id="9" name="Picture 8">
            <a:extLst>
              <a:ext uri="{FF2B5EF4-FFF2-40B4-BE49-F238E27FC236}">
                <a16:creationId xmlns:a16="http://schemas.microsoft.com/office/drawing/2014/main" id="{E95D3081-BE66-4D8B-A7F7-204355E6058C}"/>
              </a:ext>
            </a:extLst>
          </p:cNvPr>
          <p:cNvPicPr>
            <a:picLocks noChangeAspect="1"/>
          </p:cNvPicPr>
          <p:nvPr/>
        </p:nvPicPr>
        <p:blipFill>
          <a:blip r:embed="rId3"/>
          <a:stretch>
            <a:fillRect/>
          </a:stretch>
        </p:blipFill>
        <p:spPr>
          <a:xfrm>
            <a:off x="4293127" y="1332113"/>
            <a:ext cx="3551156" cy="2801701"/>
          </a:xfrm>
          <a:prstGeom prst="rect">
            <a:avLst/>
          </a:prstGeom>
        </p:spPr>
      </p:pic>
      <p:pic>
        <p:nvPicPr>
          <p:cNvPr id="10" name="Picture 9">
            <a:extLst>
              <a:ext uri="{FF2B5EF4-FFF2-40B4-BE49-F238E27FC236}">
                <a16:creationId xmlns:a16="http://schemas.microsoft.com/office/drawing/2014/main" id="{E34A1D89-ECEA-4906-AE83-8313CA01C507}"/>
              </a:ext>
            </a:extLst>
          </p:cNvPr>
          <p:cNvPicPr>
            <a:picLocks noChangeAspect="1"/>
          </p:cNvPicPr>
          <p:nvPr/>
        </p:nvPicPr>
        <p:blipFill>
          <a:blip r:embed="rId4"/>
          <a:stretch>
            <a:fillRect/>
          </a:stretch>
        </p:blipFill>
        <p:spPr>
          <a:xfrm>
            <a:off x="8210234" y="1332113"/>
            <a:ext cx="3699682" cy="2801701"/>
          </a:xfrm>
          <a:prstGeom prst="rect">
            <a:avLst/>
          </a:prstGeom>
        </p:spPr>
      </p:pic>
      <p:sp>
        <p:nvSpPr>
          <p:cNvPr id="11" name="TextBox 10">
            <a:extLst>
              <a:ext uri="{FF2B5EF4-FFF2-40B4-BE49-F238E27FC236}">
                <a16:creationId xmlns:a16="http://schemas.microsoft.com/office/drawing/2014/main" id="{7E42A977-BB23-4E11-8115-28FE74153E4F}"/>
              </a:ext>
            </a:extLst>
          </p:cNvPr>
          <p:cNvSpPr txBox="1"/>
          <p:nvPr/>
        </p:nvSpPr>
        <p:spPr>
          <a:xfrm>
            <a:off x="2254553" y="4438213"/>
            <a:ext cx="7682893" cy="2175348"/>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give best performance as it gives higher amount of TP &amp; TN values with 0 FP &amp; FN value.</a:t>
            </a:r>
          </a:p>
          <a:p>
            <a:pPr lvl="0" defTabSz="1066800">
              <a:lnSpc>
                <a:spcPct val="90000"/>
              </a:lnSpc>
              <a:spcBef>
                <a:spcPct val="0"/>
              </a:spcBef>
              <a:spcAft>
                <a:spcPct val="35000"/>
              </a:spcAft>
            </a:pPr>
            <a:endParaRPr lang="en-US" sz="14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Logistic Regression gives worst performance as it gives higher range of FP &amp; FN value.</a:t>
            </a:r>
          </a:p>
        </p:txBody>
      </p:sp>
    </p:spTree>
    <p:extLst>
      <p:ext uri="{BB962C8B-B14F-4D97-AF65-F5344CB8AC3E}">
        <p14:creationId xmlns:p14="http://schemas.microsoft.com/office/powerpoint/2010/main" val="3667033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4864887" y="98476"/>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p>
        </p:txBody>
      </p:sp>
      <p:pic>
        <p:nvPicPr>
          <p:cNvPr id="3" name="Picture 2">
            <a:extLst>
              <a:ext uri="{FF2B5EF4-FFF2-40B4-BE49-F238E27FC236}">
                <a16:creationId xmlns:a16="http://schemas.microsoft.com/office/drawing/2014/main" id="{FA312FB4-07B1-46E3-BF48-8250607E3D57}"/>
              </a:ext>
            </a:extLst>
          </p:cNvPr>
          <p:cNvPicPr>
            <a:picLocks noChangeAspect="1"/>
          </p:cNvPicPr>
          <p:nvPr/>
        </p:nvPicPr>
        <p:blipFill>
          <a:blip r:embed="rId2"/>
          <a:stretch>
            <a:fillRect/>
          </a:stretch>
        </p:blipFill>
        <p:spPr>
          <a:xfrm>
            <a:off x="2560622" y="864529"/>
            <a:ext cx="7067550" cy="3588168"/>
          </a:xfrm>
          <a:prstGeom prst="rect">
            <a:avLst/>
          </a:prstGeom>
        </p:spPr>
      </p:pic>
      <p:pic>
        <p:nvPicPr>
          <p:cNvPr id="4" name="Picture 3">
            <a:extLst>
              <a:ext uri="{FF2B5EF4-FFF2-40B4-BE49-F238E27FC236}">
                <a16:creationId xmlns:a16="http://schemas.microsoft.com/office/drawing/2014/main" id="{121D10FF-46D2-4677-8795-CF6C0593F064}"/>
              </a:ext>
            </a:extLst>
          </p:cNvPr>
          <p:cNvPicPr>
            <a:picLocks noChangeAspect="1"/>
          </p:cNvPicPr>
          <p:nvPr/>
        </p:nvPicPr>
        <p:blipFill rotWithShape="1">
          <a:blip r:embed="rId3"/>
          <a:srcRect b="5861"/>
          <a:stretch/>
        </p:blipFill>
        <p:spPr>
          <a:xfrm>
            <a:off x="2560622" y="4452697"/>
            <a:ext cx="7066255" cy="1722521"/>
          </a:xfrm>
          <a:prstGeom prst="rect">
            <a:avLst/>
          </a:prstGeom>
        </p:spPr>
      </p:pic>
    </p:spTree>
    <p:extLst>
      <p:ext uri="{BB962C8B-B14F-4D97-AF65-F5344CB8AC3E}">
        <p14:creationId xmlns:p14="http://schemas.microsoft.com/office/powerpoint/2010/main" val="9486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E4637-5C45-473E-AD79-C2945F3C0918}"/>
              </a:ext>
            </a:extLst>
          </p:cNvPr>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pic>
        <p:nvPicPr>
          <p:cNvPr id="2" name="Picture 1">
            <a:extLst>
              <a:ext uri="{FF2B5EF4-FFF2-40B4-BE49-F238E27FC236}">
                <a16:creationId xmlns:a16="http://schemas.microsoft.com/office/drawing/2014/main" id="{75E89E05-AB77-42D3-83C9-86C7C8A491E3}"/>
              </a:ext>
            </a:extLst>
          </p:cNvPr>
          <p:cNvPicPr>
            <a:picLocks noChangeAspect="1"/>
          </p:cNvPicPr>
          <p:nvPr/>
        </p:nvPicPr>
        <p:blipFill>
          <a:blip r:embed="rId2"/>
          <a:stretch>
            <a:fillRect/>
          </a:stretch>
        </p:blipFill>
        <p:spPr>
          <a:xfrm>
            <a:off x="1748957" y="834959"/>
            <a:ext cx="8694086" cy="5836646"/>
          </a:xfrm>
          <a:prstGeom prst="rect">
            <a:avLst/>
          </a:prstGeom>
        </p:spPr>
      </p:pic>
    </p:spTree>
    <p:extLst>
      <p:ext uri="{BB962C8B-B14F-4D97-AF65-F5344CB8AC3E}">
        <p14:creationId xmlns:p14="http://schemas.microsoft.com/office/powerpoint/2010/main" val="279045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33C81-DCAC-4FF7-9970-AAABAF1DC4C5}"/>
              </a:ext>
            </a:extLst>
          </p:cNvPr>
          <p:cNvSpPr txBox="1"/>
          <p:nvPr/>
        </p:nvSpPr>
        <p:spPr>
          <a:xfrm>
            <a:off x="4048035" y="262625"/>
            <a:ext cx="4095929" cy="461665"/>
          </a:xfrm>
          <a:prstGeom prst="rect">
            <a:avLst/>
          </a:prstGeom>
          <a:noFill/>
        </p:spPr>
        <p:txBody>
          <a:bodyPr wrap="none" rtlCol="0">
            <a:spAutoFit/>
          </a:bodyPr>
          <a:lstStyle/>
          <a:p>
            <a:r>
              <a:rPr lang="en-US" sz="2400" b="1" u="sng" dirty="0">
                <a:solidFill>
                  <a:schemeClr val="accent1">
                    <a:lumMod val="75000"/>
                  </a:schemeClr>
                </a:solidFill>
              </a:rPr>
              <a:t>Target Variable distribution</a:t>
            </a:r>
          </a:p>
        </p:txBody>
      </p:sp>
      <p:pic>
        <p:nvPicPr>
          <p:cNvPr id="3" name="Picture 2">
            <a:extLst>
              <a:ext uri="{FF2B5EF4-FFF2-40B4-BE49-F238E27FC236}">
                <a16:creationId xmlns:a16="http://schemas.microsoft.com/office/drawing/2014/main" id="{8FBC09E2-EA70-48F7-BB29-5ECCA6411BAD}"/>
              </a:ext>
            </a:extLst>
          </p:cNvPr>
          <p:cNvPicPr>
            <a:picLocks noChangeAspect="1"/>
          </p:cNvPicPr>
          <p:nvPr/>
        </p:nvPicPr>
        <p:blipFill>
          <a:blip r:embed="rId2"/>
          <a:stretch>
            <a:fillRect/>
          </a:stretch>
        </p:blipFill>
        <p:spPr>
          <a:xfrm>
            <a:off x="1031031" y="1087999"/>
            <a:ext cx="6220374" cy="5539053"/>
          </a:xfrm>
          <a:prstGeom prst="rect">
            <a:avLst/>
          </a:prstGeom>
        </p:spPr>
      </p:pic>
      <p:sp>
        <p:nvSpPr>
          <p:cNvPr id="4" name="Rectangle 3">
            <a:extLst>
              <a:ext uri="{FF2B5EF4-FFF2-40B4-BE49-F238E27FC236}">
                <a16:creationId xmlns:a16="http://schemas.microsoft.com/office/drawing/2014/main" id="{8F0FB543-CD07-4ECA-8684-B206912C1CAA}"/>
              </a:ext>
            </a:extLst>
          </p:cNvPr>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a:extLst>
              <a:ext uri="{FF2B5EF4-FFF2-40B4-BE49-F238E27FC236}">
                <a16:creationId xmlns:a16="http://schemas.microsoft.com/office/drawing/2014/main" id="{4368B25F-7F5E-4AD0-8B97-A13D9109E1BA}"/>
              </a:ext>
            </a:extLst>
          </p:cNvPr>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63331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DC6E1-9E20-4338-AD76-4277326FE315}"/>
              </a:ext>
            </a:extLst>
          </p:cNvPr>
          <p:cNvPicPr>
            <a:picLocks noChangeAspect="1"/>
          </p:cNvPicPr>
          <p:nvPr/>
        </p:nvPicPr>
        <p:blipFill>
          <a:blip r:embed="rId2"/>
          <a:stretch>
            <a:fillRect/>
          </a:stretch>
        </p:blipFill>
        <p:spPr>
          <a:xfrm>
            <a:off x="2465343" y="857370"/>
            <a:ext cx="7261309" cy="5784943"/>
          </a:xfrm>
          <a:prstGeom prst="rect">
            <a:avLst/>
          </a:prstGeom>
        </p:spPr>
      </p:pic>
      <p:sp>
        <p:nvSpPr>
          <p:cNvPr id="3" name="TextBox 2">
            <a:extLst>
              <a:ext uri="{FF2B5EF4-FFF2-40B4-BE49-F238E27FC236}">
                <a16:creationId xmlns:a16="http://schemas.microsoft.com/office/drawing/2014/main" id="{A84C3C74-D150-48F5-A11A-32F8FC2E7A7C}"/>
              </a:ext>
            </a:extLst>
          </p:cNvPr>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1677684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C53C7C-C8C5-408F-B5C0-484DE5A48A85}"/>
              </a:ext>
            </a:extLst>
          </p:cNvPr>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performed encoding and scaling of the features, and performed exploratory data analysis to understand the distribution of the features and the target variable. </a:t>
            </a:r>
          </a:p>
          <a:p>
            <a:pPr marL="342900" lvl="0" indent="-342900" algn="just" defTabSz="1066800">
              <a:lnSpc>
                <a:spcPct val="90000"/>
              </a:lnSpc>
              <a:spcBef>
                <a:spcPct val="0"/>
              </a:spcBef>
              <a:spcAft>
                <a:spcPct val="35000"/>
              </a:spcAft>
              <a:buFont typeface="Arial" panose="020B0604020202020204" pitchFamily="34" charset="0"/>
              <a:buChar char="•"/>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&amp; SMOTE) in this EDA for balancing Data. We will also add more Stroke Patient data.</a:t>
            </a:r>
          </a:p>
          <a:p>
            <a:pPr lvl="0" algn="just"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applied 7 Machine Learning models to determine the best performance.</a:t>
            </a:r>
            <a:endParaRPr lang="en-US" sz="2000" kern="1200" dirty="0">
              <a:latin typeface="Bahnschrift SemiLight" panose="020B0502040204020203" pitchFamily="34" charset="0"/>
            </a:endParaRPr>
          </a:p>
        </p:txBody>
      </p:sp>
      <p:sp>
        <p:nvSpPr>
          <p:cNvPr id="7" name="TextBox 6">
            <a:extLst>
              <a:ext uri="{FF2B5EF4-FFF2-40B4-BE49-F238E27FC236}">
                <a16:creationId xmlns:a16="http://schemas.microsoft.com/office/drawing/2014/main" id="{4FA0E6F0-2A40-4E0C-8004-3BA1FA4590A3}"/>
              </a:ext>
            </a:extLst>
          </p:cNvPr>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p>
        </p:txBody>
      </p:sp>
      <p:pic>
        <p:nvPicPr>
          <p:cNvPr id="1026" name="Picture 2" descr="Stroke Prediction using Data Analytics and Machine Learning -  DataScienceCentral.com">
            <a:extLst>
              <a:ext uri="{FF2B5EF4-FFF2-40B4-BE49-F238E27FC236}">
                <a16:creationId xmlns:a16="http://schemas.microsoft.com/office/drawing/2014/main" id="{55C60C29-200D-4160-B1B3-010DD5B4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501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9009-422A-4F60-9862-1A5542F4F4AD}"/>
              </a:ext>
            </a:extLst>
          </p:cNvPr>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p>
        </p:txBody>
      </p:sp>
    </p:spTree>
    <p:extLst>
      <p:ext uri="{BB962C8B-B14F-4D97-AF65-F5344CB8AC3E}">
        <p14:creationId xmlns:p14="http://schemas.microsoft.com/office/powerpoint/2010/main" val="2501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p>
        </p:txBody>
      </p:sp>
      <p:pic>
        <p:nvPicPr>
          <p:cNvPr id="3" name="Picture 2">
            <a:extLst>
              <a:ext uri="{FF2B5EF4-FFF2-40B4-BE49-F238E27FC236}">
                <a16:creationId xmlns:a16="http://schemas.microsoft.com/office/drawing/2014/main" id="{97DD060D-1C5B-489B-9781-971378103282}"/>
              </a:ext>
            </a:extLst>
          </p:cNvPr>
          <p:cNvPicPr>
            <a:picLocks noChangeAspect="1"/>
          </p:cNvPicPr>
          <p:nvPr/>
        </p:nvPicPr>
        <p:blipFill>
          <a:blip r:embed="rId2"/>
          <a:stretch>
            <a:fillRect/>
          </a:stretch>
        </p:blipFill>
        <p:spPr>
          <a:xfrm>
            <a:off x="277034" y="780714"/>
            <a:ext cx="8145071" cy="1562100"/>
          </a:xfrm>
          <a:prstGeom prst="rect">
            <a:avLst/>
          </a:prstGeom>
        </p:spPr>
      </p:pic>
      <p:pic>
        <p:nvPicPr>
          <p:cNvPr id="5" name="Picture 4">
            <a:extLst>
              <a:ext uri="{FF2B5EF4-FFF2-40B4-BE49-F238E27FC236}">
                <a16:creationId xmlns:a16="http://schemas.microsoft.com/office/drawing/2014/main" id="{EDB00679-7556-4781-92AE-05352B5F2449}"/>
              </a:ext>
            </a:extLst>
          </p:cNvPr>
          <p:cNvPicPr>
            <a:picLocks noChangeAspect="1"/>
          </p:cNvPicPr>
          <p:nvPr/>
        </p:nvPicPr>
        <p:blipFill>
          <a:blip r:embed="rId3"/>
          <a:stretch>
            <a:fillRect/>
          </a:stretch>
        </p:blipFill>
        <p:spPr>
          <a:xfrm>
            <a:off x="277034" y="4503781"/>
            <a:ext cx="8145071" cy="2030330"/>
          </a:xfrm>
          <a:prstGeom prst="rect">
            <a:avLst/>
          </a:prstGeom>
        </p:spPr>
      </p:pic>
      <p:pic>
        <p:nvPicPr>
          <p:cNvPr id="6" name="Picture 5">
            <a:extLst>
              <a:ext uri="{FF2B5EF4-FFF2-40B4-BE49-F238E27FC236}">
                <a16:creationId xmlns:a16="http://schemas.microsoft.com/office/drawing/2014/main" id="{D7DDF23B-FC7D-4AD1-9B94-008054F25C3F}"/>
              </a:ext>
            </a:extLst>
          </p:cNvPr>
          <p:cNvPicPr>
            <a:picLocks noChangeAspect="1"/>
          </p:cNvPicPr>
          <p:nvPr/>
        </p:nvPicPr>
        <p:blipFill>
          <a:blip r:embed="rId4"/>
          <a:stretch>
            <a:fillRect/>
          </a:stretch>
        </p:blipFill>
        <p:spPr>
          <a:xfrm>
            <a:off x="277034" y="2342814"/>
            <a:ext cx="8145071" cy="2112841"/>
          </a:xfrm>
          <a:prstGeom prst="rect">
            <a:avLst/>
          </a:prstGeom>
        </p:spPr>
      </p:pic>
      <p:sp>
        <p:nvSpPr>
          <p:cNvPr id="20" name="Rectangle 19">
            <a:extLst>
              <a:ext uri="{FF2B5EF4-FFF2-40B4-BE49-F238E27FC236}">
                <a16:creationId xmlns:a16="http://schemas.microsoft.com/office/drawing/2014/main" id="{E8ACC4C3-723C-49EA-B109-2B635B39C4ED}"/>
              </a:ext>
            </a:extLst>
          </p:cNvPr>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65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583053" y="35449"/>
            <a:ext cx="2473882" cy="461665"/>
          </a:xfrm>
          <a:prstGeom prst="rect">
            <a:avLst/>
          </a:prstGeom>
          <a:noFill/>
        </p:spPr>
        <p:txBody>
          <a:bodyPr wrap="none" rtlCol="0">
            <a:spAutoFit/>
          </a:bodyPr>
          <a:lstStyle/>
          <a:p>
            <a:r>
              <a:rPr lang="en-US" sz="2400" b="1" u="sng" dirty="0">
                <a:solidFill>
                  <a:schemeClr val="accent1">
                    <a:lumMod val="75000"/>
                  </a:schemeClr>
                </a:solidFill>
              </a:rPr>
              <a:t>Standard Scaler</a:t>
            </a:r>
          </a:p>
        </p:txBody>
      </p:sp>
      <p:sp>
        <p:nvSpPr>
          <p:cNvPr id="20" name="Rectangle 19">
            <a:extLst>
              <a:ext uri="{FF2B5EF4-FFF2-40B4-BE49-F238E27FC236}">
                <a16:creationId xmlns:a16="http://schemas.microsoft.com/office/drawing/2014/main" id="{E8ACC4C3-723C-49EA-B109-2B635B39C4ED}"/>
              </a:ext>
            </a:extLst>
          </p:cNvPr>
          <p:cNvSpPr/>
          <p:nvPr/>
        </p:nvSpPr>
        <p:spPr>
          <a:xfrm>
            <a:off x="8591753" y="3363693"/>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715544" y="3680241"/>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2E90CC94-3307-448B-B788-B06660BE85FD}"/>
              </a:ext>
            </a:extLst>
          </p:cNvPr>
          <p:cNvPicPr>
            <a:picLocks noChangeAspect="1"/>
          </p:cNvPicPr>
          <p:nvPr/>
        </p:nvPicPr>
        <p:blipFill>
          <a:blip r:embed="rId2"/>
          <a:stretch>
            <a:fillRect/>
          </a:stretch>
        </p:blipFill>
        <p:spPr>
          <a:xfrm>
            <a:off x="541164" y="669976"/>
            <a:ext cx="4041889" cy="1616328"/>
          </a:xfrm>
          <a:prstGeom prst="rect">
            <a:avLst/>
          </a:prstGeom>
        </p:spPr>
      </p:pic>
      <p:pic>
        <p:nvPicPr>
          <p:cNvPr id="5" name="Picture 4">
            <a:extLst>
              <a:ext uri="{FF2B5EF4-FFF2-40B4-BE49-F238E27FC236}">
                <a16:creationId xmlns:a16="http://schemas.microsoft.com/office/drawing/2014/main" id="{65E9FCC4-1423-419E-A595-095073780EBA}"/>
              </a:ext>
            </a:extLst>
          </p:cNvPr>
          <p:cNvPicPr>
            <a:picLocks noChangeAspect="1"/>
          </p:cNvPicPr>
          <p:nvPr/>
        </p:nvPicPr>
        <p:blipFill rotWithShape="1">
          <a:blip r:embed="rId3"/>
          <a:srcRect r="14221"/>
          <a:stretch/>
        </p:blipFill>
        <p:spPr>
          <a:xfrm>
            <a:off x="511305" y="2379562"/>
            <a:ext cx="7555878" cy="2192135"/>
          </a:xfrm>
          <a:prstGeom prst="rect">
            <a:avLst/>
          </a:prstGeom>
        </p:spPr>
      </p:pic>
      <p:pic>
        <p:nvPicPr>
          <p:cNvPr id="6" name="Picture 5">
            <a:extLst>
              <a:ext uri="{FF2B5EF4-FFF2-40B4-BE49-F238E27FC236}">
                <a16:creationId xmlns:a16="http://schemas.microsoft.com/office/drawing/2014/main" id="{7665A628-89A2-4CA7-87C5-43BF1555C15B}"/>
              </a:ext>
            </a:extLst>
          </p:cNvPr>
          <p:cNvPicPr>
            <a:picLocks noChangeAspect="1"/>
          </p:cNvPicPr>
          <p:nvPr/>
        </p:nvPicPr>
        <p:blipFill>
          <a:blip r:embed="rId4"/>
          <a:stretch>
            <a:fillRect/>
          </a:stretch>
        </p:blipFill>
        <p:spPr>
          <a:xfrm>
            <a:off x="541164" y="4664955"/>
            <a:ext cx="6936268" cy="1972948"/>
          </a:xfrm>
          <a:prstGeom prst="rect">
            <a:avLst/>
          </a:prstGeom>
        </p:spPr>
      </p:pic>
      <p:pic>
        <p:nvPicPr>
          <p:cNvPr id="4" name="Picture 3">
            <a:extLst>
              <a:ext uri="{FF2B5EF4-FFF2-40B4-BE49-F238E27FC236}">
                <a16:creationId xmlns:a16="http://schemas.microsoft.com/office/drawing/2014/main" id="{E6E0402C-A611-4A2E-84D5-7BA56B84F178}"/>
              </a:ext>
            </a:extLst>
          </p:cNvPr>
          <p:cNvPicPr>
            <a:picLocks noChangeAspect="1"/>
          </p:cNvPicPr>
          <p:nvPr/>
        </p:nvPicPr>
        <p:blipFill>
          <a:blip r:embed="rId5"/>
          <a:stretch>
            <a:fillRect/>
          </a:stretch>
        </p:blipFill>
        <p:spPr>
          <a:xfrm>
            <a:off x="8591752" y="1012166"/>
            <a:ext cx="3059083" cy="2107940"/>
          </a:xfrm>
          <a:prstGeom prst="rect">
            <a:avLst/>
          </a:prstGeom>
        </p:spPr>
      </p:pic>
    </p:spTree>
    <p:extLst>
      <p:ext uri="{BB962C8B-B14F-4D97-AF65-F5344CB8AC3E}">
        <p14:creationId xmlns:p14="http://schemas.microsoft.com/office/powerpoint/2010/main" val="329710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F7F3BA-9008-426F-A222-6EA62D01C41B}"/>
              </a:ext>
            </a:extLst>
          </p:cNvPr>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0ED26014-B8A3-4BAE-B389-F4B2D3F27F19}"/>
              </a:ext>
            </a:extLst>
          </p:cNvPr>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p>
        </p:txBody>
      </p:sp>
      <p:sp>
        <p:nvSpPr>
          <p:cNvPr id="8" name="TextBox 7">
            <a:extLst>
              <a:ext uri="{FF2B5EF4-FFF2-40B4-BE49-F238E27FC236}">
                <a16:creationId xmlns:a16="http://schemas.microsoft.com/office/drawing/2014/main" id="{9CEC0E9A-A859-4DCC-AFEC-6EA2F1EA4909}"/>
              </a:ext>
            </a:extLst>
          </p:cNvPr>
          <p:cNvSpPr txBox="1"/>
          <p:nvPr/>
        </p:nvSpPr>
        <p:spPr>
          <a:xfrm>
            <a:off x="4593471" y="108982"/>
            <a:ext cx="2284600" cy="461665"/>
          </a:xfrm>
          <a:prstGeom prst="rect">
            <a:avLst/>
          </a:prstGeom>
          <a:noFill/>
        </p:spPr>
        <p:txBody>
          <a:bodyPr wrap="none" rtlCol="0">
            <a:spAutoFit/>
          </a:bodyPr>
          <a:lstStyle/>
          <a:p>
            <a:r>
              <a:rPr lang="en-US" sz="2400" b="1" u="sng" dirty="0">
                <a:solidFill>
                  <a:schemeClr val="accent1">
                    <a:lumMod val="75000"/>
                  </a:schemeClr>
                </a:solidFill>
              </a:rPr>
              <a:t>Normalization</a:t>
            </a:r>
          </a:p>
        </p:txBody>
      </p:sp>
      <p:pic>
        <p:nvPicPr>
          <p:cNvPr id="9" name="Picture 8">
            <a:extLst>
              <a:ext uri="{FF2B5EF4-FFF2-40B4-BE49-F238E27FC236}">
                <a16:creationId xmlns:a16="http://schemas.microsoft.com/office/drawing/2014/main" id="{532B4617-1865-4591-93B4-B80144128F9A}"/>
              </a:ext>
            </a:extLst>
          </p:cNvPr>
          <p:cNvPicPr>
            <a:picLocks noChangeAspect="1"/>
          </p:cNvPicPr>
          <p:nvPr/>
        </p:nvPicPr>
        <p:blipFill>
          <a:blip r:embed="rId2"/>
          <a:stretch>
            <a:fillRect/>
          </a:stretch>
        </p:blipFill>
        <p:spPr>
          <a:xfrm>
            <a:off x="623273" y="857969"/>
            <a:ext cx="4730392" cy="1975682"/>
          </a:xfrm>
          <a:prstGeom prst="rect">
            <a:avLst/>
          </a:prstGeom>
        </p:spPr>
      </p:pic>
      <p:pic>
        <p:nvPicPr>
          <p:cNvPr id="10" name="Picture 9">
            <a:extLst>
              <a:ext uri="{FF2B5EF4-FFF2-40B4-BE49-F238E27FC236}">
                <a16:creationId xmlns:a16="http://schemas.microsoft.com/office/drawing/2014/main" id="{D5601D0A-EFBA-4BD8-BEDB-74C5280377FC}"/>
              </a:ext>
            </a:extLst>
          </p:cNvPr>
          <p:cNvPicPr>
            <a:picLocks noChangeAspect="1"/>
          </p:cNvPicPr>
          <p:nvPr/>
        </p:nvPicPr>
        <p:blipFill>
          <a:blip r:embed="rId3"/>
          <a:stretch>
            <a:fillRect/>
          </a:stretch>
        </p:blipFill>
        <p:spPr>
          <a:xfrm>
            <a:off x="623273" y="3031456"/>
            <a:ext cx="8020537" cy="1975682"/>
          </a:xfrm>
          <a:prstGeom prst="rect">
            <a:avLst/>
          </a:prstGeom>
        </p:spPr>
      </p:pic>
      <p:pic>
        <p:nvPicPr>
          <p:cNvPr id="11" name="Picture 10">
            <a:extLst>
              <a:ext uri="{FF2B5EF4-FFF2-40B4-BE49-F238E27FC236}">
                <a16:creationId xmlns:a16="http://schemas.microsoft.com/office/drawing/2014/main" id="{80D0974A-59E4-4C72-9708-BFED869BFCD3}"/>
              </a:ext>
            </a:extLst>
          </p:cNvPr>
          <p:cNvPicPr>
            <a:picLocks noChangeAspect="1"/>
          </p:cNvPicPr>
          <p:nvPr/>
        </p:nvPicPr>
        <p:blipFill>
          <a:blip r:embed="rId4"/>
          <a:stretch>
            <a:fillRect/>
          </a:stretch>
        </p:blipFill>
        <p:spPr>
          <a:xfrm>
            <a:off x="623273" y="5080878"/>
            <a:ext cx="6554276" cy="1688343"/>
          </a:xfrm>
          <a:prstGeom prst="rect">
            <a:avLst/>
          </a:prstGeom>
        </p:spPr>
      </p:pic>
      <p:pic>
        <p:nvPicPr>
          <p:cNvPr id="2" name="Picture 1">
            <a:extLst>
              <a:ext uri="{FF2B5EF4-FFF2-40B4-BE49-F238E27FC236}">
                <a16:creationId xmlns:a16="http://schemas.microsoft.com/office/drawing/2014/main" id="{1D67838A-63D1-48C5-96F0-F14306D09591}"/>
              </a:ext>
            </a:extLst>
          </p:cNvPr>
          <p:cNvPicPr>
            <a:picLocks noChangeAspect="1"/>
          </p:cNvPicPr>
          <p:nvPr/>
        </p:nvPicPr>
        <p:blipFill>
          <a:blip r:embed="rId5"/>
          <a:stretch>
            <a:fillRect/>
          </a:stretch>
        </p:blipFill>
        <p:spPr>
          <a:xfrm>
            <a:off x="5735771" y="902834"/>
            <a:ext cx="2023181" cy="1925913"/>
          </a:xfrm>
          <a:prstGeom prst="rect">
            <a:avLst/>
          </a:prstGeom>
        </p:spPr>
      </p:pic>
    </p:spTree>
    <p:extLst>
      <p:ext uri="{BB962C8B-B14F-4D97-AF65-F5344CB8AC3E}">
        <p14:creationId xmlns:p14="http://schemas.microsoft.com/office/powerpoint/2010/main" val="31770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D0754-FB6E-4C76-8550-13B42D7E7A8A}"/>
              </a:ext>
            </a:extLst>
          </p:cNvPr>
          <p:cNvSpPr txBox="1"/>
          <p:nvPr/>
        </p:nvSpPr>
        <p:spPr>
          <a:xfrm>
            <a:off x="4648103" y="397338"/>
            <a:ext cx="2895793" cy="461665"/>
          </a:xfrm>
          <a:prstGeom prst="rect">
            <a:avLst/>
          </a:prstGeom>
          <a:noFill/>
        </p:spPr>
        <p:txBody>
          <a:bodyPr wrap="none" rtlCol="0">
            <a:spAutoFit/>
          </a:bodyPr>
          <a:lstStyle/>
          <a:p>
            <a:r>
              <a:rPr lang="en-US" sz="2400" b="1" u="sng" dirty="0">
                <a:solidFill>
                  <a:schemeClr val="accent1">
                    <a:lumMod val="75000"/>
                  </a:schemeClr>
                </a:solidFill>
              </a:rPr>
              <a:t>Correlation Matrix</a:t>
            </a:r>
          </a:p>
        </p:txBody>
      </p:sp>
      <p:pic>
        <p:nvPicPr>
          <p:cNvPr id="1026" name="Picture 2">
            <a:extLst>
              <a:ext uri="{FF2B5EF4-FFF2-40B4-BE49-F238E27FC236}">
                <a16:creationId xmlns:a16="http://schemas.microsoft.com/office/drawing/2014/main" id="{E47A1C5B-2572-4093-9DD6-EB3800B66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732099-9E42-4D90-9459-8FDF962AE9C2}"/>
              </a:ext>
            </a:extLst>
          </p:cNvPr>
          <p:cNvPicPr>
            <a:picLocks noChangeAspect="1"/>
          </p:cNvPicPr>
          <p:nvPr/>
        </p:nvPicPr>
        <p:blipFill>
          <a:blip r:embed="rId3"/>
          <a:stretch>
            <a:fillRect/>
          </a:stretch>
        </p:blipFill>
        <p:spPr>
          <a:xfrm>
            <a:off x="7017416" y="1305579"/>
            <a:ext cx="4771169" cy="1094186"/>
          </a:xfrm>
          <a:prstGeom prst="rect">
            <a:avLst/>
          </a:prstGeom>
        </p:spPr>
      </p:pic>
      <p:sp>
        <p:nvSpPr>
          <p:cNvPr id="5" name="Rectangle 4">
            <a:extLst>
              <a:ext uri="{FF2B5EF4-FFF2-40B4-BE49-F238E27FC236}">
                <a16:creationId xmlns:a16="http://schemas.microsoft.com/office/drawing/2014/main" id="{79B062C6-6E16-4E8F-8F70-2D31FD9816D0}"/>
              </a:ext>
            </a:extLst>
          </p:cNvPr>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3A4BF080-B21E-464E-8AF4-2EEE09E61693}"/>
              </a:ext>
            </a:extLst>
          </p:cNvPr>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136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723E3-B023-4BB0-8712-BA48B86F37CA}"/>
              </a:ext>
            </a:extLst>
          </p:cNvPr>
          <p:cNvSpPr txBox="1"/>
          <p:nvPr/>
        </p:nvSpPr>
        <p:spPr>
          <a:xfrm>
            <a:off x="3269264" y="289683"/>
            <a:ext cx="5720861" cy="461665"/>
          </a:xfrm>
          <a:prstGeom prst="rect">
            <a:avLst/>
          </a:prstGeom>
          <a:noFill/>
        </p:spPr>
        <p:txBody>
          <a:bodyPr wrap="none" rtlCol="0">
            <a:spAutoFit/>
          </a:bodyPr>
          <a:lstStyle/>
          <a:p>
            <a:r>
              <a:rPr lang="en-US" sz="2400" b="1" u="sng" dirty="0">
                <a:solidFill>
                  <a:schemeClr val="accent1">
                    <a:lumMod val="75000"/>
                  </a:schemeClr>
                </a:solidFill>
              </a:rPr>
              <a:t>Histogram for the Numerical Features</a:t>
            </a:r>
          </a:p>
        </p:txBody>
      </p:sp>
      <p:pic>
        <p:nvPicPr>
          <p:cNvPr id="3" name="Picture 2">
            <a:extLst>
              <a:ext uri="{FF2B5EF4-FFF2-40B4-BE49-F238E27FC236}">
                <a16:creationId xmlns:a16="http://schemas.microsoft.com/office/drawing/2014/main" id="{EFE0BFBB-7866-4F97-A6B7-A5A359520A06}"/>
              </a:ext>
            </a:extLst>
          </p:cNvPr>
          <p:cNvPicPr>
            <a:picLocks noChangeAspect="1"/>
          </p:cNvPicPr>
          <p:nvPr/>
        </p:nvPicPr>
        <p:blipFill>
          <a:blip r:embed="rId2"/>
          <a:stretch>
            <a:fillRect/>
          </a:stretch>
        </p:blipFill>
        <p:spPr>
          <a:xfrm>
            <a:off x="248279" y="1409072"/>
            <a:ext cx="5847721" cy="4841959"/>
          </a:xfrm>
          <a:prstGeom prst="rect">
            <a:avLst/>
          </a:prstGeom>
        </p:spPr>
      </p:pic>
      <p:pic>
        <p:nvPicPr>
          <p:cNvPr id="6" name="Picture 5">
            <a:extLst>
              <a:ext uri="{FF2B5EF4-FFF2-40B4-BE49-F238E27FC236}">
                <a16:creationId xmlns:a16="http://schemas.microsoft.com/office/drawing/2014/main" id="{B77B5CD2-BC1B-4105-9744-CC2B41D9A0A6}"/>
              </a:ext>
            </a:extLst>
          </p:cNvPr>
          <p:cNvPicPr>
            <a:picLocks noChangeAspect="1"/>
          </p:cNvPicPr>
          <p:nvPr/>
        </p:nvPicPr>
        <p:blipFill>
          <a:blip r:embed="rId3"/>
          <a:stretch>
            <a:fillRect/>
          </a:stretch>
        </p:blipFill>
        <p:spPr>
          <a:xfrm>
            <a:off x="6222859" y="1473869"/>
            <a:ext cx="5720862" cy="1600200"/>
          </a:xfrm>
          <a:prstGeom prst="rect">
            <a:avLst/>
          </a:prstGeom>
        </p:spPr>
      </p:pic>
      <p:graphicFrame>
        <p:nvGraphicFramePr>
          <p:cNvPr id="8" name="Diagram 7">
            <a:extLst>
              <a:ext uri="{FF2B5EF4-FFF2-40B4-BE49-F238E27FC236}">
                <a16:creationId xmlns:a16="http://schemas.microsoft.com/office/drawing/2014/main" id="{A4C396C6-AA03-4699-AD12-903562E7EB93}"/>
              </a:ext>
            </a:extLst>
          </p:cNvPr>
          <p:cNvGraphicFramePr/>
          <p:nvPr>
            <p:extLst>
              <p:ext uri="{D42A27DB-BD31-4B8C-83A1-F6EECF244321}">
                <p14:modId xmlns:p14="http://schemas.microsoft.com/office/powerpoint/2010/main" val="343638818"/>
              </p:ext>
            </p:extLst>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368BA108-D910-4156-9C1B-27EDB0FA5321}"/>
              </a:ext>
            </a:extLst>
          </p:cNvPr>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extLst>
      <p:ext uri="{BB962C8B-B14F-4D97-AF65-F5344CB8AC3E}">
        <p14:creationId xmlns:p14="http://schemas.microsoft.com/office/powerpoint/2010/main" val="508648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557</TotalTime>
  <Words>1540</Words>
  <Application>Microsoft Office PowerPoint</Application>
  <PresentationFormat>Widescreen</PresentationFormat>
  <Paragraphs>139</Paragraphs>
  <Slides>42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Arial Black</vt:lpstr>
      <vt:lpstr>Bahnschrift SemiLight</vt:lpstr>
      <vt:lpstr>Fira Sans Extra Condensed</vt:lpstr>
      <vt:lpstr>Fira Sans Extra Condensed SemiBold</vt:lpstr>
      <vt:lpstr>Gill Sans MT</vt:lpstr>
      <vt:lpstr>Roboto</vt:lpstr>
      <vt:lpstr>Parcel</vt:lpstr>
      <vt:lpstr>Machine Learning Infographics by Slidesgo</vt:lpstr>
      <vt:lpstr>Stroke  Prediction A Machine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 </vt:lpstr>
      <vt:lpstr>Model Training </vt:lpstr>
      <vt:lpstr>Model Training </vt:lpstr>
      <vt:lpstr>Model Training </vt:lpstr>
      <vt:lpstr>Model Training </vt:lpstr>
      <vt:lpstr>Model Training </vt:lpstr>
      <vt:lpstr>Model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Mahmud Shah</cp:lastModifiedBy>
  <cp:revision>151</cp:revision>
  <dcterms:created xsi:type="dcterms:W3CDTF">2023-05-12T03:00:36Z</dcterms:created>
  <dcterms:modified xsi:type="dcterms:W3CDTF">2023-06-08T14:51:23Z</dcterms:modified>
</cp:coreProperties>
</file>