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8" r:id="rId9"/>
    <p:sldId id="263" r:id="rId10"/>
    <p:sldId id="269" r:id="rId11"/>
    <p:sldId id="267" r:id="rId12"/>
    <p:sldId id="264" r:id="rId13"/>
    <p:sldId id="271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CA4D-1F39-433B-80DC-04B237FAD3FF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CD63-44CA-4319-9240-E75AE0F7B6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61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CA4D-1F39-433B-80DC-04B237FAD3FF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CD63-44CA-4319-9240-E75AE0F7B6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34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CA4D-1F39-433B-80DC-04B237FAD3FF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CD63-44CA-4319-9240-E75AE0F7B6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57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CA4D-1F39-433B-80DC-04B237FAD3FF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CD63-44CA-4319-9240-E75AE0F7B6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252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CA4D-1F39-433B-80DC-04B237FAD3FF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CD63-44CA-4319-9240-E75AE0F7B6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633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CA4D-1F39-433B-80DC-04B237FAD3FF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CD63-44CA-4319-9240-E75AE0F7B6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404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CA4D-1F39-433B-80DC-04B237FAD3FF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CD63-44CA-4319-9240-E75AE0F7B6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995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CA4D-1F39-433B-80DC-04B237FAD3FF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CD63-44CA-4319-9240-E75AE0F7B6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820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CA4D-1F39-433B-80DC-04B237FAD3FF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CD63-44CA-4319-9240-E75AE0F7B6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26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CA4D-1F39-433B-80DC-04B237FAD3FF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326CD63-44CA-4319-9240-E75AE0F7B6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693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CA4D-1F39-433B-80DC-04B237FAD3FF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CD63-44CA-4319-9240-E75AE0F7B6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1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CA4D-1F39-433B-80DC-04B237FAD3FF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CD63-44CA-4319-9240-E75AE0F7B6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75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CA4D-1F39-433B-80DC-04B237FAD3FF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CD63-44CA-4319-9240-E75AE0F7B6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659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CA4D-1F39-433B-80DC-04B237FAD3FF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CD63-44CA-4319-9240-E75AE0F7B6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56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CA4D-1F39-433B-80DC-04B237FAD3FF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CD63-44CA-4319-9240-E75AE0F7B6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7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CA4D-1F39-433B-80DC-04B237FAD3FF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CD63-44CA-4319-9240-E75AE0F7B6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9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CA4D-1F39-433B-80DC-04B237FAD3FF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CD63-44CA-4319-9240-E75AE0F7B6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377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04CA4D-1F39-433B-80DC-04B237FAD3FF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26CD63-44CA-4319-9240-E75AE0F7B6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4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Supervised Machine Learning  Capstone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 Census Income Data (1994 – 1995)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85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252268"/>
          </a:xfrm>
        </p:spPr>
        <p:txBody>
          <a:bodyPr/>
          <a:lstStyle/>
          <a:p>
            <a:r>
              <a:rPr lang="en-US" dirty="0" smtClean="0"/>
              <a:t>Machine Learning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0226" y="1782793"/>
            <a:ext cx="6073430" cy="400553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/>
              <a:t>Preprocess and Transform the data set.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/>
              <a:t>Use SMOTE to balance the data set.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/>
              <a:t>Split the data set between Training data set and Test data </a:t>
            </a:r>
            <a:r>
              <a:rPr lang="en-US" sz="2200" dirty="0"/>
              <a:t>s</a:t>
            </a:r>
            <a:r>
              <a:rPr lang="en-US" sz="2200" dirty="0" smtClean="0"/>
              <a:t>et at 67% and 33% proportions.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/>
              <a:t>Explore and Evaluate various ML Algorithms.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/>
              <a:t>Interpret and Report results.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/>
              <a:t>Refine and Improve the results by tuning hyper parameters.</a:t>
            </a:r>
            <a:endParaRPr lang="en-US" sz="2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884543" y="1935192"/>
            <a:ext cx="2774802" cy="38531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Logistic Regression</a:t>
            </a:r>
          </a:p>
          <a:p>
            <a:r>
              <a:rPr lang="en-US" sz="1800" dirty="0" smtClean="0"/>
              <a:t>K- Nearest Neighbors</a:t>
            </a:r>
          </a:p>
          <a:p>
            <a:r>
              <a:rPr lang="en-US" sz="1800" dirty="0" smtClean="0"/>
              <a:t>Decision Trees</a:t>
            </a:r>
          </a:p>
          <a:p>
            <a:r>
              <a:rPr lang="en-US" sz="1800" dirty="0" smtClean="0"/>
              <a:t>Random Forest</a:t>
            </a:r>
          </a:p>
          <a:p>
            <a:r>
              <a:rPr lang="en-US" sz="1800" dirty="0" smtClean="0"/>
              <a:t>Extra Trees</a:t>
            </a:r>
          </a:p>
          <a:p>
            <a:r>
              <a:rPr lang="en-US" sz="1800" dirty="0" smtClean="0"/>
              <a:t>Gradient Boost</a:t>
            </a:r>
          </a:p>
          <a:p>
            <a:r>
              <a:rPr lang="en-US" sz="1800" dirty="0" smtClean="0"/>
              <a:t>ADA Boost</a:t>
            </a:r>
          </a:p>
          <a:p>
            <a:r>
              <a:rPr lang="en-US" sz="1800" dirty="0" smtClean="0"/>
              <a:t>Bagging</a:t>
            </a:r>
          </a:p>
          <a:p>
            <a:r>
              <a:rPr lang="en-US" sz="1800" dirty="0" smtClean="0"/>
              <a:t>SVM</a:t>
            </a:r>
          </a:p>
          <a:p>
            <a:r>
              <a:rPr lang="en-US" sz="1800" dirty="0" smtClean="0"/>
              <a:t>Naïve Bayes</a:t>
            </a:r>
            <a:endParaRPr lang="en-US" sz="18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 rot="16200000">
            <a:off x="5742534" y="3646313"/>
            <a:ext cx="3853131" cy="43088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ML</a:t>
            </a:r>
            <a:r>
              <a:rPr kumimoji="0" lang="en-US" alt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Algorithms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758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32757"/>
            <a:ext cx="10018713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 Evaluation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1773" y="1122030"/>
            <a:ext cx="6487065" cy="569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1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32449"/>
          </a:xfrm>
        </p:spPr>
        <p:txBody>
          <a:bodyPr/>
          <a:lstStyle/>
          <a:p>
            <a:r>
              <a:rPr lang="en-US" dirty="0" smtClean="0"/>
              <a:t>Model Evaluation – Unbalanced Data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375537"/>
              </p:ext>
            </p:extLst>
          </p:nvPr>
        </p:nvGraphicFramePr>
        <p:xfrm>
          <a:off x="1834547" y="1932315"/>
          <a:ext cx="9857120" cy="42441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8291"/>
                <a:gridCol w="1178943"/>
                <a:gridCol w="1230702"/>
                <a:gridCol w="1098430"/>
                <a:gridCol w="1046672"/>
                <a:gridCol w="1075426"/>
                <a:gridCol w="1138687"/>
                <a:gridCol w="1339969"/>
              </a:tblGrid>
              <a:tr h="38583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MODEL/METRIC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Accuracy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Sensitivity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Specificity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FP Rate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Precision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F-Score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Time Taken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8583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Gradient Boosting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94.12%</a:t>
                      </a:r>
                    </a:p>
                  </a:txBody>
                  <a:tcPr marL="4763" marR="4763" marT="4763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39.43%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98.81%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1.19%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74.03%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51.45%</a:t>
                      </a:r>
                    </a:p>
                  </a:txBody>
                  <a:tcPr marL="4763" marR="4763" marT="4763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1m:44s</a:t>
                      </a:r>
                    </a:p>
                  </a:txBody>
                  <a:tcPr marL="4763" marR="4763" marT="476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583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Logistic Regression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93.72%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35.75%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98.70%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1.30%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70.20%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47.37%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0m:06s</a:t>
                      </a:r>
                    </a:p>
                  </a:txBody>
                  <a:tcPr marL="4763" marR="4763" marT="476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583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ADA Boost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93.72%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34.07%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98.84%</a:t>
                      </a:r>
                    </a:p>
                  </a:txBody>
                  <a:tcPr marL="4763" marR="4763" marT="4763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1.16%</a:t>
                      </a:r>
                    </a:p>
                  </a:txBody>
                  <a:tcPr marL="4763" marR="4763" marT="4763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71.57%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46.16%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0m:25s</a:t>
                      </a:r>
                    </a:p>
                  </a:txBody>
                  <a:tcPr marL="4763" marR="4763" marT="476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583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Bagging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93.58%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40.13%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98.16%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1.84%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65.25%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49.70%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1m:02s</a:t>
                      </a:r>
                    </a:p>
                  </a:txBody>
                  <a:tcPr marL="4763" marR="4763" marT="476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583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Random Forest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93.49%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32.80%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98.70%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1.30%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68.46%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44.35%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0m:05s</a:t>
                      </a:r>
                    </a:p>
                  </a:txBody>
                  <a:tcPr marL="4763" marR="4763" marT="476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583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Extra Trees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92.97%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31.99%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98.21%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1.79%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60.56%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41.87%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0m:08s</a:t>
                      </a:r>
                    </a:p>
                  </a:txBody>
                  <a:tcPr marL="4763" marR="4763" marT="476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583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KNN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92.51%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28.54%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98.01%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1.99%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55.15%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37.62%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16m:03s</a:t>
                      </a:r>
                    </a:p>
                  </a:txBody>
                  <a:tcPr marL="4763" marR="4763" marT="476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583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SVM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92.10%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0.10%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100.00%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100.00%</a:t>
                      </a:r>
                    </a:p>
                  </a:txBody>
                  <a:tcPr marL="4763" marR="4763" marT="4763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0.20%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19m:35s</a:t>
                      </a:r>
                    </a:p>
                  </a:txBody>
                  <a:tcPr marL="4763" marR="4763" marT="476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583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Decision Tree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91.45%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47.44%</a:t>
                      </a:r>
                    </a:p>
                  </a:txBody>
                  <a:tcPr marL="4763" marR="4763" marT="4763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95.22%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4.78%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46.03%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46.73%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00:11s</a:t>
                      </a:r>
                    </a:p>
                  </a:txBody>
                  <a:tcPr marL="4763" marR="4763" marT="476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583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Naïve Bayes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34.82%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95.18%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29.63%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70.37%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10.41%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18.76%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00:01s</a:t>
                      </a:r>
                    </a:p>
                  </a:txBody>
                  <a:tcPr marL="4763" marR="4763" marT="476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04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32449"/>
          </a:xfrm>
        </p:spPr>
        <p:txBody>
          <a:bodyPr/>
          <a:lstStyle/>
          <a:p>
            <a:r>
              <a:rPr lang="en-US" dirty="0" smtClean="0"/>
              <a:t>Model Evaluation – SMOTE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812" y="2233603"/>
            <a:ext cx="9958845" cy="276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7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33732"/>
          </a:xfrm>
        </p:spPr>
        <p:txBody>
          <a:bodyPr/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16608"/>
            <a:ext cx="10018713" cy="47694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Conclusions</a:t>
            </a:r>
          </a:p>
          <a:p>
            <a:pPr marL="457200" lvl="1" indent="0">
              <a:buNone/>
            </a:pPr>
            <a:r>
              <a:rPr lang="en-US" dirty="0" smtClean="0"/>
              <a:t>After comparing the model performance  using the confusion </a:t>
            </a:r>
            <a:r>
              <a:rPr lang="en-US" dirty="0"/>
              <a:t>matrix and accuracy of the </a:t>
            </a:r>
            <a:r>
              <a:rPr lang="en-US" dirty="0" smtClean="0"/>
              <a:t>model, </a:t>
            </a:r>
            <a:r>
              <a:rPr lang="en-US" dirty="0"/>
              <a:t>we can certainly say </a:t>
            </a:r>
            <a:r>
              <a:rPr lang="en-US" dirty="0" smtClean="0"/>
              <a:t>that the </a:t>
            </a:r>
            <a:r>
              <a:rPr lang="en-US" dirty="0" smtClean="0"/>
              <a:t>Random Forest model </a:t>
            </a:r>
            <a:r>
              <a:rPr lang="en-US" dirty="0"/>
              <a:t>is better fit to predict the income of an individual based on the census data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Practical Uses</a:t>
            </a:r>
          </a:p>
          <a:p>
            <a:pPr lvl="1"/>
            <a:r>
              <a:rPr lang="en-US" dirty="0" smtClean="0"/>
              <a:t>Establish </a:t>
            </a:r>
            <a:r>
              <a:rPr lang="en-US" dirty="0"/>
              <a:t>structures, policies, objectives in every organization to ensure gender balance </a:t>
            </a:r>
          </a:p>
          <a:p>
            <a:pPr lvl="1"/>
            <a:r>
              <a:rPr lang="en-US" dirty="0"/>
              <a:t>This analysis can be useful to the banks or other financial institutes to know the </a:t>
            </a:r>
            <a:r>
              <a:rPr lang="en-US" dirty="0" err="1"/>
              <a:t>american</a:t>
            </a:r>
            <a:r>
              <a:rPr lang="en-US" dirty="0"/>
              <a:t> salary distribution and target potential borrowers and segment them appropriately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Future Considerations</a:t>
            </a:r>
          </a:p>
          <a:p>
            <a:pPr marL="457200" lvl="1" indent="0">
              <a:buNone/>
            </a:pPr>
            <a:r>
              <a:rPr lang="en-US" dirty="0" smtClean="0"/>
              <a:t>May </a:t>
            </a:r>
            <a:r>
              <a:rPr lang="en-US" dirty="0"/>
              <a:t>consider doing additional analysis that focuses on dimension reduction such as </a:t>
            </a:r>
            <a:r>
              <a:rPr lang="en-US" dirty="0" err="1"/>
              <a:t>Prinicipal</a:t>
            </a:r>
            <a:r>
              <a:rPr lang="en-US" dirty="0"/>
              <a:t> Component Analysis (PCA) or Linear Discriminant Analysis (</a:t>
            </a:r>
            <a:r>
              <a:rPr lang="en-US" dirty="0" smtClean="0"/>
              <a:t>LDA). Since </a:t>
            </a:r>
            <a:r>
              <a:rPr lang="en-US" dirty="0"/>
              <a:t>this data set represents classification problem, LDA can be used as a preprocessing step in Machine Learning and pattern classification </a:t>
            </a:r>
            <a:r>
              <a:rPr lang="en-US" dirty="0" smtClean="0"/>
              <a:t>applications.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08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857554"/>
            <a:ext cx="10018713" cy="2714445"/>
          </a:xfrm>
        </p:spPr>
        <p:txBody>
          <a:bodyPr>
            <a:normAutofit/>
          </a:bodyPr>
          <a:lstStyle/>
          <a:p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5455" y="2900786"/>
            <a:ext cx="3633213" cy="312420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Background</a:t>
            </a:r>
          </a:p>
          <a:p>
            <a:r>
              <a:rPr lang="en-US" sz="2000" dirty="0" smtClean="0"/>
              <a:t>Problem Statement</a:t>
            </a:r>
          </a:p>
          <a:p>
            <a:r>
              <a:rPr lang="en-US" sz="2000" dirty="0" smtClean="0"/>
              <a:t>Data Set</a:t>
            </a:r>
          </a:p>
          <a:p>
            <a:r>
              <a:rPr lang="en-US" sz="2000" dirty="0" smtClean="0"/>
              <a:t>Analytical Questions</a:t>
            </a:r>
          </a:p>
          <a:p>
            <a:r>
              <a:rPr lang="en-US" sz="2000" dirty="0" smtClean="0"/>
              <a:t>Exploratory Data Analysis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310180" y="2902527"/>
            <a:ext cx="36332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Data Manipulation</a:t>
            </a:r>
          </a:p>
          <a:p>
            <a:r>
              <a:rPr lang="en-US" sz="2000" dirty="0" smtClean="0"/>
              <a:t>Data Visualization</a:t>
            </a:r>
          </a:p>
          <a:p>
            <a:r>
              <a:rPr lang="en-US" sz="2000" dirty="0" smtClean="0"/>
              <a:t>Machine Learning Models</a:t>
            </a:r>
          </a:p>
          <a:p>
            <a:r>
              <a:rPr lang="en-US" sz="2000" dirty="0" smtClean="0"/>
              <a:t>Model Evaluation</a:t>
            </a:r>
          </a:p>
          <a:p>
            <a:r>
              <a:rPr lang="en-US" sz="2000" dirty="0" smtClean="0"/>
              <a:t>Final Thoughts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242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77375"/>
            <a:ext cx="10018713" cy="27949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prominent inequality of income </a:t>
            </a:r>
            <a:r>
              <a:rPr lang="en-US" dirty="0" smtClean="0"/>
              <a:t>continues </a:t>
            </a:r>
            <a:r>
              <a:rPr lang="en-US" dirty="0"/>
              <a:t>to </a:t>
            </a:r>
            <a:r>
              <a:rPr lang="en-US" dirty="0" smtClean="0"/>
              <a:t>be a pressing problem especially </a:t>
            </a:r>
            <a:r>
              <a:rPr lang="en-US" dirty="0"/>
              <a:t>in the United </a:t>
            </a:r>
            <a:r>
              <a:rPr lang="en-US" dirty="0" smtClean="0"/>
              <a:t>States </a:t>
            </a:r>
            <a:r>
              <a:rPr lang="en-US" dirty="0"/>
              <a:t>despite federal laws protecting against pay discrimination by race, ethnicity, and gender.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principle of universal moral equality ensures sustainable development and improve the economic stability of a nation.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958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6460" y="2666999"/>
            <a:ext cx="8160589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“</a:t>
            </a:r>
            <a:r>
              <a:rPr lang="en-US" sz="2800" b="1" i="1" dirty="0" smtClean="0"/>
              <a:t>Given </a:t>
            </a:r>
            <a:r>
              <a:rPr lang="en-US" sz="2800" b="1" i="1" dirty="0"/>
              <a:t>various features, the aim is to build a predictive model to determine the income level for people in US. The income levels are binned at below 50K and above </a:t>
            </a:r>
            <a:r>
              <a:rPr lang="en-US" sz="2800" b="1" i="1" dirty="0" smtClean="0"/>
              <a:t>50K.</a:t>
            </a:r>
            <a:r>
              <a:rPr lang="en-US" sz="2800" dirty="0" smtClean="0"/>
              <a:t>”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215579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UCI </a:t>
            </a:r>
            <a:r>
              <a:rPr lang="en-US" dirty="0"/>
              <a:t>Census Income Dataset has been used for the purpose.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data set contains weighted census data extracted from the 1994 and 1995 current population surveys conducted by the U.S. Census Bureau. </a:t>
            </a:r>
            <a:endParaRPr lang="en-US" dirty="0" smtClean="0"/>
          </a:p>
          <a:p>
            <a:r>
              <a:rPr lang="en-US" dirty="0" smtClean="0"/>
              <a:t>Classification </a:t>
            </a:r>
            <a:r>
              <a:rPr lang="en-US" dirty="0"/>
              <a:t>has been done to predict whether a person's annual income in US falls in the income category of either greater than 50K Dollars or less equal to 50K Dollars category based on a certain set of demographic and employment related </a:t>
            </a:r>
            <a:r>
              <a:rPr lang="en-US" dirty="0" smtClean="0"/>
              <a:t>attributes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60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Analytical </a:t>
            </a:r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features, within the provided dataset, are most determinant of a project's success or failure?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Which </a:t>
            </a:r>
            <a:r>
              <a:rPr lang="en-US" dirty="0"/>
              <a:t>prediction </a:t>
            </a:r>
            <a:r>
              <a:rPr lang="en-US" dirty="0" smtClean="0"/>
              <a:t>models </a:t>
            </a:r>
            <a:r>
              <a:rPr lang="en-US" dirty="0"/>
              <a:t>or </a:t>
            </a:r>
            <a:r>
              <a:rPr lang="en-US" dirty="0" smtClean="0"/>
              <a:t>algorithms </a:t>
            </a:r>
            <a:r>
              <a:rPr lang="en-US" dirty="0"/>
              <a:t>perform best in terms of speed, accuracy, and </a:t>
            </a:r>
            <a:r>
              <a:rPr lang="en-US" dirty="0" smtClean="0"/>
              <a:t>explainability </a:t>
            </a:r>
            <a:r>
              <a:rPr lang="en-US" dirty="0"/>
              <a:t>combined?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</a:t>
            </a:r>
            <a:r>
              <a:rPr lang="en-US" dirty="0"/>
              <a:t>good is our trained model in predicting future projects?</a:t>
            </a:r>
          </a:p>
        </p:txBody>
      </p:sp>
    </p:spTree>
    <p:extLst>
      <p:ext uri="{BB962C8B-B14F-4D97-AF65-F5344CB8AC3E}">
        <p14:creationId xmlns:p14="http://schemas.microsoft.com/office/powerpoint/2010/main" val="344763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46053"/>
            <a:ext cx="10018713" cy="42499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Basic statistics for this data </a:t>
            </a:r>
            <a:r>
              <a:rPr lang="en-US" dirty="0" smtClean="0"/>
              <a:t>set</a:t>
            </a:r>
          </a:p>
          <a:p>
            <a:pPr lvl="1"/>
            <a:r>
              <a:rPr lang="en-US" sz="2400" dirty="0" smtClean="0"/>
              <a:t>Number </a:t>
            </a:r>
            <a:r>
              <a:rPr lang="en-US" sz="2400" dirty="0"/>
              <a:t>of instances in data = 199523</a:t>
            </a:r>
          </a:p>
          <a:p>
            <a:pPr lvl="1"/>
            <a:r>
              <a:rPr lang="en-US" sz="2400" dirty="0" smtClean="0"/>
              <a:t>Duplicate </a:t>
            </a:r>
            <a:r>
              <a:rPr lang="en-US" sz="2400" dirty="0"/>
              <a:t>or conflicting instances : </a:t>
            </a:r>
            <a:r>
              <a:rPr lang="en-US" sz="2400" dirty="0" smtClean="0"/>
              <a:t>46627</a:t>
            </a:r>
          </a:p>
          <a:p>
            <a:pPr lvl="1"/>
            <a:r>
              <a:rPr lang="en-US" sz="2400" dirty="0" smtClean="0"/>
              <a:t>Number </a:t>
            </a:r>
            <a:r>
              <a:rPr lang="en-US" sz="2400" dirty="0"/>
              <a:t>of attributes = 40 (continuous : 7 nominal : 33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Target </a:t>
            </a:r>
            <a:r>
              <a:rPr lang="en-US" sz="2400" dirty="0"/>
              <a:t>variable </a:t>
            </a:r>
            <a:r>
              <a:rPr lang="en-US" sz="2400" dirty="0" smtClean="0"/>
              <a:t>= "</a:t>
            </a:r>
            <a:r>
              <a:rPr lang="en-US" sz="2400" dirty="0"/>
              <a:t>Income </a:t>
            </a:r>
            <a:r>
              <a:rPr lang="en-US" sz="2400" dirty="0" smtClean="0"/>
              <a:t>Level” binned </a:t>
            </a:r>
            <a:r>
              <a:rPr lang="en-US" sz="2400" dirty="0"/>
              <a:t>at the $</a:t>
            </a:r>
            <a:r>
              <a:rPr lang="en-US" sz="2400" dirty="0" smtClean="0"/>
              <a:t>50K level (binary classification problem).</a:t>
            </a:r>
          </a:p>
          <a:p>
            <a:pPr marL="0" indent="0">
              <a:buNone/>
            </a:pPr>
            <a:r>
              <a:rPr lang="en-US" dirty="0" smtClean="0"/>
              <a:t>Train-Test-Split</a:t>
            </a:r>
          </a:p>
          <a:p>
            <a:pPr lvl="1"/>
            <a:r>
              <a:rPr lang="en-US" sz="2400" dirty="0"/>
              <a:t>The data was split into train/test in </a:t>
            </a:r>
            <a:r>
              <a:rPr lang="en-US" sz="2400" dirty="0" smtClean="0"/>
              <a:t>2/3 and 1/3 </a:t>
            </a:r>
            <a:r>
              <a:rPr lang="en-US" sz="2400" dirty="0" smtClean="0"/>
              <a:t>proportions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745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494810"/>
          </a:xfrm>
        </p:spPr>
        <p:txBody>
          <a:bodyPr>
            <a:noAutofit/>
          </a:bodyPr>
          <a:lstStyle/>
          <a:p>
            <a:pPr lvl="1"/>
            <a:r>
              <a:rPr lang="en-US" sz="2200" dirty="0" smtClean="0"/>
              <a:t>The values represented </a:t>
            </a:r>
            <a:r>
              <a:rPr lang="en-US" sz="2200" dirty="0"/>
              <a:t>by 'Not in universe', 'Not in universe or children' and 'Not in universe under 1 year old' </a:t>
            </a:r>
            <a:r>
              <a:rPr lang="en-US" sz="2200" dirty="0" smtClean="0"/>
              <a:t> are replaced by unknown.</a:t>
            </a:r>
            <a:endParaRPr lang="en-US" sz="2200" dirty="0"/>
          </a:p>
          <a:p>
            <a:pPr lvl="1"/>
            <a:r>
              <a:rPr lang="en-US" sz="2200" dirty="0"/>
              <a:t>Education, Marital Status, Class Of Worker and Tax Filer Status  is classified in multiple similar categories</a:t>
            </a:r>
            <a:r>
              <a:rPr lang="en-US" sz="2200" dirty="0" smtClean="0"/>
              <a:t>. </a:t>
            </a:r>
          </a:p>
          <a:p>
            <a:pPr lvl="1"/>
            <a:r>
              <a:rPr lang="en-US" sz="2200" dirty="0" smtClean="0"/>
              <a:t>Since Migration type Features are missing 50% values and are deleted.</a:t>
            </a:r>
          </a:p>
          <a:p>
            <a:pPr lvl="1"/>
            <a:r>
              <a:rPr lang="en-US" sz="2200" dirty="0" smtClean="0"/>
              <a:t>Country type Features have been filled with the mode values.</a:t>
            </a:r>
          </a:p>
          <a:p>
            <a:pPr lvl="1"/>
            <a:r>
              <a:rPr lang="en-US" sz="2200" dirty="0" smtClean="0"/>
              <a:t>Observations with </a:t>
            </a:r>
            <a:r>
              <a:rPr lang="en-US" sz="2400" dirty="0" smtClean="0"/>
              <a:t>education</a:t>
            </a:r>
            <a:r>
              <a:rPr lang="en-US" sz="2200" dirty="0" smtClean="0"/>
              <a:t> = “Children”, capital </a:t>
            </a:r>
            <a:r>
              <a:rPr lang="en-US" sz="2200" dirty="0"/>
              <a:t>g</a:t>
            </a:r>
            <a:r>
              <a:rPr lang="en-US" sz="2200" dirty="0" smtClean="0"/>
              <a:t>ains = 99999 and age = 90 are deleted.</a:t>
            </a:r>
            <a:endParaRPr lang="en-US" sz="2200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933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88" y="217115"/>
            <a:ext cx="10018713" cy="838200"/>
          </a:xfrm>
        </p:spPr>
        <p:txBody>
          <a:bodyPr/>
          <a:lstStyle/>
          <a:p>
            <a:r>
              <a:rPr lang="en-US" dirty="0" smtClean="0"/>
              <a:t>Data Visualizations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1169" y="1154745"/>
            <a:ext cx="2368818" cy="26417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748" y="3895926"/>
            <a:ext cx="3975399" cy="2617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1169" y="3895926"/>
            <a:ext cx="2368818" cy="2599837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8637917" y="1154745"/>
            <a:ext cx="2865106" cy="53410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92% </a:t>
            </a:r>
            <a:r>
              <a:rPr lang="en-US" sz="1800" dirty="0" smtClean="0"/>
              <a:t>have </a:t>
            </a:r>
            <a:r>
              <a:rPr lang="en-US" sz="1800" dirty="0"/>
              <a:t>income less than 50K and 8% </a:t>
            </a:r>
            <a:r>
              <a:rPr lang="en-US" sz="1800" dirty="0" smtClean="0"/>
              <a:t>have </a:t>
            </a:r>
            <a:r>
              <a:rPr lang="en-US" sz="1800" dirty="0"/>
              <a:t>income greater than </a:t>
            </a:r>
            <a:r>
              <a:rPr lang="en-US" sz="1800" dirty="0" smtClean="0"/>
              <a:t>50K</a:t>
            </a:r>
          </a:p>
          <a:p>
            <a:r>
              <a:rPr lang="en-US" sz="1800" dirty="0"/>
              <a:t>White and </a:t>
            </a:r>
            <a:r>
              <a:rPr lang="en-US" sz="1800" dirty="0" smtClean="0"/>
              <a:t>Asian-pacific-Islanders </a:t>
            </a:r>
            <a:r>
              <a:rPr lang="en-US" sz="1800" dirty="0"/>
              <a:t>earn salary more than 50K</a:t>
            </a:r>
            <a:endParaRPr lang="en-US" sz="1800" dirty="0" smtClean="0"/>
          </a:p>
          <a:p>
            <a:r>
              <a:rPr lang="en-US" sz="1800" dirty="0" smtClean="0"/>
              <a:t>Greater </a:t>
            </a:r>
            <a:r>
              <a:rPr lang="en-US" sz="1800" dirty="0"/>
              <a:t>distribution of income&gt;50k among males between age 30 – 65, </a:t>
            </a:r>
            <a:r>
              <a:rPr lang="en-US" sz="1800" dirty="0" smtClean="0"/>
              <a:t>and moderate </a:t>
            </a:r>
            <a:r>
              <a:rPr lang="en-US" sz="1800" dirty="0"/>
              <a:t>distribution of income&gt;50k among females between age 45 – 60 </a:t>
            </a:r>
            <a:r>
              <a:rPr lang="en-US" sz="1800" dirty="0" smtClean="0"/>
              <a:t>gender </a:t>
            </a:r>
            <a:r>
              <a:rPr lang="en-US" sz="1800" dirty="0"/>
              <a:t>pay </a:t>
            </a:r>
            <a:r>
              <a:rPr lang="en-US" sz="1800" dirty="0" smtClean="0"/>
              <a:t>gap.</a:t>
            </a:r>
          </a:p>
          <a:p>
            <a:r>
              <a:rPr lang="en-US" sz="1800" dirty="0" smtClean="0"/>
              <a:t>Doctorate, Professional </a:t>
            </a:r>
            <a:r>
              <a:rPr lang="en-US" sz="1800" dirty="0"/>
              <a:t>S</a:t>
            </a:r>
            <a:r>
              <a:rPr lang="en-US" sz="1800" dirty="0" smtClean="0"/>
              <a:t>chool, and Masters degree holders are making </a:t>
            </a:r>
            <a:r>
              <a:rPr lang="en-US" sz="1800" dirty="0"/>
              <a:t>salary more than 50K.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1749" y="1154745"/>
            <a:ext cx="4020866" cy="258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0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600</TotalTime>
  <Words>863</Words>
  <Application>Microsoft Office PowerPoint</Application>
  <PresentationFormat>Widescreen</PresentationFormat>
  <Paragraphs>163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Corbel</vt:lpstr>
      <vt:lpstr>Wingdings</vt:lpstr>
      <vt:lpstr>Parallax</vt:lpstr>
      <vt:lpstr>Supervised Machine Learning  Capstone Project</vt:lpstr>
      <vt:lpstr>Content</vt:lpstr>
      <vt:lpstr>Background</vt:lpstr>
      <vt:lpstr>Problem Statement</vt:lpstr>
      <vt:lpstr>Data Set</vt:lpstr>
      <vt:lpstr>Analytical Questions</vt:lpstr>
      <vt:lpstr>Exploratory Data Analysis</vt:lpstr>
      <vt:lpstr>Data Manipulation</vt:lpstr>
      <vt:lpstr>Data Visualizations</vt:lpstr>
      <vt:lpstr>Machine Learning Models</vt:lpstr>
      <vt:lpstr>Model Evaluation</vt:lpstr>
      <vt:lpstr>Model Evaluation – Unbalanced Data</vt:lpstr>
      <vt:lpstr>Model Evaluation – SMOTE</vt:lpstr>
      <vt:lpstr>Final Thoughts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Machine Learning  Capstone Project</dc:title>
  <dc:creator>Gurijala, Rajini [UCH]</dc:creator>
  <cp:lastModifiedBy>Gurijala, Rajini [UCH]</cp:lastModifiedBy>
  <cp:revision>45</cp:revision>
  <dcterms:created xsi:type="dcterms:W3CDTF">2020-02-07T15:41:49Z</dcterms:created>
  <dcterms:modified xsi:type="dcterms:W3CDTF">2020-02-12T16:59:06Z</dcterms:modified>
</cp:coreProperties>
</file>