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76" r:id="rId6"/>
    <p:sldId id="277" r:id="rId7"/>
    <p:sldId id="278" r:id="rId8"/>
    <p:sldId id="279" r:id="rId9"/>
    <p:sldId id="282"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showGuides="1">
      <p:cViewPr>
        <p:scale>
          <a:sx n="86" d="100"/>
          <a:sy n="86" d="100"/>
        </p:scale>
        <p:origin x="48" y="141"/>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3/1/2020</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7187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3/1/2020</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3/1/2020</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524000" y="3229622"/>
            <a:ext cx="9144000" cy="2769989"/>
          </a:xfrm>
        </p:spPr>
        <p:txBody>
          <a:bodyPr lIns="0" tIns="0" rIns="0" bIns="0" anchor="t">
            <a:spAutoFit/>
          </a:bodyPr>
          <a:lstStyle/>
          <a:p>
            <a:r>
              <a:rPr lang="en-US" b="1" dirty="0" smtClean="0">
                <a:solidFill>
                  <a:schemeClr val="bg1"/>
                </a:solidFill>
              </a:rPr>
              <a:t>Urban Sound Classification</a:t>
            </a:r>
            <a:r>
              <a:rPr lang="en-US" dirty="0">
                <a:solidFill>
                  <a:schemeClr val="bg1"/>
                </a:solidFill>
              </a:rPr>
              <a:t/>
            </a:r>
            <a:br>
              <a:rPr lang="en-US" dirty="0">
                <a:solidFill>
                  <a:schemeClr val="bg1"/>
                </a:solidFill>
              </a:rPr>
            </a:br>
            <a:r>
              <a:rPr lang="en-US" sz="4000" dirty="0" smtClean="0">
                <a:solidFill>
                  <a:schemeClr val="accent4"/>
                </a:solidFill>
              </a:rPr>
              <a:t>Unsupervised Learning</a:t>
            </a:r>
            <a:br>
              <a:rPr lang="en-US" sz="4000" dirty="0" smtClean="0">
                <a:solidFill>
                  <a:schemeClr val="accent4"/>
                </a:solidFill>
              </a:rPr>
            </a:br>
            <a:r>
              <a:rPr lang="en-US" sz="4000" dirty="0" smtClean="0">
                <a:solidFill>
                  <a:schemeClr val="accent4"/>
                </a:solidFill>
              </a:rPr>
              <a:t>Capstone Project</a:t>
            </a: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257855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URBAN SOUND </a:t>
            </a:r>
          </a:p>
          <a:p>
            <a:pPr algn="ctr"/>
            <a:r>
              <a:rPr lang="en-US" sz="2800" b="1" dirty="0" smtClean="0">
                <a:solidFill>
                  <a:schemeClr val="tx1">
                    <a:lumMod val="75000"/>
                    <a:lumOff val="25000"/>
                  </a:schemeClr>
                </a:solidFill>
              </a:rPr>
              <a:t>CLASSIFICATION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044132" y="2780805"/>
            <a:ext cx="2003424" cy="199170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CAPSTONEPROJECT</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42703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URBAN SOUND DATA SET</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720321" y="3334727"/>
            <a:ext cx="42703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EXPLORATORY DATA ANALYSIS</a:t>
            </a:r>
            <a:endParaRPr lang="en-US" sz="1600"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42703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a:t>
            </a:r>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977900" y="1613877"/>
            <a:ext cx="42703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FINAL THOUGHTS</a:t>
            </a:r>
            <a:endParaRPr lang="en-US" sz="1600"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228600" y="3334727"/>
            <a:ext cx="42703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CLUSTER EVALUATION</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977900" y="5154978"/>
            <a:ext cx="42703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CLUSTER ANALYSIS</a:t>
            </a:r>
          </a:p>
          <a:p>
            <a:pPr algn="ctr"/>
            <a:endParaRPr lang="en-US" sz="1600"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xmlns=""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xmlns=""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xmlns=""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xmlns=""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xmlns=""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xmlns=""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xmlns=""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xmlns=""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xmlns=""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xmlns=""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xmlns=""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xmlns=""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PROJECT DESIGN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xmlns="" id="{89DA262E-0502-4E65-8ABA-E063880EAC4C}"/>
              </a:ext>
              <a:ext uri="{C183D7F6-B498-43B3-948B-1728B52AA6E4}">
                <adec:decorative xmlns:adec="http://schemas.microsoft.com/office/drawing/2017/decorative" xmlns="" val="1"/>
              </a:ext>
            </a:extLst>
          </p:cNvPr>
          <p:cNvSpPr/>
          <p:nvPr/>
        </p:nvSpPr>
        <p:spPr>
          <a:xfrm rot="5400000">
            <a:off x="8263685"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807496" y="2040393"/>
            <a:ext cx="2080619" cy="246221"/>
          </a:xfrm>
          <a:prstGeom prst="rect">
            <a:avLst/>
          </a:prstGeom>
        </p:spPr>
        <p:txBody>
          <a:bodyPr wrap="square" lIns="0" tIns="0" rIns="0" bIns="0">
            <a:spAutoFit/>
          </a:bodyPr>
          <a:lstStyle/>
          <a:p>
            <a:pPr algn="ctr"/>
            <a:r>
              <a:rPr lang="en-US" sz="1600" b="1" dirty="0" smtClean="0">
                <a:solidFill>
                  <a:schemeClr val="bg1"/>
                </a:solidFill>
              </a:rPr>
              <a:t>INTRODUCTION</a:t>
            </a:r>
            <a:endParaRPr lang="en-US" sz="1600" b="1" dirty="0">
              <a:solidFill>
                <a:schemeClr val="bg1"/>
              </a:solidFill>
            </a:endParaRPr>
          </a:p>
        </p:txBody>
      </p:sp>
      <p:sp>
        <p:nvSpPr>
          <p:cNvPr id="47" name="Rectangle 46">
            <a:extLst>
              <a:ext uri="{FF2B5EF4-FFF2-40B4-BE49-F238E27FC236}">
                <a16:creationId xmlns:a16="http://schemas.microsoft.com/office/drawing/2014/main" xmlns="" id="{1751D31D-3535-411D-8BAC-95CCC90AB185}"/>
              </a:ext>
            </a:extLst>
          </p:cNvPr>
          <p:cNvSpPr/>
          <p:nvPr/>
        </p:nvSpPr>
        <p:spPr>
          <a:xfrm>
            <a:off x="2979002" y="2040393"/>
            <a:ext cx="1910525" cy="246221"/>
          </a:xfrm>
          <a:prstGeom prst="rect">
            <a:avLst/>
          </a:prstGeom>
        </p:spPr>
        <p:txBody>
          <a:bodyPr wrap="square" lIns="0" tIns="0" rIns="0" bIns="0">
            <a:spAutoFit/>
          </a:bodyPr>
          <a:lstStyle/>
          <a:p>
            <a:pPr algn="ctr"/>
            <a:r>
              <a:rPr lang="en-US" sz="1600" b="1" dirty="0" smtClean="0">
                <a:solidFill>
                  <a:schemeClr val="bg1"/>
                </a:solidFill>
              </a:rPr>
              <a:t>EDA</a:t>
            </a:r>
            <a:endParaRPr lang="en-US" sz="1600" b="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5145800" y="2040393"/>
            <a:ext cx="1910525" cy="246221"/>
          </a:xfrm>
          <a:prstGeom prst="rect">
            <a:avLst/>
          </a:prstGeom>
        </p:spPr>
        <p:txBody>
          <a:bodyPr wrap="square" lIns="0" tIns="0" rIns="0" bIns="0">
            <a:spAutoFit/>
          </a:bodyPr>
          <a:lstStyle/>
          <a:p>
            <a:pPr algn="ctr"/>
            <a:r>
              <a:rPr lang="en-US" sz="1600" b="1" dirty="0" smtClean="0">
                <a:solidFill>
                  <a:schemeClr val="bg1"/>
                </a:solidFill>
              </a:rPr>
              <a:t>PREPROCESS</a:t>
            </a:r>
            <a:endParaRPr lang="en-US" sz="1600" b="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7312599" y="2040393"/>
            <a:ext cx="1910525" cy="246221"/>
          </a:xfrm>
          <a:prstGeom prst="rect">
            <a:avLst/>
          </a:prstGeom>
        </p:spPr>
        <p:txBody>
          <a:bodyPr wrap="square" lIns="0" tIns="0" rIns="0" bIns="0">
            <a:spAutoFit/>
          </a:bodyPr>
          <a:lstStyle/>
          <a:p>
            <a:pPr algn="ctr"/>
            <a:r>
              <a:rPr lang="en-US" sz="1600" b="1" dirty="0" smtClean="0">
                <a:solidFill>
                  <a:schemeClr val="bg1"/>
                </a:solidFill>
              </a:rPr>
              <a:t>CLUSTER ANALYSIS</a:t>
            </a:r>
            <a:endParaRPr lang="en-US" sz="1600" b="1" dirty="0">
              <a:solidFill>
                <a:schemeClr val="bg1"/>
              </a:solidFill>
            </a:endParaRPr>
          </a:p>
        </p:txBody>
      </p:sp>
      <p:sp>
        <p:nvSpPr>
          <p:cNvPr id="50" name="Rectangle 49">
            <a:extLst>
              <a:ext uri="{FF2B5EF4-FFF2-40B4-BE49-F238E27FC236}">
                <a16:creationId xmlns:a16="http://schemas.microsoft.com/office/drawing/2014/main" xmlns="" id="{D668C4B5-BCEC-465A-ADA5-6A054B15F7A3}"/>
              </a:ext>
            </a:extLst>
          </p:cNvPr>
          <p:cNvSpPr/>
          <p:nvPr/>
        </p:nvSpPr>
        <p:spPr>
          <a:xfrm>
            <a:off x="9481555" y="2040393"/>
            <a:ext cx="1910525" cy="492443"/>
          </a:xfrm>
          <a:prstGeom prst="rect">
            <a:avLst/>
          </a:prstGeom>
        </p:spPr>
        <p:txBody>
          <a:bodyPr wrap="square" lIns="0" tIns="0" rIns="0" bIns="0">
            <a:spAutoFit/>
          </a:bodyPr>
          <a:lstStyle/>
          <a:p>
            <a:pPr algn="ctr"/>
            <a:r>
              <a:rPr lang="en-US" sz="1600" b="1" dirty="0" smtClean="0">
                <a:solidFill>
                  <a:schemeClr val="bg1"/>
                </a:solidFill>
              </a:rPr>
              <a:t>CLUSTER EVALUATION</a:t>
            </a:r>
            <a:endParaRPr lang="en-US" sz="1600" b="1" dirty="0">
              <a:solidFill>
                <a:schemeClr val="bg1"/>
              </a:solidFill>
            </a:endParaRPr>
          </a:p>
        </p:txBody>
      </p:sp>
      <p:sp>
        <p:nvSpPr>
          <p:cNvPr id="51" name="Rectangle 50">
            <a:extLst>
              <a:ext uri="{FF2B5EF4-FFF2-40B4-BE49-F238E27FC236}">
                <a16:creationId xmlns:a16="http://schemas.microsoft.com/office/drawing/2014/main" xmlns="" id="{8AA18108-5B8B-4147-84A7-D30A16BEC4EA}"/>
              </a:ext>
            </a:extLst>
          </p:cNvPr>
          <p:cNvSpPr/>
          <p:nvPr/>
        </p:nvSpPr>
        <p:spPr>
          <a:xfrm>
            <a:off x="818866" y="2582248"/>
            <a:ext cx="1903862" cy="3411190"/>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Sonic event classification is a field </a:t>
            </a:r>
            <a:r>
              <a:rPr lang="en-US" sz="1400" dirty="0">
                <a:solidFill>
                  <a:schemeClr val="bg1"/>
                </a:solidFill>
                <a:cs typeface="Segoe UI" panose="020B0502040204020203" pitchFamily="34" charset="0"/>
              </a:rPr>
              <a:t>of </a:t>
            </a:r>
            <a:r>
              <a:rPr lang="en-US" sz="1400" dirty="0" smtClean="0">
                <a:solidFill>
                  <a:schemeClr val="bg1"/>
                </a:solidFill>
                <a:cs typeface="Segoe UI" panose="020B0502040204020203" pitchFamily="34" charset="0"/>
              </a:rPr>
              <a:t>growing research. </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Most of these researches focuses </a:t>
            </a:r>
            <a:r>
              <a:rPr lang="en-US" sz="1400" dirty="0" smtClean="0">
                <a:solidFill>
                  <a:schemeClr val="bg1"/>
                </a:solidFill>
                <a:cs typeface="Segoe UI" panose="020B0502040204020203" pitchFamily="34" charset="0"/>
              </a:rPr>
              <a:t>on music </a:t>
            </a:r>
            <a:r>
              <a:rPr lang="en-US" sz="1400" dirty="0">
                <a:solidFill>
                  <a:schemeClr val="bg1"/>
                </a:solidFill>
                <a:cs typeface="Segoe UI" panose="020B0502040204020203" pitchFamily="34" charset="0"/>
              </a:rPr>
              <a:t>or speech </a:t>
            </a:r>
            <a:r>
              <a:rPr lang="en-US" sz="1400" dirty="0" smtClean="0">
                <a:solidFill>
                  <a:schemeClr val="bg1"/>
                </a:solidFill>
                <a:cs typeface="Segoe UI" panose="020B0502040204020203" pitchFamily="34" charset="0"/>
              </a:rPr>
              <a:t>recognition.</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Scarce works </a:t>
            </a:r>
            <a:r>
              <a:rPr lang="en-US" sz="1400" dirty="0" smtClean="0">
                <a:solidFill>
                  <a:schemeClr val="bg1"/>
                </a:solidFill>
                <a:cs typeface="Segoe UI" panose="020B0502040204020203" pitchFamily="34" charset="0"/>
              </a:rPr>
              <a:t>on environment sounds.</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Very few databases for labeled environment </a:t>
            </a:r>
            <a:r>
              <a:rPr lang="en-US" sz="1400" dirty="0">
                <a:solidFill>
                  <a:schemeClr val="bg1"/>
                </a:solidFill>
                <a:cs typeface="Segoe UI" panose="020B0502040204020203" pitchFamily="34" charset="0"/>
              </a:rPr>
              <a:t>audio </a:t>
            </a:r>
            <a:r>
              <a:rPr lang="en-US" sz="1400" dirty="0" smtClean="0">
                <a:solidFill>
                  <a:schemeClr val="bg1"/>
                </a:solidFill>
                <a:cs typeface="Segoe UI" panose="020B0502040204020203" pitchFamily="34" charset="0"/>
              </a:rPr>
              <a:t>data.</a:t>
            </a:r>
            <a:endParaRPr lang="en-US" sz="1400" dirty="0">
              <a:solidFill>
                <a:schemeClr val="bg1"/>
              </a:solidFill>
              <a:cs typeface="Segoe UI" panose="020B0502040204020203" pitchFamily="34" charset="0"/>
            </a:endParaRPr>
          </a:p>
          <a:p>
            <a:pPr algn="ctr">
              <a:lnSpc>
                <a:spcPts val="1900"/>
              </a:lnSpc>
            </a:pP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2985665" y="2582248"/>
            <a:ext cx="1903862" cy="2923877"/>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Urban Sound </a:t>
            </a:r>
            <a:r>
              <a:rPr lang="en-US" sz="1400" dirty="0">
                <a:solidFill>
                  <a:schemeClr val="bg1"/>
                </a:solidFill>
                <a:cs typeface="Segoe UI" panose="020B0502040204020203" pitchFamily="34" charset="0"/>
              </a:rPr>
              <a:t>8k Dataset </a:t>
            </a:r>
            <a:r>
              <a:rPr lang="en-US" sz="1400" dirty="0" smtClean="0">
                <a:solidFill>
                  <a:schemeClr val="bg1"/>
                </a:solidFill>
                <a:cs typeface="Segoe UI" panose="020B0502040204020203" pitchFamily="34" charset="0"/>
              </a:rPr>
              <a:t>contains </a:t>
            </a:r>
            <a:r>
              <a:rPr lang="en-US" sz="1400" dirty="0">
                <a:solidFill>
                  <a:schemeClr val="bg1"/>
                </a:solidFill>
                <a:cs typeface="Segoe UI" panose="020B0502040204020203" pitchFamily="34" charset="0"/>
              </a:rPr>
              <a:t>8723 </a:t>
            </a:r>
            <a:r>
              <a:rPr lang="en-US" sz="1400" dirty="0" smtClean="0">
                <a:solidFill>
                  <a:schemeClr val="bg1"/>
                </a:solidFill>
                <a:cs typeface="Segoe UI" panose="020B0502040204020203" pitchFamily="34" charset="0"/>
              </a:rPr>
              <a:t>audio excerpts in .wav formats from 10 classes </a:t>
            </a:r>
            <a:r>
              <a:rPr lang="en-US" sz="1400" dirty="0">
                <a:solidFill>
                  <a:schemeClr val="bg1"/>
                </a:solidFill>
                <a:cs typeface="Segoe UI" panose="020B0502040204020203" pitchFamily="34" charset="0"/>
              </a:rPr>
              <a:t>of different sound </a:t>
            </a:r>
            <a:r>
              <a:rPr lang="en-US" sz="1400" dirty="0" smtClean="0">
                <a:solidFill>
                  <a:schemeClr val="bg1"/>
                </a:solidFill>
                <a:cs typeface="Segoe UI" panose="020B0502040204020203" pitchFamily="34" charset="0"/>
              </a:rPr>
              <a:t>sources</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We identified audio files with duration &lt; 1 sec.</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Great variation across audio samples.</a:t>
            </a:r>
            <a:endParaRPr lang="en-US" sz="1400" dirty="0" smtClean="0">
              <a:solidFill>
                <a:schemeClr val="bg1"/>
              </a:solidFill>
              <a:cs typeface="Segoe UI" panose="020B0502040204020203" pitchFamily="34" charset="0"/>
            </a:endParaRPr>
          </a:p>
          <a:p>
            <a:pPr marL="285750" indent="-285750">
              <a:lnSpc>
                <a:spcPts val="1900"/>
              </a:lnSpc>
              <a:buFont typeface="Wingdings" panose="05000000000000000000" pitchFamily="2" charset="2"/>
              <a:buChar char="§"/>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5152462" y="2582248"/>
            <a:ext cx="1903862" cy="2923877"/>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Our biggest challenge is feature extraction.</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Audio data </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cannot be expressed </a:t>
            </a:r>
            <a:r>
              <a:rPr lang="en-US" sz="1400" dirty="0">
                <a:solidFill>
                  <a:schemeClr val="bg1"/>
                </a:solidFill>
                <a:cs typeface="Segoe UI" panose="020B0502040204020203" pitchFamily="34" charset="0"/>
              </a:rPr>
              <a:t>in vector forms like other type of data such </a:t>
            </a:r>
            <a:r>
              <a:rPr lang="en-US" sz="1400" dirty="0" smtClean="0">
                <a:solidFill>
                  <a:schemeClr val="bg1"/>
                </a:solidFill>
                <a:cs typeface="Segoe UI" panose="020B0502040204020203" pitchFamily="34" charset="0"/>
              </a:rPr>
              <a:t>as images </a:t>
            </a:r>
            <a:r>
              <a:rPr lang="en-US" sz="1400" dirty="0">
                <a:solidFill>
                  <a:schemeClr val="bg1"/>
                </a:solidFill>
                <a:cs typeface="Segoe UI" panose="020B0502040204020203" pitchFamily="34" charset="0"/>
              </a:rPr>
              <a:t>and </a:t>
            </a:r>
            <a:r>
              <a:rPr lang="en-US" sz="1400" dirty="0" smtClean="0">
                <a:solidFill>
                  <a:schemeClr val="bg1"/>
                </a:solidFill>
                <a:cs typeface="Segoe UI" panose="020B0502040204020203" pitchFamily="34" charset="0"/>
              </a:rPr>
              <a:t>texts.</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Applied various feature extraction techniques.</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xmlns="" id="{28FF18A5-7B4E-4493-B38D-E732E033F82F}"/>
              </a:ext>
            </a:extLst>
          </p:cNvPr>
          <p:cNvSpPr/>
          <p:nvPr/>
        </p:nvSpPr>
        <p:spPr>
          <a:xfrm>
            <a:off x="7319262" y="2582248"/>
            <a:ext cx="1903862" cy="2680221"/>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Most common method in Unsupervised Learning to group </a:t>
            </a:r>
            <a:r>
              <a:rPr lang="en-US" sz="1400" dirty="0">
                <a:solidFill>
                  <a:schemeClr val="bg1"/>
                </a:solidFill>
                <a:cs typeface="Segoe UI" panose="020B0502040204020203" pitchFamily="34" charset="0"/>
              </a:rPr>
              <a:t>unsorted </a:t>
            </a:r>
            <a:r>
              <a:rPr lang="en-US" sz="1400" dirty="0" smtClean="0">
                <a:solidFill>
                  <a:schemeClr val="bg1"/>
                </a:solidFill>
                <a:cs typeface="Segoe UI" panose="020B0502040204020203" pitchFamily="34" charset="0"/>
              </a:rPr>
              <a:t>information. </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Various methods to find the </a:t>
            </a:r>
            <a:r>
              <a:rPr lang="en-US" sz="1400" dirty="0">
                <a:solidFill>
                  <a:schemeClr val="bg1"/>
                </a:solidFill>
                <a:cs typeface="Segoe UI" panose="020B0502040204020203" pitchFamily="34" charset="0"/>
              </a:rPr>
              <a:t>o</a:t>
            </a:r>
            <a:r>
              <a:rPr lang="en-US" sz="1400" dirty="0" smtClean="0">
                <a:solidFill>
                  <a:schemeClr val="bg1"/>
                </a:solidFill>
                <a:cs typeface="Segoe UI" panose="020B0502040204020203" pitchFamily="34" charset="0"/>
              </a:rPr>
              <a:t>ptimal number of clusters:</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Elbow</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Silhouette</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AIC/BIC</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488218" y="2582248"/>
            <a:ext cx="1903862" cy="3411190"/>
          </a:xfrm>
          <a:prstGeom prst="rect">
            <a:avLst/>
          </a:prstGeom>
        </p:spPr>
        <p:txBody>
          <a:bodyPr wrap="square" lIns="0" tIns="0" rIns="0" bIns="0" anchor="t">
            <a:spAutoFit/>
          </a:bodyPr>
          <a:lstStyle/>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Review various clustering algorithms.</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KMeans</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GMM</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Spectral Clustering</a:t>
            </a:r>
          </a:p>
          <a:p>
            <a:pPr marL="285750"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Evaluate cluster performance metrics:</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Adjusted Rand Index Score</a:t>
            </a:r>
          </a:p>
          <a:p>
            <a:pPr marL="742950" lvl="1" indent="-285750">
              <a:lnSpc>
                <a:spcPts val="1900"/>
              </a:lnSpc>
              <a:buFont typeface="Wingdings" panose="05000000000000000000" pitchFamily="2" charset="2"/>
              <a:buChar char="§"/>
            </a:pPr>
            <a:r>
              <a:rPr lang="en-US" sz="1400" dirty="0" smtClean="0">
                <a:solidFill>
                  <a:schemeClr val="bg1"/>
                </a:solidFill>
                <a:cs typeface="Segoe UI" panose="020B0502040204020203" pitchFamily="34" charset="0"/>
              </a:rPr>
              <a:t>Silhouette Score</a:t>
            </a:r>
          </a:p>
          <a:p>
            <a:pPr>
              <a:lnSpc>
                <a:spcPts val="1900"/>
              </a:lnSpc>
            </a:pPr>
            <a:endParaRPr lang="en-US" sz="1400" dirty="0" smtClean="0">
              <a:solidFill>
                <a:schemeClr val="bg1"/>
              </a:solidFill>
              <a:cs typeface="Segoe UI" panose="020B0502040204020203" pitchFamily="34" charset="0"/>
            </a:endParaRPr>
          </a:p>
          <a:p>
            <a:pPr marL="285750" indent="-285750">
              <a:lnSpc>
                <a:spcPts val="1900"/>
              </a:lnSpc>
              <a:buFont typeface="Wingdings" panose="05000000000000000000" pitchFamily="2" charset="2"/>
              <a:buChar char="§"/>
            </a:pPr>
            <a:endParaRPr lang="en-US" sz="1400" dirty="0">
              <a:solidFill>
                <a:schemeClr val="bg1"/>
              </a:solidFill>
              <a:cs typeface="Segoe UI" panose="020B0502040204020203" pitchFamily="34" charset="0"/>
            </a:endParaRPr>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6320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IMPLEMENTATION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723232" y="4078148"/>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91845"/>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456943"/>
            <a:ext cx="1371600" cy="246221"/>
          </a:xfrm>
          <a:prstGeom prst="rect">
            <a:avLst/>
          </a:prstGeom>
        </p:spPr>
        <p:txBody>
          <a:bodyPr wrap="square" lIns="0" tIns="0" rIns="0" bIns="0" anchor="ctr">
            <a:spAutoFit/>
          </a:bodyPr>
          <a:lstStyle/>
          <a:p>
            <a:pPr algn="ctr"/>
            <a:r>
              <a:rPr lang="en-US" sz="1600" dirty="0" smtClean="0">
                <a:solidFill>
                  <a:schemeClr val="bg1"/>
                </a:solidFill>
              </a:rPr>
              <a:t>KMEANS</a:t>
            </a:r>
            <a:endParaRPr lang="en-US" sz="1600" dirty="0">
              <a:solidFill>
                <a:schemeClr val="bg1"/>
              </a:solidFill>
            </a:endParaRP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smtClean="0">
                <a:solidFill>
                  <a:schemeClr val="bg1"/>
                </a:solidFill>
              </a:rPr>
              <a:t>OTHERS</a:t>
            </a:r>
            <a:endParaRPr lang="en-US" sz="1600" dirty="0">
              <a:solidFill>
                <a:schemeClr val="bg1"/>
              </a:solidFill>
            </a:endParaRP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smtClean="0">
                <a:solidFill>
                  <a:schemeClr val="bg1"/>
                </a:solidFill>
              </a:rPr>
              <a:t>CLUSTER EVALUATION</a:t>
            </a:r>
            <a:endParaRPr lang="en-US" sz="1600" dirty="0">
              <a:solidFill>
                <a:schemeClr val="bg1"/>
              </a:solidFill>
            </a:endParaRP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smtClean="0">
                <a:solidFill>
                  <a:schemeClr val="bg1"/>
                </a:solidFill>
              </a:rPr>
              <a:t>FEATURE EXTRACTION</a:t>
            </a:r>
            <a:endParaRPr lang="en-US" sz="1600" dirty="0">
              <a:solidFill>
                <a:schemeClr val="bg1"/>
              </a:solidFill>
            </a:endParaRP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476343"/>
            <a:ext cx="1371600" cy="492443"/>
          </a:xfrm>
          <a:prstGeom prst="rect">
            <a:avLst/>
          </a:prstGeom>
        </p:spPr>
        <p:txBody>
          <a:bodyPr wrap="square" lIns="0" tIns="0" rIns="0" bIns="0" anchor="ctr">
            <a:spAutoFit/>
          </a:bodyPr>
          <a:lstStyle/>
          <a:p>
            <a:pPr algn="ctr"/>
            <a:r>
              <a:rPr lang="en-US" sz="1600" dirty="0" smtClean="0">
                <a:solidFill>
                  <a:schemeClr val="bg1"/>
                </a:solidFill>
              </a:rPr>
              <a:t>VGG Embedding</a:t>
            </a:r>
            <a:endParaRPr lang="en-US" sz="1600" dirty="0">
              <a:solidFill>
                <a:schemeClr val="bg1"/>
              </a:solidFill>
            </a:endParaRP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smtClean="0">
                <a:solidFill>
                  <a:schemeClr val="bg1"/>
                </a:solidFill>
              </a:rPr>
              <a:t>MFCC</a:t>
            </a:r>
            <a:endParaRPr lang="en-US" sz="1600" dirty="0">
              <a:solidFill>
                <a:schemeClr val="bg1"/>
              </a:solidFill>
            </a:endParaRP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smtClean="0">
                <a:solidFill>
                  <a:schemeClr val="bg1"/>
                </a:solidFill>
              </a:rPr>
              <a:t>Libraries</a:t>
            </a:r>
            <a:endParaRPr lang="en-US" sz="1600" dirty="0">
              <a:solidFill>
                <a:schemeClr val="bg1"/>
              </a:solidFill>
            </a:endParaRP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048786"/>
            <a:ext cx="1556142" cy="1705595"/>
          </a:xfrm>
          <a:prstGeom prst="rect">
            <a:avLst/>
          </a:prstGeom>
        </p:spPr>
        <p:txBody>
          <a:bodyPr wrap="square" lIns="0" tIns="0" rIns="0" bIns="0" anchor="ctr">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2</a:t>
            </a:r>
            <a:r>
              <a:rPr lang="en-US" sz="1400" dirty="0" smtClean="0">
                <a:solidFill>
                  <a:schemeClr val="tx1">
                    <a:lumMod val="75000"/>
                    <a:lumOff val="25000"/>
                  </a:schemeClr>
                </a:solidFill>
                <a:cs typeface="Segoe UI" panose="020B0502040204020203" pitchFamily="34" charset="0"/>
              </a:rPr>
              <a:t>0-dimensional features.</a:t>
            </a:r>
          </a:p>
          <a:p>
            <a:pPr marL="285750" indent="-285750">
              <a:lnSpc>
                <a:spcPts val="1900"/>
              </a:lnSpc>
              <a:buFont typeface="Arial" panose="020B0604020202020204" pitchFamily="34" charset="0"/>
              <a:buChar char="•"/>
            </a:pPr>
            <a:r>
              <a:rPr lang="en-US" sz="1400" dirty="0" smtClean="0"/>
              <a:t>Widely used </a:t>
            </a:r>
            <a:r>
              <a:rPr lang="en-US" sz="1400" dirty="0"/>
              <a:t>in automatic speech and speaker recognition.</a:t>
            </a:r>
            <a:endParaRPr lang="en-US" sz="1400" dirty="0">
              <a:solidFill>
                <a:schemeClr val="tx1">
                  <a:lumMod val="75000"/>
                  <a:lumOff val="25000"/>
                </a:schemeClr>
              </a:solidFill>
              <a:cs typeface="Segoe UI" panose="020B0502040204020203" pitchFamily="34" charset="0"/>
            </a:endParaRPr>
          </a:p>
        </p:txBody>
      </p:sp>
      <p:sp>
        <p:nvSpPr>
          <p:cNvPr id="88" name="Rectangle 87">
            <a:extLst>
              <a:ext uri="{FF2B5EF4-FFF2-40B4-BE49-F238E27FC236}">
                <a16:creationId xmlns:a16="http://schemas.microsoft.com/office/drawing/2014/main" xmlns="" id="{481D58D3-87D7-4D40-B59F-7F751F117F96}"/>
              </a:ext>
            </a:extLst>
          </p:cNvPr>
          <p:cNvSpPr/>
          <p:nvPr/>
        </p:nvSpPr>
        <p:spPr>
          <a:xfrm>
            <a:off x="10576717" y="3113423"/>
            <a:ext cx="1644083" cy="1218282"/>
          </a:xfrm>
          <a:prstGeom prst="rect">
            <a:avLst/>
          </a:prstGeom>
        </p:spPr>
        <p:txBody>
          <a:bodyPr wrap="square" lIns="0" tIns="0" rIns="0" bIns="0" anchor="ctr">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128-dimensional </a:t>
            </a:r>
            <a:r>
              <a:rPr lang="en-US" sz="1400" dirty="0" smtClean="0">
                <a:solidFill>
                  <a:schemeClr val="tx1">
                    <a:lumMod val="75000"/>
                    <a:lumOff val="25000"/>
                  </a:schemeClr>
                </a:solidFill>
                <a:cs typeface="Segoe UI" panose="020B0502040204020203" pitchFamily="34" charset="0"/>
              </a:rPr>
              <a:t>features.</a:t>
            </a:r>
          </a:p>
          <a:p>
            <a:pPr marL="285750" indent="-285750">
              <a:lnSpc>
                <a:spcPts val="1900"/>
              </a:lnSpc>
              <a:buFont typeface="Arial" panose="020B0604020202020204" pitchFamily="34" charset="0"/>
              <a:buChar char="•"/>
            </a:pPr>
            <a:r>
              <a:rPr lang="en-US" sz="1400" dirty="0"/>
              <a:t> </a:t>
            </a:r>
            <a:r>
              <a:rPr lang="en-US" sz="1400" dirty="0" smtClean="0"/>
              <a:t>A </a:t>
            </a:r>
            <a:r>
              <a:rPr lang="en-US" sz="1400" dirty="0"/>
              <a:t>pre-trained convolutional neural </a:t>
            </a:r>
            <a:r>
              <a:rPr lang="en-US" sz="1400" dirty="0" smtClean="0"/>
              <a:t>network.</a:t>
            </a:r>
            <a:endParaRPr lang="en-US" sz="1400" dirty="0">
              <a:solidFill>
                <a:schemeClr val="tx1">
                  <a:lumMod val="75000"/>
                  <a:lumOff val="25000"/>
                </a:schemeClr>
              </a:solidFill>
              <a:cs typeface="Segoe UI" panose="020B0502040204020203" pitchFamily="34" charset="0"/>
            </a:endParaRP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5178060"/>
            <a:ext cx="1556142" cy="730969"/>
          </a:xfrm>
          <a:prstGeom prst="rect">
            <a:avLst/>
          </a:prstGeom>
        </p:spPr>
        <p:txBody>
          <a:bodyPr wrap="square" lIns="0" tIns="0" rIns="0" bIns="0" anchor="ctr">
            <a:spAutoFit/>
          </a:bodyPr>
          <a:lstStyle/>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Librosa</a:t>
            </a: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Audioset</a:t>
            </a: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SKLearn.</a:t>
            </a:r>
            <a:endParaRPr lang="en-US" sz="1400" dirty="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xmlns="" id="{A69BDC62-882D-49FD-B60A-05F493B04723}"/>
              </a:ext>
            </a:extLst>
          </p:cNvPr>
          <p:cNvSpPr/>
          <p:nvPr/>
        </p:nvSpPr>
        <p:spPr>
          <a:xfrm>
            <a:off x="138908" y="2214569"/>
            <a:ext cx="1571624" cy="730969"/>
          </a:xfrm>
          <a:prstGeom prst="rect">
            <a:avLst/>
          </a:prstGeom>
        </p:spPr>
        <p:txBody>
          <a:bodyPr wrap="square" lIns="0" tIns="0" rIns="0" bIns="0" anchor="ctr">
            <a:spAutoFit/>
          </a:bodyPr>
          <a:lstStyle/>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KMeans</a:t>
            </a: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Mini Batch KMeans</a:t>
            </a:r>
            <a:endParaRPr lang="en-US" sz="1400" dirty="0">
              <a:solidFill>
                <a:schemeClr val="tx1">
                  <a:lumMod val="75000"/>
                  <a:lumOff val="25000"/>
                </a:schemeClr>
              </a:solidFill>
              <a:cs typeface="Segoe UI" panose="020B0502040204020203" pitchFamily="34" charset="0"/>
            </a:endParaRPr>
          </a:p>
        </p:txBody>
      </p:sp>
      <p:sp>
        <p:nvSpPr>
          <p:cNvPr id="93" name="Rectangle 92">
            <a:extLst>
              <a:ext uri="{FF2B5EF4-FFF2-40B4-BE49-F238E27FC236}">
                <a16:creationId xmlns:a16="http://schemas.microsoft.com/office/drawing/2014/main" xmlns="" id="{FC109BEC-95E0-4EA0-B65C-A8353481F394}"/>
              </a:ext>
            </a:extLst>
          </p:cNvPr>
          <p:cNvSpPr/>
          <p:nvPr/>
        </p:nvSpPr>
        <p:spPr>
          <a:xfrm>
            <a:off x="138908" y="4377764"/>
            <a:ext cx="1571624" cy="974626"/>
          </a:xfrm>
          <a:prstGeom prst="rect">
            <a:avLst/>
          </a:prstGeom>
        </p:spPr>
        <p:txBody>
          <a:bodyPr wrap="square" lIns="0" tIns="0" rIns="0" bIns="0" anchor="ctr">
            <a:spAutoFit/>
          </a:bodyPr>
          <a:lstStyle/>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Gaussian Mixture Model</a:t>
            </a: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Spectral Clustering</a:t>
            </a: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VISUALIZATIONS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5" y="964808"/>
            <a:ext cx="5330270" cy="57806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0255" y="1098645"/>
            <a:ext cx="6553200" cy="2654778"/>
          </a:xfrm>
          <a:prstGeom prst="rect">
            <a:avLst/>
          </a:prstGeom>
        </p:spPr>
      </p:pic>
      <p:pic>
        <p:nvPicPr>
          <p:cNvPr id="2" name="Picture 1"/>
          <p:cNvPicPr>
            <a:picLocks noChangeAspect="1"/>
          </p:cNvPicPr>
          <p:nvPr/>
        </p:nvPicPr>
        <p:blipFill>
          <a:blip r:embed="rId5"/>
          <a:stretch>
            <a:fillRect/>
          </a:stretch>
        </p:blipFill>
        <p:spPr>
          <a:xfrm>
            <a:off x="6325923" y="3456827"/>
            <a:ext cx="5214976" cy="2948009"/>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HIGHLIGHTS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1A997C66-4ED4-4017-9439-1D07ED31D783}"/>
              </a:ext>
            </a:extLst>
          </p:cNvPr>
          <p:cNvSpPr/>
          <p:nvPr/>
        </p:nvSpPr>
        <p:spPr>
          <a:xfrm>
            <a:off x="7400924" y="1731819"/>
            <a:ext cx="4486275" cy="1705595"/>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smtClean="0"/>
              <a:t>We can </a:t>
            </a:r>
            <a:r>
              <a:rPr lang="en-US" sz="1400" dirty="0"/>
              <a:t>see that our models is making the same types of mistakes that a human might: air </a:t>
            </a:r>
            <a:r>
              <a:rPr lang="en-US" sz="1400" dirty="0" smtClean="0"/>
              <a:t>conditioners </a:t>
            </a:r>
            <a:r>
              <a:rPr lang="en-US" sz="1400" dirty="0"/>
              <a:t>for drilling and drilling for jack hammering. </a:t>
            </a:r>
            <a:r>
              <a:rPr lang="en-US" sz="1400" dirty="0" smtClean="0"/>
              <a:t/>
            </a:r>
            <a:br>
              <a:rPr lang="en-US" sz="1400" dirty="0" smtClean="0"/>
            </a:br>
            <a:endParaRPr lang="en-US" sz="1400" dirty="0" smtClean="0"/>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Car horn and gun shot have less than 300 samples compare to other classes, which have around 1000 samples each. </a:t>
            </a:r>
            <a:endParaRPr lang="en-US" sz="1400" dirty="0"/>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4" y="4239585"/>
            <a:ext cx="4486275" cy="194925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Having the lowest number of samples, gunshot is still managed to have the highest proportion for true positive value. However, the car horn is often misclassified as the street music. </a:t>
            </a:r>
            <a:r>
              <a:rPr lang="en-US" sz="1400" dirty="0" smtClean="0">
                <a:solidFill>
                  <a:schemeClr val="tx1">
                    <a:lumMod val="75000"/>
                    <a:lumOff val="25000"/>
                  </a:schemeClr>
                </a:solidFill>
                <a:cs typeface="Segoe UI" panose="020B0502040204020203" pitchFamily="34" charset="0"/>
              </a:rPr>
              <a:t/>
            </a:r>
            <a:br>
              <a:rPr lang="en-US" sz="1400" dirty="0" smtClean="0">
                <a:solidFill>
                  <a:schemeClr val="tx1">
                    <a:lumMod val="75000"/>
                    <a:lumOff val="25000"/>
                  </a:schemeClr>
                </a:solidFill>
                <a:cs typeface="Segoe UI" panose="020B0502040204020203" pitchFamily="34" charset="0"/>
              </a:rPr>
            </a:br>
            <a:endParaRPr lang="en-US" sz="1400" dirty="0" smtClean="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a:t>It is difficult to differentiate between jackhammer and </a:t>
            </a:r>
            <a:r>
              <a:rPr lang="en-US" sz="1400" dirty="0" smtClean="0"/>
              <a:t>drilling, </a:t>
            </a:r>
            <a:r>
              <a:rPr lang="en-US" sz="1400" dirty="0"/>
              <a:t>however it is easy to discern between dog bark and drilling. </a:t>
            </a:r>
            <a:endParaRPr lang="en-US" sz="1400" dirty="0">
              <a:solidFill>
                <a:schemeClr val="tx1">
                  <a:lumMod val="75000"/>
                  <a:lumOff val="25000"/>
                </a:schemeClr>
              </a:solidFill>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188974"/>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3682752"/>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p:cNvPicPr>
            <a:picLocks noChangeAspect="1"/>
          </p:cNvPicPr>
          <p:nvPr/>
        </p:nvPicPr>
        <p:blipFill>
          <a:blip r:embed="rId3"/>
          <a:stretch>
            <a:fillRect/>
          </a:stretch>
        </p:blipFill>
        <p:spPr>
          <a:xfrm>
            <a:off x="228600" y="1187695"/>
            <a:ext cx="7046912" cy="5151690"/>
          </a:xfrm>
          <a:prstGeom prst="rect">
            <a:avLst/>
          </a:prstGeom>
        </p:spPr>
      </p:pic>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FINAL THOUGHTS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1A997C66-4ED4-4017-9439-1D07ED31D783}"/>
              </a:ext>
            </a:extLst>
          </p:cNvPr>
          <p:cNvSpPr/>
          <p:nvPr/>
        </p:nvSpPr>
        <p:spPr>
          <a:xfrm>
            <a:off x="6472875" y="1139343"/>
            <a:ext cx="4486275" cy="223394"/>
          </a:xfrm>
          <a:prstGeom prst="rect">
            <a:avLst/>
          </a:prstGeom>
        </p:spPr>
        <p:txBody>
          <a:bodyPr wrap="square" lIns="0" tIns="0" rIns="0" bIns="0" anchor="t">
            <a:spAutoFit/>
          </a:bodyPr>
          <a:lstStyle/>
          <a:p>
            <a:pPr algn="ctr">
              <a:lnSpc>
                <a:spcPts val="1900"/>
              </a:lnSpc>
            </a:pPr>
            <a:r>
              <a:rPr lang="en-US" sz="1400" b="1" dirty="0" smtClean="0"/>
              <a:t>FUTURE CONSIDERATIONS</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6068291" y="2031573"/>
            <a:ext cx="5597236" cy="3411190"/>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This </a:t>
            </a:r>
            <a:r>
              <a:rPr lang="en-US" sz="1400" dirty="0">
                <a:solidFill>
                  <a:schemeClr val="tx1">
                    <a:lumMod val="75000"/>
                    <a:lumOff val="25000"/>
                  </a:schemeClr>
                </a:solidFill>
                <a:cs typeface="Segoe UI" panose="020B0502040204020203" pitchFamily="34" charset="0"/>
              </a:rPr>
              <a:t>capstone project </a:t>
            </a:r>
            <a:r>
              <a:rPr lang="en-US" sz="1400" dirty="0" smtClean="0">
                <a:solidFill>
                  <a:schemeClr val="tx1">
                    <a:lumMod val="75000"/>
                    <a:lumOff val="25000"/>
                  </a:schemeClr>
                </a:solidFill>
                <a:cs typeface="Segoe UI" panose="020B0502040204020203" pitchFamily="34" charset="0"/>
              </a:rPr>
              <a:t>focused on </a:t>
            </a:r>
            <a:r>
              <a:rPr lang="en-US" sz="1400" dirty="0">
                <a:solidFill>
                  <a:schemeClr val="tx1">
                    <a:lumMod val="75000"/>
                    <a:lumOff val="25000"/>
                  </a:schemeClr>
                </a:solidFill>
                <a:cs typeface="Segoe UI" panose="020B0502040204020203" pitchFamily="34" charset="0"/>
              </a:rPr>
              <a:t>the unsupervised machine </a:t>
            </a:r>
            <a:r>
              <a:rPr lang="en-US" sz="1400" dirty="0" smtClean="0">
                <a:solidFill>
                  <a:schemeClr val="tx1">
                    <a:lumMod val="75000"/>
                    <a:lumOff val="25000"/>
                  </a:schemeClr>
                </a:solidFill>
                <a:cs typeface="Segoe UI" panose="020B0502040204020203" pitchFamily="34" charset="0"/>
              </a:rPr>
              <a:t>learning methods such as “</a:t>
            </a:r>
            <a:r>
              <a:rPr lang="en-US" sz="1400" b="1" dirty="0" smtClean="0">
                <a:solidFill>
                  <a:schemeClr val="tx1">
                    <a:lumMod val="75000"/>
                    <a:lumOff val="25000"/>
                  </a:schemeClr>
                </a:solidFill>
                <a:cs typeface="Segoe UI" panose="020B0502040204020203" pitchFamily="34" charset="0"/>
              </a:rPr>
              <a:t>Clustering</a:t>
            </a:r>
            <a:r>
              <a:rPr lang="en-US" sz="1400" dirty="0" smtClean="0">
                <a:solidFill>
                  <a:schemeClr val="tx1">
                    <a:lumMod val="75000"/>
                    <a:lumOff val="25000"/>
                  </a:schemeClr>
                </a:solidFill>
                <a:cs typeface="Segoe UI" panose="020B0502040204020203" pitchFamily="34" charset="0"/>
              </a:rPr>
              <a:t>” </a:t>
            </a:r>
            <a:r>
              <a:rPr lang="en-US" sz="1400" dirty="0">
                <a:solidFill>
                  <a:schemeClr val="tx1">
                    <a:lumMod val="75000"/>
                    <a:lumOff val="25000"/>
                  </a:schemeClr>
                </a:solidFill>
                <a:cs typeface="Segoe UI" panose="020B0502040204020203" pitchFamily="34" charset="0"/>
              </a:rPr>
              <a:t>to draw inferences from datasets consisting of Unstructured Data without labeled responses</a:t>
            </a:r>
            <a:r>
              <a:rPr lang="en-US" sz="1400" dirty="0" smtClean="0">
                <a:solidFill>
                  <a:schemeClr val="tx1">
                    <a:lumMod val="75000"/>
                    <a:lumOff val="25000"/>
                  </a:schemeClr>
                </a:solidFill>
                <a:cs typeface="Segoe UI" panose="020B0502040204020203" pitchFamily="34" charset="0"/>
              </a:rPr>
              <a:t>.</a:t>
            </a: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Using Supervised </a:t>
            </a:r>
            <a:r>
              <a:rPr lang="en-US" sz="1400" dirty="0">
                <a:solidFill>
                  <a:schemeClr val="tx1">
                    <a:lumMod val="75000"/>
                    <a:lumOff val="25000"/>
                  </a:schemeClr>
                </a:solidFill>
                <a:cs typeface="Segoe UI" panose="020B0502040204020203" pitchFamily="34" charset="0"/>
              </a:rPr>
              <a:t>Learning to model the data to give us predictive power to classify the sonic events accurately. Improving this model to encompass several different methods to optimize prediction of the audio classification. In addition to the modeling, one can also implement tensorflows, keras and neural networks</a:t>
            </a:r>
            <a:r>
              <a:rPr lang="en-US" sz="1400" dirty="0" smtClean="0">
                <a:solidFill>
                  <a:schemeClr val="tx1">
                    <a:lumMod val="75000"/>
                    <a:lumOff val="25000"/>
                  </a:schemeClr>
                </a:solidFill>
                <a:cs typeface="Segoe UI" panose="020B0502040204020203" pitchFamily="34" charset="0"/>
              </a:rPr>
              <a:t>.</a:t>
            </a:r>
            <a:br>
              <a:rPr lang="en-US" sz="1400" dirty="0" smtClean="0">
                <a:solidFill>
                  <a:schemeClr val="tx1">
                    <a:lumMod val="75000"/>
                    <a:lumOff val="25000"/>
                  </a:schemeClr>
                </a:solidFill>
                <a:cs typeface="Segoe UI" panose="020B0502040204020203" pitchFamily="34" charset="0"/>
              </a:rPr>
            </a:b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smtClean="0">
                <a:solidFill>
                  <a:schemeClr val="tx1">
                    <a:lumMod val="75000"/>
                    <a:lumOff val="25000"/>
                  </a:schemeClr>
                </a:solidFill>
                <a:cs typeface="Segoe UI" panose="020B0502040204020203" pitchFamily="34" charset="0"/>
              </a:rPr>
              <a:t>We can </a:t>
            </a:r>
            <a:r>
              <a:rPr lang="en-US" sz="1400" dirty="0">
                <a:solidFill>
                  <a:schemeClr val="tx1">
                    <a:lumMod val="75000"/>
                    <a:lumOff val="25000"/>
                  </a:schemeClr>
                </a:solidFill>
                <a:cs typeface="Segoe UI" panose="020B0502040204020203" pitchFamily="34" charset="0"/>
              </a:rPr>
              <a:t>potentially improve the quality of life of city dwellers by providing a data-driven understanding of urban sound and noise patterns, partly enabled by the move towards “smart cities” equipped with multimedia sensor networks.</a:t>
            </a:r>
          </a:p>
        </p:txBody>
      </p:sp>
      <p:sp>
        <p:nvSpPr>
          <p:cNvPr id="26" name="Rectangle 25">
            <a:extLst>
              <a:ext uri="{FF2B5EF4-FFF2-40B4-BE49-F238E27FC236}">
                <a16:creationId xmlns:a16="http://schemas.microsoft.com/office/drawing/2014/main" xmlns="" id="{1A997C66-4ED4-4017-9439-1D07ED31D783}"/>
              </a:ext>
            </a:extLst>
          </p:cNvPr>
          <p:cNvSpPr/>
          <p:nvPr/>
        </p:nvSpPr>
        <p:spPr>
          <a:xfrm>
            <a:off x="927316" y="1141615"/>
            <a:ext cx="3616975" cy="243656"/>
          </a:xfrm>
          <a:prstGeom prst="rect">
            <a:avLst/>
          </a:prstGeom>
        </p:spPr>
        <p:txBody>
          <a:bodyPr wrap="square" lIns="0" tIns="0" rIns="0" bIns="0" anchor="t">
            <a:spAutoFit/>
          </a:bodyPr>
          <a:lstStyle/>
          <a:p>
            <a:pPr algn="ctr">
              <a:lnSpc>
                <a:spcPts val="1900"/>
              </a:lnSpc>
            </a:pPr>
            <a:r>
              <a:rPr lang="en-US" sz="1400" b="1" dirty="0" smtClean="0"/>
              <a:t>PRACTICAL USES</a:t>
            </a:r>
          </a:p>
        </p:txBody>
      </p:sp>
      <p:sp>
        <p:nvSpPr>
          <p:cNvPr id="27" name="Rectangle 26">
            <a:extLst>
              <a:ext uri="{FF2B5EF4-FFF2-40B4-BE49-F238E27FC236}">
                <a16:creationId xmlns:a16="http://schemas.microsoft.com/office/drawing/2014/main" xmlns="" id="{690C1A7A-78BB-48B4-B5CE-2B9C34E5E67B}"/>
              </a:ext>
            </a:extLst>
          </p:cNvPr>
          <p:cNvSpPr/>
          <p:nvPr/>
        </p:nvSpPr>
        <p:spPr>
          <a:xfrm>
            <a:off x="727364" y="2033845"/>
            <a:ext cx="4686227" cy="1705595"/>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automatic classification of audio events in an urban setting has a variety of applications. Some of them are listed below.</a:t>
            </a: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Audio Event Detection</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Home security or Audio Surveillance</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Assisted living, elder or infant care</a:t>
            </a:r>
          </a:p>
          <a:p>
            <a:pPr marL="285750" indent="-285750">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Accident and crime surveillance</a:t>
            </a:r>
          </a:p>
        </p:txBody>
      </p:sp>
      <p:cxnSp>
        <p:nvCxnSpPr>
          <p:cNvPr id="3" name="Straight Connector 2"/>
          <p:cNvCxnSpPr/>
          <p:nvPr/>
        </p:nvCxnSpPr>
        <p:spPr>
          <a:xfrm>
            <a:off x="5721928" y="1250180"/>
            <a:ext cx="6927" cy="46795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914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443</Words>
  <Application>Microsoft Office PowerPoint</Application>
  <PresentationFormat>Widescreen</PresentationFormat>
  <Paragraphs>93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Segoe UI</vt:lpstr>
      <vt:lpstr>Segoe UI Light</vt:lpstr>
      <vt:lpstr>Wingdings</vt:lpstr>
      <vt:lpstr>Office Theme</vt:lpstr>
      <vt:lpstr>Urban Sound Classification Unsupervised Learning Capstone Project</vt:lpstr>
      <vt:lpstr>Project analysis slide 2</vt:lpstr>
      <vt:lpstr>Project analysis slide 3</vt:lpstr>
      <vt:lpstr>Project analysis slide 4</vt:lpstr>
      <vt:lpstr>Project analysis slide 5</vt:lpstr>
      <vt:lpstr>Project analysis slide 10</vt:lpstr>
      <vt:lpstr>Project analysis slide 10</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2020-02-29T22:33:45Z</dcterms:created>
  <dcterms:modified xsi:type="dcterms:W3CDTF">2020-03-01T22:39:20Z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