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2"/>
    <p:sldId id="260" r:id="rId3"/>
    <p:sldId id="264" r:id="rId4"/>
    <p:sldId id="263" r:id="rId5"/>
    <p:sldId id="298" r:id="rId6"/>
    <p:sldId id="299" r:id="rId7"/>
    <p:sldId id="300" r:id="rId8"/>
    <p:sldId id="274" r:id="rId9"/>
    <p:sldId id="289" r:id="rId10"/>
    <p:sldId id="275" r:id="rId11"/>
    <p:sldId id="292" r:id="rId12"/>
    <p:sldId id="276" r:id="rId13"/>
    <p:sldId id="290" r:id="rId14"/>
    <p:sldId id="277" r:id="rId15"/>
    <p:sldId id="293" r:id="rId16"/>
    <p:sldId id="301" r:id="rId17"/>
    <p:sldId id="296" r:id="rId18"/>
    <p:sldId id="303" r:id="rId19"/>
    <p:sldId id="304" r:id="rId20"/>
    <p:sldId id="305" r:id="rId21"/>
    <p:sldId id="306" r:id="rId22"/>
    <p:sldId id="307" r:id="rId23"/>
    <p:sldId id="28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88105" autoAdjust="0"/>
  </p:normalViewPr>
  <p:slideViewPr>
    <p:cSldViewPr showGuides="1">
      <p:cViewPr varScale="1">
        <p:scale>
          <a:sx n="72" d="100"/>
          <a:sy n="72" d="100"/>
        </p:scale>
        <p:origin x="1363"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CB06E0-C2B6-4964-BCB6-7910A732E75E}" type="datetimeFigureOut">
              <a:rPr lang="en-US" smtClean="0"/>
              <a:t>4/20/2025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157A0D-065C-4210-8F6F-7D33C6435FB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0840E-EE3B-4C29-A66B-9F6AB5A0FE6D}" type="datetimeFigureOut">
              <a:rPr lang="en-US" smtClean="0"/>
              <a:t>4/20/2025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741B47-FA63-4F3D-BBD2-F64EB9B5ABCC}" type="slidenum">
              <a:rPr lang="en-US" smtClean="0"/>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741B47-FA63-4F3D-BBD2-F64EB9B5ABCC}" type="slidenum">
              <a:rPr lang="en-US" smtClean="0"/>
              <a:t>1</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741B47-FA63-4F3D-BBD2-F64EB9B5ABCC}" type="slidenum">
              <a:rPr lang="en-US" smtClean="0"/>
              <a:t>12</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741B47-FA63-4F3D-BBD2-F64EB9B5ABCC}" type="slidenum">
              <a:rPr lang="en-US" smtClean="0"/>
              <a:t>14</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A0741B47-FA63-4F3D-BBD2-F64EB9B5ABCC}" type="slidenum">
              <a:rPr lang="en-US" smtClean="0"/>
              <a:t>17</a:t>
            </a:fld>
            <a:endParaRPr lang="en-US"/>
          </a:p>
        </p:txBody>
      </p:sp>
    </p:spTree>
    <p:extLst>
      <p:ext uri="{BB962C8B-B14F-4D97-AF65-F5344CB8AC3E}">
        <p14:creationId xmlns:p14="http://schemas.microsoft.com/office/powerpoint/2010/main" val="3033253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741B47-FA63-4F3D-BBD2-F64EB9B5ABCC}" type="slidenum">
              <a:rPr lang="en-US" smtClean="0"/>
              <a:t>23</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741B47-FA63-4F3D-BBD2-F64EB9B5ABCC}" type="slidenum">
              <a:rPr lang="en-US" smtClean="0"/>
              <a:t>2</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741B47-FA63-4F3D-BBD2-F64EB9B5ABCC}" type="slidenum">
              <a:rPr lang="en-US" smtClean="0"/>
              <a:t>3</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741B47-FA63-4F3D-BBD2-F64EB9B5ABCC}" type="slidenum">
              <a:rPr lang="en-US" smtClean="0"/>
              <a:t>4</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7BB06-0AA9-7B73-D378-BACD56AFB3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39CB77-0D0D-F9F1-2B26-312C5CF96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769D5F-C648-4FF5-4097-6E452E42DCA4}"/>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AD80408C-32F6-3EEF-BD57-8222261576B5}"/>
              </a:ext>
            </a:extLst>
          </p:cNvPr>
          <p:cNvSpPr>
            <a:spLocks noGrp="1"/>
          </p:cNvSpPr>
          <p:nvPr>
            <p:ph type="sldNum" sz="quarter" idx="10"/>
          </p:nvPr>
        </p:nvSpPr>
        <p:spPr/>
        <p:txBody>
          <a:bodyPr/>
          <a:lstStyle/>
          <a:p>
            <a:fld id="{A0741B47-FA63-4F3D-BBD2-F64EB9B5ABCC}" type="slidenum">
              <a:rPr lang="en-US" smtClean="0"/>
              <a:t>5</a:t>
            </a:fld>
            <a:endParaRPr lang="en-US"/>
          </a:p>
        </p:txBody>
      </p:sp>
      <p:sp>
        <p:nvSpPr>
          <p:cNvPr id="5" name="Header Placeholder 4">
            <a:extLst>
              <a:ext uri="{FF2B5EF4-FFF2-40B4-BE49-F238E27FC236}">
                <a16:creationId xmlns:a16="http://schemas.microsoft.com/office/drawing/2014/main" id="{4FFF738B-1F31-F7E2-4C47-61FD443F5C53}"/>
              </a:ext>
            </a:extLst>
          </p:cNvPr>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1940395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2EE61-359F-6142-6863-FE24454574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3AF3D7-2F0F-4FA2-FD27-C12038D70B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9E6F9B-0616-6F6A-EC07-0EC0C9AE02DC}"/>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FEEA3019-EC63-86EF-EF35-DC0474D533D6}"/>
              </a:ext>
            </a:extLst>
          </p:cNvPr>
          <p:cNvSpPr>
            <a:spLocks noGrp="1"/>
          </p:cNvSpPr>
          <p:nvPr>
            <p:ph type="sldNum" sz="quarter" idx="10"/>
          </p:nvPr>
        </p:nvSpPr>
        <p:spPr/>
        <p:txBody>
          <a:bodyPr/>
          <a:lstStyle/>
          <a:p>
            <a:fld id="{A0741B47-FA63-4F3D-BBD2-F64EB9B5ABCC}" type="slidenum">
              <a:rPr lang="en-US" smtClean="0"/>
              <a:t>6</a:t>
            </a:fld>
            <a:endParaRPr lang="en-US"/>
          </a:p>
        </p:txBody>
      </p:sp>
      <p:sp>
        <p:nvSpPr>
          <p:cNvPr id="5" name="Header Placeholder 4">
            <a:extLst>
              <a:ext uri="{FF2B5EF4-FFF2-40B4-BE49-F238E27FC236}">
                <a16:creationId xmlns:a16="http://schemas.microsoft.com/office/drawing/2014/main" id="{034960A7-BBC0-9DCA-B835-E6B7CCB002D5}"/>
              </a:ext>
            </a:extLst>
          </p:cNvPr>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736027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78AFF-C968-517A-B9BC-623A83522E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346FB-E826-7FBC-ABB7-BC0D2FC49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5EE007-B5F1-64D5-D811-25FEBD2836E7}"/>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4C071BEE-F029-C2CC-6AD2-4F197C8A33CF}"/>
              </a:ext>
            </a:extLst>
          </p:cNvPr>
          <p:cNvSpPr>
            <a:spLocks noGrp="1"/>
          </p:cNvSpPr>
          <p:nvPr>
            <p:ph type="sldNum" sz="quarter" idx="10"/>
          </p:nvPr>
        </p:nvSpPr>
        <p:spPr/>
        <p:txBody>
          <a:bodyPr/>
          <a:lstStyle/>
          <a:p>
            <a:fld id="{A0741B47-FA63-4F3D-BBD2-F64EB9B5ABCC}" type="slidenum">
              <a:rPr lang="en-US" smtClean="0"/>
              <a:t>7</a:t>
            </a:fld>
            <a:endParaRPr lang="en-US"/>
          </a:p>
        </p:txBody>
      </p:sp>
      <p:sp>
        <p:nvSpPr>
          <p:cNvPr id="5" name="Header Placeholder 4">
            <a:extLst>
              <a:ext uri="{FF2B5EF4-FFF2-40B4-BE49-F238E27FC236}">
                <a16:creationId xmlns:a16="http://schemas.microsoft.com/office/drawing/2014/main" id="{DE0461B5-114D-7428-7983-DCCB0133AE64}"/>
              </a:ext>
            </a:extLst>
          </p:cNvPr>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414471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741B47-FA63-4F3D-BBD2-F64EB9B5ABCC}" type="slidenum">
              <a:rPr lang="en-US" smtClean="0"/>
              <a:t>8</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741B47-FA63-4F3D-BBD2-F64EB9B5ABCC}" type="slidenum">
              <a:rPr lang="en-US" smtClean="0"/>
              <a:t>10</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421BAC1-17D8-42FC-90FB-68DA02039593}" type="datetime1">
              <a:rPr lang="en-US" smtClean="0"/>
              <a:t>4/20/2025</a:t>
            </a:fld>
            <a:endParaRPr lang="en-US"/>
          </a:p>
        </p:txBody>
      </p:sp>
      <p:sp>
        <p:nvSpPr>
          <p:cNvPr id="5" name="Footer Placeholder 4"/>
          <p:cNvSpPr>
            <a:spLocks noGrp="1"/>
          </p:cNvSpPr>
          <p:nvPr>
            <p:ph type="ftr" sz="quarter" idx="11"/>
          </p:nvPr>
        </p:nvSpPr>
        <p:spPr/>
        <p:txBody>
          <a:bodyPr/>
          <a:lstStyle/>
          <a:p>
            <a:r>
              <a:rPr lang="en-US"/>
              <a:t>Department of CSE(CYBER SECURITY) Mini project review-2</a:t>
            </a:r>
          </a:p>
        </p:txBody>
      </p:sp>
      <p:sp>
        <p:nvSpPr>
          <p:cNvPr id="6" name="Slide Number Placeholder 5"/>
          <p:cNvSpPr>
            <a:spLocks noGrp="1"/>
          </p:cNvSpPr>
          <p:nvPr>
            <p:ph type="sldNum" sz="quarter" idx="12"/>
          </p:nvPr>
        </p:nvSpPr>
        <p:spPr/>
        <p:txBody>
          <a:bodyPr/>
          <a:lstStyle/>
          <a:p>
            <a:fld id="{136150E9-173E-463C-8799-C8C94DB0C92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787246-B720-48DF-BA6A-290326E9C0AF}" type="datetime1">
              <a:rPr lang="en-US" smtClean="0"/>
              <a:t>4/20/2025</a:t>
            </a:fld>
            <a:endParaRPr lang="en-US"/>
          </a:p>
        </p:txBody>
      </p:sp>
      <p:sp>
        <p:nvSpPr>
          <p:cNvPr id="5" name="Footer Placeholder 4"/>
          <p:cNvSpPr>
            <a:spLocks noGrp="1"/>
          </p:cNvSpPr>
          <p:nvPr>
            <p:ph type="ftr" sz="quarter" idx="11"/>
          </p:nvPr>
        </p:nvSpPr>
        <p:spPr/>
        <p:txBody>
          <a:bodyPr/>
          <a:lstStyle/>
          <a:p>
            <a:r>
              <a:rPr lang="en-US"/>
              <a:t>Department of CSE(CYBER SECURITY) Mini project review-2</a:t>
            </a:r>
          </a:p>
        </p:txBody>
      </p:sp>
      <p:sp>
        <p:nvSpPr>
          <p:cNvPr id="6" name="Slide Number Placeholder 5"/>
          <p:cNvSpPr>
            <a:spLocks noGrp="1"/>
          </p:cNvSpPr>
          <p:nvPr>
            <p:ph type="sldNum" sz="quarter" idx="12"/>
          </p:nvPr>
        </p:nvSpPr>
        <p:spPr/>
        <p:txBody>
          <a:bodyPr/>
          <a:lstStyle/>
          <a:p>
            <a:fld id="{136150E9-173E-463C-8799-C8C94DB0C9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9F1ACA-3E96-4BF1-8B4B-3C1804FCF083}" type="datetime1">
              <a:rPr lang="en-US" smtClean="0"/>
              <a:t>4/20/2025</a:t>
            </a:fld>
            <a:endParaRPr lang="en-US"/>
          </a:p>
        </p:txBody>
      </p:sp>
      <p:sp>
        <p:nvSpPr>
          <p:cNvPr id="5" name="Footer Placeholder 4"/>
          <p:cNvSpPr>
            <a:spLocks noGrp="1"/>
          </p:cNvSpPr>
          <p:nvPr>
            <p:ph type="ftr" sz="quarter" idx="11"/>
          </p:nvPr>
        </p:nvSpPr>
        <p:spPr/>
        <p:txBody>
          <a:bodyPr/>
          <a:lstStyle/>
          <a:p>
            <a:r>
              <a:rPr lang="en-US"/>
              <a:t>Department of CSE(CYBER SECURITY) Mini project review-2</a:t>
            </a:r>
          </a:p>
        </p:txBody>
      </p:sp>
      <p:sp>
        <p:nvSpPr>
          <p:cNvPr id="6" name="Slide Number Placeholder 5"/>
          <p:cNvSpPr>
            <a:spLocks noGrp="1"/>
          </p:cNvSpPr>
          <p:nvPr>
            <p:ph type="sldNum" sz="quarter" idx="12"/>
          </p:nvPr>
        </p:nvSpPr>
        <p:spPr/>
        <p:txBody>
          <a:bodyPr/>
          <a:lstStyle/>
          <a:p>
            <a:fld id="{136150E9-173E-463C-8799-C8C94DB0C9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A4D0C9-6639-474F-9E6A-E7F75674E5FE}" type="datetime1">
              <a:rPr lang="en-US" smtClean="0"/>
              <a:t>4/20/2025</a:t>
            </a:fld>
            <a:endParaRPr lang="en-US"/>
          </a:p>
        </p:txBody>
      </p:sp>
      <p:sp>
        <p:nvSpPr>
          <p:cNvPr id="5" name="Footer Placeholder 4"/>
          <p:cNvSpPr>
            <a:spLocks noGrp="1"/>
          </p:cNvSpPr>
          <p:nvPr>
            <p:ph type="ftr" sz="quarter" idx="11"/>
          </p:nvPr>
        </p:nvSpPr>
        <p:spPr/>
        <p:txBody>
          <a:bodyPr/>
          <a:lstStyle/>
          <a:p>
            <a:r>
              <a:rPr lang="en-US"/>
              <a:t>Department of CSE(CYBER SECURITY) Mini project review-2</a:t>
            </a:r>
          </a:p>
        </p:txBody>
      </p:sp>
      <p:sp>
        <p:nvSpPr>
          <p:cNvPr id="6" name="Slide Number Placeholder 5"/>
          <p:cNvSpPr>
            <a:spLocks noGrp="1"/>
          </p:cNvSpPr>
          <p:nvPr>
            <p:ph type="sldNum" sz="quarter" idx="12"/>
          </p:nvPr>
        </p:nvSpPr>
        <p:spPr/>
        <p:txBody>
          <a:bodyPr/>
          <a:lstStyle/>
          <a:p>
            <a:fld id="{136150E9-173E-463C-8799-C8C94DB0C9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9DE43D-5E94-48F7-9DC5-13DE7C674F3E}" type="datetime1">
              <a:rPr lang="en-US" smtClean="0"/>
              <a:t>4/20/2025</a:t>
            </a:fld>
            <a:endParaRPr lang="en-US"/>
          </a:p>
        </p:txBody>
      </p:sp>
      <p:sp>
        <p:nvSpPr>
          <p:cNvPr id="5" name="Footer Placeholder 4"/>
          <p:cNvSpPr>
            <a:spLocks noGrp="1"/>
          </p:cNvSpPr>
          <p:nvPr>
            <p:ph type="ftr" sz="quarter" idx="11"/>
          </p:nvPr>
        </p:nvSpPr>
        <p:spPr/>
        <p:txBody>
          <a:bodyPr/>
          <a:lstStyle/>
          <a:p>
            <a:r>
              <a:rPr lang="en-US"/>
              <a:t>Department of CSE(CYBER SECURITY) Mini project review-2</a:t>
            </a:r>
          </a:p>
        </p:txBody>
      </p:sp>
      <p:sp>
        <p:nvSpPr>
          <p:cNvPr id="6" name="Slide Number Placeholder 5"/>
          <p:cNvSpPr>
            <a:spLocks noGrp="1"/>
          </p:cNvSpPr>
          <p:nvPr>
            <p:ph type="sldNum" sz="quarter" idx="12"/>
          </p:nvPr>
        </p:nvSpPr>
        <p:spPr/>
        <p:txBody>
          <a:bodyPr/>
          <a:lstStyle/>
          <a:p>
            <a:fld id="{136150E9-173E-463C-8799-C8C94DB0C92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81777F-1DD0-4135-B067-85BA2CE454CB}" type="datetime1">
              <a:rPr lang="en-US" smtClean="0"/>
              <a:t>4/20/2025</a:t>
            </a:fld>
            <a:endParaRPr lang="en-US"/>
          </a:p>
        </p:txBody>
      </p:sp>
      <p:sp>
        <p:nvSpPr>
          <p:cNvPr id="6" name="Footer Placeholder 5"/>
          <p:cNvSpPr>
            <a:spLocks noGrp="1"/>
          </p:cNvSpPr>
          <p:nvPr>
            <p:ph type="ftr" sz="quarter" idx="11"/>
          </p:nvPr>
        </p:nvSpPr>
        <p:spPr/>
        <p:txBody>
          <a:bodyPr/>
          <a:lstStyle/>
          <a:p>
            <a:r>
              <a:rPr lang="en-US"/>
              <a:t>Department of CSE(CYBER SECURITY) Mini project review-2</a:t>
            </a:r>
          </a:p>
        </p:txBody>
      </p:sp>
      <p:sp>
        <p:nvSpPr>
          <p:cNvPr id="7" name="Slide Number Placeholder 6"/>
          <p:cNvSpPr>
            <a:spLocks noGrp="1"/>
          </p:cNvSpPr>
          <p:nvPr>
            <p:ph type="sldNum" sz="quarter" idx="12"/>
          </p:nvPr>
        </p:nvSpPr>
        <p:spPr/>
        <p:txBody>
          <a:bodyPr/>
          <a:lstStyle/>
          <a:p>
            <a:fld id="{136150E9-173E-463C-8799-C8C94DB0C9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A7B70F-D637-4155-90A0-04CD28988F6D}" type="datetime1">
              <a:rPr lang="en-US" smtClean="0"/>
              <a:t>4/20/2025</a:t>
            </a:fld>
            <a:endParaRPr lang="en-US"/>
          </a:p>
        </p:txBody>
      </p:sp>
      <p:sp>
        <p:nvSpPr>
          <p:cNvPr id="8" name="Footer Placeholder 7"/>
          <p:cNvSpPr>
            <a:spLocks noGrp="1"/>
          </p:cNvSpPr>
          <p:nvPr>
            <p:ph type="ftr" sz="quarter" idx="11"/>
          </p:nvPr>
        </p:nvSpPr>
        <p:spPr/>
        <p:txBody>
          <a:bodyPr/>
          <a:lstStyle/>
          <a:p>
            <a:r>
              <a:rPr lang="en-US"/>
              <a:t>Department of CSE(CYBER SECURITY) Mini project review-2</a:t>
            </a:r>
          </a:p>
        </p:txBody>
      </p:sp>
      <p:sp>
        <p:nvSpPr>
          <p:cNvPr id="9" name="Slide Number Placeholder 8"/>
          <p:cNvSpPr>
            <a:spLocks noGrp="1"/>
          </p:cNvSpPr>
          <p:nvPr>
            <p:ph type="sldNum" sz="quarter" idx="12"/>
          </p:nvPr>
        </p:nvSpPr>
        <p:spPr/>
        <p:txBody>
          <a:bodyPr/>
          <a:lstStyle/>
          <a:p>
            <a:fld id="{136150E9-173E-463C-8799-C8C94DB0C9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57160E-7D51-43B9-BF5F-9470673703F1}" type="datetime1">
              <a:rPr lang="en-US" smtClean="0"/>
              <a:t>4/20/2025</a:t>
            </a:fld>
            <a:endParaRPr lang="en-US"/>
          </a:p>
        </p:txBody>
      </p:sp>
      <p:sp>
        <p:nvSpPr>
          <p:cNvPr id="4" name="Footer Placeholder 3"/>
          <p:cNvSpPr>
            <a:spLocks noGrp="1"/>
          </p:cNvSpPr>
          <p:nvPr>
            <p:ph type="ftr" sz="quarter" idx="11"/>
          </p:nvPr>
        </p:nvSpPr>
        <p:spPr/>
        <p:txBody>
          <a:bodyPr/>
          <a:lstStyle/>
          <a:p>
            <a:r>
              <a:rPr lang="en-US"/>
              <a:t>Department of CSE(CYBER SECURITY) Mini project review-2</a:t>
            </a:r>
          </a:p>
        </p:txBody>
      </p:sp>
      <p:sp>
        <p:nvSpPr>
          <p:cNvPr id="5" name="Slide Number Placeholder 4"/>
          <p:cNvSpPr>
            <a:spLocks noGrp="1"/>
          </p:cNvSpPr>
          <p:nvPr>
            <p:ph type="sldNum" sz="quarter" idx="12"/>
          </p:nvPr>
        </p:nvSpPr>
        <p:spPr/>
        <p:txBody>
          <a:bodyPr/>
          <a:lstStyle/>
          <a:p>
            <a:fld id="{136150E9-173E-463C-8799-C8C94DB0C9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952A2-DB36-406C-8065-B3619F26E472}" type="datetime1">
              <a:rPr lang="en-US" smtClean="0"/>
              <a:t>4/20/2025</a:t>
            </a:fld>
            <a:endParaRPr lang="en-US"/>
          </a:p>
        </p:txBody>
      </p:sp>
      <p:sp>
        <p:nvSpPr>
          <p:cNvPr id="3" name="Footer Placeholder 2"/>
          <p:cNvSpPr>
            <a:spLocks noGrp="1"/>
          </p:cNvSpPr>
          <p:nvPr>
            <p:ph type="ftr" sz="quarter" idx="11"/>
          </p:nvPr>
        </p:nvSpPr>
        <p:spPr/>
        <p:txBody>
          <a:bodyPr/>
          <a:lstStyle/>
          <a:p>
            <a:r>
              <a:rPr lang="en-US"/>
              <a:t>Department of CSE(CYBER SECURITY) Mini project review-2</a:t>
            </a:r>
          </a:p>
        </p:txBody>
      </p:sp>
      <p:sp>
        <p:nvSpPr>
          <p:cNvPr id="4" name="Slide Number Placeholder 3"/>
          <p:cNvSpPr>
            <a:spLocks noGrp="1"/>
          </p:cNvSpPr>
          <p:nvPr>
            <p:ph type="sldNum" sz="quarter" idx="12"/>
          </p:nvPr>
        </p:nvSpPr>
        <p:spPr/>
        <p:txBody>
          <a:bodyPr/>
          <a:lstStyle/>
          <a:p>
            <a:fld id="{136150E9-173E-463C-8799-C8C94DB0C9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618731-9AD3-4CE1-8126-8B6F400B3892}" type="datetime1">
              <a:rPr lang="en-US" smtClean="0"/>
              <a:t>4/20/2025</a:t>
            </a:fld>
            <a:endParaRPr lang="en-US"/>
          </a:p>
        </p:txBody>
      </p:sp>
      <p:sp>
        <p:nvSpPr>
          <p:cNvPr id="6" name="Footer Placeholder 5"/>
          <p:cNvSpPr>
            <a:spLocks noGrp="1"/>
          </p:cNvSpPr>
          <p:nvPr>
            <p:ph type="ftr" sz="quarter" idx="11"/>
          </p:nvPr>
        </p:nvSpPr>
        <p:spPr/>
        <p:txBody>
          <a:bodyPr/>
          <a:lstStyle/>
          <a:p>
            <a:r>
              <a:rPr lang="en-US"/>
              <a:t>Department of CSE(CYBER SECURITY) Mini project review-2</a:t>
            </a:r>
          </a:p>
        </p:txBody>
      </p:sp>
      <p:sp>
        <p:nvSpPr>
          <p:cNvPr id="7" name="Slide Number Placeholder 6"/>
          <p:cNvSpPr>
            <a:spLocks noGrp="1"/>
          </p:cNvSpPr>
          <p:nvPr>
            <p:ph type="sldNum" sz="quarter" idx="12"/>
          </p:nvPr>
        </p:nvSpPr>
        <p:spPr/>
        <p:txBody>
          <a:bodyPr/>
          <a:lstStyle/>
          <a:p>
            <a:fld id="{136150E9-173E-463C-8799-C8C94DB0C9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66417-C60D-48DD-8DF1-73A11A559BFC}" type="datetime1">
              <a:rPr lang="en-US" smtClean="0"/>
              <a:t>4/20/2025</a:t>
            </a:fld>
            <a:endParaRPr lang="en-US"/>
          </a:p>
        </p:txBody>
      </p:sp>
      <p:sp>
        <p:nvSpPr>
          <p:cNvPr id="6" name="Footer Placeholder 5"/>
          <p:cNvSpPr>
            <a:spLocks noGrp="1"/>
          </p:cNvSpPr>
          <p:nvPr>
            <p:ph type="ftr" sz="quarter" idx="11"/>
          </p:nvPr>
        </p:nvSpPr>
        <p:spPr/>
        <p:txBody>
          <a:bodyPr/>
          <a:lstStyle/>
          <a:p>
            <a:r>
              <a:rPr lang="en-US"/>
              <a:t>Department of CSE(CYBER SECURITY) Mini project review-2</a:t>
            </a:r>
          </a:p>
        </p:txBody>
      </p:sp>
      <p:sp>
        <p:nvSpPr>
          <p:cNvPr id="7" name="Slide Number Placeholder 6"/>
          <p:cNvSpPr>
            <a:spLocks noGrp="1"/>
          </p:cNvSpPr>
          <p:nvPr>
            <p:ph type="sldNum" sz="quarter" idx="12"/>
          </p:nvPr>
        </p:nvSpPr>
        <p:spPr/>
        <p:txBody>
          <a:bodyPr/>
          <a:lstStyle/>
          <a:p>
            <a:fld id="{136150E9-173E-463C-8799-C8C94DB0C92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C0891-24E9-4358-8CC0-832132DFD05E}" type="datetime1">
              <a:rPr lang="en-US" smtClean="0"/>
              <a:t>4/20/2025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CSE(CYBER SECURITY) Mini project review-2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150E9-173E-463C-8799-C8C94DB0C92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68759"/>
          </a:xfrm>
        </p:spPr>
        <p:txBody>
          <a:bodyPr>
            <a:normAutofit/>
          </a:bodyPr>
          <a:lstStyle/>
          <a:p>
            <a:endParaRPr lang="en-US" sz="3200" dirty="0"/>
          </a:p>
        </p:txBody>
      </p:sp>
      <p:sp>
        <p:nvSpPr>
          <p:cNvPr id="3" name="Subtitle 2"/>
          <p:cNvSpPr>
            <a:spLocks noGrp="1"/>
          </p:cNvSpPr>
          <p:nvPr>
            <p:ph type="subTitle" idx="1"/>
          </p:nvPr>
        </p:nvSpPr>
        <p:spPr>
          <a:xfrm>
            <a:off x="0" y="1340768"/>
            <a:ext cx="9144000" cy="4608512"/>
          </a:xfrm>
        </p:spPr>
        <p:txBody>
          <a:bodyPr>
            <a:normAutofit fontScale="92500" lnSpcReduction="10000"/>
          </a:bodyPr>
          <a:lstStyle/>
          <a:p>
            <a:r>
              <a:rPr lang="en-IN" sz="2800" u="sng" dirty="0">
                <a:solidFill>
                  <a:srgbClr val="C00000"/>
                </a:solidFill>
              </a:rPr>
              <a:t>MAJOR PROJECT EXECUTION REVIEW PRESENTATION</a:t>
            </a:r>
          </a:p>
          <a:p>
            <a:r>
              <a:rPr lang="en-IN" sz="2800" dirty="0">
                <a:solidFill>
                  <a:srgbClr val="002060"/>
                </a:solidFill>
              </a:rPr>
              <a:t>TITLE </a:t>
            </a:r>
            <a:r>
              <a:rPr lang="en-IN" sz="2800" dirty="0">
                <a:solidFill>
                  <a:srgbClr val="002060"/>
                </a:solidFill>
                <a:sym typeface="Wingdings" panose="05000000000000000000" pitchFamily="2" charset="2"/>
              </a:rPr>
              <a:t>– </a:t>
            </a:r>
            <a:r>
              <a:rPr lang="en-US" sz="2800" dirty="0">
                <a:solidFill>
                  <a:srgbClr val="002060"/>
                </a:solidFill>
                <a:sym typeface="Wingdings" panose="05000000000000000000" pitchFamily="2" charset="2"/>
              </a:rPr>
              <a:t>Blockchain Forensics: Bitcoin Transaction Analysis Framework</a:t>
            </a:r>
            <a:endParaRPr lang="en-IN" sz="2800" dirty="0">
              <a:solidFill>
                <a:srgbClr val="002060"/>
              </a:solidFill>
              <a:sym typeface="Wingdings" panose="05000000000000000000" pitchFamily="2" charset="2"/>
            </a:endParaRPr>
          </a:p>
          <a:p>
            <a:r>
              <a:rPr lang="en-IN" sz="2800" dirty="0">
                <a:solidFill>
                  <a:srgbClr val="C00000"/>
                </a:solidFill>
              </a:rPr>
              <a:t>Batch no - 03</a:t>
            </a:r>
          </a:p>
          <a:p>
            <a:r>
              <a:rPr lang="en-IN" sz="2800" dirty="0">
                <a:solidFill>
                  <a:srgbClr val="C00000"/>
                </a:solidFill>
              </a:rPr>
              <a:t>1.K.Rajinikar Reddy - 21R11A6231</a:t>
            </a:r>
          </a:p>
          <a:p>
            <a:r>
              <a:rPr lang="en-IN" sz="2800" dirty="0">
                <a:solidFill>
                  <a:srgbClr val="C00000"/>
                </a:solidFill>
              </a:rPr>
              <a:t>2. </a:t>
            </a:r>
            <a:r>
              <a:rPr lang="en-IN" sz="2800" dirty="0" err="1">
                <a:solidFill>
                  <a:srgbClr val="C00000"/>
                </a:solidFill>
              </a:rPr>
              <a:t>C.B.Malathi</a:t>
            </a:r>
            <a:r>
              <a:rPr lang="en-IN" sz="2800" dirty="0">
                <a:solidFill>
                  <a:srgbClr val="C00000"/>
                </a:solidFill>
              </a:rPr>
              <a:t>          -  21R11A6213</a:t>
            </a:r>
          </a:p>
          <a:p>
            <a:r>
              <a:rPr lang="en-IN" sz="2800" dirty="0">
                <a:solidFill>
                  <a:srgbClr val="C00000"/>
                </a:solidFill>
              </a:rPr>
              <a:t>3. </a:t>
            </a:r>
            <a:r>
              <a:rPr lang="en-IN" sz="2800" dirty="0" err="1">
                <a:solidFill>
                  <a:srgbClr val="C00000"/>
                </a:solidFill>
              </a:rPr>
              <a:t>B.Hari</a:t>
            </a:r>
            <a:r>
              <a:rPr lang="en-IN" sz="2800" dirty="0">
                <a:solidFill>
                  <a:srgbClr val="C00000"/>
                </a:solidFill>
              </a:rPr>
              <a:t> Shankar    -   21R11A6209</a:t>
            </a:r>
          </a:p>
          <a:p>
            <a:r>
              <a:rPr lang="en-IN" sz="3600" dirty="0">
                <a:solidFill>
                  <a:srgbClr val="002060"/>
                </a:solidFill>
              </a:rPr>
              <a:t>Under the Guidance of </a:t>
            </a:r>
          </a:p>
          <a:p>
            <a:r>
              <a:rPr lang="en-IN" sz="2800" dirty="0" err="1">
                <a:solidFill>
                  <a:srgbClr val="002060"/>
                </a:solidFill>
              </a:rPr>
              <a:t>Dr.A.Shraban</a:t>
            </a:r>
            <a:r>
              <a:rPr lang="en-IN" sz="2800" dirty="0">
                <a:solidFill>
                  <a:srgbClr val="002060"/>
                </a:solidFill>
              </a:rPr>
              <a:t> Kumar</a:t>
            </a:r>
          </a:p>
          <a:p>
            <a:r>
              <a:rPr lang="en-IN" sz="2800" dirty="0">
                <a:solidFill>
                  <a:srgbClr val="002060"/>
                </a:solidFill>
              </a:rPr>
              <a:t>Associate Professor(CSE-CS)</a:t>
            </a:r>
            <a:endParaRPr lang="en-US" sz="2800" dirty="0">
              <a:solidFill>
                <a:srgbClr val="002060"/>
              </a:solidFill>
            </a:endParaRPr>
          </a:p>
        </p:txBody>
      </p:sp>
      <p:sp>
        <p:nvSpPr>
          <p:cNvPr id="4" name="Date Placeholder 3"/>
          <p:cNvSpPr>
            <a:spLocks noGrp="1"/>
          </p:cNvSpPr>
          <p:nvPr>
            <p:ph type="dt" sz="half" idx="10"/>
          </p:nvPr>
        </p:nvSpPr>
        <p:spPr/>
        <p:txBody>
          <a:bodyPr/>
          <a:lstStyle/>
          <a:p>
            <a:r>
              <a:rPr lang="en-US" sz="1500" b="1" dirty="0">
                <a:latin typeface="Times New Roman" panose="02020603050405020304" pitchFamily="18" charset="0"/>
                <a:cs typeface="Times New Roman" panose="02020603050405020304" pitchFamily="18" charset="0"/>
              </a:rPr>
              <a:t>21/04/2025</a:t>
            </a:r>
          </a:p>
        </p:txBody>
      </p:sp>
      <p:sp>
        <p:nvSpPr>
          <p:cNvPr id="5" name="Footer Placeholder 4"/>
          <p:cNvSpPr>
            <a:spLocks noGrp="1"/>
          </p:cNvSpPr>
          <p:nvPr>
            <p:ph type="ftr" sz="quarter" idx="11"/>
          </p:nvPr>
        </p:nvSpPr>
        <p:spPr>
          <a:xfrm>
            <a:off x="2483768" y="6368838"/>
            <a:ext cx="6048672" cy="340147"/>
          </a:xfrm>
        </p:spPr>
        <p:txBody>
          <a:bodyPr/>
          <a:lstStyle/>
          <a:p>
            <a:r>
              <a:rPr lang="en-US" sz="1500" b="1" dirty="0">
                <a:latin typeface="Times New Roman" panose="02020603050405020304" pitchFamily="18" charset="0"/>
                <a:cs typeface="Times New Roman" panose="02020603050405020304" pitchFamily="18" charset="0"/>
              </a:rPr>
              <a:t>Department of CSE(CYBER SECURITY) Major Project Execution review</a:t>
            </a:r>
          </a:p>
        </p:txBody>
      </p:sp>
      <p:pic>
        <p:nvPicPr>
          <p:cNvPr id="1028" name="Picture 4"/>
          <p:cNvPicPr>
            <a:picLocks noChangeAspect="1" noChangeArrowheads="1"/>
          </p:cNvPicPr>
          <p:nvPr/>
        </p:nvPicPr>
        <p:blipFill>
          <a:blip r:embed="rId3" cstate="print"/>
          <a:srcRect/>
          <a:stretch>
            <a:fillRect/>
          </a:stretch>
        </p:blipFill>
        <p:spPr bwMode="auto">
          <a:xfrm>
            <a:off x="0" y="0"/>
            <a:ext cx="9144000" cy="1268760"/>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136150E9-173E-463C-8799-C8C94DB0C923}"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68759"/>
          </a:xfrm>
        </p:spPr>
        <p:txBody>
          <a:bodyPr>
            <a:normAutofit/>
          </a:bodyPr>
          <a:lstStyle/>
          <a:p>
            <a:endParaRPr lang="en-US" sz="3200" dirty="0"/>
          </a:p>
        </p:txBody>
      </p:sp>
      <p:sp>
        <p:nvSpPr>
          <p:cNvPr id="3" name="Subtitle 2"/>
          <p:cNvSpPr>
            <a:spLocks noGrp="1"/>
          </p:cNvSpPr>
          <p:nvPr>
            <p:ph type="subTitle" idx="1"/>
          </p:nvPr>
        </p:nvSpPr>
        <p:spPr>
          <a:xfrm>
            <a:off x="0" y="1340768"/>
            <a:ext cx="9144000" cy="4824536"/>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sym typeface="+mn-ea"/>
              </a:rPr>
              <a:t>DATA FLOW DIAGRAM</a:t>
            </a:r>
            <a:endParaRPr lang="en-US" sz="2800" dirty="0">
              <a:solidFill>
                <a:srgbClr val="FF0000"/>
              </a:solidFill>
            </a:endParaRPr>
          </a:p>
        </p:txBody>
      </p:sp>
      <p:sp>
        <p:nvSpPr>
          <p:cNvPr id="4" name="Date Placeholder 3"/>
          <p:cNvSpPr>
            <a:spLocks noGrp="1"/>
          </p:cNvSpPr>
          <p:nvPr>
            <p:ph type="dt" sz="half" idx="10"/>
          </p:nvPr>
        </p:nvSpPr>
        <p:spPr>
          <a:xfrm>
            <a:off x="429262" y="6318677"/>
            <a:ext cx="2133600" cy="365125"/>
          </a:xfrm>
        </p:spPr>
        <p:txBody>
          <a:bodyPr/>
          <a:lstStyle/>
          <a:p>
            <a:r>
              <a:rPr lang="en-US" sz="1500" b="1" dirty="0">
                <a:latin typeface="Times New Roman" panose="02020603050405020304" pitchFamily="18" charset="0"/>
                <a:cs typeface="Times New Roman" panose="02020603050405020304" pitchFamily="18" charset="0"/>
              </a:rPr>
              <a:t>  21/04/2025</a:t>
            </a:r>
          </a:p>
        </p:txBody>
      </p:sp>
      <p:sp>
        <p:nvSpPr>
          <p:cNvPr id="5" name="Footer Placeholder 4"/>
          <p:cNvSpPr>
            <a:spLocks noGrp="1"/>
          </p:cNvSpPr>
          <p:nvPr>
            <p:ph type="ftr" sz="quarter" idx="11"/>
          </p:nvPr>
        </p:nvSpPr>
        <p:spPr>
          <a:xfrm>
            <a:off x="2411760" y="6334690"/>
            <a:ext cx="6048672" cy="340147"/>
          </a:xfrm>
        </p:spPr>
        <p:txBody>
          <a:bodyPr/>
          <a:lstStyle/>
          <a:p>
            <a:r>
              <a:rPr lang="en-US" sz="1600" dirty="0"/>
              <a:t>Department of CSE(CYBER SECURITY) Major Project Execution Review </a:t>
            </a:r>
          </a:p>
        </p:txBody>
      </p:sp>
      <p:pic>
        <p:nvPicPr>
          <p:cNvPr id="1028" name="Picture 4"/>
          <p:cNvPicPr>
            <a:picLocks noChangeAspect="1" noChangeArrowheads="1"/>
          </p:cNvPicPr>
          <p:nvPr/>
        </p:nvPicPr>
        <p:blipFill>
          <a:blip r:embed="rId3" cstate="print"/>
          <a:srcRect/>
          <a:stretch>
            <a:fillRect/>
          </a:stretch>
        </p:blipFill>
        <p:spPr bwMode="auto">
          <a:xfrm>
            <a:off x="179512" y="116631"/>
            <a:ext cx="8712968" cy="115212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36150E9-173E-463C-8799-C8C94DB0C923}" type="slidenum">
              <a:rPr lang="en-US" smtClean="0"/>
              <a:t>10</a:t>
            </a:fld>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087" y="1811095"/>
            <a:ext cx="5973009" cy="45710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lgn="ctr">
              <a:buNone/>
            </a:pPr>
            <a:r>
              <a:rPr lang="en-US" sz="3000" b="1" dirty="0">
                <a:solidFill>
                  <a:srgbClr val="FF0000"/>
                </a:solidFill>
                <a:latin typeface="Times New Roman" panose="02020603050405020304" pitchFamily="18" charset="0"/>
                <a:cs typeface="Times New Roman" panose="02020603050405020304" pitchFamily="18" charset="0"/>
                <a:sym typeface="+mn-ea"/>
              </a:rPr>
              <a:t>USE CASE DIAGRAM</a:t>
            </a:r>
          </a:p>
          <a:p>
            <a:pPr marL="0" indent="0" algn="ctr">
              <a:buNone/>
            </a:pPr>
            <a:endParaRPr lang="en-US" sz="3000"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z="1500" dirty="0">
                <a:latin typeface="Times New Roman" panose="02020603050405020304" pitchFamily="18" charset="0"/>
                <a:cs typeface="Times New Roman" panose="02020603050405020304" pitchFamily="18" charset="0"/>
              </a:rPr>
              <a:t>21/04/2025</a:t>
            </a:r>
          </a:p>
        </p:txBody>
      </p:sp>
      <p:sp>
        <p:nvSpPr>
          <p:cNvPr id="5" name="Footer Placeholder 4"/>
          <p:cNvSpPr>
            <a:spLocks noGrp="1"/>
          </p:cNvSpPr>
          <p:nvPr>
            <p:ph type="ftr" sz="quarter" idx="11"/>
          </p:nvPr>
        </p:nvSpPr>
        <p:spPr>
          <a:xfrm>
            <a:off x="2667000" y="6356349"/>
            <a:ext cx="6019800" cy="365125"/>
          </a:xfrm>
        </p:spPr>
        <p:txBody>
          <a:bodyPr/>
          <a:lstStyle/>
          <a:p>
            <a:r>
              <a:rPr lang="en-US" sz="1600" dirty="0"/>
              <a:t>Department of CSE(CYBER SECURITY) Major Project Execution Review </a:t>
            </a:r>
          </a:p>
        </p:txBody>
      </p:sp>
      <p:sp>
        <p:nvSpPr>
          <p:cNvPr id="6" name="Slide Number Placeholder 5"/>
          <p:cNvSpPr>
            <a:spLocks noGrp="1"/>
          </p:cNvSpPr>
          <p:nvPr>
            <p:ph type="sldNum" sz="quarter" idx="12"/>
          </p:nvPr>
        </p:nvSpPr>
        <p:spPr/>
        <p:txBody>
          <a:bodyPr/>
          <a:lstStyle/>
          <a:p>
            <a:fld id="{136150E9-173E-463C-8799-C8C94DB0C923}" type="slidenum">
              <a:rPr lang="en-US" smtClean="0"/>
              <a:t>11</a:t>
            </a:fld>
            <a:endParaRPr lang="en-US" dirty="0"/>
          </a:p>
        </p:txBody>
      </p:sp>
      <p:pic>
        <p:nvPicPr>
          <p:cNvPr id="7" name="Picture 4"/>
          <p:cNvPicPr>
            <a:picLocks noChangeAspect="1" noChangeArrowheads="1"/>
          </p:cNvPicPr>
          <p:nvPr/>
        </p:nvPicPr>
        <p:blipFill>
          <a:blip r:embed="rId2" cstate="print"/>
          <a:srcRect/>
          <a:stretch>
            <a:fillRect/>
          </a:stretch>
        </p:blipFill>
        <p:spPr bwMode="auto">
          <a:xfrm>
            <a:off x="251520" y="10768"/>
            <a:ext cx="8640960" cy="1302704"/>
          </a:xfrm>
          <a:prstGeom prst="rect">
            <a:avLst/>
          </a:prstGeom>
          <a:noFill/>
          <a:ln w="9525">
            <a:noFill/>
            <a:miter lim="800000"/>
            <a:headEnd/>
            <a:tailEnd/>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211" y="2286284"/>
            <a:ext cx="6906589" cy="38105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68759"/>
          </a:xfrm>
        </p:spPr>
        <p:txBody>
          <a:bodyPr>
            <a:normAutofit/>
          </a:bodyPr>
          <a:lstStyle/>
          <a:p>
            <a:r>
              <a:rPr lang="en-US" sz="3200" dirty="0"/>
              <a:t>2255</a:t>
            </a:r>
          </a:p>
        </p:txBody>
      </p:sp>
      <p:sp>
        <p:nvSpPr>
          <p:cNvPr id="3" name="Subtitle 2"/>
          <p:cNvSpPr>
            <a:spLocks noGrp="1"/>
          </p:cNvSpPr>
          <p:nvPr>
            <p:ph type="subTitle" idx="1"/>
          </p:nvPr>
        </p:nvSpPr>
        <p:spPr>
          <a:xfrm>
            <a:off x="0" y="1340768"/>
            <a:ext cx="9144000" cy="4608512"/>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sym typeface="+mn-ea"/>
              </a:rPr>
              <a:t>CLASS  DIAGRAM</a:t>
            </a:r>
          </a:p>
          <a:p>
            <a:endParaRPr lang="en-US" sz="2800" dirty="0">
              <a:solidFill>
                <a:srgbClr val="FF0000"/>
              </a:solidFill>
            </a:endParaRPr>
          </a:p>
        </p:txBody>
      </p:sp>
      <p:sp>
        <p:nvSpPr>
          <p:cNvPr id="4" name="Date Placeholder 3"/>
          <p:cNvSpPr>
            <a:spLocks noGrp="1"/>
          </p:cNvSpPr>
          <p:nvPr>
            <p:ph type="dt" sz="half" idx="10"/>
          </p:nvPr>
        </p:nvSpPr>
        <p:spPr/>
        <p:txBody>
          <a:bodyPr/>
          <a:lstStyle/>
          <a:p>
            <a:r>
              <a:rPr lang="en-US" sz="1500" b="1" dirty="0">
                <a:latin typeface="Times New Roman" panose="02020603050405020304" pitchFamily="18" charset="0"/>
                <a:cs typeface="Times New Roman" panose="02020603050405020304" pitchFamily="18" charset="0"/>
              </a:rPr>
              <a:t>21/04/2025</a:t>
            </a:r>
          </a:p>
        </p:txBody>
      </p:sp>
      <p:sp>
        <p:nvSpPr>
          <p:cNvPr id="5" name="Footer Placeholder 4"/>
          <p:cNvSpPr>
            <a:spLocks noGrp="1"/>
          </p:cNvSpPr>
          <p:nvPr>
            <p:ph type="ftr" sz="quarter" idx="11"/>
          </p:nvPr>
        </p:nvSpPr>
        <p:spPr>
          <a:xfrm>
            <a:off x="2411760" y="6356350"/>
            <a:ext cx="6048672" cy="340147"/>
          </a:xfrm>
        </p:spPr>
        <p:txBody>
          <a:bodyPr/>
          <a:lstStyle/>
          <a:p>
            <a:r>
              <a:rPr lang="en-US" sz="1600" dirty="0"/>
              <a:t>Department of CSE(CYBER SECURITY) Major Project Execution Review </a:t>
            </a:r>
          </a:p>
        </p:txBody>
      </p:sp>
      <p:pic>
        <p:nvPicPr>
          <p:cNvPr id="1028" name="Picture 4"/>
          <p:cNvPicPr>
            <a:picLocks noChangeAspect="1" noChangeArrowheads="1"/>
          </p:cNvPicPr>
          <p:nvPr/>
        </p:nvPicPr>
        <p:blipFill>
          <a:blip r:embed="rId3" cstate="print"/>
          <a:srcRect/>
          <a:stretch>
            <a:fillRect/>
          </a:stretch>
        </p:blipFill>
        <p:spPr bwMode="auto">
          <a:xfrm>
            <a:off x="179512" y="73334"/>
            <a:ext cx="8712968" cy="112209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36150E9-173E-463C-8799-C8C94DB0C923}" type="slidenum">
              <a:rPr lang="en-US" smtClean="0"/>
              <a:t>12</a:t>
            </a:fld>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804" y="1972813"/>
            <a:ext cx="8028384" cy="43974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lgn="ctr">
              <a:buNone/>
            </a:pPr>
            <a:r>
              <a:rPr lang="en-US" b="1" dirty="0">
                <a:solidFill>
                  <a:srgbClr val="FF0000"/>
                </a:solidFill>
                <a:latin typeface="Times New Roman" panose="02020603050405020304" pitchFamily="18" charset="0"/>
                <a:cs typeface="Times New Roman" panose="02020603050405020304" pitchFamily="18" charset="0"/>
                <a:sym typeface="+mn-ea"/>
              </a:rPr>
              <a:t>ACTIVITY DIAGRAM</a:t>
            </a:r>
            <a:endParaRPr lang="en-US" sz="24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18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z="1500" dirty="0">
                <a:latin typeface="Times New Roman" panose="02020603050405020304" pitchFamily="18" charset="0"/>
                <a:cs typeface="Times New Roman" panose="02020603050405020304" pitchFamily="18" charset="0"/>
              </a:rPr>
              <a:t>21/04/2025</a:t>
            </a:r>
          </a:p>
        </p:txBody>
      </p:sp>
      <p:sp>
        <p:nvSpPr>
          <p:cNvPr id="5" name="Footer Placeholder 4"/>
          <p:cNvSpPr>
            <a:spLocks noGrp="1"/>
          </p:cNvSpPr>
          <p:nvPr>
            <p:ph type="ftr" sz="quarter" idx="11"/>
          </p:nvPr>
        </p:nvSpPr>
        <p:spPr>
          <a:xfrm>
            <a:off x="2559467" y="6349479"/>
            <a:ext cx="6019800" cy="365125"/>
          </a:xfrm>
        </p:spPr>
        <p:txBody>
          <a:bodyPr/>
          <a:lstStyle/>
          <a:p>
            <a:r>
              <a:rPr lang="en-US" sz="1600" dirty="0"/>
              <a:t>Department of CSE(CYBER SECURITY) Major Project Execution Review </a:t>
            </a:r>
          </a:p>
        </p:txBody>
      </p:sp>
      <p:sp>
        <p:nvSpPr>
          <p:cNvPr id="6" name="Slide Number Placeholder 5"/>
          <p:cNvSpPr>
            <a:spLocks noGrp="1"/>
          </p:cNvSpPr>
          <p:nvPr>
            <p:ph type="sldNum" sz="quarter" idx="12"/>
          </p:nvPr>
        </p:nvSpPr>
        <p:spPr/>
        <p:txBody>
          <a:bodyPr/>
          <a:lstStyle/>
          <a:p>
            <a:fld id="{136150E9-173E-463C-8799-C8C94DB0C923}" type="slidenum">
              <a:rPr lang="en-US" smtClean="0"/>
              <a:t>13</a:t>
            </a:fld>
            <a:endParaRPr lang="en-US"/>
          </a:p>
        </p:txBody>
      </p:sp>
      <p:pic>
        <p:nvPicPr>
          <p:cNvPr id="7" name="Picture 4"/>
          <p:cNvPicPr>
            <a:picLocks noChangeAspect="1" noChangeArrowheads="1"/>
          </p:cNvPicPr>
          <p:nvPr/>
        </p:nvPicPr>
        <p:blipFill>
          <a:blip r:embed="rId2" cstate="print"/>
          <a:srcRect/>
          <a:stretch>
            <a:fillRect/>
          </a:stretch>
        </p:blipFill>
        <p:spPr bwMode="auto">
          <a:xfrm>
            <a:off x="251520" y="10768"/>
            <a:ext cx="8640960" cy="1302704"/>
          </a:xfrm>
          <a:prstGeom prst="rect">
            <a:avLst/>
          </a:prstGeom>
          <a:noFill/>
          <a:ln w="9525">
            <a:noFill/>
            <a:miter lim="800000"/>
            <a:headEnd/>
            <a:tailEnd/>
          </a:ln>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04" y="2089395"/>
            <a:ext cx="7970976" cy="40734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68759"/>
          </a:xfrm>
        </p:spPr>
        <p:txBody>
          <a:bodyPr>
            <a:normAutofit/>
          </a:bodyPr>
          <a:lstStyle/>
          <a:p>
            <a:endParaRPr lang="en-US" sz="3200" dirty="0"/>
          </a:p>
        </p:txBody>
      </p:sp>
      <p:sp>
        <p:nvSpPr>
          <p:cNvPr id="3" name="Subtitle 2"/>
          <p:cNvSpPr>
            <a:spLocks noGrp="1"/>
          </p:cNvSpPr>
          <p:nvPr>
            <p:ph type="subTitle" idx="1"/>
          </p:nvPr>
        </p:nvSpPr>
        <p:spPr>
          <a:xfrm>
            <a:off x="0" y="1340768"/>
            <a:ext cx="9144000" cy="4608512"/>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sym typeface="+mn-ea"/>
              </a:rPr>
              <a:t>SEQUENCE DIAGRAM</a:t>
            </a:r>
            <a:endParaRPr lang="en-US" sz="2800" dirty="0">
              <a:solidFill>
                <a:srgbClr val="FF0000"/>
              </a:solidFill>
            </a:endParaRPr>
          </a:p>
        </p:txBody>
      </p:sp>
      <p:sp>
        <p:nvSpPr>
          <p:cNvPr id="5" name="Footer Placeholder 4"/>
          <p:cNvSpPr>
            <a:spLocks noGrp="1"/>
          </p:cNvSpPr>
          <p:nvPr>
            <p:ph type="ftr" sz="quarter" idx="11"/>
          </p:nvPr>
        </p:nvSpPr>
        <p:spPr>
          <a:xfrm>
            <a:off x="2483768" y="6344402"/>
            <a:ext cx="6048672" cy="340147"/>
          </a:xfrm>
        </p:spPr>
        <p:txBody>
          <a:bodyPr/>
          <a:lstStyle/>
          <a:p>
            <a:r>
              <a:rPr lang="en-US" sz="1600" dirty="0"/>
              <a:t>Department of CSE(CYBER SECURITY) Major Project Execution Review </a:t>
            </a:r>
          </a:p>
        </p:txBody>
      </p:sp>
      <p:pic>
        <p:nvPicPr>
          <p:cNvPr id="1028" name="Picture 4"/>
          <p:cNvPicPr>
            <a:picLocks noChangeAspect="1" noChangeArrowheads="1"/>
          </p:cNvPicPr>
          <p:nvPr/>
        </p:nvPicPr>
        <p:blipFill>
          <a:blip r:embed="rId3" cstate="print"/>
          <a:srcRect/>
          <a:stretch>
            <a:fillRect/>
          </a:stretch>
        </p:blipFill>
        <p:spPr bwMode="auto">
          <a:xfrm>
            <a:off x="251520" y="157888"/>
            <a:ext cx="8640960" cy="112209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36150E9-173E-463C-8799-C8C94DB0C923}" type="slidenum">
              <a:rPr lang="en-US" smtClean="0"/>
              <a:t>14</a:t>
            </a:fld>
            <a:endParaRPr lang="en-US"/>
          </a:p>
        </p:txBody>
      </p:sp>
      <p:sp>
        <p:nvSpPr>
          <p:cNvPr id="10" name="TextBox 9"/>
          <p:cNvSpPr txBox="1"/>
          <p:nvPr/>
        </p:nvSpPr>
        <p:spPr>
          <a:xfrm>
            <a:off x="683568" y="6369635"/>
            <a:ext cx="1800200" cy="323165"/>
          </a:xfrm>
          <a:prstGeom prst="rect">
            <a:avLst/>
          </a:prstGeom>
          <a:noFill/>
        </p:spPr>
        <p:txBody>
          <a:bodyPr wrap="square" rtlCol="0">
            <a:spAutoFit/>
          </a:bodyPr>
          <a:lstStyle/>
          <a:p>
            <a:r>
              <a:rPr lang="en-US" sz="1500" dirty="0">
                <a:solidFill>
                  <a:schemeClr val="bg1">
                    <a:lumMod val="50000"/>
                  </a:schemeClr>
                </a:solidFill>
                <a:latin typeface="Times New Roman" panose="02020603050405020304" pitchFamily="18" charset="0"/>
                <a:cs typeface="Times New Roman" panose="02020603050405020304" pitchFamily="18" charset="0"/>
              </a:rPr>
              <a:t>21/04/2025</a:t>
            </a:r>
            <a:endParaRPr lang="en-IN" sz="15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1875805"/>
            <a:ext cx="6917404" cy="44938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endParaRPr lang="en-IN" dirty="0"/>
          </a:p>
        </p:txBody>
      </p:sp>
      <p:sp>
        <p:nvSpPr>
          <p:cNvPr id="3" name="Content Placeholder 2"/>
          <p:cNvSpPr>
            <a:spLocks noGrp="1"/>
          </p:cNvSpPr>
          <p:nvPr>
            <p:ph idx="1"/>
          </p:nvPr>
        </p:nvSpPr>
        <p:spPr>
          <a:xfrm>
            <a:off x="439832" y="1166018"/>
            <a:ext cx="8435280" cy="5287318"/>
          </a:xfrm>
        </p:spPr>
        <p:txBody>
          <a:bodyPr>
            <a:noAutofit/>
          </a:bodyPr>
          <a:lstStyle/>
          <a:p>
            <a:pPr marL="0" indent="0">
              <a:buNone/>
            </a:pPr>
            <a:r>
              <a:rPr lang="en-US" sz="2000" dirty="0"/>
              <a:t>                      </a:t>
            </a:r>
          </a:p>
          <a:p>
            <a:pPr marL="0" indent="0" algn="ctr">
              <a:buNone/>
            </a:pPr>
            <a:r>
              <a:rPr lang="en-IN" sz="3000" dirty="0">
                <a:solidFill>
                  <a:srgbClr val="FF0000"/>
                </a:solidFill>
              </a:rPr>
              <a:t>METHODOLOGY</a:t>
            </a:r>
          </a:p>
          <a:p>
            <a:pPr marL="0" indent="0" algn="ctr">
              <a:buNone/>
            </a:pPr>
            <a:endParaRPr lang="en-IN" sz="2000" dirty="0">
              <a:solidFill>
                <a:srgbClr val="FF0000"/>
              </a:solidFill>
            </a:endParaRPr>
          </a:p>
          <a:p>
            <a:r>
              <a:rPr lang="en-US" sz="2000" b="1" dirty="0"/>
              <a:t>Upload Blockchain Transaction: </a:t>
            </a:r>
            <a:r>
              <a:rPr lang="en-US" sz="2000" dirty="0"/>
              <a:t>This module involves the process of uploading blockchain transaction data into the system. It's the initial step where transaction information from the Bitcoin network is acquired and made available for analysis. This data forms the foundation for the forensic investigation.</a:t>
            </a:r>
          </a:p>
          <a:p>
            <a:pPr marL="0" indent="0">
              <a:buNone/>
            </a:pPr>
            <a:endParaRPr lang="en-US" sz="2000" dirty="0"/>
          </a:p>
          <a:p>
            <a:r>
              <a:rPr lang="en-US" sz="2000" b="1" dirty="0"/>
              <a:t>Parse &amp; Build BTN </a:t>
            </a:r>
            <a:r>
              <a:rPr lang="en-US" sz="2000" b="1" dirty="0" err="1"/>
              <a:t>Petrinet</a:t>
            </a:r>
            <a:r>
              <a:rPr lang="en-US" sz="2000" b="1" dirty="0"/>
              <a:t> Simulation: </a:t>
            </a:r>
            <a:r>
              <a:rPr lang="en-US" sz="2000" dirty="0"/>
              <a:t>In this module, the uploaded blockchain transaction data is parsed and transformed into a Petri net simulation specifically tailored to model the Bitcoin Transaction Network (BTN). Petri nets are mathematical models that help represent and analyze complex systems like Bitcoin transactions. </a:t>
            </a:r>
          </a:p>
        </p:txBody>
      </p:sp>
      <p:sp>
        <p:nvSpPr>
          <p:cNvPr id="4" name="Date Placeholder 3"/>
          <p:cNvSpPr>
            <a:spLocks noGrp="1"/>
          </p:cNvSpPr>
          <p:nvPr>
            <p:ph type="dt" sz="half" idx="10"/>
          </p:nvPr>
        </p:nvSpPr>
        <p:spPr/>
        <p:txBody>
          <a:bodyPr/>
          <a:lstStyle/>
          <a:p>
            <a:r>
              <a:rPr lang="en-US" sz="1500" dirty="0">
                <a:latin typeface="Times New Roman" panose="02020603050405020304" pitchFamily="18" charset="0"/>
                <a:cs typeface="Times New Roman" panose="02020603050405020304" pitchFamily="18" charset="0"/>
              </a:rPr>
              <a:t>21/04/2025</a:t>
            </a:r>
          </a:p>
        </p:txBody>
      </p:sp>
      <p:sp>
        <p:nvSpPr>
          <p:cNvPr id="5" name="Footer Placeholder 4"/>
          <p:cNvSpPr>
            <a:spLocks noGrp="1"/>
          </p:cNvSpPr>
          <p:nvPr>
            <p:ph type="ftr" sz="quarter" idx="11"/>
          </p:nvPr>
        </p:nvSpPr>
        <p:spPr>
          <a:xfrm>
            <a:off x="2590800" y="6356350"/>
            <a:ext cx="6019800" cy="365125"/>
          </a:xfrm>
        </p:spPr>
        <p:txBody>
          <a:bodyPr/>
          <a:lstStyle/>
          <a:p>
            <a:r>
              <a:rPr lang="en-US" sz="1600" dirty="0"/>
              <a:t>Department of CSE(CYBER SECURITY) Major Project Execution Review </a:t>
            </a:r>
          </a:p>
        </p:txBody>
      </p:sp>
      <p:sp>
        <p:nvSpPr>
          <p:cNvPr id="6" name="Slide Number Placeholder 5"/>
          <p:cNvSpPr>
            <a:spLocks noGrp="1"/>
          </p:cNvSpPr>
          <p:nvPr>
            <p:ph type="sldNum" sz="quarter" idx="12"/>
          </p:nvPr>
        </p:nvSpPr>
        <p:spPr/>
        <p:txBody>
          <a:bodyPr/>
          <a:lstStyle/>
          <a:p>
            <a:fld id="{136150E9-173E-463C-8799-C8C94DB0C923}" type="slidenum">
              <a:rPr lang="en-US" smtClean="0"/>
              <a:t>15</a:t>
            </a:fld>
            <a:endParaRPr lang="en-US"/>
          </a:p>
        </p:txBody>
      </p:sp>
      <p:pic>
        <p:nvPicPr>
          <p:cNvPr id="7" name="Picture 4"/>
          <p:cNvPicPr>
            <a:picLocks noChangeAspect="1" noChangeArrowheads="1"/>
          </p:cNvPicPr>
          <p:nvPr/>
        </p:nvPicPr>
        <p:blipFill>
          <a:blip r:embed="rId2" cstate="print"/>
          <a:srcRect/>
          <a:stretch>
            <a:fillRect/>
          </a:stretch>
        </p:blipFill>
        <p:spPr bwMode="auto">
          <a:xfrm>
            <a:off x="251520" y="10768"/>
            <a:ext cx="8640960" cy="130270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B8AE7-6C90-BF70-BA64-8F2817D9E9D3}"/>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8B5C00F-3348-E898-3378-D93CC20DEC1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BDD7557-69F8-1AF7-2843-624DA96271BF}"/>
              </a:ext>
            </a:extLst>
          </p:cNvPr>
          <p:cNvSpPr>
            <a:spLocks noGrp="1"/>
          </p:cNvSpPr>
          <p:nvPr>
            <p:ph idx="1"/>
          </p:nvPr>
        </p:nvSpPr>
        <p:spPr>
          <a:xfrm>
            <a:off x="439832" y="1166018"/>
            <a:ext cx="8435280" cy="5287318"/>
          </a:xfrm>
        </p:spPr>
        <p:txBody>
          <a:bodyPr>
            <a:noAutofit/>
          </a:bodyPr>
          <a:lstStyle/>
          <a:p>
            <a:pPr marL="0" indent="0">
              <a:buNone/>
            </a:pPr>
            <a:r>
              <a:rPr lang="en-US" sz="2000" dirty="0"/>
              <a:t>                      </a:t>
            </a:r>
          </a:p>
          <a:p>
            <a:pPr marL="0" indent="0" algn="ctr">
              <a:buNone/>
            </a:pPr>
            <a:r>
              <a:rPr lang="en-IN" sz="3000" dirty="0">
                <a:solidFill>
                  <a:srgbClr val="FF0000"/>
                </a:solidFill>
              </a:rPr>
              <a:t>METHODOLOGY</a:t>
            </a:r>
          </a:p>
          <a:p>
            <a:pPr marL="0" indent="0" algn="ctr">
              <a:buNone/>
            </a:pPr>
            <a:endParaRPr lang="en-IN" sz="2000" dirty="0">
              <a:solidFill>
                <a:srgbClr val="FF0000"/>
              </a:solidFill>
            </a:endParaRPr>
          </a:p>
          <a:p>
            <a:pPr algn="just"/>
            <a:r>
              <a:rPr lang="en-US" sz="2000" b="1" dirty="0"/>
              <a:t>Run Pattern Matching Rules Algorithm: </a:t>
            </a:r>
            <a:r>
              <a:rPr lang="en-US" sz="2000" dirty="0"/>
              <a:t>Once the Petri net simulation is in place, the system runs a pattern matching rules algorithm. This algorithm is designed to scan the transaction data for specific patterns and characteristics that may indicate potentially unlawful financial activities.</a:t>
            </a:r>
          </a:p>
          <a:p>
            <a:pPr marL="0" indent="0" algn="just">
              <a:buNone/>
            </a:pPr>
            <a:endParaRPr lang="en-US" sz="2000" dirty="0"/>
          </a:p>
          <a:p>
            <a:pPr algn="just"/>
            <a:r>
              <a:rPr lang="en-US" sz="2000" b="1" dirty="0"/>
              <a:t>Withdraw Transaction Graph: </a:t>
            </a:r>
            <a:r>
              <a:rPr lang="en-US" sz="2000" dirty="0"/>
              <a:t>This module deals with the visualization and analysis of withdrawal transactions within the Bitcoin network. </a:t>
            </a:r>
          </a:p>
          <a:p>
            <a:pPr algn="just"/>
            <a:endParaRPr lang="en-US" sz="2000" dirty="0"/>
          </a:p>
          <a:p>
            <a:pPr algn="just"/>
            <a:r>
              <a:rPr lang="en-US" sz="2000" b="1" dirty="0"/>
              <a:t>Deposit Transaction Graph</a:t>
            </a:r>
            <a:r>
              <a:rPr lang="en-US" sz="2000" dirty="0"/>
              <a:t>: It generates a visual representation of the deposit transactions in the Bitcoin network, helping investigators analyze the flow of funds and identify patterns associated with deposits.</a:t>
            </a:r>
          </a:p>
          <a:p>
            <a:endParaRPr lang="en-US" sz="2000" dirty="0"/>
          </a:p>
          <a:p>
            <a:endParaRPr lang="en-US" sz="2000" dirty="0"/>
          </a:p>
          <a:p>
            <a:endParaRPr lang="en-US" sz="2000" dirty="0"/>
          </a:p>
        </p:txBody>
      </p:sp>
      <p:sp>
        <p:nvSpPr>
          <p:cNvPr id="4" name="Date Placeholder 3">
            <a:extLst>
              <a:ext uri="{FF2B5EF4-FFF2-40B4-BE49-F238E27FC236}">
                <a16:creationId xmlns:a16="http://schemas.microsoft.com/office/drawing/2014/main" id="{D995E28F-B251-CB00-DCA5-4CFE2D8592A7}"/>
              </a:ext>
            </a:extLst>
          </p:cNvPr>
          <p:cNvSpPr>
            <a:spLocks noGrp="1"/>
          </p:cNvSpPr>
          <p:nvPr>
            <p:ph type="dt" sz="half" idx="10"/>
          </p:nvPr>
        </p:nvSpPr>
        <p:spPr/>
        <p:txBody>
          <a:bodyPr/>
          <a:lstStyle/>
          <a:p>
            <a:r>
              <a:rPr lang="en-US" sz="1500" dirty="0">
                <a:latin typeface="Times New Roman" panose="02020603050405020304" pitchFamily="18" charset="0"/>
                <a:cs typeface="Times New Roman" panose="02020603050405020304" pitchFamily="18" charset="0"/>
              </a:rPr>
              <a:t>21/04/2025</a:t>
            </a:r>
          </a:p>
        </p:txBody>
      </p:sp>
      <p:sp>
        <p:nvSpPr>
          <p:cNvPr id="5" name="Footer Placeholder 4">
            <a:extLst>
              <a:ext uri="{FF2B5EF4-FFF2-40B4-BE49-F238E27FC236}">
                <a16:creationId xmlns:a16="http://schemas.microsoft.com/office/drawing/2014/main" id="{61CF69CA-831E-92A5-35F8-09D1E04234CB}"/>
              </a:ext>
            </a:extLst>
          </p:cNvPr>
          <p:cNvSpPr>
            <a:spLocks noGrp="1"/>
          </p:cNvSpPr>
          <p:nvPr>
            <p:ph type="ftr" sz="quarter" idx="11"/>
          </p:nvPr>
        </p:nvSpPr>
        <p:spPr>
          <a:xfrm>
            <a:off x="2590800" y="6356350"/>
            <a:ext cx="6019800" cy="365125"/>
          </a:xfrm>
        </p:spPr>
        <p:txBody>
          <a:bodyPr/>
          <a:lstStyle/>
          <a:p>
            <a:r>
              <a:rPr lang="en-US" sz="1600" dirty="0"/>
              <a:t>Department of CSE(CYBER SECURITY) Major Project Execution Review </a:t>
            </a:r>
          </a:p>
        </p:txBody>
      </p:sp>
      <p:sp>
        <p:nvSpPr>
          <p:cNvPr id="6" name="Slide Number Placeholder 5">
            <a:extLst>
              <a:ext uri="{FF2B5EF4-FFF2-40B4-BE49-F238E27FC236}">
                <a16:creationId xmlns:a16="http://schemas.microsoft.com/office/drawing/2014/main" id="{92C0827A-EBB8-1A53-6323-4950AAEE8178}"/>
              </a:ext>
            </a:extLst>
          </p:cNvPr>
          <p:cNvSpPr>
            <a:spLocks noGrp="1"/>
          </p:cNvSpPr>
          <p:nvPr>
            <p:ph type="sldNum" sz="quarter" idx="12"/>
          </p:nvPr>
        </p:nvSpPr>
        <p:spPr/>
        <p:txBody>
          <a:bodyPr/>
          <a:lstStyle/>
          <a:p>
            <a:fld id="{136150E9-173E-463C-8799-C8C94DB0C923}" type="slidenum">
              <a:rPr lang="en-US" smtClean="0"/>
              <a:t>16</a:t>
            </a:fld>
            <a:endParaRPr lang="en-US"/>
          </a:p>
        </p:txBody>
      </p:sp>
      <p:pic>
        <p:nvPicPr>
          <p:cNvPr id="7" name="Picture 4">
            <a:extLst>
              <a:ext uri="{FF2B5EF4-FFF2-40B4-BE49-F238E27FC236}">
                <a16:creationId xmlns:a16="http://schemas.microsoft.com/office/drawing/2014/main" id="{8318CBAD-9022-D345-DE95-493E996E1DFE}"/>
              </a:ext>
            </a:extLst>
          </p:cNvPr>
          <p:cNvPicPr>
            <a:picLocks noChangeAspect="1" noChangeArrowheads="1"/>
          </p:cNvPicPr>
          <p:nvPr/>
        </p:nvPicPr>
        <p:blipFill>
          <a:blip r:embed="rId2" cstate="print"/>
          <a:srcRect/>
          <a:stretch>
            <a:fillRect/>
          </a:stretch>
        </p:blipFill>
        <p:spPr bwMode="auto">
          <a:xfrm>
            <a:off x="251520" y="10768"/>
            <a:ext cx="8640960" cy="1302704"/>
          </a:xfrm>
          <a:prstGeom prst="rect">
            <a:avLst/>
          </a:prstGeom>
          <a:noFill/>
          <a:ln w="9525">
            <a:noFill/>
            <a:miter lim="800000"/>
            <a:headEnd/>
            <a:tailEnd/>
          </a:ln>
        </p:spPr>
      </p:pic>
    </p:spTree>
    <p:extLst>
      <p:ext uri="{BB962C8B-B14F-4D97-AF65-F5344CB8AC3E}">
        <p14:creationId xmlns:p14="http://schemas.microsoft.com/office/powerpoint/2010/main" val="2849415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40FB4-A2B3-5594-DFFD-26DB9A18B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5F140-FA36-3626-EA06-6845DC82ACB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7CEAE89-4C7D-DA24-053B-5EF5EBD950B7}"/>
              </a:ext>
            </a:extLst>
          </p:cNvPr>
          <p:cNvSpPr>
            <a:spLocks noGrp="1"/>
          </p:cNvSpPr>
          <p:nvPr>
            <p:ph idx="1"/>
          </p:nvPr>
        </p:nvSpPr>
        <p:spPr/>
        <p:txBody>
          <a:bodyPr>
            <a:normAutofit/>
          </a:bodyPr>
          <a:lstStyle/>
          <a:p>
            <a:pPr marL="0" indent="0" algn="ctr">
              <a:buNone/>
            </a:pPr>
            <a:endParaRPr lang="en-US" sz="6600" b="1" dirty="0">
              <a:latin typeface="Times New Roman" panose="02020603050405020304" pitchFamily="18" charset="0"/>
              <a:cs typeface="Times New Roman" panose="02020603050405020304" pitchFamily="18" charset="0"/>
              <a:sym typeface="+mn-ea"/>
            </a:endParaRPr>
          </a:p>
          <a:p>
            <a:pPr marL="0" indent="0" algn="ctr">
              <a:buNone/>
            </a:pPr>
            <a:r>
              <a:rPr lang="en-US" sz="7200" b="1" dirty="0">
                <a:solidFill>
                  <a:srgbClr val="FF0000"/>
                </a:solidFill>
                <a:latin typeface="Times New Roman" panose="02020603050405020304" pitchFamily="18" charset="0"/>
                <a:cs typeface="Times New Roman" panose="02020603050405020304" pitchFamily="18" charset="0"/>
              </a:rPr>
              <a:t>EXECUTION</a:t>
            </a:r>
            <a:endParaRPr lang="en-US" sz="7200" b="1" dirty="0">
              <a:solidFill>
                <a:srgbClr val="FF0000"/>
              </a:solidFill>
              <a:latin typeface="Times New Roman" panose="02020603050405020304" pitchFamily="18" charset="0"/>
              <a:cs typeface="Times New Roman" panose="02020603050405020304" pitchFamily="18" charset="0"/>
              <a:sym typeface="+mn-ea"/>
            </a:endParaRPr>
          </a:p>
        </p:txBody>
      </p:sp>
      <p:sp>
        <p:nvSpPr>
          <p:cNvPr id="4" name="Date Placeholder 3">
            <a:extLst>
              <a:ext uri="{FF2B5EF4-FFF2-40B4-BE49-F238E27FC236}">
                <a16:creationId xmlns:a16="http://schemas.microsoft.com/office/drawing/2014/main" id="{B05D2983-8BE5-60C0-F271-566880D1BEE3}"/>
              </a:ext>
            </a:extLst>
          </p:cNvPr>
          <p:cNvSpPr>
            <a:spLocks noGrp="1"/>
          </p:cNvSpPr>
          <p:nvPr>
            <p:ph type="dt" sz="half" idx="10"/>
          </p:nvPr>
        </p:nvSpPr>
        <p:spPr/>
        <p:txBody>
          <a:bodyPr/>
          <a:lstStyle/>
          <a:p>
            <a:r>
              <a:rPr lang="en-US" sz="1500" dirty="0">
                <a:latin typeface="Times New Roman" panose="02020603050405020304" pitchFamily="18" charset="0"/>
                <a:cs typeface="Times New Roman" panose="02020603050405020304" pitchFamily="18" charset="0"/>
              </a:rPr>
              <a:t>21/04/2025</a:t>
            </a:r>
          </a:p>
        </p:txBody>
      </p:sp>
      <p:sp>
        <p:nvSpPr>
          <p:cNvPr id="5" name="Footer Placeholder 4">
            <a:extLst>
              <a:ext uri="{FF2B5EF4-FFF2-40B4-BE49-F238E27FC236}">
                <a16:creationId xmlns:a16="http://schemas.microsoft.com/office/drawing/2014/main" id="{4F656CC1-7A82-3C11-0F0C-1A85FBD7FD1B}"/>
              </a:ext>
            </a:extLst>
          </p:cNvPr>
          <p:cNvSpPr>
            <a:spLocks noGrp="1"/>
          </p:cNvSpPr>
          <p:nvPr>
            <p:ph type="ftr" sz="quarter" idx="11"/>
          </p:nvPr>
        </p:nvSpPr>
        <p:spPr>
          <a:xfrm>
            <a:off x="2675181" y="6356349"/>
            <a:ext cx="6019800" cy="365125"/>
          </a:xfrm>
        </p:spPr>
        <p:txBody>
          <a:bodyPr/>
          <a:lstStyle/>
          <a:p>
            <a:r>
              <a:rPr lang="en-US" sz="1600" dirty="0"/>
              <a:t>Department of CSE(CYBER SECURITY) Major Project Execution Review </a:t>
            </a:r>
          </a:p>
        </p:txBody>
      </p:sp>
      <p:sp>
        <p:nvSpPr>
          <p:cNvPr id="6" name="Slide Number Placeholder 5">
            <a:extLst>
              <a:ext uri="{FF2B5EF4-FFF2-40B4-BE49-F238E27FC236}">
                <a16:creationId xmlns:a16="http://schemas.microsoft.com/office/drawing/2014/main" id="{2703109D-EFBD-2DD7-EBEC-9A111FC58724}"/>
              </a:ext>
            </a:extLst>
          </p:cNvPr>
          <p:cNvSpPr>
            <a:spLocks noGrp="1"/>
          </p:cNvSpPr>
          <p:nvPr>
            <p:ph type="sldNum" sz="quarter" idx="12"/>
          </p:nvPr>
        </p:nvSpPr>
        <p:spPr/>
        <p:txBody>
          <a:bodyPr/>
          <a:lstStyle/>
          <a:p>
            <a:fld id="{136150E9-173E-463C-8799-C8C94DB0C923}" type="slidenum">
              <a:rPr lang="en-US" smtClean="0"/>
              <a:t>17</a:t>
            </a:fld>
            <a:endParaRPr lang="en-US" dirty="0"/>
          </a:p>
        </p:txBody>
      </p:sp>
      <p:pic>
        <p:nvPicPr>
          <p:cNvPr id="7" name="Picture 4">
            <a:extLst>
              <a:ext uri="{FF2B5EF4-FFF2-40B4-BE49-F238E27FC236}">
                <a16:creationId xmlns:a16="http://schemas.microsoft.com/office/drawing/2014/main" id="{D5A97903-8E46-4194-39E1-7FBDF562F797}"/>
              </a:ext>
            </a:extLst>
          </p:cNvPr>
          <p:cNvPicPr>
            <a:picLocks noChangeAspect="1" noChangeArrowheads="1"/>
          </p:cNvPicPr>
          <p:nvPr/>
        </p:nvPicPr>
        <p:blipFill>
          <a:blip r:embed="rId3" cstate="print"/>
          <a:srcRect/>
          <a:stretch>
            <a:fillRect/>
          </a:stretch>
        </p:blipFill>
        <p:spPr bwMode="auto">
          <a:xfrm>
            <a:off x="251520" y="10768"/>
            <a:ext cx="8640960" cy="1302704"/>
          </a:xfrm>
          <a:prstGeom prst="rect">
            <a:avLst/>
          </a:prstGeom>
          <a:noFill/>
          <a:ln w="9525">
            <a:noFill/>
            <a:miter lim="800000"/>
            <a:headEnd/>
            <a:tailEnd/>
          </a:ln>
        </p:spPr>
      </p:pic>
    </p:spTree>
    <p:extLst>
      <p:ext uri="{BB962C8B-B14F-4D97-AF65-F5344CB8AC3E}">
        <p14:creationId xmlns:p14="http://schemas.microsoft.com/office/powerpoint/2010/main" val="2335265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BC9CB0-E053-D1D3-BA41-8310E677C8CC}"/>
              </a:ext>
            </a:extLst>
          </p:cNvPr>
          <p:cNvSpPr>
            <a:spLocks noGrp="1"/>
          </p:cNvSpPr>
          <p:nvPr>
            <p:ph type="dt" sz="half" idx="10"/>
          </p:nvPr>
        </p:nvSpPr>
        <p:spPr/>
        <p:txBody>
          <a:bodyPr/>
          <a:lstStyle/>
          <a:p>
            <a:r>
              <a:rPr lang="en-US" dirty="0"/>
              <a:t>21/04/2025</a:t>
            </a:r>
          </a:p>
        </p:txBody>
      </p:sp>
      <p:sp>
        <p:nvSpPr>
          <p:cNvPr id="3" name="Footer Placeholder 2">
            <a:extLst>
              <a:ext uri="{FF2B5EF4-FFF2-40B4-BE49-F238E27FC236}">
                <a16:creationId xmlns:a16="http://schemas.microsoft.com/office/drawing/2014/main" id="{AA51F2F6-6DC4-1DDA-6EAB-80DF8C7F5C25}"/>
              </a:ext>
            </a:extLst>
          </p:cNvPr>
          <p:cNvSpPr>
            <a:spLocks noGrp="1"/>
          </p:cNvSpPr>
          <p:nvPr>
            <p:ph type="ftr" sz="quarter" idx="11"/>
          </p:nvPr>
        </p:nvSpPr>
        <p:spPr>
          <a:xfrm>
            <a:off x="3124200" y="6356350"/>
            <a:ext cx="4688160" cy="365125"/>
          </a:xfrm>
        </p:spPr>
        <p:txBody>
          <a:bodyPr/>
          <a:lstStyle/>
          <a:p>
            <a:r>
              <a:rPr lang="en-US" dirty="0"/>
              <a:t>Department of CSE(CYBER SECURITY) Major Project Execution Review </a:t>
            </a:r>
          </a:p>
        </p:txBody>
      </p:sp>
      <p:sp>
        <p:nvSpPr>
          <p:cNvPr id="4" name="Slide Number Placeholder 3">
            <a:extLst>
              <a:ext uri="{FF2B5EF4-FFF2-40B4-BE49-F238E27FC236}">
                <a16:creationId xmlns:a16="http://schemas.microsoft.com/office/drawing/2014/main" id="{5C66276F-F61C-4135-74E1-676F17E7DAAF}"/>
              </a:ext>
            </a:extLst>
          </p:cNvPr>
          <p:cNvSpPr>
            <a:spLocks noGrp="1"/>
          </p:cNvSpPr>
          <p:nvPr>
            <p:ph type="sldNum" sz="quarter" idx="12"/>
          </p:nvPr>
        </p:nvSpPr>
        <p:spPr/>
        <p:txBody>
          <a:bodyPr/>
          <a:lstStyle/>
          <a:p>
            <a:fld id="{136150E9-173E-463C-8799-C8C94DB0C923}" type="slidenum">
              <a:rPr lang="en-US" smtClean="0"/>
              <a:t>18</a:t>
            </a:fld>
            <a:endParaRPr lang="en-US"/>
          </a:p>
        </p:txBody>
      </p:sp>
      <p:pic>
        <p:nvPicPr>
          <p:cNvPr id="6" name="Picture 5" descr="A screenshot of a computer&#10;&#10;AI-generated content may be incorrect.">
            <a:extLst>
              <a:ext uri="{FF2B5EF4-FFF2-40B4-BE49-F238E27FC236}">
                <a16:creationId xmlns:a16="http://schemas.microsoft.com/office/drawing/2014/main" id="{CE3D1BFB-CD12-643D-3B91-248CEC9279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263402"/>
            <a:ext cx="4896544" cy="3165598"/>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2CF0E11E-7C0F-CB1C-A08E-98BA2FF8F2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5856" y="3429001"/>
            <a:ext cx="5760640" cy="2808312"/>
          </a:xfrm>
          <a:prstGeom prst="rect">
            <a:avLst/>
          </a:prstGeom>
        </p:spPr>
      </p:pic>
      <p:sp>
        <p:nvSpPr>
          <p:cNvPr id="5" name="TextBox 4">
            <a:extLst>
              <a:ext uri="{FF2B5EF4-FFF2-40B4-BE49-F238E27FC236}">
                <a16:creationId xmlns:a16="http://schemas.microsoft.com/office/drawing/2014/main" id="{C387AA40-59DE-6AF2-DA93-04592FC2A066}"/>
              </a:ext>
            </a:extLst>
          </p:cNvPr>
          <p:cNvSpPr txBox="1"/>
          <p:nvPr/>
        </p:nvSpPr>
        <p:spPr>
          <a:xfrm>
            <a:off x="5652120" y="764704"/>
            <a:ext cx="2520280" cy="369332"/>
          </a:xfrm>
          <a:prstGeom prst="rect">
            <a:avLst/>
          </a:prstGeom>
          <a:noFill/>
        </p:spPr>
        <p:txBody>
          <a:bodyPr wrap="square" rtlCol="0">
            <a:spAutoFit/>
          </a:bodyPr>
          <a:lstStyle/>
          <a:p>
            <a:r>
              <a:rPr lang="en-IN" dirty="0">
                <a:solidFill>
                  <a:srgbClr val="FF0000"/>
                </a:solidFill>
              </a:rPr>
              <a:t>Step 1: </a:t>
            </a:r>
            <a:r>
              <a:rPr lang="en-IN" dirty="0"/>
              <a:t>Main Dashboard</a:t>
            </a:r>
          </a:p>
        </p:txBody>
      </p:sp>
      <p:sp>
        <p:nvSpPr>
          <p:cNvPr id="7" name="TextBox 6">
            <a:extLst>
              <a:ext uri="{FF2B5EF4-FFF2-40B4-BE49-F238E27FC236}">
                <a16:creationId xmlns:a16="http://schemas.microsoft.com/office/drawing/2014/main" id="{9893AAEB-477B-71CB-31AC-0E81E3129DF9}"/>
              </a:ext>
            </a:extLst>
          </p:cNvPr>
          <p:cNvSpPr txBox="1"/>
          <p:nvPr/>
        </p:nvSpPr>
        <p:spPr>
          <a:xfrm>
            <a:off x="251520" y="4581128"/>
            <a:ext cx="2664296" cy="369332"/>
          </a:xfrm>
          <a:prstGeom prst="rect">
            <a:avLst/>
          </a:prstGeom>
          <a:noFill/>
        </p:spPr>
        <p:txBody>
          <a:bodyPr wrap="square" rtlCol="0">
            <a:spAutoFit/>
          </a:bodyPr>
          <a:lstStyle/>
          <a:p>
            <a:r>
              <a:rPr lang="en-IN" dirty="0">
                <a:solidFill>
                  <a:srgbClr val="FF0000"/>
                </a:solidFill>
              </a:rPr>
              <a:t>Step 2: </a:t>
            </a:r>
            <a:r>
              <a:rPr lang="en-IN" dirty="0"/>
              <a:t>Dataset Uploaded</a:t>
            </a:r>
          </a:p>
        </p:txBody>
      </p:sp>
    </p:spTree>
    <p:extLst>
      <p:ext uri="{BB962C8B-B14F-4D97-AF65-F5344CB8AC3E}">
        <p14:creationId xmlns:p14="http://schemas.microsoft.com/office/powerpoint/2010/main" val="662185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3361A-CC72-C735-08E6-E657F8EA993C}"/>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0ABC2846-BB3F-774A-3639-191BFF78A54C}"/>
              </a:ext>
            </a:extLst>
          </p:cNvPr>
          <p:cNvSpPr>
            <a:spLocks noGrp="1"/>
          </p:cNvSpPr>
          <p:nvPr>
            <p:ph type="dt" sz="half" idx="10"/>
          </p:nvPr>
        </p:nvSpPr>
        <p:spPr/>
        <p:txBody>
          <a:bodyPr/>
          <a:lstStyle/>
          <a:p>
            <a:r>
              <a:rPr lang="en-US" dirty="0"/>
              <a:t>21/04/2025</a:t>
            </a:r>
          </a:p>
        </p:txBody>
      </p:sp>
      <p:sp>
        <p:nvSpPr>
          <p:cNvPr id="3" name="Footer Placeholder 2">
            <a:extLst>
              <a:ext uri="{FF2B5EF4-FFF2-40B4-BE49-F238E27FC236}">
                <a16:creationId xmlns:a16="http://schemas.microsoft.com/office/drawing/2014/main" id="{542C56F6-D82D-BEEA-23D5-2C2339ADC922}"/>
              </a:ext>
            </a:extLst>
          </p:cNvPr>
          <p:cNvSpPr>
            <a:spLocks noGrp="1"/>
          </p:cNvSpPr>
          <p:nvPr>
            <p:ph type="ftr" sz="quarter" idx="11"/>
          </p:nvPr>
        </p:nvSpPr>
        <p:spPr>
          <a:xfrm>
            <a:off x="3124200" y="6356350"/>
            <a:ext cx="4896544" cy="365125"/>
          </a:xfrm>
        </p:spPr>
        <p:txBody>
          <a:bodyPr/>
          <a:lstStyle/>
          <a:p>
            <a:r>
              <a:rPr lang="en-US" dirty="0"/>
              <a:t>Department of CSE(CYBER SECURITY) Major Project Execution Review </a:t>
            </a:r>
          </a:p>
        </p:txBody>
      </p:sp>
      <p:sp>
        <p:nvSpPr>
          <p:cNvPr id="4" name="Slide Number Placeholder 3">
            <a:extLst>
              <a:ext uri="{FF2B5EF4-FFF2-40B4-BE49-F238E27FC236}">
                <a16:creationId xmlns:a16="http://schemas.microsoft.com/office/drawing/2014/main" id="{2AB3480A-80BC-134C-E643-F811BB8A75FA}"/>
              </a:ext>
            </a:extLst>
          </p:cNvPr>
          <p:cNvSpPr>
            <a:spLocks noGrp="1"/>
          </p:cNvSpPr>
          <p:nvPr>
            <p:ph type="sldNum" sz="quarter" idx="12"/>
          </p:nvPr>
        </p:nvSpPr>
        <p:spPr/>
        <p:txBody>
          <a:bodyPr/>
          <a:lstStyle/>
          <a:p>
            <a:fld id="{136150E9-173E-463C-8799-C8C94DB0C923}" type="slidenum">
              <a:rPr lang="en-US" smtClean="0"/>
              <a:t>19</a:t>
            </a:fld>
            <a:endParaRPr lang="en-US"/>
          </a:p>
        </p:txBody>
      </p:sp>
      <p:pic>
        <p:nvPicPr>
          <p:cNvPr id="6" name="Picture 5">
            <a:extLst>
              <a:ext uri="{FF2B5EF4-FFF2-40B4-BE49-F238E27FC236}">
                <a16:creationId xmlns:a16="http://schemas.microsoft.com/office/drawing/2014/main" id="{6484DA8D-C30F-EABC-D9F0-698C718D4FC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51520" y="608669"/>
            <a:ext cx="4896544" cy="2475064"/>
          </a:xfrm>
          <a:prstGeom prst="rect">
            <a:avLst/>
          </a:prstGeom>
        </p:spPr>
      </p:pic>
      <p:pic>
        <p:nvPicPr>
          <p:cNvPr id="8" name="Picture 7">
            <a:extLst>
              <a:ext uri="{FF2B5EF4-FFF2-40B4-BE49-F238E27FC236}">
                <a16:creationId xmlns:a16="http://schemas.microsoft.com/office/drawing/2014/main" id="{3996A1A8-4CD0-869D-43C1-84B45037BB9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363870" y="3429001"/>
            <a:ext cx="5584612" cy="2808312"/>
          </a:xfrm>
          <a:prstGeom prst="rect">
            <a:avLst/>
          </a:prstGeom>
        </p:spPr>
      </p:pic>
      <p:sp>
        <p:nvSpPr>
          <p:cNvPr id="5" name="TextBox 4">
            <a:extLst>
              <a:ext uri="{FF2B5EF4-FFF2-40B4-BE49-F238E27FC236}">
                <a16:creationId xmlns:a16="http://schemas.microsoft.com/office/drawing/2014/main" id="{66BF6B2C-8207-137B-A101-6B5ABD3E5A36}"/>
              </a:ext>
            </a:extLst>
          </p:cNvPr>
          <p:cNvSpPr txBox="1"/>
          <p:nvPr/>
        </p:nvSpPr>
        <p:spPr>
          <a:xfrm>
            <a:off x="6019800" y="1052736"/>
            <a:ext cx="2667000" cy="369332"/>
          </a:xfrm>
          <a:prstGeom prst="rect">
            <a:avLst/>
          </a:prstGeom>
          <a:noFill/>
        </p:spPr>
        <p:txBody>
          <a:bodyPr wrap="square" rtlCol="0">
            <a:spAutoFit/>
          </a:bodyPr>
          <a:lstStyle/>
          <a:p>
            <a:r>
              <a:rPr lang="en-IN" dirty="0">
                <a:solidFill>
                  <a:srgbClr val="FF0000"/>
                </a:solidFill>
              </a:rPr>
              <a:t>Step 3: </a:t>
            </a:r>
            <a:r>
              <a:rPr lang="en-IN" dirty="0"/>
              <a:t>Parsing BTN</a:t>
            </a:r>
          </a:p>
        </p:txBody>
      </p:sp>
      <p:sp>
        <p:nvSpPr>
          <p:cNvPr id="7" name="TextBox 6">
            <a:extLst>
              <a:ext uri="{FF2B5EF4-FFF2-40B4-BE49-F238E27FC236}">
                <a16:creationId xmlns:a16="http://schemas.microsoft.com/office/drawing/2014/main" id="{0E06946C-361D-3D51-F5CA-0EDC156C5B96}"/>
              </a:ext>
            </a:extLst>
          </p:cNvPr>
          <p:cNvSpPr txBox="1"/>
          <p:nvPr/>
        </p:nvSpPr>
        <p:spPr>
          <a:xfrm>
            <a:off x="539552" y="4437112"/>
            <a:ext cx="2584648" cy="369332"/>
          </a:xfrm>
          <a:prstGeom prst="rect">
            <a:avLst/>
          </a:prstGeom>
          <a:noFill/>
        </p:spPr>
        <p:txBody>
          <a:bodyPr wrap="square" rtlCol="0">
            <a:spAutoFit/>
          </a:bodyPr>
          <a:lstStyle/>
          <a:p>
            <a:r>
              <a:rPr lang="en-IN" dirty="0">
                <a:solidFill>
                  <a:srgbClr val="FF0000"/>
                </a:solidFill>
              </a:rPr>
              <a:t>Step 4: </a:t>
            </a:r>
            <a:r>
              <a:rPr lang="en-IN" dirty="0"/>
              <a:t>Running Patterns</a:t>
            </a:r>
          </a:p>
        </p:txBody>
      </p:sp>
    </p:spTree>
    <p:extLst>
      <p:ext uri="{BB962C8B-B14F-4D97-AF65-F5344CB8AC3E}">
        <p14:creationId xmlns:p14="http://schemas.microsoft.com/office/powerpoint/2010/main" val="221639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68759"/>
          </a:xfrm>
        </p:spPr>
        <p:txBody>
          <a:bodyPr>
            <a:normAutofit/>
          </a:bodyPr>
          <a:lstStyle/>
          <a:p>
            <a:endParaRPr lang="en-US" sz="3200" dirty="0"/>
          </a:p>
        </p:txBody>
      </p:sp>
      <p:sp>
        <p:nvSpPr>
          <p:cNvPr id="3" name="Subtitle 2"/>
          <p:cNvSpPr>
            <a:spLocks noGrp="1"/>
          </p:cNvSpPr>
          <p:nvPr>
            <p:ph type="subTitle" idx="1"/>
          </p:nvPr>
        </p:nvSpPr>
        <p:spPr>
          <a:xfrm>
            <a:off x="0" y="1340768"/>
            <a:ext cx="9144000" cy="4608512"/>
          </a:xfrm>
        </p:spPr>
        <p:txBody>
          <a:bodyPr>
            <a:normAutofit/>
          </a:bodyPr>
          <a:lstStyle/>
          <a:p>
            <a:r>
              <a:rPr lang="en-IN" sz="2800" u="sng" dirty="0">
                <a:solidFill>
                  <a:srgbClr val="C00000"/>
                </a:solidFill>
              </a:rPr>
              <a:t>INDEX PAGE</a:t>
            </a:r>
            <a:endParaRPr lang="en-US" sz="2800" u="sng" dirty="0">
              <a:solidFill>
                <a:srgbClr val="C00000"/>
              </a:solidFill>
            </a:endParaRPr>
          </a:p>
        </p:txBody>
      </p:sp>
      <p:sp>
        <p:nvSpPr>
          <p:cNvPr id="4" name="Date Placeholder 3"/>
          <p:cNvSpPr>
            <a:spLocks noGrp="1"/>
          </p:cNvSpPr>
          <p:nvPr>
            <p:ph type="dt" sz="half" idx="10"/>
          </p:nvPr>
        </p:nvSpPr>
        <p:spPr>
          <a:xfrm>
            <a:off x="231120" y="6350526"/>
            <a:ext cx="2133600" cy="365125"/>
          </a:xfrm>
        </p:spPr>
        <p:txBody>
          <a:bodyPr/>
          <a:lstStyle/>
          <a:p>
            <a:r>
              <a:rPr lang="en-US" sz="1500" b="1" dirty="0">
                <a:latin typeface="Times New Roman" panose="02020603050405020304" pitchFamily="18" charset="0"/>
                <a:cs typeface="Times New Roman" panose="02020603050405020304" pitchFamily="18" charset="0"/>
              </a:rPr>
              <a:t>21/04/2025</a:t>
            </a:r>
          </a:p>
        </p:txBody>
      </p:sp>
      <p:sp>
        <p:nvSpPr>
          <p:cNvPr id="5" name="Footer Placeholder 4"/>
          <p:cNvSpPr>
            <a:spLocks noGrp="1"/>
          </p:cNvSpPr>
          <p:nvPr>
            <p:ph type="ftr" sz="quarter" idx="11"/>
          </p:nvPr>
        </p:nvSpPr>
        <p:spPr>
          <a:xfrm>
            <a:off x="2483768" y="6350526"/>
            <a:ext cx="6048672" cy="340147"/>
          </a:xfrm>
        </p:spPr>
        <p:txBody>
          <a:bodyPr/>
          <a:lstStyle/>
          <a:p>
            <a:r>
              <a:rPr lang="en-US" sz="1500" b="1" dirty="0">
                <a:latin typeface="Times New Roman" panose="02020603050405020304" pitchFamily="18" charset="0"/>
                <a:cs typeface="Times New Roman" panose="02020603050405020304" pitchFamily="18" charset="0"/>
              </a:rPr>
              <a:t>Department of CSE(CYBER SECURITY) Major project design review</a:t>
            </a:r>
          </a:p>
        </p:txBody>
      </p:sp>
      <p:pic>
        <p:nvPicPr>
          <p:cNvPr id="1028" name="Picture 4"/>
          <p:cNvPicPr>
            <a:picLocks noChangeAspect="1" noChangeArrowheads="1"/>
          </p:cNvPicPr>
          <p:nvPr/>
        </p:nvPicPr>
        <p:blipFill>
          <a:blip r:embed="rId3" cstate="print"/>
          <a:srcRect/>
          <a:stretch>
            <a:fillRect/>
          </a:stretch>
        </p:blipFill>
        <p:spPr bwMode="auto">
          <a:xfrm>
            <a:off x="251520" y="188639"/>
            <a:ext cx="8568952" cy="1080119"/>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2640854483"/>
              </p:ext>
            </p:extLst>
          </p:nvPr>
        </p:nvGraphicFramePr>
        <p:xfrm>
          <a:off x="231120" y="1789539"/>
          <a:ext cx="8733368" cy="4480560"/>
        </p:xfrm>
        <a:graphic>
          <a:graphicData uri="http://schemas.openxmlformats.org/drawingml/2006/table">
            <a:tbl>
              <a:tblPr firstRow="1" bandRow="1">
                <a:tableStyleId>{5C22544A-7EE6-4342-B048-85BDC9FD1C3A}</a:tableStyleId>
              </a:tblPr>
              <a:tblGrid>
                <a:gridCol w="1174235">
                  <a:extLst>
                    <a:ext uri="{9D8B030D-6E8A-4147-A177-3AD203B41FA5}">
                      <a16:colId xmlns:a16="http://schemas.microsoft.com/office/drawing/2014/main" val="20000"/>
                    </a:ext>
                  </a:extLst>
                </a:gridCol>
                <a:gridCol w="4636711">
                  <a:extLst>
                    <a:ext uri="{9D8B030D-6E8A-4147-A177-3AD203B41FA5}">
                      <a16:colId xmlns:a16="http://schemas.microsoft.com/office/drawing/2014/main" val="20001"/>
                    </a:ext>
                  </a:extLst>
                </a:gridCol>
                <a:gridCol w="2922422">
                  <a:extLst>
                    <a:ext uri="{9D8B030D-6E8A-4147-A177-3AD203B41FA5}">
                      <a16:colId xmlns:a16="http://schemas.microsoft.com/office/drawing/2014/main" val="20002"/>
                    </a:ext>
                  </a:extLst>
                </a:gridCol>
              </a:tblGrid>
              <a:tr h="337851">
                <a:tc>
                  <a:txBody>
                    <a:bodyPr/>
                    <a:lstStyle/>
                    <a:p>
                      <a:r>
                        <a:rPr lang="en-IN" dirty="0" err="1"/>
                        <a:t>Sl.No</a:t>
                      </a:r>
                      <a:endParaRPr lang="en-US" dirty="0"/>
                    </a:p>
                  </a:txBody>
                  <a:tcPr/>
                </a:tc>
                <a:tc>
                  <a:txBody>
                    <a:bodyPr/>
                    <a:lstStyle/>
                    <a:p>
                      <a:r>
                        <a:rPr lang="en-IN" dirty="0"/>
                        <a:t>Topic</a:t>
                      </a:r>
                      <a:r>
                        <a:rPr lang="en-IN" baseline="0" dirty="0"/>
                        <a:t> Name</a:t>
                      </a:r>
                      <a:endParaRPr lang="en-US" dirty="0"/>
                    </a:p>
                  </a:txBody>
                  <a:tcPr/>
                </a:tc>
                <a:tc>
                  <a:txBody>
                    <a:bodyPr/>
                    <a:lstStyle/>
                    <a:p>
                      <a:r>
                        <a:rPr lang="en-IN" dirty="0"/>
                        <a:t>Slide no</a:t>
                      </a:r>
                      <a:endParaRPr lang="en-US" dirty="0"/>
                    </a:p>
                  </a:txBody>
                  <a:tcPr/>
                </a:tc>
                <a:extLst>
                  <a:ext uri="{0D108BD9-81ED-4DB2-BD59-A6C34878D82A}">
                    <a16:rowId xmlns:a16="http://schemas.microsoft.com/office/drawing/2014/main" val="10000"/>
                  </a:ext>
                </a:extLst>
              </a:tr>
              <a:tr h="422314">
                <a:tc>
                  <a:txBody>
                    <a:bodyPr/>
                    <a:lstStyle/>
                    <a:p>
                      <a:r>
                        <a:rPr lang="en-I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0001"/>
                  </a:ext>
                </a:extLst>
              </a:tr>
              <a:tr h="422314">
                <a:tc>
                  <a:txBody>
                    <a:bodyPr/>
                    <a:lstStyle/>
                    <a:p>
                      <a:r>
                        <a:rPr lang="en-IN" sz="2400" dirty="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Problem Statement</a:t>
                      </a:r>
                    </a:p>
                  </a:txBody>
                  <a:tcPr/>
                </a:tc>
                <a:tc>
                  <a:txBody>
                    <a:bodyPr/>
                    <a:lstStyle/>
                    <a:p>
                      <a:r>
                        <a:rPr lang="en-US" sz="24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0002"/>
                  </a:ext>
                </a:extLst>
              </a:tr>
              <a:tr h="422314">
                <a:tc>
                  <a:txBody>
                    <a:bodyPr/>
                    <a:lstStyle/>
                    <a:p>
                      <a:r>
                        <a:rPr lang="en-IN" sz="2400" dirty="0">
                          <a:latin typeface="Times New Roman" panose="02020603050405020304" pitchFamily="18" charset="0"/>
                          <a:cs typeface="Times New Roman" panose="02020603050405020304" pitchFamily="18" charset="0"/>
                        </a:rPr>
                        <a:t>3</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Existing System</a:t>
                      </a:r>
                    </a:p>
                  </a:txBody>
                  <a:tcPr/>
                </a:tc>
                <a:tc>
                  <a:txBody>
                    <a:bodyPr/>
                    <a:lstStyle/>
                    <a:p>
                      <a:r>
                        <a:rPr lang="en-US" sz="24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0003"/>
                  </a:ext>
                </a:extLst>
              </a:tr>
              <a:tr h="422314">
                <a:tc>
                  <a:txBody>
                    <a:bodyPr/>
                    <a:lstStyle/>
                    <a:p>
                      <a:r>
                        <a:rPr lang="en-IN" sz="2400" dirty="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Proposed System</a:t>
                      </a:r>
                    </a:p>
                  </a:txBody>
                  <a:tcPr/>
                </a:tc>
                <a:tc>
                  <a:txBody>
                    <a:bodyPr/>
                    <a:lstStyle/>
                    <a:p>
                      <a:r>
                        <a:rPr lang="en-US" sz="24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10004"/>
                  </a:ext>
                </a:extLst>
              </a:tr>
              <a:tr h="422314">
                <a:tc>
                  <a:txBody>
                    <a:bodyPr/>
                    <a:lstStyle/>
                    <a:p>
                      <a:r>
                        <a:rPr lang="en-IN" sz="2400" dirty="0">
                          <a:latin typeface="Times New Roman" panose="02020603050405020304" pitchFamily="18" charset="0"/>
                          <a:cs typeface="Times New Roman" panose="02020603050405020304" pitchFamily="18" charset="0"/>
                        </a:rPr>
                        <a:t>5</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System Architecture</a:t>
                      </a:r>
                    </a:p>
                  </a:txBody>
                  <a:tcPr/>
                </a:tc>
                <a:tc>
                  <a:txBody>
                    <a:bodyPr/>
                    <a:lstStyle/>
                    <a:p>
                      <a:r>
                        <a:rPr lang="en-US" sz="24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10005"/>
                  </a:ext>
                </a:extLst>
              </a:tr>
              <a:tr h="422314">
                <a:tc>
                  <a:txBody>
                    <a:bodyPr/>
                    <a:lstStyle/>
                    <a:p>
                      <a:r>
                        <a:rPr lang="en-IN" sz="2400" dirty="0">
                          <a:latin typeface="Times New Roman" panose="02020603050405020304" pitchFamily="18" charset="0"/>
                          <a:cs typeface="Times New Roman" panose="02020603050405020304" pitchFamily="18" charset="0"/>
                        </a:rPr>
                        <a:t>6</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UML Diagrams</a:t>
                      </a:r>
                    </a:p>
                  </a:txBody>
                  <a:tcPr/>
                </a:tc>
                <a:tc>
                  <a:txBody>
                    <a:bodyPr/>
                    <a:lstStyle/>
                    <a:p>
                      <a:r>
                        <a:rPr lang="en-US" sz="2400"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0006"/>
                  </a:ext>
                </a:extLst>
              </a:tr>
              <a:tr h="422314">
                <a:tc>
                  <a:txBody>
                    <a:bodyPr/>
                    <a:lstStyle/>
                    <a:p>
                      <a:r>
                        <a:rPr lang="en-IN" sz="2400" dirty="0">
                          <a:latin typeface="Times New Roman" panose="02020603050405020304" pitchFamily="18" charset="0"/>
                          <a:cs typeface="Times New Roman" panose="02020603050405020304" pitchFamily="18" charset="0"/>
                        </a:rPr>
                        <a:t>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Methodology</a:t>
                      </a:r>
                    </a:p>
                  </a:txBody>
                  <a:tcPr/>
                </a:tc>
                <a:tc>
                  <a:txBody>
                    <a:bodyPr/>
                    <a:lstStyle/>
                    <a:p>
                      <a:r>
                        <a:rPr lang="en-US" sz="240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10007"/>
                  </a:ext>
                </a:extLst>
              </a:tr>
              <a:tr h="422314">
                <a:tc>
                  <a:txBody>
                    <a:bodyPr/>
                    <a:lstStyle/>
                    <a:p>
                      <a:r>
                        <a:rPr lang="en-US" sz="2400" dirty="0">
                          <a:latin typeface="Times New Roman" panose="02020603050405020304" pitchFamily="18" charset="0"/>
                          <a:cs typeface="Times New Roman" panose="02020603050405020304" pitchFamily="18"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Execution</a:t>
                      </a:r>
                    </a:p>
                  </a:txBody>
                  <a:tcPr/>
                </a:tc>
                <a:tc>
                  <a:txBody>
                    <a:bodyPr/>
                    <a:lstStyle/>
                    <a:p>
                      <a:r>
                        <a:rPr lang="en-US" sz="2400" dirty="0">
                          <a:latin typeface="Times New Roman" panose="02020603050405020304" pitchFamily="18" charset="0"/>
                          <a:cs typeface="Times New Roman" panose="02020603050405020304" pitchFamily="18" charset="0"/>
                        </a:rPr>
                        <a:t>17</a:t>
                      </a:r>
                    </a:p>
                  </a:txBody>
                  <a:tcPr/>
                </a:tc>
                <a:extLst>
                  <a:ext uri="{0D108BD9-81ED-4DB2-BD59-A6C34878D82A}">
                    <a16:rowId xmlns:a16="http://schemas.microsoft.com/office/drawing/2014/main" val="2124704992"/>
                  </a:ext>
                </a:extLst>
              </a:tr>
              <a:tr h="422314">
                <a:tc>
                  <a:txBody>
                    <a:bodyPr/>
                    <a:lstStyle/>
                    <a:p>
                      <a:r>
                        <a:rPr lang="en-US" sz="2400" dirty="0">
                          <a:latin typeface="Times New Roman" panose="02020603050405020304" pitchFamily="18" charset="0"/>
                          <a:cs typeface="Times New Roman" panose="02020603050405020304" pitchFamily="18" charset="0"/>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Conclusion</a:t>
                      </a:r>
                    </a:p>
                  </a:txBody>
                  <a:tcPr/>
                </a:tc>
                <a:tc>
                  <a:txBody>
                    <a:bodyPr/>
                    <a:lstStyle/>
                    <a:p>
                      <a:r>
                        <a:rPr lang="en-US" sz="2400" dirty="0">
                          <a:latin typeface="Times New Roman" panose="02020603050405020304" pitchFamily="18" charset="0"/>
                          <a:cs typeface="Times New Roman" panose="02020603050405020304" pitchFamily="18" charset="0"/>
                        </a:rPr>
                        <a:t>23</a:t>
                      </a:r>
                    </a:p>
                  </a:txBody>
                  <a:tcPr/>
                </a:tc>
                <a:extLst>
                  <a:ext uri="{0D108BD9-81ED-4DB2-BD59-A6C34878D82A}">
                    <a16:rowId xmlns:a16="http://schemas.microsoft.com/office/drawing/2014/main" val="2697361547"/>
                  </a:ext>
                </a:extLst>
              </a:tr>
            </a:tbl>
          </a:graphicData>
        </a:graphic>
      </p:graphicFrame>
      <p:sp>
        <p:nvSpPr>
          <p:cNvPr id="8" name="Slide Number Placeholder 7"/>
          <p:cNvSpPr>
            <a:spLocks noGrp="1"/>
          </p:cNvSpPr>
          <p:nvPr>
            <p:ph type="sldNum" sz="quarter" idx="12"/>
          </p:nvPr>
        </p:nvSpPr>
        <p:spPr/>
        <p:txBody>
          <a:bodyPr/>
          <a:lstStyle/>
          <a:p>
            <a:fld id="{136150E9-173E-463C-8799-C8C94DB0C923}"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15DA8-3F0E-AFC1-712E-CA2CA580031E}"/>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50738064-A9A6-3B8C-8CB2-A66127B38DAD}"/>
              </a:ext>
            </a:extLst>
          </p:cNvPr>
          <p:cNvSpPr>
            <a:spLocks noGrp="1"/>
          </p:cNvSpPr>
          <p:nvPr>
            <p:ph type="dt" sz="half" idx="10"/>
          </p:nvPr>
        </p:nvSpPr>
        <p:spPr/>
        <p:txBody>
          <a:bodyPr/>
          <a:lstStyle/>
          <a:p>
            <a:r>
              <a:rPr lang="en-US" dirty="0"/>
              <a:t>21/04/2025</a:t>
            </a:r>
          </a:p>
        </p:txBody>
      </p:sp>
      <p:sp>
        <p:nvSpPr>
          <p:cNvPr id="3" name="Footer Placeholder 2">
            <a:extLst>
              <a:ext uri="{FF2B5EF4-FFF2-40B4-BE49-F238E27FC236}">
                <a16:creationId xmlns:a16="http://schemas.microsoft.com/office/drawing/2014/main" id="{A1F5128F-74FE-B7B8-B53A-362464D3A4F3}"/>
              </a:ext>
            </a:extLst>
          </p:cNvPr>
          <p:cNvSpPr>
            <a:spLocks noGrp="1"/>
          </p:cNvSpPr>
          <p:nvPr>
            <p:ph type="ftr" sz="quarter" idx="11"/>
          </p:nvPr>
        </p:nvSpPr>
        <p:spPr>
          <a:xfrm>
            <a:off x="3124200" y="6356350"/>
            <a:ext cx="4760168" cy="365125"/>
          </a:xfrm>
        </p:spPr>
        <p:txBody>
          <a:bodyPr/>
          <a:lstStyle/>
          <a:p>
            <a:r>
              <a:rPr lang="en-US" dirty="0"/>
              <a:t>Department of CSE(CYBER SECURITY) Major Project Execution Review </a:t>
            </a:r>
          </a:p>
        </p:txBody>
      </p:sp>
      <p:sp>
        <p:nvSpPr>
          <p:cNvPr id="4" name="Slide Number Placeholder 3">
            <a:extLst>
              <a:ext uri="{FF2B5EF4-FFF2-40B4-BE49-F238E27FC236}">
                <a16:creationId xmlns:a16="http://schemas.microsoft.com/office/drawing/2014/main" id="{A55378BF-30A5-5D00-BCA3-4A5B2CF5CD79}"/>
              </a:ext>
            </a:extLst>
          </p:cNvPr>
          <p:cNvSpPr>
            <a:spLocks noGrp="1"/>
          </p:cNvSpPr>
          <p:nvPr>
            <p:ph type="sldNum" sz="quarter" idx="12"/>
          </p:nvPr>
        </p:nvSpPr>
        <p:spPr/>
        <p:txBody>
          <a:bodyPr/>
          <a:lstStyle/>
          <a:p>
            <a:fld id="{136150E9-173E-463C-8799-C8C94DB0C923}" type="slidenum">
              <a:rPr lang="en-US" smtClean="0"/>
              <a:t>20</a:t>
            </a:fld>
            <a:endParaRPr lang="en-US"/>
          </a:p>
        </p:txBody>
      </p:sp>
      <p:pic>
        <p:nvPicPr>
          <p:cNvPr id="6" name="Picture 5">
            <a:extLst>
              <a:ext uri="{FF2B5EF4-FFF2-40B4-BE49-F238E27FC236}">
                <a16:creationId xmlns:a16="http://schemas.microsoft.com/office/drawing/2014/main" id="{0F470499-A7E9-DD0A-C9C4-63F3C21350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51520" y="613772"/>
            <a:ext cx="4896544" cy="2464857"/>
          </a:xfrm>
          <a:prstGeom prst="rect">
            <a:avLst/>
          </a:prstGeom>
        </p:spPr>
      </p:pic>
      <p:pic>
        <p:nvPicPr>
          <p:cNvPr id="8" name="Picture 7">
            <a:extLst>
              <a:ext uri="{FF2B5EF4-FFF2-40B4-BE49-F238E27FC236}">
                <a16:creationId xmlns:a16="http://schemas.microsoft.com/office/drawing/2014/main" id="{42D37578-69DF-CE6F-0AC7-39298D01CCF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363870" y="3699788"/>
            <a:ext cx="5584612" cy="2266737"/>
          </a:xfrm>
          <a:prstGeom prst="rect">
            <a:avLst/>
          </a:prstGeom>
        </p:spPr>
      </p:pic>
      <p:sp>
        <p:nvSpPr>
          <p:cNvPr id="5" name="TextBox 4">
            <a:extLst>
              <a:ext uri="{FF2B5EF4-FFF2-40B4-BE49-F238E27FC236}">
                <a16:creationId xmlns:a16="http://schemas.microsoft.com/office/drawing/2014/main" id="{265BE6B8-D16E-DC82-E3BB-FD0ED1A33318}"/>
              </a:ext>
            </a:extLst>
          </p:cNvPr>
          <p:cNvSpPr txBox="1"/>
          <p:nvPr/>
        </p:nvSpPr>
        <p:spPr>
          <a:xfrm>
            <a:off x="5364088" y="908720"/>
            <a:ext cx="3384376" cy="646331"/>
          </a:xfrm>
          <a:prstGeom prst="rect">
            <a:avLst/>
          </a:prstGeom>
          <a:noFill/>
        </p:spPr>
        <p:txBody>
          <a:bodyPr wrap="square" rtlCol="0">
            <a:spAutoFit/>
          </a:bodyPr>
          <a:lstStyle/>
          <a:p>
            <a:r>
              <a:rPr lang="en-IN" dirty="0">
                <a:solidFill>
                  <a:srgbClr val="FF0000"/>
                </a:solidFill>
              </a:rPr>
              <a:t>Step 5: </a:t>
            </a:r>
            <a:r>
              <a:rPr lang="en-IN" dirty="0"/>
              <a:t>Extension Rules Matching                                   From Cache</a:t>
            </a:r>
          </a:p>
        </p:txBody>
      </p:sp>
      <p:sp>
        <p:nvSpPr>
          <p:cNvPr id="7" name="TextBox 6">
            <a:extLst>
              <a:ext uri="{FF2B5EF4-FFF2-40B4-BE49-F238E27FC236}">
                <a16:creationId xmlns:a16="http://schemas.microsoft.com/office/drawing/2014/main" id="{5E0B24B2-7887-873A-7AFA-BBBE8103DEB4}"/>
              </a:ext>
            </a:extLst>
          </p:cNvPr>
          <p:cNvSpPr txBox="1"/>
          <p:nvPr/>
        </p:nvSpPr>
        <p:spPr>
          <a:xfrm>
            <a:off x="251520" y="4725144"/>
            <a:ext cx="3024336" cy="646331"/>
          </a:xfrm>
          <a:prstGeom prst="rect">
            <a:avLst/>
          </a:prstGeom>
          <a:noFill/>
        </p:spPr>
        <p:txBody>
          <a:bodyPr wrap="square" rtlCol="0">
            <a:spAutoFit/>
          </a:bodyPr>
          <a:lstStyle/>
          <a:p>
            <a:r>
              <a:rPr lang="en-IN" dirty="0">
                <a:solidFill>
                  <a:srgbClr val="FF0000"/>
                </a:solidFill>
              </a:rPr>
              <a:t>Step 6: </a:t>
            </a:r>
            <a:r>
              <a:rPr lang="en-IN" dirty="0"/>
              <a:t>Withdraw Transaction         Graph</a:t>
            </a:r>
          </a:p>
        </p:txBody>
      </p:sp>
    </p:spTree>
    <p:extLst>
      <p:ext uri="{BB962C8B-B14F-4D97-AF65-F5344CB8AC3E}">
        <p14:creationId xmlns:p14="http://schemas.microsoft.com/office/powerpoint/2010/main" val="3629736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AEBF8-4B46-4705-554A-3D3B2D521FFE}"/>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25DFBDA7-D48F-D0FC-DD99-1DB4281AF1E1}"/>
              </a:ext>
            </a:extLst>
          </p:cNvPr>
          <p:cNvSpPr>
            <a:spLocks noGrp="1"/>
          </p:cNvSpPr>
          <p:nvPr>
            <p:ph type="dt" sz="half" idx="10"/>
          </p:nvPr>
        </p:nvSpPr>
        <p:spPr/>
        <p:txBody>
          <a:bodyPr/>
          <a:lstStyle/>
          <a:p>
            <a:r>
              <a:rPr lang="en-US" dirty="0"/>
              <a:t>21/04/2025</a:t>
            </a:r>
          </a:p>
        </p:txBody>
      </p:sp>
      <p:sp>
        <p:nvSpPr>
          <p:cNvPr id="3" name="Footer Placeholder 2">
            <a:extLst>
              <a:ext uri="{FF2B5EF4-FFF2-40B4-BE49-F238E27FC236}">
                <a16:creationId xmlns:a16="http://schemas.microsoft.com/office/drawing/2014/main" id="{02086C85-3E03-EF91-438F-F806A808E9CA}"/>
              </a:ext>
            </a:extLst>
          </p:cNvPr>
          <p:cNvSpPr>
            <a:spLocks noGrp="1"/>
          </p:cNvSpPr>
          <p:nvPr>
            <p:ph type="ftr" sz="quarter" idx="11"/>
          </p:nvPr>
        </p:nvSpPr>
        <p:spPr>
          <a:xfrm>
            <a:off x="3124200" y="6356350"/>
            <a:ext cx="5048200" cy="365125"/>
          </a:xfrm>
        </p:spPr>
        <p:txBody>
          <a:bodyPr/>
          <a:lstStyle/>
          <a:p>
            <a:r>
              <a:rPr lang="en-US" dirty="0"/>
              <a:t>Department of CSE(CYBER SECURITY) Major Project Execution Review </a:t>
            </a:r>
          </a:p>
        </p:txBody>
      </p:sp>
      <p:sp>
        <p:nvSpPr>
          <p:cNvPr id="4" name="Slide Number Placeholder 3">
            <a:extLst>
              <a:ext uri="{FF2B5EF4-FFF2-40B4-BE49-F238E27FC236}">
                <a16:creationId xmlns:a16="http://schemas.microsoft.com/office/drawing/2014/main" id="{05F03897-2F5F-537C-0E3B-45B4B8FAEF7E}"/>
              </a:ext>
            </a:extLst>
          </p:cNvPr>
          <p:cNvSpPr>
            <a:spLocks noGrp="1"/>
          </p:cNvSpPr>
          <p:nvPr>
            <p:ph type="sldNum" sz="quarter" idx="12"/>
          </p:nvPr>
        </p:nvSpPr>
        <p:spPr/>
        <p:txBody>
          <a:bodyPr/>
          <a:lstStyle/>
          <a:p>
            <a:fld id="{136150E9-173E-463C-8799-C8C94DB0C923}" type="slidenum">
              <a:rPr lang="en-US" smtClean="0"/>
              <a:t>21</a:t>
            </a:fld>
            <a:endParaRPr lang="en-US"/>
          </a:p>
        </p:txBody>
      </p:sp>
      <p:pic>
        <p:nvPicPr>
          <p:cNvPr id="6" name="Picture 5">
            <a:extLst>
              <a:ext uri="{FF2B5EF4-FFF2-40B4-BE49-F238E27FC236}">
                <a16:creationId xmlns:a16="http://schemas.microsoft.com/office/drawing/2014/main" id="{94B3B5AB-0510-2A0E-F29C-FADBEE24791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51520" y="836881"/>
            <a:ext cx="4896544" cy="2018639"/>
          </a:xfrm>
          <a:prstGeom prst="rect">
            <a:avLst/>
          </a:prstGeom>
        </p:spPr>
      </p:pic>
      <p:pic>
        <p:nvPicPr>
          <p:cNvPr id="8" name="Picture 7">
            <a:extLst>
              <a:ext uri="{FF2B5EF4-FFF2-40B4-BE49-F238E27FC236}">
                <a16:creationId xmlns:a16="http://schemas.microsoft.com/office/drawing/2014/main" id="{FF867641-00E5-8406-4BE2-09ED006229C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450604" y="3699788"/>
            <a:ext cx="5411143" cy="2266737"/>
          </a:xfrm>
          <a:prstGeom prst="rect">
            <a:avLst/>
          </a:prstGeom>
        </p:spPr>
      </p:pic>
      <p:sp>
        <p:nvSpPr>
          <p:cNvPr id="5" name="TextBox 4">
            <a:extLst>
              <a:ext uri="{FF2B5EF4-FFF2-40B4-BE49-F238E27FC236}">
                <a16:creationId xmlns:a16="http://schemas.microsoft.com/office/drawing/2014/main" id="{1DA4484C-7AFD-8CC1-EE9A-CFDE5F80A4B2}"/>
              </a:ext>
            </a:extLst>
          </p:cNvPr>
          <p:cNvSpPr txBox="1"/>
          <p:nvPr/>
        </p:nvSpPr>
        <p:spPr>
          <a:xfrm>
            <a:off x="5436096" y="1412776"/>
            <a:ext cx="3600400" cy="369332"/>
          </a:xfrm>
          <a:prstGeom prst="rect">
            <a:avLst/>
          </a:prstGeom>
          <a:noFill/>
        </p:spPr>
        <p:txBody>
          <a:bodyPr wrap="square" rtlCol="0">
            <a:spAutoFit/>
          </a:bodyPr>
          <a:lstStyle/>
          <a:p>
            <a:r>
              <a:rPr lang="en-IN" dirty="0">
                <a:solidFill>
                  <a:srgbClr val="FF0000"/>
                </a:solidFill>
              </a:rPr>
              <a:t>Step 7: </a:t>
            </a:r>
            <a:r>
              <a:rPr lang="en-IN" dirty="0"/>
              <a:t>Deposit Transaction Graph</a:t>
            </a:r>
          </a:p>
        </p:txBody>
      </p:sp>
      <p:sp>
        <p:nvSpPr>
          <p:cNvPr id="7" name="TextBox 6">
            <a:extLst>
              <a:ext uri="{FF2B5EF4-FFF2-40B4-BE49-F238E27FC236}">
                <a16:creationId xmlns:a16="http://schemas.microsoft.com/office/drawing/2014/main" id="{C3EB2173-0A3F-91E3-D40D-CC029A70CB5A}"/>
              </a:ext>
            </a:extLst>
          </p:cNvPr>
          <p:cNvSpPr txBox="1"/>
          <p:nvPr/>
        </p:nvSpPr>
        <p:spPr>
          <a:xfrm>
            <a:off x="251520" y="4077072"/>
            <a:ext cx="3199084" cy="646331"/>
          </a:xfrm>
          <a:prstGeom prst="rect">
            <a:avLst/>
          </a:prstGeom>
          <a:noFill/>
        </p:spPr>
        <p:txBody>
          <a:bodyPr wrap="square" rtlCol="0">
            <a:spAutoFit/>
          </a:bodyPr>
          <a:lstStyle/>
          <a:p>
            <a:pPr algn="ctr"/>
            <a:r>
              <a:rPr lang="en-IN" dirty="0">
                <a:solidFill>
                  <a:srgbClr val="FF0000"/>
                </a:solidFill>
              </a:rPr>
              <a:t>Step 8: </a:t>
            </a:r>
            <a:r>
              <a:rPr lang="en-IN" dirty="0"/>
              <a:t>Processing Time Distribution</a:t>
            </a:r>
          </a:p>
        </p:txBody>
      </p:sp>
    </p:spTree>
    <p:extLst>
      <p:ext uri="{BB962C8B-B14F-4D97-AF65-F5344CB8AC3E}">
        <p14:creationId xmlns:p14="http://schemas.microsoft.com/office/powerpoint/2010/main" val="6386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85E6E-0AFB-D254-753D-D33763D21379}"/>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494135C5-5EC9-89FA-7896-5E8F5A43A4FF}"/>
              </a:ext>
            </a:extLst>
          </p:cNvPr>
          <p:cNvSpPr>
            <a:spLocks noGrp="1"/>
          </p:cNvSpPr>
          <p:nvPr>
            <p:ph type="dt" sz="half" idx="10"/>
          </p:nvPr>
        </p:nvSpPr>
        <p:spPr/>
        <p:txBody>
          <a:bodyPr/>
          <a:lstStyle/>
          <a:p>
            <a:r>
              <a:rPr lang="en-US" dirty="0"/>
              <a:t>21/04/2025</a:t>
            </a:r>
          </a:p>
        </p:txBody>
      </p:sp>
      <p:sp>
        <p:nvSpPr>
          <p:cNvPr id="3" name="Footer Placeholder 2">
            <a:extLst>
              <a:ext uri="{FF2B5EF4-FFF2-40B4-BE49-F238E27FC236}">
                <a16:creationId xmlns:a16="http://schemas.microsoft.com/office/drawing/2014/main" id="{EED687AD-0149-6D25-D150-D689EBDE0DF2}"/>
              </a:ext>
            </a:extLst>
          </p:cNvPr>
          <p:cNvSpPr>
            <a:spLocks noGrp="1"/>
          </p:cNvSpPr>
          <p:nvPr>
            <p:ph type="ftr" sz="quarter" idx="11"/>
          </p:nvPr>
        </p:nvSpPr>
        <p:spPr>
          <a:xfrm>
            <a:off x="3124200" y="6356350"/>
            <a:ext cx="5192216" cy="365125"/>
          </a:xfrm>
        </p:spPr>
        <p:txBody>
          <a:bodyPr/>
          <a:lstStyle/>
          <a:p>
            <a:r>
              <a:rPr lang="en-US" dirty="0"/>
              <a:t>Department of CSE(CYBER SECURITY) Major Project Execution Review </a:t>
            </a:r>
          </a:p>
        </p:txBody>
      </p:sp>
      <p:sp>
        <p:nvSpPr>
          <p:cNvPr id="4" name="Slide Number Placeholder 3">
            <a:extLst>
              <a:ext uri="{FF2B5EF4-FFF2-40B4-BE49-F238E27FC236}">
                <a16:creationId xmlns:a16="http://schemas.microsoft.com/office/drawing/2014/main" id="{B2027150-99A9-CA28-A074-7B719200A617}"/>
              </a:ext>
            </a:extLst>
          </p:cNvPr>
          <p:cNvSpPr>
            <a:spLocks noGrp="1"/>
          </p:cNvSpPr>
          <p:nvPr>
            <p:ph type="sldNum" sz="quarter" idx="12"/>
          </p:nvPr>
        </p:nvSpPr>
        <p:spPr/>
        <p:txBody>
          <a:bodyPr/>
          <a:lstStyle/>
          <a:p>
            <a:fld id="{136150E9-173E-463C-8799-C8C94DB0C923}" type="slidenum">
              <a:rPr lang="en-US" smtClean="0"/>
              <a:t>22</a:t>
            </a:fld>
            <a:endParaRPr lang="en-US"/>
          </a:p>
        </p:txBody>
      </p:sp>
      <p:pic>
        <p:nvPicPr>
          <p:cNvPr id="6" name="Picture 5">
            <a:extLst>
              <a:ext uri="{FF2B5EF4-FFF2-40B4-BE49-F238E27FC236}">
                <a16:creationId xmlns:a16="http://schemas.microsoft.com/office/drawing/2014/main" id="{F50EC00F-CD27-028A-338B-D4F6EF8B10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1520" y="188640"/>
            <a:ext cx="4896544" cy="2519649"/>
          </a:xfrm>
          <a:prstGeom prst="rect">
            <a:avLst/>
          </a:prstGeom>
        </p:spPr>
      </p:pic>
      <p:pic>
        <p:nvPicPr>
          <p:cNvPr id="8" name="Picture 7">
            <a:extLst>
              <a:ext uri="{FF2B5EF4-FFF2-40B4-BE49-F238E27FC236}">
                <a16:creationId xmlns:a16="http://schemas.microsoft.com/office/drawing/2014/main" id="{585AE81A-E9C9-A666-9DF9-B6D7C8CC917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860032" y="2719398"/>
            <a:ext cx="4044842" cy="3258236"/>
          </a:xfrm>
          <a:prstGeom prst="rect">
            <a:avLst/>
          </a:prstGeom>
        </p:spPr>
      </p:pic>
      <p:sp>
        <p:nvSpPr>
          <p:cNvPr id="5" name="TextBox 4">
            <a:extLst>
              <a:ext uri="{FF2B5EF4-FFF2-40B4-BE49-F238E27FC236}">
                <a16:creationId xmlns:a16="http://schemas.microsoft.com/office/drawing/2014/main" id="{1DF3DF8B-591D-7339-BD73-0B6843AA5AC6}"/>
              </a:ext>
            </a:extLst>
          </p:cNvPr>
          <p:cNvSpPr txBox="1"/>
          <p:nvPr/>
        </p:nvSpPr>
        <p:spPr>
          <a:xfrm>
            <a:off x="5580112" y="908720"/>
            <a:ext cx="3456384" cy="369332"/>
          </a:xfrm>
          <a:prstGeom prst="rect">
            <a:avLst/>
          </a:prstGeom>
          <a:noFill/>
        </p:spPr>
        <p:txBody>
          <a:bodyPr wrap="square" rtlCol="0">
            <a:spAutoFit/>
          </a:bodyPr>
          <a:lstStyle/>
          <a:p>
            <a:r>
              <a:rPr lang="en-IN" dirty="0">
                <a:solidFill>
                  <a:srgbClr val="FF0000"/>
                </a:solidFill>
              </a:rPr>
              <a:t>Step 9: </a:t>
            </a:r>
            <a:r>
              <a:rPr lang="en-IN" dirty="0"/>
              <a:t>Pattern Summary Report</a:t>
            </a:r>
          </a:p>
        </p:txBody>
      </p:sp>
      <p:sp>
        <p:nvSpPr>
          <p:cNvPr id="7" name="TextBox 6">
            <a:extLst>
              <a:ext uri="{FF2B5EF4-FFF2-40B4-BE49-F238E27FC236}">
                <a16:creationId xmlns:a16="http://schemas.microsoft.com/office/drawing/2014/main" id="{E403AAA1-9E03-0337-DEDF-D80CCBE90411}"/>
              </a:ext>
            </a:extLst>
          </p:cNvPr>
          <p:cNvSpPr txBox="1"/>
          <p:nvPr/>
        </p:nvSpPr>
        <p:spPr>
          <a:xfrm>
            <a:off x="457200" y="3861048"/>
            <a:ext cx="4114800" cy="369332"/>
          </a:xfrm>
          <a:prstGeom prst="rect">
            <a:avLst/>
          </a:prstGeom>
          <a:noFill/>
        </p:spPr>
        <p:txBody>
          <a:bodyPr wrap="square" rtlCol="0">
            <a:spAutoFit/>
          </a:bodyPr>
          <a:lstStyle/>
          <a:p>
            <a:r>
              <a:rPr lang="en-IN" dirty="0">
                <a:solidFill>
                  <a:srgbClr val="FF0000"/>
                </a:solidFill>
              </a:rPr>
              <a:t>Step 10: </a:t>
            </a:r>
            <a:r>
              <a:rPr lang="en-IN" dirty="0"/>
              <a:t>Addresses Detailed Information </a:t>
            </a:r>
          </a:p>
        </p:txBody>
      </p:sp>
    </p:spTree>
    <p:extLst>
      <p:ext uri="{BB962C8B-B14F-4D97-AF65-F5344CB8AC3E}">
        <p14:creationId xmlns:p14="http://schemas.microsoft.com/office/powerpoint/2010/main" val="668608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6632"/>
            <a:ext cx="8820472" cy="1368152"/>
          </a:xfrm>
        </p:spPr>
        <p:txBody>
          <a:bodyPr>
            <a:normAutofit/>
          </a:bodyPr>
          <a:lstStyle/>
          <a:p>
            <a:endParaRPr lang="en-US" sz="3200" dirty="0"/>
          </a:p>
        </p:txBody>
      </p:sp>
      <p:sp>
        <p:nvSpPr>
          <p:cNvPr id="3" name="Subtitle 2"/>
          <p:cNvSpPr>
            <a:spLocks noGrp="1"/>
          </p:cNvSpPr>
          <p:nvPr>
            <p:ph type="subTitle" idx="1"/>
          </p:nvPr>
        </p:nvSpPr>
        <p:spPr>
          <a:xfrm>
            <a:off x="323528" y="1628800"/>
            <a:ext cx="8363272" cy="4320480"/>
          </a:xfrm>
        </p:spPr>
        <p:txBody>
          <a:bodyPr>
            <a:normAutofit fontScale="85000" lnSpcReduction="10000"/>
          </a:bodyPr>
          <a:lstStyle/>
          <a:p>
            <a:r>
              <a:rPr lang="en-US" sz="2800" dirty="0">
                <a:solidFill>
                  <a:srgbClr val="FF0000"/>
                </a:solidFill>
              </a:rPr>
              <a:t>CONCLUSION</a:t>
            </a:r>
          </a:p>
          <a:p>
            <a:endParaRPr lang="en-US" sz="1800" dirty="0">
              <a:solidFill>
                <a:srgbClr val="C00000"/>
              </a:solidFill>
            </a:endParaRPr>
          </a:p>
          <a:p>
            <a:pPr marL="342900" indent="-342900" algn="just">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utilization of Petri nets allows for efficient modeling and simulation of Bitcoin transactions, providing a clear representation of address interactions and state changes. This facilitates a systematic analysis of the transaction network. Implementing pattern matching rules enhances the identification of suspicious transactions and addresses. </a:t>
            </a:r>
          </a:p>
          <a:p>
            <a:pPr marL="342900" indent="-342900" algn="just">
              <a:lnSpc>
                <a:spcPct val="150000"/>
              </a:lnSpc>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By accurately identifying suspected addresses and patterns, authorities and analysts can focus their efforts on potentially unlawful financial transactions, ultimately improving the security and integrity of the blockchain ecosystem.</a:t>
            </a:r>
          </a:p>
          <a:p>
            <a:pPr marL="285750" indent="-285750" algn="just">
              <a:lnSpc>
                <a:spcPct val="150000"/>
              </a:lnSpc>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1800" dirty="0">
              <a:solidFill>
                <a:schemeClr val="tx1"/>
              </a:solidFill>
            </a:endParaRPr>
          </a:p>
        </p:txBody>
      </p:sp>
      <p:sp>
        <p:nvSpPr>
          <p:cNvPr id="4" name="Date Placeholder 3"/>
          <p:cNvSpPr>
            <a:spLocks noGrp="1"/>
          </p:cNvSpPr>
          <p:nvPr>
            <p:ph type="dt" sz="half" idx="10"/>
          </p:nvPr>
        </p:nvSpPr>
        <p:spPr>
          <a:xfrm>
            <a:off x="349663" y="6343860"/>
            <a:ext cx="2133600" cy="365125"/>
          </a:xfrm>
        </p:spPr>
        <p:txBody>
          <a:bodyPr/>
          <a:lstStyle/>
          <a:p>
            <a:r>
              <a:rPr lang="en-US" sz="1500" b="1" dirty="0">
                <a:latin typeface="Times New Roman" panose="02020603050405020304" pitchFamily="18" charset="0"/>
                <a:cs typeface="Times New Roman" panose="02020603050405020304" pitchFamily="18" charset="0"/>
              </a:rPr>
              <a:t>21/04/2025</a:t>
            </a:r>
          </a:p>
        </p:txBody>
      </p:sp>
      <p:sp>
        <p:nvSpPr>
          <p:cNvPr id="5" name="Footer Placeholder 4"/>
          <p:cNvSpPr>
            <a:spLocks noGrp="1"/>
          </p:cNvSpPr>
          <p:nvPr>
            <p:ph type="ftr" sz="quarter" idx="11"/>
          </p:nvPr>
        </p:nvSpPr>
        <p:spPr>
          <a:xfrm>
            <a:off x="2411760" y="6356350"/>
            <a:ext cx="6048672" cy="340147"/>
          </a:xfrm>
        </p:spPr>
        <p:txBody>
          <a:bodyPr/>
          <a:lstStyle/>
          <a:p>
            <a:r>
              <a:rPr lang="en-US" sz="1600" dirty="0"/>
              <a:t>Department of CSE(CYBER SECURITY) Major Project Execution Review </a:t>
            </a:r>
          </a:p>
        </p:txBody>
      </p:sp>
      <p:pic>
        <p:nvPicPr>
          <p:cNvPr id="1028" name="Picture 4"/>
          <p:cNvPicPr>
            <a:picLocks noChangeAspect="1" noChangeArrowheads="1"/>
          </p:cNvPicPr>
          <p:nvPr/>
        </p:nvPicPr>
        <p:blipFill>
          <a:blip r:embed="rId3" cstate="print"/>
          <a:srcRect/>
          <a:stretch>
            <a:fillRect/>
          </a:stretch>
        </p:blipFill>
        <p:spPr bwMode="auto">
          <a:xfrm>
            <a:off x="94928" y="116632"/>
            <a:ext cx="8820472" cy="1296144"/>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36150E9-173E-463C-8799-C8C94DB0C923}" type="slidenum">
              <a:rPr lang="en-US" smtClean="0"/>
              <a:t>23</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68759"/>
          </a:xfrm>
        </p:spPr>
        <p:txBody>
          <a:bodyPr>
            <a:normAutofit/>
          </a:bodyPr>
          <a:lstStyle/>
          <a:p>
            <a:endParaRPr lang="en-US" sz="3200" dirty="0"/>
          </a:p>
        </p:txBody>
      </p:sp>
      <p:sp>
        <p:nvSpPr>
          <p:cNvPr id="3" name="Subtitle 2"/>
          <p:cNvSpPr>
            <a:spLocks noGrp="1"/>
          </p:cNvSpPr>
          <p:nvPr>
            <p:ph type="subTitle" idx="1"/>
          </p:nvPr>
        </p:nvSpPr>
        <p:spPr>
          <a:xfrm>
            <a:off x="251520" y="1340768"/>
            <a:ext cx="8568952" cy="4608512"/>
          </a:xfrm>
        </p:spPr>
        <p:txBody>
          <a:bodyPr>
            <a:normAutofit fontScale="92500" lnSpcReduction="10000"/>
          </a:bodyPr>
          <a:lstStyle/>
          <a:p>
            <a:r>
              <a:rPr lang="en-IN" sz="2800" b="1" dirty="0">
                <a:solidFill>
                  <a:srgbClr val="FF0000"/>
                </a:solidFill>
                <a:latin typeface="Times New Roman" panose="02020603050405020304" pitchFamily="18" charset="0"/>
                <a:cs typeface="Times New Roman" panose="02020603050405020304" pitchFamily="18" charset="0"/>
              </a:rPr>
              <a:t>ABSTRACT</a:t>
            </a:r>
          </a:p>
          <a:p>
            <a:endParaRPr lang="en-US" sz="1800" dirty="0">
              <a:solidFill>
                <a:srgbClr val="C00000"/>
              </a:solidFill>
            </a:endParaRPr>
          </a:p>
          <a:p>
            <a:pPr marL="342900" indent="-342900" algn="just">
              <a:lnSpc>
                <a:spcPct val="150000"/>
              </a:lnSpc>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The rise of blockchain-based cryptocurrencies, notably Bitcoin, has led to an alarming surge in their malicious exploitation for money laundering activities on the dark web. </a:t>
            </a:r>
          </a:p>
          <a:p>
            <a:pPr marL="342900" indent="-342900" algn="just">
              <a:lnSpc>
                <a:spcPct val="150000"/>
              </a:lnSpc>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In response, the paper presents an innovative Bitcoin transaction network analytic method designed to blockchain forensic investigations, leveraging an extended safe Petri Net.</a:t>
            </a:r>
          </a:p>
          <a:p>
            <a:pPr marL="342900" indent="-342900" algn="just">
              <a:lnSpc>
                <a:spcPct val="150000"/>
              </a:lnSpc>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 The proposed Bitcoin transaction network analytic method provides a reliable forensic investigation model along with a prototype platform which is beneficial for financial security.</a:t>
            </a:r>
          </a:p>
        </p:txBody>
      </p:sp>
      <p:sp>
        <p:nvSpPr>
          <p:cNvPr id="4" name="Date Placeholder 3"/>
          <p:cNvSpPr>
            <a:spLocks noGrp="1"/>
          </p:cNvSpPr>
          <p:nvPr>
            <p:ph type="dt" sz="half" idx="10"/>
          </p:nvPr>
        </p:nvSpPr>
        <p:spPr/>
        <p:txBody>
          <a:bodyPr/>
          <a:lstStyle/>
          <a:p>
            <a:r>
              <a:rPr lang="en-US" sz="1500" b="1" dirty="0">
                <a:latin typeface="Times New Roman" panose="02020603050405020304" pitchFamily="18" charset="0"/>
                <a:cs typeface="Times New Roman" panose="02020603050405020304" pitchFamily="18" charset="0"/>
              </a:rPr>
              <a:t>21/04/2025</a:t>
            </a:r>
          </a:p>
        </p:txBody>
      </p:sp>
      <p:sp>
        <p:nvSpPr>
          <p:cNvPr id="5" name="Footer Placeholder 4"/>
          <p:cNvSpPr>
            <a:spLocks noGrp="1"/>
          </p:cNvSpPr>
          <p:nvPr>
            <p:ph type="ftr" sz="quarter" idx="11"/>
          </p:nvPr>
        </p:nvSpPr>
        <p:spPr>
          <a:xfrm>
            <a:off x="2483768" y="6356350"/>
            <a:ext cx="6048672" cy="340147"/>
          </a:xfrm>
        </p:spPr>
        <p:txBody>
          <a:bodyPr/>
          <a:lstStyle/>
          <a:p>
            <a:r>
              <a:rPr lang="en-US" sz="1500" b="1" dirty="0">
                <a:latin typeface="Times New Roman" panose="02020603050405020304" pitchFamily="18" charset="0"/>
                <a:cs typeface="Times New Roman" panose="02020603050405020304" pitchFamily="18" charset="0"/>
              </a:rPr>
              <a:t>Department of CSE(CYBER SECURITY) Major project design review</a:t>
            </a:r>
          </a:p>
        </p:txBody>
      </p:sp>
      <p:pic>
        <p:nvPicPr>
          <p:cNvPr id="1028" name="Picture 4"/>
          <p:cNvPicPr>
            <a:picLocks noChangeAspect="1" noChangeArrowheads="1"/>
          </p:cNvPicPr>
          <p:nvPr/>
        </p:nvPicPr>
        <p:blipFill>
          <a:blip r:embed="rId3" cstate="print"/>
          <a:srcRect/>
          <a:stretch>
            <a:fillRect/>
          </a:stretch>
        </p:blipFill>
        <p:spPr bwMode="auto">
          <a:xfrm>
            <a:off x="251520" y="89335"/>
            <a:ext cx="8568952" cy="115212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36150E9-173E-463C-8799-C8C94DB0C923}"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385391"/>
          </a:xfrm>
        </p:spPr>
        <p:txBody>
          <a:bodyPr>
            <a:normAutofit/>
          </a:bodyPr>
          <a:lstStyle/>
          <a:p>
            <a:endParaRPr lang="en-US" sz="3200" dirty="0"/>
          </a:p>
        </p:txBody>
      </p:sp>
      <p:sp>
        <p:nvSpPr>
          <p:cNvPr id="3" name="Subtitle 2"/>
          <p:cNvSpPr>
            <a:spLocks noGrp="1"/>
          </p:cNvSpPr>
          <p:nvPr>
            <p:ph type="subTitle" idx="1"/>
          </p:nvPr>
        </p:nvSpPr>
        <p:spPr>
          <a:xfrm>
            <a:off x="287524" y="1613345"/>
            <a:ext cx="8568952" cy="4664503"/>
          </a:xfrm>
        </p:spPr>
        <p:txBody>
          <a:bodyPr>
            <a:normAutofit fontScale="25000" lnSpcReduction="20000"/>
          </a:bodyPr>
          <a:lstStyle/>
          <a:p>
            <a:r>
              <a:rPr lang="en-US" sz="9600" b="1" dirty="0">
                <a:solidFill>
                  <a:srgbClr val="FF0000"/>
                </a:solidFill>
                <a:latin typeface="Times New Roman" panose="02020603050405020304" pitchFamily="18" charset="0"/>
                <a:cs typeface="Times New Roman" panose="02020603050405020304" pitchFamily="18" charset="0"/>
              </a:rPr>
              <a:t>PROBLEM STATEMENT</a:t>
            </a:r>
            <a:endParaRPr lang="en-IN" sz="11200" dirty="0">
              <a:solidFill>
                <a:srgbClr val="FF0000"/>
              </a:solidFill>
              <a:latin typeface="Times New Roman" panose="02020603050405020304" pitchFamily="18" charset="0"/>
              <a:cs typeface="Times New Roman" panose="02020603050405020304" pitchFamily="18" charset="0"/>
            </a:endParaRPr>
          </a:p>
          <a:p>
            <a:pPr marL="1143000" indent="-1143000" algn="just">
              <a:lnSpc>
                <a:spcPct val="120000"/>
              </a:lnSpc>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Previous systems predominantly focus on Bitcoin addresses and flow analysis, neglecting other crucial aspects such as transaction structure and behavior features.</a:t>
            </a:r>
          </a:p>
          <a:p>
            <a:pPr marL="1143000" indent="-1143000" algn="just">
              <a:lnSpc>
                <a:spcPct val="120000"/>
              </a:lnSpc>
              <a:buFont typeface="Wingdings" panose="05000000000000000000" pitchFamily="2" charset="2"/>
              <a:buChar char="Ø"/>
            </a:pPr>
            <a:endParaRPr lang="en-US" sz="8000" dirty="0">
              <a:solidFill>
                <a:schemeClr val="tx1"/>
              </a:solidFill>
              <a:latin typeface="Times New Roman" panose="02020603050405020304" pitchFamily="18" charset="0"/>
              <a:cs typeface="Times New Roman" panose="02020603050405020304" pitchFamily="18" charset="0"/>
            </a:endParaRPr>
          </a:p>
          <a:p>
            <a:pPr marL="1143000" indent="-1143000" algn="just">
              <a:lnSpc>
                <a:spcPct val="120000"/>
              </a:lnSpc>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This narrow focus limits the ability to comprehensively trace and analyze suspected transactions.</a:t>
            </a:r>
          </a:p>
          <a:p>
            <a:pPr marL="1143000" indent="-1143000" algn="just">
              <a:lnSpc>
                <a:spcPct val="120000"/>
              </a:lnSpc>
              <a:buFont typeface="Wingdings" panose="05000000000000000000" pitchFamily="2" charset="2"/>
              <a:buChar char="Ø"/>
            </a:pPr>
            <a:endParaRPr lang="en-US" sz="8000" dirty="0">
              <a:solidFill>
                <a:schemeClr val="tx1"/>
              </a:solidFill>
              <a:latin typeface="Times New Roman" panose="02020603050405020304" pitchFamily="18" charset="0"/>
              <a:cs typeface="Times New Roman" panose="02020603050405020304" pitchFamily="18" charset="0"/>
            </a:endParaRPr>
          </a:p>
          <a:p>
            <a:pPr marL="1143000" indent="-1143000" algn="just">
              <a:lnSpc>
                <a:spcPct val="120000"/>
              </a:lnSpc>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Early studies of Bitcoin transaction analysis mainly focused on Bitcoin address cluster analysis, which aims to cluster addresses.</a:t>
            </a:r>
          </a:p>
          <a:p>
            <a:pPr marL="1143000" indent="-1143000" algn="just">
              <a:lnSpc>
                <a:spcPct val="120000"/>
              </a:lnSpc>
              <a:buFont typeface="Wingdings" panose="05000000000000000000" pitchFamily="2" charset="2"/>
              <a:buChar char="Ø"/>
            </a:pPr>
            <a:endParaRPr lang="en-US" sz="8000" dirty="0">
              <a:solidFill>
                <a:schemeClr val="tx1"/>
              </a:solidFill>
              <a:latin typeface="Times New Roman" panose="02020603050405020304" pitchFamily="18" charset="0"/>
              <a:cs typeface="Times New Roman" panose="02020603050405020304" pitchFamily="18" charset="0"/>
            </a:endParaRPr>
          </a:p>
          <a:p>
            <a:pPr marL="1143000" indent="-1143000" algn="just">
              <a:lnSpc>
                <a:spcPct val="120000"/>
              </a:lnSpc>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It is difficult to find their addresses to analyze their transaction features, which limits their practical applicability due to the lack of known samples. </a:t>
            </a:r>
            <a:endParaRPr lang="en-IN" sz="72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700" dirty="0">
              <a:solidFill>
                <a:schemeClr val="tx1"/>
              </a:solidFill>
            </a:endParaRPr>
          </a:p>
          <a:p>
            <a:pPr marL="857250" indent="-857250">
              <a:buFont typeface="Wingdings" panose="05000000000000000000" pitchFamily="2" charset="2"/>
              <a:buChar char="Ø"/>
            </a:pPr>
            <a:endParaRPr lang="en-IN" sz="6400" dirty="0">
              <a:solidFill>
                <a:srgbClr val="C00000"/>
              </a:solidFill>
            </a:endParaRPr>
          </a:p>
          <a:p>
            <a:pPr marL="457200" indent="-457200">
              <a:buFont typeface="Wingdings" panose="05000000000000000000" pitchFamily="2" charset="2"/>
              <a:buChar char="Ø"/>
            </a:pPr>
            <a:endParaRPr lang="en-IN" sz="2800" dirty="0">
              <a:solidFill>
                <a:srgbClr val="C00000"/>
              </a:solidFill>
            </a:endParaRPr>
          </a:p>
        </p:txBody>
      </p:sp>
      <p:sp>
        <p:nvSpPr>
          <p:cNvPr id="4" name="Date Placeholder 3"/>
          <p:cNvSpPr>
            <a:spLocks noGrp="1"/>
          </p:cNvSpPr>
          <p:nvPr>
            <p:ph type="dt" sz="half" idx="10"/>
          </p:nvPr>
        </p:nvSpPr>
        <p:spPr>
          <a:xfrm>
            <a:off x="470481" y="6323343"/>
            <a:ext cx="2133600" cy="365125"/>
          </a:xfrm>
        </p:spPr>
        <p:txBody>
          <a:bodyPr/>
          <a:lstStyle/>
          <a:p>
            <a:r>
              <a:rPr lang="en-US" sz="1500" b="1" dirty="0">
                <a:latin typeface="Times New Roman" panose="02020603050405020304" pitchFamily="18" charset="0"/>
                <a:cs typeface="Times New Roman" panose="02020603050405020304" pitchFamily="18" charset="0"/>
              </a:rPr>
              <a:t>21/04/2025</a:t>
            </a:r>
          </a:p>
        </p:txBody>
      </p:sp>
      <p:sp>
        <p:nvSpPr>
          <p:cNvPr id="5" name="Footer Placeholder 4"/>
          <p:cNvSpPr>
            <a:spLocks noGrp="1"/>
          </p:cNvSpPr>
          <p:nvPr>
            <p:ph type="ftr" sz="quarter" idx="11"/>
          </p:nvPr>
        </p:nvSpPr>
        <p:spPr>
          <a:xfrm>
            <a:off x="2483768" y="6323343"/>
            <a:ext cx="6048672" cy="352637"/>
          </a:xfrm>
        </p:spPr>
        <p:txBody>
          <a:bodyPr/>
          <a:lstStyle/>
          <a:p>
            <a:r>
              <a:rPr lang="en-US" sz="1500" b="1" dirty="0">
                <a:latin typeface="Times New Roman" panose="02020603050405020304" pitchFamily="18" charset="0"/>
                <a:cs typeface="Times New Roman" panose="02020603050405020304" pitchFamily="18" charset="0"/>
              </a:rPr>
              <a:t>Department of CSE(CYBER SECURITY) Major project design review</a:t>
            </a:r>
          </a:p>
        </p:txBody>
      </p:sp>
      <p:pic>
        <p:nvPicPr>
          <p:cNvPr id="1028" name="Picture 4"/>
          <p:cNvPicPr>
            <a:picLocks noChangeAspect="1" noChangeArrowheads="1"/>
          </p:cNvPicPr>
          <p:nvPr/>
        </p:nvPicPr>
        <p:blipFill>
          <a:blip r:embed="rId3" cstate="print"/>
          <a:srcRect/>
          <a:stretch>
            <a:fillRect/>
          </a:stretch>
        </p:blipFill>
        <p:spPr bwMode="auto">
          <a:xfrm>
            <a:off x="384834" y="173364"/>
            <a:ext cx="8374331" cy="120971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36150E9-173E-463C-8799-C8C94DB0C923}"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124C7-6361-EAAE-40C4-F449792833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D11D5-8707-E4FC-F0FA-475864BF4650}"/>
              </a:ext>
            </a:extLst>
          </p:cNvPr>
          <p:cNvSpPr>
            <a:spLocks noGrp="1"/>
          </p:cNvSpPr>
          <p:nvPr>
            <p:ph type="ctrTitle"/>
          </p:nvPr>
        </p:nvSpPr>
        <p:spPr>
          <a:xfrm>
            <a:off x="0" y="0"/>
            <a:ext cx="9144000" cy="1385391"/>
          </a:xfrm>
        </p:spPr>
        <p:txBody>
          <a:bodyPr>
            <a:normAutofit/>
          </a:bodyPr>
          <a:lstStyle/>
          <a:p>
            <a:endParaRPr lang="en-US" sz="3200" dirty="0"/>
          </a:p>
        </p:txBody>
      </p:sp>
      <p:sp>
        <p:nvSpPr>
          <p:cNvPr id="3" name="Subtitle 2">
            <a:extLst>
              <a:ext uri="{FF2B5EF4-FFF2-40B4-BE49-F238E27FC236}">
                <a16:creationId xmlns:a16="http://schemas.microsoft.com/office/drawing/2014/main" id="{81AEADBB-F220-D89D-ABE3-65F81D57B0F0}"/>
              </a:ext>
            </a:extLst>
          </p:cNvPr>
          <p:cNvSpPr>
            <a:spLocks noGrp="1"/>
          </p:cNvSpPr>
          <p:nvPr>
            <p:ph type="subTitle" idx="1"/>
          </p:nvPr>
        </p:nvSpPr>
        <p:spPr>
          <a:xfrm>
            <a:off x="287524" y="1613345"/>
            <a:ext cx="8568952" cy="4664503"/>
          </a:xfrm>
        </p:spPr>
        <p:txBody>
          <a:bodyPr>
            <a:normAutofit fontScale="25000" lnSpcReduction="20000"/>
          </a:bodyPr>
          <a:lstStyle/>
          <a:p>
            <a:r>
              <a:rPr lang="en-US" sz="9600" b="1" dirty="0">
                <a:solidFill>
                  <a:srgbClr val="FF0000"/>
                </a:solidFill>
                <a:latin typeface="Times New Roman" panose="02020603050405020304" pitchFamily="18" charset="0"/>
                <a:cs typeface="Times New Roman" panose="02020603050405020304" pitchFamily="18" charset="0"/>
              </a:rPr>
              <a:t>OBJECTIVE</a:t>
            </a:r>
          </a:p>
          <a:p>
            <a:endParaRPr lang="en-IN" sz="4400" dirty="0">
              <a:solidFill>
                <a:srgbClr val="FF0000"/>
              </a:solidFill>
              <a:latin typeface="Times New Roman" panose="02020603050405020304" pitchFamily="18" charset="0"/>
              <a:cs typeface="Times New Roman" panose="02020603050405020304" pitchFamily="18" charset="0"/>
            </a:endParaRPr>
          </a:p>
          <a:p>
            <a:pPr marL="1143000" indent="-1143000" algn="just">
              <a:lnSpc>
                <a:spcPct val="120000"/>
              </a:lnSpc>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The project uses Petri nets to model Bitcoin transactions and analyze the Bitcoin Transaction Network (BTN) to track and detect illegal payments through address patterns and transaction flows. </a:t>
            </a:r>
          </a:p>
          <a:p>
            <a:pPr marL="1143000" indent="-1143000" algn="just">
              <a:lnSpc>
                <a:spcPct val="120000"/>
              </a:lnSpc>
              <a:buFont typeface="Wingdings" panose="05000000000000000000" pitchFamily="2" charset="2"/>
              <a:buChar char="Ø"/>
            </a:pPr>
            <a:endParaRPr lang="en-US" sz="8000" dirty="0">
              <a:solidFill>
                <a:schemeClr val="tx1"/>
              </a:solidFill>
              <a:latin typeface="Times New Roman" panose="02020603050405020304" pitchFamily="18" charset="0"/>
              <a:cs typeface="Times New Roman" panose="02020603050405020304" pitchFamily="18" charset="0"/>
            </a:endParaRPr>
          </a:p>
          <a:p>
            <a:pPr marL="1143000" indent="-1143000" algn="just">
              <a:lnSpc>
                <a:spcPct val="120000"/>
              </a:lnSpc>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Blockchain is utilized in this project to securely and transparently record Bitcoin transaction data, enhancing data integrity and enabling reliable forensic analysis.</a:t>
            </a:r>
          </a:p>
          <a:p>
            <a:pPr marL="1143000" indent="-1143000" algn="just">
              <a:lnSpc>
                <a:spcPct val="120000"/>
              </a:lnSpc>
              <a:buFont typeface="Wingdings" panose="05000000000000000000" pitchFamily="2" charset="2"/>
              <a:buChar char="Ø"/>
            </a:pPr>
            <a:endParaRPr lang="en-US" sz="8000" dirty="0">
              <a:solidFill>
                <a:schemeClr val="tx1"/>
              </a:solidFill>
              <a:latin typeface="Times New Roman" panose="02020603050405020304" pitchFamily="18" charset="0"/>
              <a:cs typeface="Times New Roman" panose="02020603050405020304" pitchFamily="18" charset="0"/>
            </a:endParaRPr>
          </a:p>
          <a:p>
            <a:pPr marL="1143000" indent="-1143000" algn="just">
              <a:lnSpc>
                <a:spcPct val="120000"/>
              </a:lnSpc>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The project enhances tracking of potentially unlawful financial activities by applying pattern-matching rules to identify deposit and withdrawal transactions, flagging suspected addresses with invalid or missing information.</a:t>
            </a:r>
            <a:endParaRPr lang="en-IN" sz="72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700" dirty="0">
              <a:solidFill>
                <a:schemeClr val="tx1"/>
              </a:solidFill>
            </a:endParaRPr>
          </a:p>
          <a:p>
            <a:pPr marL="857250" indent="-857250">
              <a:buFont typeface="Wingdings" panose="05000000000000000000" pitchFamily="2" charset="2"/>
              <a:buChar char="Ø"/>
            </a:pPr>
            <a:endParaRPr lang="en-IN" sz="6400" dirty="0">
              <a:solidFill>
                <a:srgbClr val="C00000"/>
              </a:solidFill>
            </a:endParaRPr>
          </a:p>
          <a:p>
            <a:pPr marL="457200" indent="-457200">
              <a:buFont typeface="Wingdings" panose="05000000000000000000" pitchFamily="2" charset="2"/>
              <a:buChar char="Ø"/>
            </a:pPr>
            <a:endParaRPr lang="en-IN" sz="2800" dirty="0">
              <a:solidFill>
                <a:srgbClr val="C00000"/>
              </a:solidFill>
            </a:endParaRPr>
          </a:p>
        </p:txBody>
      </p:sp>
      <p:sp>
        <p:nvSpPr>
          <p:cNvPr id="4" name="Date Placeholder 3">
            <a:extLst>
              <a:ext uri="{FF2B5EF4-FFF2-40B4-BE49-F238E27FC236}">
                <a16:creationId xmlns:a16="http://schemas.microsoft.com/office/drawing/2014/main" id="{589D01CA-8D3F-89AC-6D31-EABAE1ABDA65}"/>
              </a:ext>
            </a:extLst>
          </p:cNvPr>
          <p:cNvSpPr>
            <a:spLocks noGrp="1"/>
          </p:cNvSpPr>
          <p:nvPr>
            <p:ph type="dt" sz="half" idx="10"/>
          </p:nvPr>
        </p:nvSpPr>
        <p:spPr>
          <a:xfrm>
            <a:off x="470481" y="6323343"/>
            <a:ext cx="2133600" cy="365125"/>
          </a:xfrm>
        </p:spPr>
        <p:txBody>
          <a:bodyPr/>
          <a:lstStyle/>
          <a:p>
            <a:r>
              <a:rPr lang="en-US" sz="1500" b="1" dirty="0">
                <a:latin typeface="Times New Roman" panose="02020603050405020304" pitchFamily="18" charset="0"/>
                <a:cs typeface="Times New Roman" panose="02020603050405020304" pitchFamily="18" charset="0"/>
              </a:rPr>
              <a:t>21/04/2025</a:t>
            </a:r>
          </a:p>
        </p:txBody>
      </p:sp>
      <p:sp>
        <p:nvSpPr>
          <p:cNvPr id="5" name="Footer Placeholder 4">
            <a:extLst>
              <a:ext uri="{FF2B5EF4-FFF2-40B4-BE49-F238E27FC236}">
                <a16:creationId xmlns:a16="http://schemas.microsoft.com/office/drawing/2014/main" id="{D847C67B-9449-9C35-BFFB-A5DF3F12EC64}"/>
              </a:ext>
            </a:extLst>
          </p:cNvPr>
          <p:cNvSpPr>
            <a:spLocks noGrp="1"/>
          </p:cNvSpPr>
          <p:nvPr>
            <p:ph type="ftr" sz="quarter" idx="11"/>
          </p:nvPr>
        </p:nvSpPr>
        <p:spPr>
          <a:xfrm>
            <a:off x="2483768" y="6323343"/>
            <a:ext cx="6048672" cy="352637"/>
          </a:xfrm>
        </p:spPr>
        <p:txBody>
          <a:bodyPr/>
          <a:lstStyle/>
          <a:p>
            <a:r>
              <a:rPr lang="en-US" sz="1500" b="1" dirty="0">
                <a:latin typeface="Times New Roman" panose="02020603050405020304" pitchFamily="18" charset="0"/>
                <a:cs typeface="Times New Roman" panose="02020603050405020304" pitchFamily="18" charset="0"/>
              </a:rPr>
              <a:t>Department of CSE(CYBER SECURITY) Major project design review</a:t>
            </a:r>
          </a:p>
        </p:txBody>
      </p:sp>
      <p:pic>
        <p:nvPicPr>
          <p:cNvPr id="1028" name="Picture 4">
            <a:extLst>
              <a:ext uri="{FF2B5EF4-FFF2-40B4-BE49-F238E27FC236}">
                <a16:creationId xmlns:a16="http://schemas.microsoft.com/office/drawing/2014/main" id="{AEA4A549-715D-419D-933C-CE49D4358A43}"/>
              </a:ext>
            </a:extLst>
          </p:cNvPr>
          <p:cNvPicPr>
            <a:picLocks noChangeAspect="1" noChangeArrowheads="1"/>
          </p:cNvPicPr>
          <p:nvPr/>
        </p:nvPicPr>
        <p:blipFill>
          <a:blip r:embed="rId3" cstate="print"/>
          <a:srcRect/>
          <a:stretch>
            <a:fillRect/>
          </a:stretch>
        </p:blipFill>
        <p:spPr bwMode="auto">
          <a:xfrm>
            <a:off x="384834" y="173364"/>
            <a:ext cx="8374331" cy="1209710"/>
          </a:xfrm>
          <a:prstGeom prst="rect">
            <a:avLst/>
          </a:prstGeom>
          <a:noFill/>
          <a:ln w="9525">
            <a:noFill/>
            <a:miter lim="800000"/>
            <a:headEnd/>
            <a:tailEnd/>
          </a:ln>
        </p:spPr>
      </p:pic>
      <p:sp>
        <p:nvSpPr>
          <p:cNvPr id="7" name="Slide Number Placeholder 6">
            <a:extLst>
              <a:ext uri="{FF2B5EF4-FFF2-40B4-BE49-F238E27FC236}">
                <a16:creationId xmlns:a16="http://schemas.microsoft.com/office/drawing/2014/main" id="{8C57B24B-19D1-3674-3801-7E41DFA02DE3}"/>
              </a:ext>
            </a:extLst>
          </p:cNvPr>
          <p:cNvSpPr>
            <a:spLocks noGrp="1"/>
          </p:cNvSpPr>
          <p:nvPr>
            <p:ph type="sldNum" sz="quarter" idx="12"/>
          </p:nvPr>
        </p:nvSpPr>
        <p:spPr/>
        <p:txBody>
          <a:bodyPr/>
          <a:lstStyle/>
          <a:p>
            <a:fld id="{136150E9-173E-463C-8799-C8C94DB0C923}" type="slidenum">
              <a:rPr lang="en-US" smtClean="0"/>
              <a:t>5</a:t>
            </a:fld>
            <a:endParaRPr lang="en-US" dirty="0"/>
          </a:p>
        </p:txBody>
      </p:sp>
    </p:spTree>
    <p:extLst>
      <p:ext uri="{BB962C8B-B14F-4D97-AF65-F5344CB8AC3E}">
        <p14:creationId xmlns:p14="http://schemas.microsoft.com/office/powerpoint/2010/main" val="390187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2112-4A8F-576D-93FA-960BD6D663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B2A1C4-DAC0-09B7-15EE-4E8D9DF21D05}"/>
              </a:ext>
            </a:extLst>
          </p:cNvPr>
          <p:cNvSpPr>
            <a:spLocks noGrp="1"/>
          </p:cNvSpPr>
          <p:nvPr>
            <p:ph type="ctrTitle"/>
          </p:nvPr>
        </p:nvSpPr>
        <p:spPr>
          <a:xfrm>
            <a:off x="0" y="0"/>
            <a:ext cx="9144000" cy="1385391"/>
          </a:xfrm>
        </p:spPr>
        <p:txBody>
          <a:bodyPr>
            <a:normAutofit/>
          </a:bodyPr>
          <a:lstStyle/>
          <a:p>
            <a:endParaRPr lang="en-US" sz="3200" dirty="0"/>
          </a:p>
        </p:txBody>
      </p:sp>
      <p:sp>
        <p:nvSpPr>
          <p:cNvPr id="3" name="Subtitle 2">
            <a:extLst>
              <a:ext uri="{FF2B5EF4-FFF2-40B4-BE49-F238E27FC236}">
                <a16:creationId xmlns:a16="http://schemas.microsoft.com/office/drawing/2014/main" id="{DC2041AE-489F-5744-438B-E2AC8779F73A}"/>
              </a:ext>
            </a:extLst>
          </p:cNvPr>
          <p:cNvSpPr>
            <a:spLocks noGrp="1"/>
          </p:cNvSpPr>
          <p:nvPr>
            <p:ph type="subTitle" idx="1"/>
          </p:nvPr>
        </p:nvSpPr>
        <p:spPr>
          <a:xfrm>
            <a:off x="287524" y="1613345"/>
            <a:ext cx="8568952" cy="4664503"/>
          </a:xfrm>
        </p:spPr>
        <p:txBody>
          <a:bodyPr>
            <a:normAutofit fontScale="25000" lnSpcReduction="20000"/>
          </a:bodyPr>
          <a:lstStyle/>
          <a:p>
            <a:r>
              <a:rPr lang="en-US" sz="9600" b="1" dirty="0">
                <a:solidFill>
                  <a:srgbClr val="FF0000"/>
                </a:solidFill>
                <a:latin typeface="Times New Roman" panose="02020603050405020304" pitchFamily="18" charset="0"/>
                <a:cs typeface="Times New Roman" panose="02020603050405020304" pitchFamily="18" charset="0"/>
              </a:rPr>
              <a:t>EXISTING SYSTEM</a:t>
            </a:r>
            <a:endParaRPr lang="en-IN" sz="11200" dirty="0">
              <a:solidFill>
                <a:srgbClr val="FF0000"/>
              </a:solidFill>
              <a:latin typeface="Times New Roman" panose="02020603050405020304" pitchFamily="18" charset="0"/>
              <a:cs typeface="Times New Roman" panose="02020603050405020304" pitchFamily="18" charset="0"/>
            </a:endParaRPr>
          </a:p>
          <a:p>
            <a:pPr marL="1143000" indent="-1143000" algn="just">
              <a:lnSpc>
                <a:spcPct val="120000"/>
              </a:lnSpc>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Bitcoins are not usually associated with their user identities, such as user names, residential addresses, or other personal identification information. </a:t>
            </a:r>
          </a:p>
          <a:p>
            <a:pPr marL="1143000" indent="-1143000" algn="just">
              <a:lnSpc>
                <a:spcPct val="120000"/>
              </a:lnSpc>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Due to this pseudonymous nature, Bitcoin is falsely regarded as a form of anonymous currency in the Internet, and is falsely believed to facilitate untraceable transactions during illegal trades.</a:t>
            </a:r>
          </a:p>
          <a:p>
            <a:pPr marL="1143000" indent="-1143000" algn="just">
              <a:lnSpc>
                <a:spcPct val="120000"/>
              </a:lnSpc>
              <a:buFont typeface="Wingdings" panose="05000000000000000000" pitchFamily="2" charset="2"/>
              <a:buChar char="Ø"/>
            </a:pPr>
            <a:r>
              <a:rPr lang="en-US" sz="8000" dirty="0">
                <a:solidFill>
                  <a:schemeClr val="tx1"/>
                </a:solidFill>
                <a:latin typeface="Times New Roman" panose="02020603050405020304" pitchFamily="18" charset="0"/>
                <a:cs typeface="Times New Roman" panose="02020603050405020304" pitchFamily="18" charset="0"/>
              </a:rPr>
              <a:t>Bitcoin has soon been used by illegal activities, such as illegal drugs and weapon trade etc.</a:t>
            </a:r>
          </a:p>
          <a:p>
            <a:pPr algn="just">
              <a:lnSpc>
                <a:spcPct val="120000"/>
              </a:lnSpc>
            </a:pPr>
            <a:r>
              <a:rPr lang="en-US" sz="6200" dirty="0">
                <a:solidFill>
                  <a:srgbClr val="FF0000"/>
                </a:solidFill>
                <a:latin typeface="Times New Roman" panose="02020603050405020304" pitchFamily="18" charset="0"/>
                <a:cs typeface="Times New Roman" panose="02020603050405020304" pitchFamily="18" charset="0"/>
              </a:rPr>
              <a:t>DISADVANTAGES:</a:t>
            </a:r>
          </a:p>
          <a:p>
            <a:pPr marL="914400" indent="-914400" algn="just">
              <a:lnSpc>
                <a:spcPct val="120000"/>
              </a:lnSpc>
              <a:buFont typeface="+mj-lt"/>
              <a:buAutoNum type="arabicPeriod"/>
            </a:pPr>
            <a:r>
              <a:rPr lang="en-US" sz="8000" dirty="0">
                <a:solidFill>
                  <a:schemeClr val="tx1"/>
                </a:solidFill>
                <a:latin typeface="Times New Roman" panose="02020603050405020304" pitchFamily="18" charset="0"/>
                <a:cs typeface="Times New Roman" panose="02020603050405020304" pitchFamily="18" charset="0"/>
              </a:rPr>
              <a:t>Limited Focus on Addresses and Flow</a:t>
            </a:r>
          </a:p>
          <a:p>
            <a:pPr marL="914400" indent="-914400" algn="just">
              <a:lnSpc>
                <a:spcPct val="120000"/>
              </a:lnSpc>
              <a:buFont typeface="+mj-lt"/>
              <a:buAutoNum type="arabicPeriod"/>
            </a:pPr>
            <a:r>
              <a:rPr lang="en-US" sz="8000" dirty="0">
                <a:solidFill>
                  <a:schemeClr val="tx1"/>
                </a:solidFill>
                <a:latin typeface="Times New Roman" panose="02020603050405020304" pitchFamily="18" charset="0"/>
                <a:cs typeface="Times New Roman" panose="02020603050405020304" pitchFamily="18" charset="0"/>
              </a:rPr>
              <a:t>Lack of Comprehensive Transaction Analysis</a:t>
            </a:r>
          </a:p>
          <a:p>
            <a:pPr marL="914400" indent="-914400" algn="just">
              <a:lnSpc>
                <a:spcPct val="120000"/>
              </a:lnSpc>
              <a:buFont typeface="+mj-lt"/>
              <a:buAutoNum type="arabicPeriod"/>
            </a:pPr>
            <a:r>
              <a:rPr lang="en-US" sz="8000" dirty="0">
                <a:solidFill>
                  <a:schemeClr val="tx1"/>
                </a:solidFill>
                <a:latin typeface="Times New Roman" panose="02020603050405020304" pitchFamily="18" charset="0"/>
                <a:cs typeface="Times New Roman" panose="02020603050405020304" pitchFamily="18" charset="0"/>
              </a:rPr>
              <a:t>Insufficient Identification of Suspected Addresses</a:t>
            </a:r>
          </a:p>
          <a:p>
            <a:pPr marL="914400" indent="-914400" algn="just">
              <a:lnSpc>
                <a:spcPct val="120000"/>
              </a:lnSpc>
              <a:buFont typeface="+mj-lt"/>
              <a:buAutoNum type="arabicPeriod"/>
            </a:pPr>
            <a:r>
              <a:rPr lang="en-US" sz="8000" dirty="0">
                <a:solidFill>
                  <a:schemeClr val="tx1"/>
                </a:solidFill>
                <a:latin typeface="Times New Roman" panose="02020603050405020304" pitchFamily="18" charset="0"/>
                <a:cs typeface="Times New Roman" panose="02020603050405020304" pitchFamily="18" charset="0"/>
              </a:rPr>
              <a:t>Insufficient Validation through Real-Life Case Studies</a:t>
            </a:r>
          </a:p>
          <a:p>
            <a:pPr algn="just">
              <a:lnSpc>
                <a:spcPct val="120000"/>
              </a:lnSpc>
            </a:pPr>
            <a:endParaRPr lang="en-US" sz="50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700" dirty="0">
              <a:solidFill>
                <a:schemeClr val="tx1"/>
              </a:solidFill>
            </a:endParaRPr>
          </a:p>
          <a:p>
            <a:pPr marL="857250" indent="-857250">
              <a:buFont typeface="Wingdings" panose="05000000000000000000" pitchFamily="2" charset="2"/>
              <a:buChar char="Ø"/>
            </a:pPr>
            <a:endParaRPr lang="en-IN" sz="6400" dirty="0">
              <a:solidFill>
                <a:srgbClr val="C00000"/>
              </a:solidFill>
            </a:endParaRPr>
          </a:p>
          <a:p>
            <a:pPr marL="457200" indent="-457200">
              <a:buFont typeface="Wingdings" panose="05000000000000000000" pitchFamily="2" charset="2"/>
              <a:buChar char="Ø"/>
            </a:pPr>
            <a:endParaRPr lang="en-IN" sz="2800" dirty="0">
              <a:solidFill>
                <a:srgbClr val="C00000"/>
              </a:solidFill>
            </a:endParaRPr>
          </a:p>
        </p:txBody>
      </p:sp>
      <p:sp>
        <p:nvSpPr>
          <p:cNvPr id="4" name="Date Placeholder 3">
            <a:extLst>
              <a:ext uri="{FF2B5EF4-FFF2-40B4-BE49-F238E27FC236}">
                <a16:creationId xmlns:a16="http://schemas.microsoft.com/office/drawing/2014/main" id="{4A0AF36E-FF68-405A-15A1-C98DEC847D67}"/>
              </a:ext>
            </a:extLst>
          </p:cNvPr>
          <p:cNvSpPr>
            <a:spLocks noGrp="1"/>
          </p:cNvSpPr>
          <p:nvPr>
            <p:ph type="dt" sz="half" idx="10"/>
          </p:nvPr>
        </p:nvSpPr>
        <p:spPr>
          <a:xfrm>
            <a:off x="470481" y="6323343"/>
            <a:ext cx="2133600" cy="365125"/>
          </a:xfrm>
        </p:spPr>
        <p:txBody>
          <a:bodyPr/>
          <a:lstStyle/>
          <a:p>
            <a:r>
              <a:rPr lang="en-US" sz="1500" b="1" dirty="0">
                <a:latin typeface="Times New Roman" panose="02020603050405020304" pitchFamily="18" charset="0"/>
                <a:cs typeface="Times New Roman" panose="02020603050405020304" pitchFamily="18" charset="0"/>
              </a:rPr>
              <a:t>21/04/2025</a:t>
            </a:r>
          </a:p>
        </p:txBody>
      </p:sp>
      <p:sp>
        <p:nvSpPr>
          <p:cNvPr id="5" name="Footer Placeholder 4">
            <a:extLst>
              <a:ext uri="{FF2B5EF4-FFF2-40B4-BE49-F238E27FC236}">
                <a16:creationId xmlns:a16="http://schemas.microsoft.com/office/drawing/2014/main" id="{DDFA8A89-F201-34CB-88EB-85C2A4CF2024}"/>
              </a:ext>
            </a:extLst>
          </p:cNvPr>
          <p:cNvSpPr>
            <a:spLocks noGrp="1"/>
          </p:cNvSpPr>
          <p:nvPr>
            <p:ph type="ftr" sz="quarter" idx="11"/>
          </p:nvPr>
        </p:nvSpPr>
        <p:spPr>
          <a:xfrm>
            <a:off x="2483768" y="6323343"/>
            <a:ext cx="6048672" cy="352637"/>
          </a:xfrm>
        </p:spPr>
        <p:txBody>
          <a:bodyPr/>
          <a:lstStyle/>
          <a:p>
            <a:r>
              <a:rPr lang="en-US" sz="1600" dirty="0"/>
              <a:t>Department of CSE(CYBER SECURITY) Major Project Execution Review </a:t>
            </a:r>
          </a:p>
        </p:txBody>
      </p:sp>
      <p:pic>
        <p:nvPicPr>
          <p:cNvPr id="1028" name="Picture 4">
            <a:extLst>
              <a:ext uri="{FF2B5EF4-FFF2-40B4-BE49-F238E27FC236}">
                <a16:creationId xmlns:a16="http://schemas.microsoft.com/office/drawing/2014/main" id="{186E5970-77AD-B590-B3A4-33712C6915C3}"/>
              </a:ext>
            </a:extLst>
          </p:cNvPr>
          <p:cNvPicPr>
            <a:picLocks noChangeAspect="1" noChangeArrowheads="1"/>
          </p:cNvPicPr>
          <p:nvPr/>
        </p:nvPicPr>
        <p:blipFill>
          <a:blip r:embed="rId3" cstate="print"/>
          <a:srcRect/>
          <a:stretch>
            <a:fillRect/>
          </a:stretch>
        </p:blipFill>
        <p:spPr bwMode="auto">
          <a:xfrm>
            <a:off x="384834" y="173364"/>
            <a:ext cx="8374331" cy="1209710"/>
          </a:xfrm>
          <a:prstGeom prst="rect">
            <a:avLst/>
          </a:prstGeom>
          <a:noFill/>
          <a:ln w="9525">
            <a:noFill/>
            <a:miter lim="800000"/>
            <a:headEnd/>
            <a:tailEnd/>
          </a:ln>
        </p:spPr>
      </p:pic>
      <p:sp>
        <p:nvSpPr>
          <p:cNvPr id="7" name="Slide Number Placeholder 6">
            <a:extLst>
              <a:ext uri="{FF2B5EF4-FFF2-40B4-BE49-F238E27FC236}">
                <a16:creationId xmlns:a16="http://schemas.microsoft.com/office/drawing/2014/main" id="{DE7F06BA-2FF0-98D0-888A-AD581504A63D}"/>
              </a:ext>
            </a:extLst>
          </p:cNvPr>
          <p:cNvSpPr>
            <a:spLocks noGrp="1"/>
          </p:cNvSpPr>
          <p:nvPr>
            <p:ph type="sldNum" sz="quarter" idx="12"/>
          </p:nvPr>
        </p:nvSpPr>
        <p:spPr/>
        <p:txBody>
          <a:bodyPr/>
          <a:lstStyle/>
          <a:p>
            <a:fld id="{136150E9-173E-463C-8799-C8C94DB0C923}" type="slidenum">
              <a:rPr lang="en-US" smtClean="0"/>
              <a:t>6</a:t>
            </a:fld>
            <a:endParaRPr lang="en-US" dirty="0"/>
          </a:p>
        </p:txBody>
      </p:sp>
    </p:spTree>
    <p:extLst>
      <p:ext uri="{BB962C8B-B14F-4D97-AF65-F5344CB8AC3E}">
        <p14:creationId xmlns:p14="http://schemas.microsoft.com/office/powerpoint/2010/main" val="1346562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E9611-4018-74EE-9018-48B4BD0B47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41AF96-40EF-558E-9C3D-9DA71379DAB5}"/>
              </a:ext>
            </a:extLst>
          </p:cNvPr>
          <p:cNvSpPr>
            <a:spLocks noGrp="1"/>
          </p:cNvSpPr>
          <p:nvPr>
            <p:ph type="ctrTitle"/>
          </p:nvPr>
        </p:nvSpPr>
        <p:spPr>
          <a:xfrm>
            <a:off x="0" y="0"/>
            <a:ext cx="9144000" cy="1385391"/>
          </a:xfrm>
        </p:spPr>
        <p:txBody>
          <a:bodyPr>
            <a:normAutofit/>
          </a:bodyPr>
          <a:lstStyle/>
          <a:p>
            <a:endParaRPr lang="en-US" sz="3200" dirty="0"/>
          </a:p>
        </p:txBody>
      </p:sp>
      <p:sp>
        <p:nvSpPr>
          <p:cNvPr id="3" name="Subtitle 2">
            <a:extLst>
              <a:ext uri="{FF2B5EF4-FFF2-40B4-BE49-F238E27FC236}">
                <a16:creationId xmlns:a16="http://schemas.microsoft.com/office/drawing/2014/main" id="{70D1689E-ED68-53C6-E13A-1F4BE10AACFC}"/>
              </a:ext>
            </a:extLst>
          </p:cNvPr>
          <p:cNvSpPr>
            <a:spLocks noGrp="1"/>
          </p:cNvSpPr>
          <p:nvPr>
            <p:ph type="subTitle" idx="1"/>
          </p:nvPr>
        </p:nvSpPr>
        <p:spPr>
          <a:xfrm>
            <a:off x="287524" y="1613345"/>
            <a:ext cx="8568952" cy="4664503"/>
          </a:xfrm>
        </p:spPr>
        <p:txBody>
          <a:bodyPr>
            <a:normAutofit fontScale="25000" lnSpcReduction="20000"/>
          </a:bodyPr>
          <a:lstStyle/>
          <a:p>
            <a:r>
              <a:rPr lang="en-US" sz="9600" b="1" dirty="0">
                <a:solidFill>
                  <a:srgbClr val="FF0000"/>
                </a:solidFill>
                <a:latin typeface="Times New Roman" panose="02020603050405020304" pitchFamily="18" charset="0"/>
                <a:cs typeface="Times New Roman" panose="02020603050405020304" pitchFamily="18" charset="0"/>
              </a:rPr>
              <a:t>PROPOSED SYSTEM</a:t>
            </a:r>
            <a:endParaRPr lang="en-IN" sz="11200" dirty="0">
              <a:solidFill>
                <a:srgbClr val="FF0000"/>
              </a:solidFill>
              <a:latin typeface="Times New Roman" panose="02020603050405020304" pitchFamily="18" charset="0"/>
              <a:cs typeface="Times New Roman" panose="02020603050405020304" pitchFamily="18" charset="0"/>
            </a:endParaRPr>
          </a:p>
          <a:p>
            <a:pPr marL="1143000" indent="-1143000" algn="just">
              <a:lnSpc>
                <a:spcPct val="120000"/>
              </a:lnSpc>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The project proposes an extended safe Petri net based model to simulate the Bitcoin transactions, which is called Bitcoin Transaction Net (BTN). </a:t>
            </a:r>
          </a:p>
          <a:p>
            <a:pPr marL="1143000" indent="-1143000" algn="just">
              <a:lnSpc>
                <a:spcPct val="120000"/>
              </a:lnSpc>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Its structural features and dynamic semantics are used to describe both the static and dynamic features of Bitcoin transactions, respectively.</a:t>
            </a:r>
          </a:p>
          <a:p>
            <a:pPr marL="1143000" indent="-1143000" algn="just">
              <a:lnSpc>
                <a:spcPct val="120000"/>
              </a:lnSpc>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The project proposes a set of match rules to find transactions and obtain suspected addresses, based on the combinations of match rules.</a:t>
            </a:r>
            <a:endParaRPr lang="en-US" sz="8000" b="1" dirty="0">
              <a:solidFill>
                <a:srgbClr val="FF0000"/>
              </a:solidFill>
              <a:latin typeface="Times New Roman" panose="02020603050405020304" pitchFamily="18" charset="0"/>
              <a:cs typeface="Times New Roman" panose="02020603050405020304" pitchFamily="18" charset="0"/>
            </a:endParaRPr>
          </a:p>
          <a:p>
            <a:pPr algn="just">
              <a:lnSpc>
                <a:spcPct val="120000"/>
              </a:lnSpc>
            </a:pPr>
            <a:r>
              <a:rPr lang="en-US" sz="8000" b="1" dirty="0">
                <a:solidFill>
                  <a:srgbClr val="FF0000"/>
                </a:solidFill>
                <a:latin typeface="Times New Roman" panose="02020603050405020304" pitchFamily="18" charset="0"/>
                <a:cs typeface="Times New Roman" panose="02020603050405020304" pitchFamily="18" charset="0"/>
              </a:rPr>
              <a:t>ADVANTAGES:</a:t>
            </a:r>
          </a:p>
          <a:p>
            <a:pPr algn="just">
              <a:lnSpc>
                <a:spcPct val="120000"/>
              </a:lnSpc>
            </a:pPr>
            <a:r>
              <a:rPr lang="en-US" sz="8000" dirty="0">
                <a:solidFill>
                  <a:schemeClr val="tx1"/>
                </a:solidFill>
                <a:latin typeface="Times New Roman" panose="02020603050405020304" pitchFamily="18" charset="0"/>
                <a:cs typeface="Times New Roman" panose="02020603050405020304" pitchFamily="18" charset="0"/>
              </a:rPr>
              <a:t>1. Comprehensive Transaction Analysis</a:t>
            </a:r>
          </a:p>
          <a:p>
            <a:pPr algn="just">
              <a:lnSpc>
                <a:spcPct val="120000"/>
              </a:lnSpc>
            </a:pPr>
            <a:r>
              <a:rPr lang="en-US" sz="8000" dirty="0">
                <a:solidFill>
                  <a:schemeClr val="tx1"/>
                </a:solidFill>
                <a:latin typeface="Times New Roman" panose="02020603050405020304" pitchFamily="18" charset="0"/>
                <a:cs typeface="Times New Roman" panose="02020603050405020304" pitchFamily="18" charset="0"/>
              </a:rPr>
              <a:t>2. Inclusion of Transaction Structure and Behavior Features</a:t>
            </a:r>
          </a:p>
          <a:p>
            <a:pPr algn="just">
              <a:lnSpc>
                <a:spcPct val="120000"/>
              </a:lnSpc>
            </a:pPr>
            <a:r>
              <a:rPr lang="en-US" sz="8000" dirty="0">
                <a:solidFill>
                  <a:schemeClr val="tx1"/>
                </a:solidFill>
                <a:latin typeface="Times New Roman" panose="02020603050405020304" pitchFamily="18" charset="0"/>
                <a:cs typeface="Times New Roman" panose="02020603050405020304" pitchFamily="18" charset="0"/>
              </a:rPr>
              <a:t>3. Integration of Bitcoin Gene into Petri Net Transitions</a:t>
            </a:r>
          </a:p>
          <a:p>
            <a:pPr algn="just">
              <a:lnSpc>
                <a:spcPct val="120000"/>
              </a:lnSpc>
            </a:pPr>
            <a:r>
              <a:rPr lang="en-US" sz="8000" dirty="0">
                <a:solidFill>
                  <a:schemeClr val="tx1"/>
                </a:solidFill>
                <a:latin typeface="Times New Roman" panose="02020603050405020304" pitchFamily="18" charset="0"/>
                <a:cs typeface="Times New Roman" panose="02020603050405020304" pitchFamily="18" charset="0"/>
              </a:rPr>
              <a:t>4. Prototype Platform for Forensic Investigation</a:t>
            </a:r>
          </a:p>
          <a:p>
            <a:pPr algn="just">
              <a:lnSpc>
                <a:spcPct val="120000"/>
              </a:lnSpc>
            </a:pPr>
            <a:endParaRPr lang="en-US" sz="50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700" dirty="0">
              <a:solidFill>
                <a:schemeClr val="tx1"/>
              </a:solidFill>
            </a:endParaRPr>
          </a:p>
          <a:p>
            <a:pPr marL="857250" indent="-857250">
              <a:buFont typeface="Wingdings" panose="05000000000000000000" pitchFamily="2" charset="2"/>
              <a:buChar char="Ø"/>
            </a:pPr>
            <a:endParaRPr lang="en-IN" sz="6400" dirty="0">
              <a:solidFill>
                <a:srgbClr val="C00000"/>
              </a:solidFill>
            </a:endParaRPr>
          </a:p>
          <a:p>
            <a:pPr marL="457200" indent="-457200">
              <a:buFont typeface="Wingdings" panose="05000000000000000000" pitchFamily="2" charset="2"/>
              <a:buChar char="Ø"/>
            </a:pPr>
            <a:endParaRPr lang="en-IN" sz="2800" dirty="0">
              <a:solidFill>
                <a:srgbClr val="C00000"/>
              </a:solidFill>
            </a:endParaRPr>
          </a:p>
        </p:txBody>
      </p:sp>
      <p:sp>
        <p:nvSpPr>
          <p:cNvPr id="4" name="Date Placeholder 3">
            <a:extLst>
              <a:ext uri="{FF2B5EF4-FFF2-40B4-BE49-F238E27FC236}">
                <a16:creationId xmlns:a16="http://schemas.microsoft.com/office/drawing/2014/main" id="{27003B08-2BE1-3BEB-E452-38469D670592}"/>
              </a:ext>
            </a:extLst>
          </p:cNvPr>
          <p:cNvSpPr>
            <a:spLocks noGrp="1"/>
          </p:cNvSpPr>
          <p:nvPr>
            <p:ph type="dt" sz="half" idx="10"/>
          </p:nvPr>
        </p:nvSpPr>
        <p:spPr>
          <a:xfrm>
            <a:off x="470481" y="6323343"/>
            <a:ext cx="2133600" cy="365125"/>
          </a:xfrm>
        </p:spPr>
        <p:txBody>
          <a:bodyPr/>
          <a:lstStyle/>
          <a:p>
            <a:r>
              <a:rPr lang="en-US" sz="1500" b="1" dirty="0">
                <a:latin typeface="Times New Roman" panose="02020603050405020304" pitchFamily="18" charset="0"/>
                <a:cs typeface="Times New Roman" panose="02020603050405020304" pitchFamily="18" charset="0"/>
              </a:rPr>
              <a:t>21/04/2025</a:t>
            </a:r>
          </a:p>
        </p:txBody>
      </p:sp>
      <p:sp>
        <p:nvSpPr>
          <p:cNvPr id="5" name="Footer Placeholder 4">
            <a:extLst>
              <a:ext uri="{FF2B5EF4-FFF2-40B4-BE49-F238E27FC236}">
                <a16:creationId xmlns:a16="http://schemas.microsoft.com/office/drawing/2014/main" id="{3F760135-6768-F834-4026-45C167908900}"/>
              </a:ext>
            </a:extLst>
          </p:cNvPr>
          <p:cNvSpPr>
            <a:spLocks noGrp="1"/>
          </p:cNvSpPr>
          <p:nvPr>
            <p:ph type="ftr" sz="quarter" idx="11"/>
          </p:nvPr>
        </p:nvSpPr>
        <p:spPr>
          <a:xfrm>
            <a:off x="2483768" y="6323343"/>
            <a:ext cx="6048672" cy="352637"/>
          </a:xfrm>
        </p:spPr>
        <p:txBody>
          <a:bodyPr/>
          <a:lstStyle/>
          <a:p>
            <a:r>
              <a:rPr lang="en-US" sz="1600" dirty="0"/>
              <a:t>Department of CSE(CYBER SECURITY) Major Project Execution Review </a:t>
            </a:r>
          </a:p>
        </p:txBody>
      </p:sp>
      <p:pic>
        <p:nvPicPr>
          <p:cNvPr id="1028" name="Picture 4">
            <a:extLst>
              <a:ext uri="{FF2B5EF4-FFF2-40B4-BE49-F238E27FC236}">
                <a16:creationId xmlns:a16="http://schemas.microsoft.com/office/drawing/2014/main" id="{020A971A-863B-BC8C-8AA3-1FE633E377E4}"/>
              </a:ext>
            </a:extLst>
          </p:cNvPr>
          <p:cNvPicPr>
            <a:picLocks noChangeAspect="1" noChangeArrowheads="1"/>
          </p:cNvPicPr>
          <p:nvPr/>
        </p:nvPicPr>
        <p:blipFill>
          <a:blip r:embed="rId3" cstate="print"/>
          <a:srcRect/>
          <a:stretch>
            <a:fillRect/>
          </a:stretch>
        </p:blipFill>
        <p:spPr bwMode="auto">
          <a:xfrm>
            <a:off x="384834" y="173364"/>
            <a:ext cx="8374331" cy="1209710"/>
          </a:xfrm>
          <a:prstGeom prst="rect">
            <a:avLst/>
          </a:prstGeom>
          <a:noFill/>
          <a:ln w="9525">
            <a:noFill/>
            <a:miter lim="800000"/>
            <a:headEnd/>
            <a:tailEnd/>
          </a:ln>
        </p:spPr>
      </p:pic>
      <p:sp>
        <p:nvSpPr>
          <p:cNvPr id="7" name="Slide Number Placeholder 6">
            <a:extLst>
              <a:ext uri="{FF2B5EF4-FFF2-40B4-BE49-F238E27FC236}">
                <a16:creationId xmlns:a16="http://schemas.microsoft.com/office/drawing/2014/main" id="{C6487C84-A2EC-3FB3-464B-D36A79F896F6}"/>
              </a:ext>
            </a:extLst>
          </p:cNvPr>
          <p:cNvSpPr>
            <a:spLocks noGrp="1"/>
          </p:cNvSpPr>
          <p:nvPr>
            <p:ph type="sldNum" sz="quarter" idx="12"/>
          </p:nvPr>
        </p:nvSpPr>
        <p:spPr/>
        <p:txBody>
          <a:bodyPr/>
          <a:lstStyle/>
          <a:p>
            <a:fld id="{136150E9-173E-463C-8799-C8C94DB0C923}" type="slidenum">
              <a:rPr lang="en-US" smtClean="0"/>
              <a:t>7</a:t>
            </a:fld>
            <a:endParaRPr lang="en-US" dirty="0"/>
          </a:p>
        </p:txBody>
      </p:sp>
    </p:spTree>
    <p:extLst>
      <p:ext uri="{BB962C8B-B14F-4D97-AF65-F5344CB8AC3E}">
        <p14:creationId xmlns:p14="http://schemas.microsoft.com/office/powerpoint/2010/main" val="61187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68759"/>
          </a:xfrm>
        </p:spPr>
        <p:txBody>
          <a:bodyPr>
            <a:normAutofit/>
          </a:bodyPr>
          <a:lstStyle/>
          <a:p>
            <a:endParaRPr lang="en-US" sz="3200" dirty="0"/>
          </a:p>
        </p:txBody>
      </p:sp>
      <p:sp>
        <p:nvSpPr>
          <p:cNvPr id="3" name="Subtitle 2"/>
          <p:cNvSpPr>
            <a:spLocks noGrp="1"/>
          </p:cNvSpPr>
          <p:nvPr>
            <p:ph type="subTitle" idx="1"/>
          </p:nvPr>
        </p:nvSpPr>
        <p:spPr>
          <a:xfrm>
            <a:off x="0" y="1340768"/>
            <a:ext cx="9144000" cy="4608512"/>
          </a:xfrm>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SYSTEM ARCHITECTURE</a:t>
            </a:r>
            <a:endParaRPr lang="en-US" sz="2400" dirty="0">
              <a:solidFill>
                <a:srgbClr val="FF0000"/>
              </a:solidFill>
            </a:endParaRPr>
          </a:p>
        </p:txBody>
      </p:sp>
      <p:sp>
        <p:nvSpPr>
          <p:cNvPr id="4" name="Date Placeholder 3"/>
          <p:cNvSpPr>
            <a:spLocks noGrp="1"/>
          </p:cNvSpPr>
          <p:nvPr>
            <p:ph type="dt" sz="half" idx="10"/>
          </p:nvPr>
        </p:nvSpPr>
        <p:spPr/>
        <p:txBody>
          <a:bodyPr/>
          <a:lstStyle/>
          <a:p>
            <a:r>
              <a:rPr lang="en-US" sz="1400" b="1" dirty="0">
                <a:latin typeface="Times New Roman" panose="02020603050405020304" pitchFamily="18" charset="0"/>
                <a:cs typeface="Times New Roman" panose="02020603050405020304" pitchFamily="18" charset="0"/>
              </a:rPr>
              <a:t>21/04/2025</a:t>
            </a:r>
          </a:p>
        </p:txBody>
      </p:sp>
      <p:sp>
        <p:nvSpPr>
          <p:cNvPr id="5" name="Footer Placeholder 4"/>
          <p:cNvSpPr>
            <a:spLocks noGrp="1"/>
          </p:cNvSpPr>
          <p:nvPr>
            <p:ph type="ftr" sz="quarter" idx="11"/>
          </p:nvPr>
        </p:nvSpPr>
        <p:spPr>
          <a:xfrm>
            <a:off x="2767637" y="6356350"/>
            <a:ext cx="6048672" cy="340147"/>
          </a:xfrm>
        </p:spPr>
        <p:txBody>
          <a:bodyPr/>
          <a:lstStyle/>
          <a:p>
            <a:r>
              <a:rPr lang="en-US" sz="1400" dirty="0"/>
              <a:t>Department of CSE(CYBER SECURITY) Major Project Execution Review </a:t>
            </a:r>
          </a:p>
        </p:txBody>
      </p:sp>
      <p:pic>
        <p:nvPicPr>
          <p:cNvPr id="1028" name="Picture 4"/>
          <p:cNvPicPr>
            <a:picLocks noChangeAspect="1" noChangeArrowheads="1"/>
          </p:cNvPicPr>
          <p:nvPr/>
        </p:nvPicPr>
        <p:blipFill>
          <a:blip r:embed="rId3" cstate="print"/>
          <a:srcRect/>
          <a:stretch>
            <a:fillRect/>
          </a:stretch>
        </p:blipFill>
        <p:spPr bwMode="auto">
          <a:xfrm>
            <a:off x="251520" y="62041"/>
            <a:ext cx="8640960" cy="115212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36150E9-173E-463C-8799-C8C94DB0C923}" type="slidenum">
              <a:rPr lang="en-US" smtClean="0"/>
              <a:t>8</a:t>
            </a:fld>
            <a:endParaRPr lang="en-US"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312" y="1809355"/>
            <a:ext cx="8208912" cy="42119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lgn="ctr">
              <a:buNone/>
            </a:pPr>
            <a:endParaRPr lang="en-US" sz="6600" b="1" dirty="0">
              <a:latin typeface="Times New Roman" panose="02020603050405020304" pitchFamily="18" charset="0"/>
              <a:cs typeface="Times New Roman" panose="02020603050405020304" pitchFamily="18" charset="0"/>
              <a:sym typeface="+mn-ea"/>
            </a:endParaRPr>
          </a:p>
          <a:p>
            <a:pPr marL="0" indent="0" algn="ctr">
              <a:buNone/>
            </a:pPr>
            <a:r>
              <a:rPr lang="en-US" sz="7200" b="1" dirty="0">
                <a:solidFill>
                  <a:srgbClr val="FF0000"/>
                </a:solidFill>
                <a:latin typeface="Times New Roman" panose="02020603050405020304" pitchFamily="18" charset="0"/>
                <a:cs typeface="Times New Roman" panose="02020603050405020304" pitchFamily="18" charset="0"/>
                <a:sym typeface="+mn-ea"/>
              </a:rPr>
              <a:t>UML DIAGRAMS</a:t>
            </a:r>
          </a:p>
        </p:txBody>
      </p:sp>
      <p:sp>
        <p:nvSpPr>
          <p:cNvPr id="4" name="Date Placeholder 3"/>
          <p:cNvSpPr>
            <a:spLocks noGrp="1"/>
          </p:cNvSpPr>
          <p:nvPr>
            <p:ph type="dt" sz="half" idx="10"/>
          </p:nvPr>
        </p:nvSpPr>
        <p:spPr/>
        <p:txBody>
          <a:bodyPr/>
          <a:lstStyle/>
          <a:p>
            <a:r>
              <a:rPr lang="en-US" sz="1500" dirty="0">
                <a:latin typeface="Times New Roman" panose="02020603050405020304" pitchFamily="18" charset="0"/>
                <a:cs typeface="Times New Roman" panose="02020603050405020304" pitchFamily="18" charset="0"/>
              </a:rPr>
              <a:t>21/04/2025</a:t>
            </a:r>
          </a:p>
        </p:txBody>
      </p:sp>
      <p:sp>
        <p:nvSpPr>
          <p:cNvPr id="5" name="Footer Placeholder 4"/>
          <p:cNvSpPr>
            <a:spLocks noGrp="1"/>
          </p:cNvSpPr>
          <p:nvPr>
            <p:ph type="ftr" sz="quarter" idx="11"/>
          </p:nvPr>
        </p:nvSpPr>
        <p:spPr>
          <a:xfrm>
            <a:off x="2411760" y="6356349"/>
            <a:ext cx="6019800" cy="365125"/>
          </a:xfrm>
        </p:spPr>
        <p:txBody>
          <a:bodyPr/>
          <a:lstStyle/>
          <a:p>
            <a:r>
              <a:rPr lang="en-US" sz="1600" dirty="0"/>
              <a:t>Department of CSE(CYBER SECURITY) Major Project Execution Review </a:t>
            </a:r>
          </a:p>
        </p:txBody>
      </p:sp>
      <p:sp>
        <p:nvSpPr>
          <p:cNvPr id="6" name="Slide Number Placeholder 5"/>
          <p:cNvSpPr>
            <a:spLocks noGrp="1"/>
          </p:cNvSpPr>
          <p:nvPr>
            <p:ph type="sldNum" sz="quarter" idx="12"/>
          </p:nvPr>
        </p:nvSpPr>
        <p:spPr/>
        <p:txBody>
          <a:bodyPr/>
          <a:lstStyle/>
          <a:p>
            <a:fld id="{136150E9-173E-463C-8799-C8C94DB0C923}" type="slidenum">
              <a:rPr lang="en-US" smtClean="0"/>
              <a:t>9</a:t>
            </a:fld>
            <a:endParaRPr lang="en-US" dirty="0"/>
          </a:p>
        </p:txBody>
      </p:sp>
      <p:pic>
        <p:nvPicPr>
          <p:cNvPr id="7" name="Picture 4"/>
          <p:cNvPicPr>
            <a:picLocks noChangeAspect="1" noChangeArrowheads="1"/>
          </p:cNvPicPr>
          <p:nvPr/>
        </p:nvPicPr>
        <p:blipFill>
          <a:blip r:embed="rId2" cstate="print"/>
          <a:srcRect/>
          <a:stretch>
            <a:fillRect/>
          </a:stretch>
        </p:blipFill>
        <p:spPr bwMode="auto">
          <a:xfrm>
            <a:off x="251520" y="10768"/>
            <a:ext cx="8640960" cy="130270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1228</Words>
  <Application>Microsoft Office PowerPoint</Application>
  <PresentationFormat>On-screen Show (4:3)</PresentationFormat>
  <Paragraphs>207</Paragraphs>
  <Slides>23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2255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Venkata sainath Bondada</dc:creator>
  <cp:lastModifiedBy>rajinilkar reddy</cp:lastModifiedBy>
  <cp:revision>49</cp:revision>
  <dcterms:created xsi:type="dcterms:W3CDTF">2024-09-11T03:51:00Z</dcterms:created>
  <dcterms:modified xsi:type="dcterms:W3CDTF">2025-04-20T18:34:56Z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345B2EB7E4CB4EB8B02204024FCEFDD2_13</vt:lpwstr>
  </property>
  <property fmtid="{D5CDD505-2E9C-101B-9397-08002B2CF9AE}" pid="3" name="KSOProductBuildVer">
    <vt:lpwstr>1033-12.2.0.19805</vt:lpwstr>
  </property>
</Properties>
</file>