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CC4E22-A134-438B-8899-8B2A351210B0}">
  <a:tblStyle styleId="{43CC4E22-A134-438B-8899-8B2A351210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277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7889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671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24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f26871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0f26871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421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945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40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27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7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59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6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10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17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27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70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>
  <p:cSld name="Slide Judu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  <a:defRPr sz="6400" b="1">
                <a:solidFill>
                  <a:srgbClr val="C6D9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6246861" y="4995069"/>
            <a:ext cx="5789303" cy="10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133"/>
              <a:buFont typeface="Arial"/>
              <a:buNone/>
            </a:pPr>
            <a:r>
              <a:rPr lang="en-US" sz="2133" b="0" i="0" u="none" strike="noStrike" cap="none">
                <a:solidFill>
                  <a:srgbClr val="C6D9F1"/>
                </a:solidFill>
                <a:latin typeface="Arial"/>
                <a:ea typeface="Arial"/>
                <a:cs typeface="Arial"/>
                <a:sym typeface="Arial"/>
              </a:rPr>
              <a:t>Program Studi Teknik Informatika</a:t>
            </a:r>
            <a:endParaRPr sz="2133" b="0" i="0" u="none" strike="noStrike" cap="none">
              <a:solidFill>
                <a:srgbClr val="C6D9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133"/>
              <a:buFont typeface="Arial"/>
              <a:buNone/>
            </a:pPr>
            <a:r>
              <a:rPr lang="en-US" sz="2133" b="0" i="0" u="none" strike="noStrike" cap="none">
                <a:solidFill>
                  <a:srgbClr val="C6D9F1"/>
                </a:solidFill>
                <a:latin typeface="Arial"/>
                <a:ea typeface="Arial"/>
                <a:cs typeface="Arial"/>
                <a:sym typeface="Arial"/>
              </a:rPr>
              <a:t>Fakultas Teknik – Universitas Surabaya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endParaRPr sz="21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599036" y="674027"/>
            <a:ext cx="994316" cy="61102"/>
            <a:chOff x="4580561" y="2589004"/>
            <a:chExt cx="1064464" cy="25200"/>
          </a:xfrm>
        </p:grpSpPr>
        <p:sp>
          <p:nvSpPr>
            <p:cNvPr id="92" name="Google Shape;9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532133" y="-70600"/>
            <a:ext cx="11054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532033" y="1044633"/>
            <a:ext cx="11054700" cy="56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–"/>
              <a:defRPr sz="2100"/>
            </a:lvl2pPr>
            <a:lvl3pPr marL="1371600" lvl="2" indent="-36195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2100"/>
              <a:buChar char="•"/>
              <a:defRPr sz="2100"/>
            </a:lvl3pPr>
            <a:lvl4pPr marL="1828800" lvl="3" indent="-36195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>
  <p:cSld name="Gambar dengan Keteranga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483925" y="432375"/>
            <a:ext cx="509847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667"/>
              <a:buFont typeface="Arial"/>
              <a:buNone/>
              <a:defRPr sz="2667" b="1">
                <a:solidFill>
                  <a:srgbClr val="C6D9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483926" y="1158598"/>
            <a:ext cx="5098476" cy="506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FFFFFF"/>
              </a:buClr>
              <a:buSzPts val="1867"/>
              <a:buNone/>
              <a:defRPr sz="1867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0" y="5135034"/>
            <a:ext cx="6081184" cy="64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None/>
              <a:defRPr sz="2667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0" y="5746752"/>
            <a:ext cx="6081184" cy="111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000090"/>
              </a:buClr>
              <a:buSzPts val="1867"/>
              <a:buNone/>
              <a:defRPr sz="1867" b="0">
                <a:solidFill>
                  <a:srgbClr val="00009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4"/>
          </p:nvPr>
        </p:nvSpPr>
        <p:spPr>
          <a:xfrm>
            <a:off x="0" y="1"/>
            <a:ext cx="6096000" cy="513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37600" y="620964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>
  <p:cSld name="Header Bagia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756727" y="2906715"/>
            <a:ext cx="6569557" cy="101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E6F2"/>
              </a:buClr>
              <a:buSzPts val="5867"/>
              <a:buFont typeface="Arial"/>
              <a:buNone/>
              <a:defRPr sz="5867" b="1" cap="none">
                <a:solidFill>
                  <a:srgbClr val="DCE6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756727" y="3959766"/>
            <a:ext cx="5117523" cy="44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2823385" y="2665214"/>
            <a:ext cx="1933343" cy="185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58ED5"/>
              </a:buClr>
              <a:buSzPts val="10666"/>
              <a:buNone/>
              <a:defRPr sz="10666" b="1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1143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11430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1143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766733" y="699247"/>
            <a:ext cx="6815667" cy="542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2198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21982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2198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15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/>
              <a:t>Week 02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/>
              <a:t>1604C051 – Full-stack Programming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16525" y="6463600"/>
            <a:ext cx="24996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Hendra Dinata</a:t>
            </a:r>
            <a:endParaRPr sz="14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Halaman insertmovie_proses.php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Awalnya halaman ini akan menyimpan data ke tabel movie (tanpa genre), lalu dapatkan $idmovie nya yang berasal dari nilai AUTO_INCREMENT tersebut.</a:t>
            </a:r>
            <a:br>
              <a:rPr lang="en-US"/>
            </a:br>
            <a:r>
              <a:rPr lang="en-US"/>
              <a:t>Setelah mendapatkan $idmovie, lakukan proses penyimpanan pada tabel “genre_movie” dengan cara melakukan foreach pada checkbox genre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Hints:</a:t>
            </a:r>
            <a:br>
              <a:rPr lang="en-US"/>
            </a:br>
            <a:r>
              <a:rPr lang="en-US"/>
              <a:t>Cara mendapatkan idmovie </a:t>
            </a:r>
            <a:br>
              <a:rPr lang="en-US"/>
            </a:b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$idmovie = $stmt-&gt;insert_id;</a:t>
            </a:r>
            <a:endParaRPr sz="366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Selanjutnya ...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Bagaimana caranya menampilkan genre pada tiap-tiap data movie di halaman index.php 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1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Pada minggu sebelumnya, anda telah membuat halaman editmovie.php</a:t>
            </a:r>
            <a:endParaRPr/>
          </a:p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Kali ini, lakukan modifikasi pada halaman editmovie.php dengan menambahkan checkbox genre (seperti pada halaman insertmovie.php)</a:t>
            </a:r>
            <a:endParaRPr/>
          </a:p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Jika pada halaman insertmovie.php, semua checkbox genre default nya adalah “unchecked”, maka pada halaman editmovie.php, sesuaikan dengan isi tabel “genre_movie” untuk menentukan checkbox mana yang defaultnya harus “checked”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Latihan 2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609600" y="4030851"/>
            <a:ext cx="109728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60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567"/>
              <a:buAutoNum type="arabicPeriod"/>
            </a:pPr>
            <a:r>
              <a:rPr lang="en-US" sz="2567"/>
              <a:t>Sebaiknya menggunakan method = “GET”</a:t>
            </a:r>
            <a:endParaRPr sz="2567"/>
          </a:p>
          <a:p>
            <a:pPr marL="457200" lvl="0" indent="-391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7"/>
              <a:buAutoNum type="arabicPeriod"/>
            </a:pPr>
            <a:r>
              <a:rPr lang="en-US" sz="2567"/>
              <a:t>Gunakan SQL</a:t>
            </a:r>
            <a:br>
              <a:rPr lang="en-US" sz="2567"/>
            </a:br>
            <a:r>
              <a:rPr lang="en-US" sz="25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movie Where judul LIKE ?</a:t>
            </a:r>
            <a:r>
              <a:rPr lang="en-US" sz="2567"/>
              <a:t/>
            </a:r>
            <a:br>
              <a:rPr lang="en-US" sz="2567"/>
            </a:br>
            <a:r>
              <a:rPr lang="en-US" sz="2567"/>
              <a:t>di mana variabel yang akan dipassingkan ke dalam function bind_param(), sudah diberikan karakter ‘%’ di depan dan di belakang</a:t>
            </a:r>
            <a:endParaRPr sz="2567"/>
          </a:p>
        </p:txBody>
      </p:sp>
      <p:sp>
        <p:nvSpPr>
          <p:cNvPr id="184" name="Google Shape;184;p27"/>
          <p:cNvSpPr txBox="1"/>
          <p:nvPr/>
        </p:nvSpPr>
        <p:spPr>
          <a:xfrm>
            <a:off x="923198" y="1963443"/>
            <a:ext cx="1762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Masukkan Judul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2186850" y="1974994"/>
            <a:ext cx="2171700" cy="230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4492788" y="1974994"/>
            <a:ext cx="869100" cy="2307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844200" y="236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{43CC4E22-A134-438B-8899-8B2A351210B0}</a:tableStyleId>
              </a:tblPr>
              <a:tblGrid>
                <a:gridCol w="1249300"/>
                <a:gridCol w="1249300"/>
                <a:gridCol w="1249300"/>
                <a:gridCol w="1249300"/>
                <a:gridCol w="1249300"/>
                <a:gridCol w="1249300"/>
                <a:gridCol w="1249300"/>
                <a:gridCol w="1249300"/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Judul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Gambar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Tgl. RIlis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Skor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Sinopsis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Serial?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Genre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Aksi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Latihan 3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67"/>
              <a:t>Di mata kuliah Webprog kemarin, pernah diajarkan melayout sebuah halaman yang terdiri dari header, vertical menu, content, dan footer yang terbuat dari &lt;div&gt;.</a:t>
            </a: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67"/>
              <a:t>Maka, khusus untuk halaman index.php ini, layoutlah seperti demikian</a:t>
            </a: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 sz="2267"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25" y="3079450"/>
            <a:ext cx="4384274" cy="33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483925" y="432375"/>
            <a:ext cx="5098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6483926" y="1158598"/>
            <a:ext cx="50985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2"/>
          </p:nvPr>
        </p:nvSpPr>
        <p:spPr>
          <a:xfrm>
            <a:off x="0" y="5135034"/>
            <a:ext cx="608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3"/>
          </p:nvPr>
        </p:nvSpPr>
        <p:spPr>
          <a:xfrm>
            <a:off x="0" y="5746752"/>
            <a:ext cx="60813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13" name="Google Shape;113;p16"/>
          <p:cNvSpPr>
            <a:spLocks noGrp="1"/>
          </p:cNvSpPr>
          <p:nvPr>
            <p:ph type="pic" idx="4"/>
          </p:nvPr>
        </p:nvSpPr>
        <p:spPr>
          <a:xfrm>
            <a:off x="0" y="1"/>
            <a:ext cx="6096000" cy="5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</a:pPr>
            <a:endParaRPr sz="2667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Upload Image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209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Gambar tidak perlu disimpan ke dalam tabel di database.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Gambar cukup diupload ke server dan diletakkan di suatu folder.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Nama file gambar biasanya mencerminkan atribut dari object suatu entity, misal: nama file gambar menggunakan primary key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Extention dari file tersebut, disimpan di dalam tabel pada suatu kolom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Alter tabel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2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Pastikan ada satu kolom baru pada tabel “movie”</a:t>
            </a:r>
            <a:br>
              <a:rPr lang="en-US" sz="2467"/>
            </a:br>
            <a:r>
              <a:rPr lang="en-US" sz="2467"/>
              <a:t>“extension” varchar(4) null</a:t>
            </a:r>
            <a:endParaRPr sz="2467"/>
          </a:p>
          <a:p>
            <a:pPr marL="457200" lvl="0" indent="-3852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Siapkan folder di server untuk menampung gambar yang akan diupload</a:t>
            </a:r>
            <a:endParaRPr sz="2467"/>
          </a:p>
          <a:p>
            <a:pPr marL="457200" lvl="0" indent="-3852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Pada halaman insertmovie.php, tambahkan &lt;input type=”file”&gt; di dalam form untuk mengupload gambar</a:t>
            </a:r>
            <a:endParaRPr sz="2467"/>
          </a:p>
          <a:p>
            <a:pPr marL="457200" lvl="0" indent="-3852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Pada halaman insertmovie_proses.php lakukan modifikasi:</a:t>
            </a:r>
            <a:endParaRPr sz="2467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200"/>
              <a:t>Setelah berhasil melakukan </a:t>
            </a:r>
            <a:r>
              <a:rPr lang="en-US" sz="1600">
                <a:solidFill>
                  <a:srgbClr val="0000BB"/>
                </a:solidFill>
              </a:rPr>
              <a:t>$stmt</a:t>
            </a:r>
            <a:r>
              <a:rPr lang="en-US" sz="1600">
                <a:solidFill>
                  <a:srgbClr val="007700"/>
                </a:solidFill>
              </a:rPr>
              <a:t>-&gt;</a:t>
            </a:r>
            <a:r>
              <a:rPr lang="en-US" sz="1600">
                <a:solidFill>
                  <a:srgbClr val="0000BB"/>
                </a:solidFill>
              </a:rPr>
              <a:t>execute</a:t>
            </a:r>
            <a:r>
              <a:rPr lang="en-US" sz="1600">
                <a:solidFill>
                  <a:srgbClr val="007700"/>
                </a:solidFill>
              </a:rPr>
              <a:t>(); </a:t>
            </a:r>
            <a:r>
              <a:rPr lang="en-US" sz="2200"/>
              <a:t>dapatkan dulu id movienya menggunakan perintah </a:t>
            </a:r>
            <a:r>
              <a:rPr lang="en-US" sz="1600">
                <a:solidFill>
                  <a:srgbClr val="0000BB"/>
                </a:solidFill>
              </a:rPr>
              <a:t>$idmovie = stmt</a:t>
            </a:r>
            <a:r>
              <a:rPr lang="en-US" sz="1600">
                <a:solidFill>
                  <a:srgbClr val="007700"/>
                </a:solidFill>
              </a:rPr>
              <a:t>-&gt;</a:t>
            </a:r>
            <a:r>
              <a:rPr lang="en-US" sz="1600">
                <a:solidFill>
                  <a:srgbClr val="0000BB"/>
                </a:solidFill>
              </a:rPr>
              <a:t>insert_id</a:t>
            </a:r>
            <a:r>
              <a:rPr lang="en-US" sz="1600">
                <a:solidFill>
                  <a:srgbClr val="007700"/>
                </a:solidFill>
              </a:rPr>
              <a:t>;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Lakukan proses penanganan file upload seperti biasa (rename file dengan $idmovie, dan pindahkan file ke dalam folder yang sudah disiapkan)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Dapatkan extension filenya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Lakukan Update untuk movie dengan id = $id yaitu untuk mengupdate kolom “extention”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Selanjutnya...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Bagaimana cara menampilkan gambar tiap-tiap movie di halaman index.php?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483925" y="432375"/>
            <a:ext cx="5098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Multi Table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6483926" y="1158598"/>
            <a:ext cx="50985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0" y="5135034"/>
            <a:ext cx="608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0" y="5746752"/>
            <a:ext cx="60813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40" name="Google Shape;140;p20"/>
          <p:cNvSpPr>
            <a:spLocks noGrp="1"/>
          </p:cNvSpPr>
          <p:nvPr>
            <p:ph type="pic" idx="4"/>
          </p:nvPr>
        </p:nvSpPr>
        <p:spPr>
          <a:xfrm>
            <a:off x="0" y="1"/>
            <a:ext cx="6096000" cy="5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</a:pPr>
            <a:endParaRPr sz="2667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Alter Table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Buat dulu tabel “genre” dengan 2 buah kolom</a:t>
            </a:r>
            <a:br>
              <a:rPr lang="en-US"/>
            </a:br>
            <a:r>
              <a:rPr lang="en-US"/>
              <a:t>“idgenre” int AUTO_INCREMENT,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“nama” varchar(15)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lalu tambahkan beberapa data ke dalam tabel “genre”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Hubungkan antara tabel “genre” dengan tabel “movie” dengan relasi M-N sehingga membentuk tabel baru yaitu “genre_movie”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Pada tabel “movie”, kolom “genre” sudah </a:t>
            </a:r>
            <a:r>
              <a:rPr lang="en-US" b="1" u="sng"/>
              <a:t>tidak</a:t>
            </a:r>
            <a:r>
              <a:rPr lang="en-US"/>
              <a:t> dibutuhkan lagi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ERD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2095500"/>
            <a:ext cx="10744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Halaman insertmovie.php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Jika sebelumnya pilihan checkbox genre ditulis secara hardcode, maka sekarang, daftar checkbox genre harus diambil dari dalam database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gunakan saja penamaan Array pada masing-masing checkbox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&lt;input type=”checkbox” name=”genre[]” …..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IF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Template IF</vt:lpstr>
      <vt:lpstr>Database</vt:lpstr>
      <vt:lpstr>Image</vt:lpstr>
      <vt:lpstr>Upload Image</vt:lpstr>
      <vt:lpstr>Alter tabel</vt:lpstr>
      <vt:lpstr>Selanjutnya...</vt:lpstr>
      <vt:lpstr>Multi Table</vt:lpstr>
      <vt:lpstr>Alter Table</vt:lpstr>
      <vt:lpstr>ERD</vt:lpstr>
      <vt:lpstr>Halaman insertmovie.php</vt:lpstr>
      <vt:lpstr>Halaman insertmovie_proses.php</vt:lpstr>
      <vt:lpstr>Selanjutnya ...</vt:lpstr>
      <vt:lpstr>Latihan 1</vt:lpstr>
      <vt:lpstr>Latihan 2</vt:lpstr>
      <vt:lpstr>Latihan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cp:lastModifiedBy>DarkWorld</cp:lastModifiedBy>
  <cp:revision>2</cp:revision>
  <dcterms:modified xsi:type="dcterms:W3CDTF">2025-09-17T23:59:33Z</dcterms:modified>
</cp:coreProperties>
</file>