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10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.svg" ContentType="image/svg+xml"/>
  <Override PartName="/ppt/media/image21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6"/>
    <p:sldId id="269" r:id="rId17"/>
    <p:sldId id="274" r:id="rId18"/>
    <p:sldId id="273" r:id="rId19"/>
    <p:sldId id="270" r:id="rId20"/>
  </p:sldIdLst>
  <p:sldSz cx="18288000" cy="10287000"/>
  <p:notesSz cx="6858000" cy="9144000"/>
  <p:embeddedFontLst>
    <p:embeddedFont>
      <p:font typeface="DM Serif Display"/>
      <p:regular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8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svg"/><Relationship Id="rId7" Type="http://schemas.openxmlformats.org/officeDocument/2006/relationships/image" Target="../media/image1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2.png"/><Relationship Id="rId10" Type="http://schemas.openxmlformats.org/officeDocument/2006/relationships/image" Target="../media/image21.sv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svg"/><Relationship Id="rId7" Type="http://schemas.openxmlformats.org/officeDocument/2006/relationships/image" Target="../media/image1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1.sv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296995" y="2174761"/>
            <a:ext cx="14962305" cy="6681564"/>
            <a:chOff x="0" y="0"/>
            <a:chExt cx="3940689" cy="17597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40689" cy="1759753"/>
            </a:xfrm>
            <a:custGeom>
              <a:avLst/>
              <a:gdLst/>
              <a:ahLst/>
              <a:cxnLst/>
              <a:rect l="l" t="t" r="r" b="b"/>
              <a:pathLst>
                <a:path w="3940689" h="1759753">
                  <a:moveTo>
                    <a:pt x="0" y="0"/>
                  </a:moveTo>
                  <a:lnTo>
                    <a:pt x="3940689" y="0"/>
                  </a:lnTo>
                  <a:lnTo>
                    <a:pt x="3940689" y="1759753"/>
                  </a:lnTo>
                  <a:lnTo>
                    <a:pt x="0" y="1759753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3940689" cy="18454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020"/>
                </a:lnSpc>
              </a:pPr>
              <a:r>
                <a:rPr lang="en-US" sz="4300">
                  <a:solidFill>
                    <a:srgbClr val="0000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Portfolio Project</a:t>
              </a:r>
              <a:endParaRPr lang="en-US" sz="43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  <a:p>
              <a:pPr algn="ctr">
                <a:lnSpc>
                  <a:spcPts val="6020"/>
                </a:lnSpc>
              </a:pPr>
              <a:r>
                <a:rPr lang="en-US" sz="4300">
                  <a:solidFill>
                    <a:srgbClr val="0000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Building a Web Page using HTML, CSS &amp; JavaScript</a:t>
              </a:r>
              <a:endParaRPr lang="en-US" sz="43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  <a:p>
              <a:pPr algn="ctr">
                <a:lnSpc>
                  <a:spcPts val="6020"/>
                </a:lnSpc>
              </a:pPr>
            </a:p>
            <a:p>
              <a:pPr algn="ctr">
                <a:lnSpc>
                  <a:spcPts val="6020"/>
                </a:lnSpc>
              </a:pPr>
              <a:r>
                <a:rPr lang="en-US" sz="4300">
                  <a:solidFill>
                    <a:srgbClr val="0000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C. Rajeshwari</a:t>
              </a:r>
              <a:endParaRPr lang="en-US" sz="43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  <a:p>
              <a:pPr algn="ctr">
                <a:lnSpc>
                  <a:spcPts val="6020"/>
                </a:lnSpc>
              </a:pPr>
              <a:r>
                <a:rPr lang="en-US" sz="4300">
                  <a:solidFill>
                    <a:srgbClr val="0000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Bsc.Data Science </a:t>
              </a:r>
              <a:endParaRPr lang="en-US" sz="43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  <a:p>
              <a:pPr algn="ctr">
                <a:lnSpc>
                  <a:spcPts val="6020"/>
                </a:lnSpc>
              </a:pPr>
              <a:r>
                <a:rPr lang="en-US" sz="4300">
                  <a:solidFill>
                    <a:srgbClr val="0000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113 - Vallalar arts and sciences college</a:t>
              </a:r>
              <a:endParaRPr lang="en-US" sz="43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  <a:p>
              <a:pPr algn="ctr">
                <a:lnSpc>
                  <a:spcPts val="6020"/>
                </a:lnSpc>
                <a:spcBef>
                  <a:spcPct val="0"/>
                </a:spcBef>
              </a:pPr>
              <a:r>
                <a:rPr lang="en-US" sz="4300">
                  <a:solidFill>
                    <a:srgbClr val="000000"/>
                  </a:solidFill>
                  <a:latin typeface="DM Serif Display"/>
                  <a:ea typeface="DM Serif Display"/>
                  <a:cs typeface="DM Serif Display"/>
                  <a:sym typeface="DM Serif Display"/>
                </a:rPr>
                <a:t>Annamalai University </a:t>
              </a:r>
              <a:endParaRPr lang="en-US" sz="43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2501993" y="8856325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8" y="0"/>
                </a:moveTo>
                <a:lnTo>
                  <a:pt x="0" y="0"/>
                </a:lnTo>
                <a:lnTo>
                  <a:pt x="0" y="4135484"/>
                </a:lnTo>
                <a:lnTo>
                  <a:pt x="1458698" y="4135484"/>
                </a:lnTo>
                <a:lnTo>
                  <a:pt x="1458698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166918" y="8065692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3" y="0"/>
                </a:lnTo>
                <a:lnTo>
                  <a:pt x="3463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4702591" flipV="1">
            <a:off x="-2417166" y="5963280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3255080"/>
                </a:moveTo>
                <a:lnTo>
                  <a:pt x="3549007" y="3255080"/>
                </a:lnTo>
                <a:lnTo>
                  <a:pt x="3549007" y="0"/>
                </a:lnTo>
                <a:lnTo>
                  <a:pt x="0" y="0"/>
                </a:lnTo>
                <a:lnTo>
                  <a:pt x="0" y="325508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768689" y="-1352055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018448">
            <a:off x="13099502" y="-243800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5" y="0"/>
                </a:lnTo>
                <a:lnTo>
                  <a:pt x="4683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367126" y="847725"/>
            <a:ext cx="9313065" cy="1570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30"/>
              </a:lnSpc>
            </a:pPr>
            <a:r>
              <a:rPr lang="en-US" sz="916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Final Outcome</a:t>
            </a:r>
            <a:endParaRPr lang="en-US" sz="916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367126" y="2878442"/>
            <a:ext cx="13023366" cy="6742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2495" lvl="1" indent="-456565" algn="l">
              <a:lnSpc>
                <a:spcPts val="5915"/>
              </a:lnSpc>
              <a:buFont typeface="Arial" panose="020B0604020202020204"/>
              <a:buChar char="•"/>
            </a:pPr>
            <a:r>
              <a:rPr lang="en-US" sz="422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 fully functional portfolio website showcasing skills and projects.</a:t>
            </a:r>
            <a:endParaRPr lang="en-US" sz="422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5915"/>
              </a:lnSpc>
            </a:pPr>
          </a:p>
          <a:p>
            <a:pPr marL="912495" lvl="1" indent="-456565" algn="l">
              <a:lnSpc>
                <a:spcPts val="5915"/>
              </a:lnSpc>
              <a:buFont typeface="Arial" panose="020B0604020202020204"/>
              <a:buChar char="•"/>
            </a:pPr>
            <a:r>
              <a:rPr lang="en-US" sz="422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Clean, professional, and interactive design.</a:t>
            </a:r>
            <a:endParaRPr lang="en-US" sz="422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5915"/>
              </a:lnSpc>
            </a:pPr>
          </a:p>
          <a:p>
            <a:pPr marL="912495" lvl="1" indent="-456565" algn="l">
              <a:lnSpc>
                <a:spcPts val="5915"/>
              </a:lnSpc>
              <a:buFont typeface="Arial" panose="020B0604020202020204"/>
              <a:buChar char="•"/>
            </a:pPr>
            <a:r>
              <a:rPr lang="en-US" sz="422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Works smoothly across devices.</a:t>
            </a:r>
            <a:endParaRPr lang="en-US" sz="422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5915"/>
              </a:lnSpc>
            </a:pPr>
          </a:p>
          <a:p>
            <a:pPr marL="912495" lvl="1" indent="-456565" algn="l">
              <a:lnSpc>
                <a:spcPts val="5915"/>
              </a:lnSpc>
              <a:buFont typeface="Arial" panose="020B0604020202020204"/>
              <a:buChar char="•"/>
            </a:pPr>
            <a:r>
              <a:rPr lang="en-US" sz="422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Demonstrates creativity, technical skills, and profession</a:t>
            </a:r>
            <a:r>
              <a:rPr lang="en-US" sz="422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alism.</a:t>
            </a:r>
            <a:endParaRPr lang="en-US" sz="422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45275" y="437272"/>
            <a:ext cx="6395738" cy="1068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10"/>
              </a:lnSpc>
            </a:pPr>
            <a:r>
              <a:rPr lang="en-US" sz="62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Code-HTML</a:t>
            </a:r>
            <a:endParaRPr lang="en-US" sz="62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258185" y="1559560"/>
            <a:ext cx="6323965" cy="894969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1690"/>
              </a:lnSpc>
            </a:pPr>
            <a:r>
              <a:rPr lang="en-US" altLang="en-US"/>
              <a:t>&lt;!DOCTYPE html&gt;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&lt;html lang="en"&gt;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&lt;head&gt;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&lt;meta charset="UTF-8"&gt;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&lt;meta name="viewport" content="width=device-width, initial-scale=1.0"&gt;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&lt;title&gt;My Portfolio&lt;/title&gt;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&lt;link rel="stylesheet" href="web.css"&gt;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&lt;/head&gt;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&lt;body&gt;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&lt;header&gt;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  &lt;nav&gt;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    &lt;h1 class="logo"&gt;Rajeshwari&lt;/h1&gt;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    &lt;ul class="nav-links"&gt;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      &lt;li&gt;&lt;a href="#home"&gt;Home&lt;/a&gt;&lt;/li&gt;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      &lt;li&gt;&lt;a href="#about"&gt;About&lt;/a&gt;&lt;/li&gt;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      &lt;li&gt;&lt;a href="#projects"&gt;Projects&lt;/a&gt;&lt;/li&gt;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      &lt;li&gt;&lt;a href="#contact"&gt;Contact&lt;/a&gt;&lt;/li&gt;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    &lt;/ul&gt;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  &lt;/nav&gt;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&lt;/header&gt;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&lt;section id="home" class="hero"&gt;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  &lt;h2&gt;Hi, I'm &lt;span&gt;Rajeshwari&lt;/span&gt;&lt;/h2&gt;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  &lt;p&gt; Web Developer | Designer | Coder&lt;/p&gt;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  &lt;button onclick="scrollToSection('contact')"&gt;Hire Me&lt;/button&gt;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&lt;/section&gt;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&lt;section id="about" class="about"&gt;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  &lt;h2&gt;About Me&lt;/h2&gt;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  &lt;p&gt;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    I am a passionate web developer who loves creating interactive and user-friendly websites.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    I specialize in HTML, CSS, JavaScript, and modern frameworks.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  &lt;/p&gt;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&lt;/section&gt;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&lt;section id="projects" class="projects"&gt;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  &lt;h2&gt;Projects&lt;/h2&gt;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  &lt;div class="project-list"&gt;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    &lt;div class="project-card"&gt;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      &lt;h3&gt;Project 1: To-Do List&lt;/h3&gt;</a:t>
            </a:r>
            <a:endParaRPr lang="en-US" altLang="en-US"/>
          </a:p>
          <a:p>
            <a:pPr algn="l">
              <a:lnSpc>
                <a:spcPts val="1690"/>
              </a:lnSpc>
            </a:pPr>
            <a:r>
              <a:rPr lang="en-US" altLang="en-US"/>
              <a:t>    </a:t>
            </a:r>
            <a:endParaRPr lang="en-US" altLang="en-US"/>
          </a:p>
        </p:txBody>
      </p:sp>
      <p:sp>
        <p:nvSpPr>
          <p:cNvPr id="9" name="TextBox 9"/>
          <p:cNvSpPr txBox="1"/>
          <p:nvPr/>
        </p:nvSpPr>
        <p:spPr>
          <a:xfrm>
            <a:off x="10281559" y="1477253"/>
            <a:ext cx="6977741" cy="671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  &lt;p&gt;A simple yet powerful To-Do List application built using HTML, CSS, and JavaScript.&lt;/p&gt;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    &lt;/div&gt;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    &lt;div class="project-card"&gt;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      &lt;h3&gt;Project 2: Hospital Management System&lt;/h3&gt;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      &lt;p&gt;The Hospital Management System is a web-based application designed to streamline hospital operations and improve patient care.&lt;/p&gt;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    &lt;/div&gt;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    &lt;div class="project-card"&gt;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      &lt;h3&gt;Project 3: Learning Management System&lt;/h3&gt;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      &lt;p&gt;The Learning Management System is a web-based platform designed to simplify online learning and course management.&lt;/p&gt;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    &lt;/div&gt;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  &lt;/div&gt;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&lt;/section&gt;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&lt;section id="contact" class="contact"&gt;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  &lt;h2&gt;Contact Me&lt;/h2&gt;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  &lt;form&gt;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    &lt;input type="text" placeholder="Rajeshwari" required&gt;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    &lt;input type="email" placeholder="rajiravir95@gmail.com" required&gt;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    &lt;textarea placeholder="I’m a passionate web developer with skills in HTML, CSS, JavaScript, and modern frameworks. I enjoy building clean, responsive, and user-friendly websites that bring ideas to life." required&gt;&lt;/textarea&gt;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    &lt;button type="submit"&gt;submit&lt;/button&gt;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  &lt;/form&gt;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&lt;/section&gt;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&lt;footer&gt;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  &lt;p&gt;© 2025 Rajeshwari. All rights reserved.&lt;/p&gt;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&lt;/footer&gt;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  &lt;script src="web.js"&gt;&lt;/script&gt;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&lt;/body&gt;</a:t>
            </a:r>
            <a:endParaRPr lang="en-US" altLang="en-US" sz="1450"/>
          </a:p>
          <a:p>
            <a:pPr algn="l">
              <a:lnSpc>
                <a:spcPts val="1690"/>
              </a:lnSpc>
            </a:pPr>
            <a:r>
              <a:rPr lang="en-US" altLang="en-US" sz="1450">
                <a:sym typeface="+mn-ea"/>
              </a:rPr>
              <a:t>&lt;/html&gt;</a:t>
            </a:r>
            <a:endParaRPr lang="en-US" sz="145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9581592" y="1028700"/>
            <a:ext cx="0" cy="867807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557977" y="231032"/>
            <a:ext cx="6179090" cy="1036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15"/>
              </a:lnSpc>
            </a:pPr>
            <a:r>
              <a:rPr lang="en-US" sz="608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Code-CSS</a:t>
            </a:r>
            <a:endParaRPr lang="en-US" sz="608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503974" y="1357971"/>
            <a:ext cx="3336010" cy="867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* {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 margin: 0;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 padding: 0;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 box-sizing: border-box;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body {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 font-family: Arial, sans-serif;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 line-height: 1.6;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 background-color: #f4f4f4;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header {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 background: #333;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 color: #fff;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 padding: 1rem 0;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.container {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 display: flex;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 justify-content: space-between;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 align-items: center;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 padding: 0 20px;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h1 {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 font-size: 2rem;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nav ul {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 list-style: none;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nav ul li {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 display: inline;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 margin-right: 20px;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865"/>
              </a:lnSpc>
            </a:pPr>
            <a:r>
              <a:rPr lang="en-US" sz="13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</a:t>
            </a:r>
            <a:endParaRPr lang="en-US" sz="13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943568" y="1248214"/>
            <a:ext cx="3456563" cy="9319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/* About Section */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.about {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padding: 50px 20px;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background: #f4f4f4;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text-align: center;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.about h2 {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margin-bottom: 20px;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/* Projects Section */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.projects {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padding: 50px 20px;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background: #fff;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.project-list {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display: flex;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flex-wrap: wrap;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justify-content: center;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.project-card {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background: #eaeaea;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border-radius: 10px;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margin: 15px;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padding: 20px;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width: 300px;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box-shadow: 0 2px 10px rgba(0, 0, 0, 0.1);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transition: transform 0.3s, box-shadow 0.3s; /* Added box-shadow transition */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.project-card:hover {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transform: translateY(-10px); /* Move the box up */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box-shadow: 0 4px 20px rgba(0, 0, 0, 0.2); /* Enhanced shadow on hover */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.project-card h3 {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color: #ff5733; 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/* Contact Section */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.contact {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padding: 50px 20px;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2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</a:t>
            </a:r>
            <a:endParaRPr lang="en-US" altLang="en-US" sz="12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7085437" y="1267264"/>
            <a:ext cx="0" cy="849563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2801387" y="1702198"/>
            <a:ext cx="3179393" cy="758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background: #0b1827; /* Change this to your desired background color */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color: white; /* Change text color for better contrast */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text-align: center;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.contact form {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max-width: 400px;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margin: auto;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.contact input, .contact textarea {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width: 100%;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padding: 10px;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margin: 10px 0;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border: 1px solid #ccc;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border-radius: 5px;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.contact button {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background: #ffcc00;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border: none;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padding: 10px 20px;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cursor: pointer;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transition: background 0.3s;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.contact button:hover {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background: #e6b800;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/* Footer styles */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footer {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background: #333;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color: #fff;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text-align: center;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padding: 10px 0;</a:t>
            </a:r>
            <a:endParaRPr lang="en-US" altLang="en-US" sz="149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1690"/>
              </a:lnSpc>
            </a:pPr>
            <a:r>
              <a:rPr lang="en-US" altLang="en-US" sz="149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1952580" y="1267264"/>
            <a:ext cx="0" cy="849563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774625" y="823252"/>
            <a:ext cx="6179090" cy="1036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15"/>
              </a:lnSpc>
            </a:pPr>
            <a:r>
              <a:rPr lang="en-US" sz="608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Code-Javascript</a:t>
            </a:r>
            <a:endParaRPr lang="en-US" sz="608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05555" y="2816225"/>
            <a:ext cx="7926705" cy="895286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4995"/>
              </a:lnSpc>
            </a:pPr>
            <a:r>
              <a:rPr lang="en-US" altLang="en-US" sz="240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function scrollToSection(sectionId) {</a:t>
            </a:r>
            <a:endParaRPr lang="en-US" altLang="en-US" sz="240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995"/>
              </a:lnSpc>
            </a:pPr>
            <a:r>
              <a:rPr lang="en-US" altLang="en-US" sz="240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const section = document.getElementById(sectionId);</a:t>
            </a:r>
            <a:endParaRPr lang="en-US" altLang="en-US" sz="240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995"/>
              </a:lnSpc>
            </a:pPr>
            <a:r>
              <a:rPr lang="en-US" altLang="en-US" sz="240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section.scrollIntoView({ behavior: 'smooth' });</a:t>
            </a:r>
            <a:endParaRPr lang="en-US" altLang="en-US" sz="240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995"/>
              </a:lnSpc>
            </a:pPr>
            <a:r>
              <a:rPr lang="en-US" altLang="en-US" sz="240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</a:t>
            </a:r>
            <a:endParaRPr lang="en-US" altLang="en-US" sz="240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995"/>
              </a:lnSpc>
            </a:pPr>
            <a:r>
              <a:rPr lang="en-US" altLang="en-US" sz="240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document.querySelector('.contact form').addEventListener('submit', function (event) {</a:t>
            </a:r>
            <a:endParaRPr lang="en-US" altLang="en-US" sz="240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995"/>
              </a:lnSpc>
            </a:pPr>
            <a:r>
              <a:rPr lang="en-US" altLang="en-US" sz="240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event.preventDefault();</a:t>
            </a:r>
            <a:endParaRPr lang="en-US" altLang="en-US" sz="240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995"/>
              </a:lnSpc>
            </a:pPr>
            <a:r>
              <a:rPr lang="en-US" altLang="en-US" sz="240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alert('Thank you for your message!');</a:t>
            </a:r>
            <a:endParaRPr lang="en-US" altLang="en-US" sz="240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995"/>
              </a:lnSpc>
            </a:pPr>
            <a:r>
              <a:rPr lang="en-US" altLang="en-US" sz="240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this.reset(); // Reset the form fields after submission</a:t>
            </a:r>
            <a:endParaRPr lang="en-US" altLang="en-US" sz="240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995"/>
              </a:lnSpc>
            </a:pPr>
            <a:r>
              <a:rPr lang="en-US" altLang="en-US" sz="240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});</a:t>
            </a:r>
            <a:endParaRPr lang="en-US" altLang="en-US" sz="240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774625" y="482344"/>
            <a:ext cx="9825767" cy="173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40"/>
              </a:lnSpc>
            </a:pPr>
            <a:r>
              <a:rPr lang="en-GB" altLang="en-US" sz="967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Outcome</a:t>
            </a:r>
            <a:endParaRPr lang="en-GB" altLang="en-US" sz="967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9875" y="2066925"/>
            <a:ext cx="12668250" cy="6153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774625" y="482344"/>
            <a:ext cx="9825767" cy="173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40"/>
              </a:lnSpc>
            </a:pPr>
            <a:r>
              <a:rPr lang="en-GB" altLang="en-US" sz="967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Outcome</a:t>
            </a:r>
            <a:endParaRPr lang="en-GB" altLang="en-US" sz="967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80970" y="2476500"/>
            <a:ext cx="12925425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774625" y="482344"/>
            <a:ext cx="9825767" cy="1646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40"/>
              </a:lnSpc>
            </a:pPr>
            <a:r>
              <a:rPr lang="en-US" sz="967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Conclusion</a:t>
            </a:r>
            <a:endParaRPr lang="en-US" sz="967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774625" y="2405618"/>
            <a:ext cx="12907070" cy="738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285" lvl="1" indent="-378460" algn="l">
              <a:lnSpc>
                <a:spcPts val="4905"/>
              </a:lnSpc>
              <a:buFont typeface="Arial" panose="020B0604020202020204"/>
              <a:buChar char="•"/>
            </a:pPr>
            <a:r>
              <a:rPr lang="en-US" sz="35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 portfolio website serves as a personal brand online.</a:t>
            </a:r>
            <a:endParaRPr lang="en-US" sz="35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905"/>
              </a:lnSpc>
            </a:pPr>
          </a:p>
          <a:p>
            <a:pPr marL="756285" lvl="1" indent="-378460" algn="l">
              <a:lnSpc>
                <a:spcPts val="4905"/>
              </a:lnSpc>
              <a:buFont typeface="Arial" panose="020B0604020202020204"/>
              <a:buChar char="•"/>
            </a:pPr>
            <a:r>
              <a:rPr lang="en-US" sz="35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Combining HTML, CSS, and JavaScript creates a responsive, interactive website.</a:t>
            </a:r>
            <a:endParaRPr lang="en-US" sz="35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905"/>
              </a:lnSpc>
            </a:pPr>
          </a:p>
          <a:p>
            <a:pPr marL="756285" lvl="1" indent="-378460" algn="l">
              <a:lnSpc>
                <a:spcPts val="4905"/>
              </a:lnSpc>
              <a:buFont typeface="Arial" panose="020B0604020202020204"/>
              <a:buChar char="•"/>
            </a:pPr>
            <a:r>
              <a:rPr lang="en-US" sz="35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Potential future enhancements:</a:t>
            </a:r>
            <a:endParaRPr lang="en-US" sz="35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905"/>
              </a:lnSpc>
            </a:pPr>
          </a:p>
          <a:p>
            <a:pPr marL="756285" lvl="1" indent="-378460" algn="l">
              <a:lnSpc>
                <a:spcPts val="4905"/>
              </a:lnSpc>
              <a:buFont typeface="Arial" panose="020B0604020202020204"/>
              <a:buChar char="•"/>
            </a:pPr>
            <a:r>
              <a:rPr lang="en-US" sz="35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Adding a blog section</a:t>
            </a:r>
            <a:endParaRPr lang="en-US" sz="35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905"/>
              </a:lnSpc>
            </a:pPr>
          </a:p>
          <a:p>
            <a:pPr marL="756285" lvl="1" indent="-378460" algn="l">
              <a:lnSpc>
                <a:spcPts val="4905"/>
              </a:lnSpc>
              <a:buFont typeface="Arial" panose="020B0604020202020204"/>
              <a:buChar char="•"/>
            </a:pPr>
            <a:r>
              <a:rPr lang="en-US" sz="35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Integrating APIs like GitHub or LinkedIn</a:t>
            </a:r>
            <a:endParaRPr lang="en-US" sz="35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905"/>
              </a:lnSpc>
            </a:pPr>
          </a:p>
          <a:p>
            <a:pPr marL="756285" lvl="1" indent="-378460" algn="l">
              <a:lnSpc>
                <a:spcPts val="4905"/>
              </a:lnSpc>
              <a:buFont typeface="Arial" panose="020B0604020202020204"/>
              <a:buChar char="•"/>
            </a:pPr>
            <a:r>
              <a:rPr lang="en-US" sz="35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Adding animations, dark mode, or theme switching</a:t>
            </a:r>
            <a:endParaRPr lang="en-US" sz="35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71038" y="3275018"/>
            <a:ext cx="9745925" cy="4241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25"/>
              </a:lnSpc>
            </a:pPr>
            <a:r>
              <a:rPr lang="en-US" sz="178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Thank</a:t>
            </a:r>
            <a:endParaRPr lang="en-US" sz="178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ctr">
              <a:lnSpc>
                <a:spcPts val="16025"/>
              </a:lnSpc>
            </a:pPr>
            <a:r>
              <a:rPr lang="en-US" sz="1780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You</a:t>
            </a:r>
            <a:endParaRPr lang="en-US" sz="1780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3" name="Freeform 3"/>
          <p:cNvSpPr/>
          <p:nvPr/>
        </p:nvSpPr>
        <p:spPr>
          <a:xfrm flipH="1">
            <a:off x="2762974" y="7991533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4"/>
                </a:lnTo>
                <a:lnTo>
                  <a:pt x="1458699" y="4135484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4702591" flipV="1">
            <a:off x="-2156185" y="5098488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3255080"/>
                </a:moveTo>
                <a:lnTo>
                  <a:pt x="3549007" y="3255080"/>
                </a:lnTo>
                <a:lnTo>
                  <a:pt x="3549007" y="0"/>
                </a:lnTo>
                <a:lnTo>
                  <a:pt x="0" y="0"/>
                </a:lnTo>
                <a:lnTo>
                  <a:pt x="0" y="325508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768689" y="-1352055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018448">
            <a:off x="13099502" y="-243800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5" y="0"/>
                </a:lnTo>
                <a:lnTo>
                  <a:pt x="4683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2343022" flipH="1" flipV="1">
            <a:off x="17680160" y="702888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8" y="4135485"/>
                </a:moveTo>
                <a:lnTo>
                  <a:pt x="0" y="4135485"/>
                </a:lnTo>
                <a:lnTo>
                  <a:pt x="0" y="0"/>
                </a:lnTo>
                <a:lnTo>
                  <a:pt x="1458698" y="0"/>
                </a:lnTo>
                <a:lnTo>
                  <a:pt x="1458698" y="4135485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919591" y="2663569"/>
            <a:ext cx="12009850" cy="7013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3265" lvl="1" indent="-361950" algn="just">
              <a:lnSpc>
                <a:spcPts val="4690"/>
              </a:lnSpc>
              <a:buFont typeface="Arial" panose="020B0604020202020204"/>
              <a:buChar char="•"/>
            </a:pPr>
            <a:r>
              <a:rPr lang="en-US" sz="335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 portfolio website acts as a digital identity.</a:t>
            </a:r>
            <a:endParaRPr lang="en-US" sz="335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just">
              <a:lnSpc>
                <a:spcPts val="4690"/>
              </a:lnSpc>
            </a:pPr>
          </a:p>
          <a:p>
            <a:pPr marL="723265" lvl="1" indent="-361950" algn="just">
              <a:lnSpc>
                <a:spcPts val="4690"/>
              </a:lnSpc>
              <a:buFont typeface="Arial" panose="020B0604020202020204"/>
              <a:buChar char="•"/>
            </a:pPr>
            <a:r>
              <a:rPr lang="en-US" sz="335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Showcases skills, projects, and achievements to potential employers or clients.</a:t>
            </a:r>
            <a:endParaRPr lang="en-US" sz="335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just">
              <a:lnSpc>
                <a:spcPts val="4690"/>
              </a:lnSpc>
            </a:pPr>
          </a:p>
          <a:p>
            <a:pPr marL="723265" lvl="1" indent="-361950" algn="just">
              <a:lnSpc>
                <a:spcPts val="4690"/>
              </a:lnSpc>
              <a:buFont typeface="Arial" panose="020B0604020202020204"/>
              <a:buChar char="•"/>
            </a:pPr>
            <a:r>
              <a:rPr lang="en-US" sz="335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Useful for job applications, freelance work, or personal branding.</a:t>
            </a:r>
            <a:endParaRPr lang="en-US" sz="335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just">
              <a:lnSpc>
                <a:spcPts val="4690"/>
              </a:lnSpc>
            </a:pPr>
          </a:p>
          <a:p>
            <a:pPr marL="723265" lvl="1" indent="-361950" algn="just">
              <a:lnSpc>
                <a:spcPts val="4690"/>
              </a:lnSpc>
              <a:buFont typeface="Arial" panose="020B0604020202020204"/>
              <a:buChar char="•"/>
            </a:pPr>
            <a:r>
              <a:rPr lang="en-US" sz="335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Enables developers to practice web development and design principles.</a:t>
            </a:r>
            <a:endParaRPr lang="en-US" sz="335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just">
              <a:lnSpc>
                <a:spcPts val="4690"/>
              </a:lnSpc>
            </a:pPr>
          </a:p>
          <a:p>
            <a:pPr marL="723265" lvl="1" indent="-361950" algn="just">
              <a:lnSpc>
                <a:spcPts val="4690"/>
              </a:lnSpc>
              <a:buFont typeface="Arial" panose="020B0604020202020204"/>
              <a:buChar char="•"/>
            </a:pPr>
            <a:r>
              <a:rPr lang="en-US" sz="335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Always accessible online — serves as a 24/7</a:t>
            </a:r>
            <a:r>
              <a:rPr lang="en-US" sz="335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resume.</a:t>
            </a:r>
            <a:endParaRPr lang="en-US" sz="335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54953" y="885825"/>
            <a:ext cx="13978094" cy="1288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30"/>
              </a:lnSpc>
            </a:pPr>
            <a:r>
              <a:rPr lang="en-US" sz="752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Purpose of a Portfolio Website</a:t>
            </a:r>
            <a:endParaRPr lang="en-US" sz="752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206281" y="3599661"/>
            <a:ext cx="14053019" cy="4523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4560" lvl="1" indent="-462280" algn="l">
              <a:lnSpc>
                <a:spcPts val="5995"/>
              </a:lnSpc>
              <a:buFont typeface="Arial" panose="020B0604020202020204"/>
              <a:buChar char="•"/>
            </a:pPr>
            <a:r>
              <a:rPr lang="en-US" sz="428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HTML (HyperText Markup Language): Structures content and defines sections.</a:t>
            </a:r>
            <a:endParaRPr lang="en-US" sz="428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924560" lvl="1" indent="-462280" algn="l">
              <a:lnSpc>
                <a:spcPts val="5995"/>
              </a:lnSpc>
              <a:buFont typeface="Arial" panose="020B0604020202020204"/>
              <a:buChar char="•"/>
            </a:pPr>
            <a:r>
              <a:rPr lang="en-US" sz="428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CSS (Cascading Style Sheets): Adds design, layout, colors, fonts, and responsiveness.</a:t>
            </a:r>
            <a:endParaRPr lang="en-US" sz="428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924560" lvl="1" indent="-462280" algn="l">
              <a:lnSpc>
                <a:spcPts val="5995"/>
              </a:lnSpc>
              <a:buFont typeface="Arial" panose="020B0604020202020204"/>
              <a:buChar char="•"/>
            </a:pPr>
            <a:r>
              <a:rPr lang="en-US" sz="428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JavaScript (JS): Provides interactivity and dynamic behavior such as menus, sliders, and form validation.</a:t>
            </a:r>
            <a:endParaRPr lang="en-US" sz="428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503974" y="1443762"/>
            <a:ext cx="12288037" cy="1276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754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Technologies to Use</a:t>
            </a:r>
            <a:endParaRPr lang="en-US" sz="754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17761" y="2143644"/>
            <a:ext cx="12163934" cy="7445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6595" lvl="1" indent="-348615" algn="l">
              <a:lnSpc>
                <a:spcPts val="4520"/>
              </a:lnSpc>
              <a:buFont typeface="Arial" panose="020B0604020202020204"/>
              <a:buChar char="•"/>
            </a:pPr>
            <a:r>
              <a:rPr lang="en-US" sz="322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HTML forms the skeleton of the website.</a:t>
            </a:r>
            <a:endParaRPr lang="en-US" sz="322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696595" lvl="1" indent="-348615" algn="l">
              <a:lnSpc>
                <a:spcPts val="4520"/>
              </a:lnSpc>
              <a:buFont typeface="Arial" panose="020B0604020202020204"/>
              <a:buChar char="•"/>
            </a:pPr>
            <a:r>
              <a:rPr lang="en-US" sz="322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Use semantic tags for organization and SEO: &lt;header&gt;, &lt;section&gt;, &lt;article&gt;, &lt;footer&gt;.</a:t>
            </a:r>
            <a:endParaRPr lang="en-US" sz="322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520"/>
              </a:lnSpc>
            </a:pPr>
          </a:p>
          <a:p>
            <a:pPr marL="696595" lvl="1" indent="-348615" algn="l">
              <a:lnSpc>
                <a:spcPts val="4520"/>
              </a:lnSpc>
              <a:buFont typeface="Arial" panose="020B0604020202020204"/>
              <a:buChar char="•"/>
            </a:pPr>
            <a:r>
              <a:rPr lang="en-US" sz="322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Typical sections:</a:t>
            </a:r>
            <a:endParaRPr lang="en-US" sz="322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520"/>
              </a:lnSpc>
            </a:pPr>
          </a:p>
          <a:p>
            <a:pPr marL="696595" lvl="1" indent="-348615" algn="l">
              <a:lnSpc>
                <a:spcPts val="4520"/>
              </a:lnSpc>
              <a:buFont typeface="Arial" panose="020B0604020202020204"/>
              <a:buChar char="•"/>
            </a:pPr>
            <a:r>
              <a:rPr lang="en-US" sz="322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Header: Name/logo and navigation menu</a:t>
            </a:r>
            <a:endParaRPr lang="en-US" sz="322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520"/>
              </a:lnSpc>
            </a:pPr>
          </a:p>
          <a:p>
            <a:pPr marL="696595" lvl="1" indent="-348615" algn="l">
              <a:lnSpc>
                <a:spcPts val="4520"/>
              </a:lnSpc>
              <a:buFont typeface="Arial" panose="020B0604020202020204"/>
              <a:buChar char="•"/>
            </a:pPr>
            <a:r>
              <a:rPr lang="en-US" sz="322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About: Bio, skills, experience</a:t>
            </a:r>
            <a:endParaRPr lang="en-US" sz="322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520"/>
              </a:lnSpc>
            </a:pPr>
          </a:p>
          <a:p>
            <a:pPr marL="696595" lvl="1" indent="-348615" algn="l">
              <a:lnSpc>
                <a:spcPts val="4520"/>
              </a:lnSpc>
              <a:buFont typeface="Arial" panose="020B0604020202020204"/>
              <a:buChar char="•"/>
            </a:pPr>
            <a:r>
              <a:rPr lang="en-US" sz="322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Projects: Screenshots, descriptions, links</a:t>
            </a:r>
            <a:endParaRPr lang="en-US" sz="322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520"/>
              </a:lnSpc>
            </a:pPr>
          </a:p>
          <a:p>
            <a:pPr marL="696595" lvl="1" indent="-348615" algn="l">
              <a:lnSpc>
                <a:spcPts val="4520"/>
              </a:lnSpc>
              <a:buFont typeface="Arial" panose="020B0604020202020204"/>
              <a:buChar char="•"/>
            </a:pPr>
            <a:r>
              <a:rPr lang="en-US" sz="322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Contact: Form for messages or emails</a:t>
            </a:r>
            <a:endParaRPr lang="en-US" sz="322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774625" y="501394"/>
            <a:ext cx="8130450" cy="1375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5"/>
              </a:lnSpc>
            </a:pPr>
            <a:r>
              <a:rPr lang="en-US" sz="800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HTML Structure</a:t>
            </a:r>
            <a:endParaRPr lang="en-US" sz="800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03974" y="2644519"/>
            <a:ext cx="12177721" cy="6552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5815" lvl="1" indent="-402590" algn="l">
              <a:lnSpc>
                <a:spcPts val="5225"/>
              </a:lnSpc>
              <a:buFont typeface="Arial" panose="020B0604020202020204"/>
              <a:buChar char="•"/>
            </a:pPr>
            <a:r>
              <a:rPr lang="en-US" sz="37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CSS adds visual design to the HTML structure.</a:t>
            </a:r>
            <a:endParaRPr lang="en-US" sz="37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5225"/>
              </a:lnSpc>
            </a:pPr>
          </a:p>
          <a:p>
            <a:pPr marL="805815" lvl="1" indent="-402590" algn="l">
              <a:lnSpc>
                <a:spcPts val="5225"/>
              </a:lnSpc>
              <a:buFont typeface="Arial" panose="020B0604020202020204"/>
              <a:buChar char="•"/>
            </a:pPr>
            <a:r>
              <a:rPr lang="en-US" sz="37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Controls fonts, colors, spacing, layout, and responsiveness.</a:t>
            </a:r>
            <a:endParaRPr lang="en-US" sz="37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5225"/>
              </a:lnSpc>
            </a:pPr>
          </a:p>
          <a:p>
            <a:pPr marL="805815" lvl="1" indent="-402590" algn="l">
              <a:lnSpc>
                <a:spcPts val="5225"/>
              </a:lnSpc>
              <a:buFont typeface="Arial" panose="020B0604020202020204"/>
              <a:buChar char="•"/>
            </a:pPr>
            <a:r>
              <a:rPr lang="en-US" sz="37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Adds animations and hover effects to improve user experience.</a:t>
            </a:r>
            <a:endParaRPr lang="en-US" sz="37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5225"/>
              </a:lnSpc>
            </a:pPr>
          </a:p>
          <a:p>
            <a:pPr marL="805815" lvl="1" indent="-402590" algn="l">
              <a:lnSpc>
                <a:spcPts val="5225"/>
              </a:lnSpc>
              <a:buFont typeface="Arial" panose="020B0604020202020204"/>
              <a:buChar char="•"/>
            </a:pPr>
            <a:r>
              <a:rPr lang="en-US" sz="37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Use media queries to make the site mobile-friendly.</a:t>
            </a:r>
            <a:endParaRPr lang="en-US" sz="37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5225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3131305" y="866775"/>
            <a:ext cx="8130450" cy="1375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5"/>
              </a:lnSpc>
            </a:pPr>
            <a:r>
              <a:rPr lang="en-US" sz="800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CSS Styling</a:t>
            </a:r>
            <a:endParaRPr lang="en-US" sz="800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054293" y="2654044"/>
            <a:ext cx="13810407" cy="659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75"/>
              </a:lnSpc>
            </a:pPr>
            <a:r>
              <a:rPr lang="en-US" sz="391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JavaScript makes the website dynamic and interactive.</a:t>
            </a:r>
            <a:endParaRPr lang="en-US" sz="391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57977" y="866775"/>
            <a:ext cx="11520270" cy="1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05"/>
              </a:lnSpc>
            </a:pPr>
            <a:r>
              <a:rPr lang="en-US" sz="836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JavaScript Interactivity</a:t>
            </a:r>
            <a:endParaRPr lang="en-US" sz="836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739067" y="5307579"/>
            <a:ext cx="10809865" cy="4362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5175" lvl="1" indent="-38227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354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Toggling navigation menus</a:t>
            </a:r>
            <a:endParaRPr lang="en-US" sz="354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960"/>
              </a:lnSpc>
            </a:pPr>
          </a:p>
          <a:p>
            <a:pPr marL="765175" lvl="1" indent="-38227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354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Animating sliders or carousels</a:t>
            </a:r>
            <a:endParaRPr lang="en-US" sz="354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960"/>
              </a:lnSpc>
            </a:pPr>
          </a:p>
          <a:p>
            <a:pPr marL="765175" lvl="1" indent="-38227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354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Validating forms</a:t>
            </a:r>
            <a:endParaRPr lang="en-US" sz="354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960"/>
              </a:lnSpc>
            </a:pPr>
          </a:p>
          <a:p>
            <a:pPr marL="770890" lvl="1" indent="-385445" algn="l">
              <a:lnSpc>
                <a:spcPts val="5000"/>
              </a:lnSpc>
              <a:buFont typeface="Arial" panose="020B0604020202020204"/>
              <a:buChar char="•"/>
            </a:pPr>
            <a:r>
              <a:rPr lang="en-US" sz="357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Adding event-based effects (clicks, scrolls)</a:t>
            </a:r>
            <a:endParaRPr lang="en-US" sz="357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774625" y="3751329"/>
            <a:ext cx="8545657" cy="927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58240" lvl="1" indent="-579120" algn="l">
              <a:lnSpc>
                <a:spcPts val="7510"/>
              </a:lnSpc>
              <a:buFont typeface="Arial" panose="020B0604020202020204"/>
              <a:buChar char="•"/>
            </a:pPr>
            <a:r>
              <a:rPr lang="en-US" sz="5365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Typical uses:</a:t>
            </a:r>
            <a:endParaRPr lang="en-US" sz="5365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881230" y="2654044"/>
            <a:ext cx="13690607" cy="717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5020" lvl="1" indent="-397510" algn="l">
              <a:lnSpc>
                <a:spcPts val="5155"/>
              </a:lnSpc>
              <a:buFont typeface="Arial" panose="020B0604020202020204"/>
              <a:buChar char="•"/>
            </a:pPr>
            <a:r>
              <a:rPr lang="en-US" sz="368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Responsive design for desktop, tablet, and mobile.</a:t>
            </a:r>
            <a:endParaRPr lang="en-US" sz="368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5155"/>
              </a:lnSpc>
            </a:pPr>
          </a:p>
          <a:p>
            <a:pPr marL="795020" lvl="1" indent="-397510" algn="l">
              <a:lnSpc>
                <a:spcPts val="5155"/>
              </a:lnSpc>
              <a:buFont typeface="Arial" panose="020B0604020202020204"/>
              <a:buChar char="•"/>
            </a:pPr>
            <a:r>
              <a:rPr lang="en-US" sz="368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Interactive UI with hover effects, smooth scrolling, and toggles.</a:t>
            </a:r>
            <a:endParaRPr lang="en-US" sz="368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5155"/>
              </a:lnSpc>
            </a:pPr>
          </a:p>
          <a:p>
            <a:pPr marL="795020" lvl="1" indent="-397510" algn="l">
              <a:lnSpc>
                <a:spcPts val="5155"/>
              </a:lnSpc>
              <a:buFont typeface="Arial" panose="020B0604020202020204"/>
              <a:buChar char="•"/>
            </a:pPr>
            <a:r>
              <a:rPr lang="en-US" sz="368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Project showcase with images, descriptions, and demo links.</a:t>
            </a:r>
            <a:endParaRPr lang="en-US" sz="368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5155"/>
              </a:lnSpc>
            </a:pPr>
          </a:p>
          <a:p>
            <a:pPr marL="795020" lvl="1" indent="-397510" algn="l">
              <a:lnSpc>
                <a:spcPts val="5155"/>
              </a:lnSpc>
              <a:buFont typeface="Arial" panose="020B0604020202020204"/>
              <a:buChar char="•"/>
            </a:pPr>
            <a:r>
              <a:rPr lang="en-US" sz="368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Contact section with functional form or email integration.</a:t>
            </a:r>
            <a:endParaRPr lang="en-US" sz="368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5155"/>
              </a:lnSpc>
            </a:pPr>
          </a:p>
          <a:p>
            <a:pPr marL="795020" lvl="1" indent="-397510" algn="l">
              <a:lnSpc>
                <a:spcPts val="5155"/>
              </a:lnSpc>
              <a:buFont typeface="Arial" panose="020B0604020202020204"/>
              <a:buChar char="•"/>
            </a:pPr>
            <a:r>
              <a:rPr lang="en-US" sz="368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Optional extras: downloadable resume, blog section, social media links.</a:t>
            </a:r>
            <a:endParaRPr lang="en-US" sz="368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57977" y="895350"/>
            <a:ext cx="14855675" cy="1202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70"/>
              </a:lnSpc>
            </a:pPr>
            <a:r>
              <a:rPr lang="en-US" sz="705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Key Features of a Portfolio Website</a:t>
            </a:r>
            <a:endParaRPr lang="en-US" sz="705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952577" y="2663569"/>
            <a:ext cx="14758128" cy="7894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4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1. Plan &amp; Wireframe: Sketch layout and sections.</a:t>
            </a:r>
            <a:endParaRPr lang="en-US" sz="34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  <a:r>
              <a:rPr lang="en-US" sz="34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2. HTML: Build the basic structure.</a:t>
            </a:r>
            <a:endParaRPr lang="en-US" sz="34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  <a:r>
              <a:rPr lang="en-US" sz="34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3. CSS: Style the site and ensure responsiveness.</a:t>
            </a:r>
            <a:endParaRPr lang="en-US" sz="34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  <a:r>
              <a:rPr lang="en-US" sz="34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4. JavaScript: Add interactivity and animations.</a:t>
            </a:r>
            <a:endParaRPr lang="en-US" sz="34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  <a:r>
              <a:rPr lang="en-US" sz="34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5. Testing: Verify cross-browser compatibility and mobile responsiveness.</a:t>
            </a:r>
            <a:endParaRPr lang="en-US" sz="34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  <a:r>
              <a:rPr lang="en-US" sz="34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6. Deployment: Host online via GitHub Pages, Netlify, or other hos</a:t>
            </a:r>
            <a:endParaRPr lang="en-US" sz="34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800"/>
              </a:lnSpc>
            </a:pPr>
            <a:r>
              <a:rPr lang="en-US" sz="34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ting services.</a:t>
            </a:r>
            <a:endParaRPr lang="en-US" sz="343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480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2341897" y="895350"/>
            <a:ext cx="12173181" cy="1235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80"/>
              </a:lnSpc>
            </a:pPr>
            <a:r>
              <a:rPr lang="en-US" sz="727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Recommended Workflow</a:t>
            </a:r>
            <a:endParaRPr lang="en-US" sz="727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03974" y="3052791"/>
            <a:ext cx="12997751" cy="6205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1375" lvl="1" indent="-421005" algn="l">
              <a:lnSpc>
                <a:spcPts val="5455"/>
              </a:lnSpc>
              <a:buFont typeface="Arial" panose="020B0604020202020204"/>
              <a:buChar char="•"/>
            </a:pPr>
            <a:r>
              <a:rPr lang="en-US" sz="390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Maintaining a responsive layout for all devices.</a:t>
            </a:r>
            <a:endParaRPr lang="en-US" sz="390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5455"/>
              </a:lnSpc>
            </a:pPr>
          </a:p>
          <a:p>
            <a:pPr marL="841375" lvl="1" indent="-421005" algn="l">
              <a:lnSpc>
                <a:spcPts val="5455"/>
              </a:lnSpc>
              <a:buFont typeface="Arial" panose="020B0604020202020204"/>
              <a:buChar char="•"/>
            </a:pPr>
            <a:r>
              <a:rPr lang="en-US" sz="390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Keeping the design professional and clean.</a:t>
            </a:r>
            <a:endParaRPr lang="en-US" sz="390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5455"/>
              </a:lnSpc>
            </a:pPr>
          </a:p>
          <a:p>
            <a:pPr marL="841375" lvl="1" indent="-421005" algn="l">
              <a:lnSpc>
                <a:spcPts val="5455"/>
              </a:lnSpc>
              <a:buFont typeface="Arial" panose="020B0604020202020204"/>
              <a:buChar char="•"/>
            </a:pPr>
            <a:r>
              <a:rPr lang="en-US" sz="390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Debugging JavaScript errors.</a:t>
            </a:r>
            <a:endParaRPr lang="en-US" sz="390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5455"/>
              </a:lnSpc>
            </a:pPr>
          </a:p>
          <a:p>
            <a:pPr marL="841375" lvl="1" indent="-421005" algn="l">
              <a:lnSpc>
                <a:spcPts val="5455"/>
              </a:lnSpc>
              <a:buFont typeface="Arial" panose="020B0604020202020204"/>
              <a:buChar char="•"/>
            </a:pPr>
            <a:r>
              <a:rPr lang="en-US" sz="390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Optimizing website load time.</a:t>
            </a:r>
            <a:endParaRPr lang="en-US" sz="390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algn="l">
              <a:lnSpc>
                <a:spcPts val="5455"/>
              </a:lnSpc>
            </a:pPr>
          </a:p>
          <a:p>
            <a:pPr marL="841375" lvl="1" indent="-421005" algn="l">
              <a:lnSpc>
                <a:spcPts val="5455"/>
              </a:lnSpc>
              <a:buFont typeface="Arial" panose="020B0604020202020204"/>
              <a:buChar char="•"/>
            </a:pPr>
            <a:r>
              <a:rPr lang="en-US" sz="390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Ensuring accessibility and SEO compliance.</a:t>
            </a:r>
            <a:endParaRPr lang="en-US" sz="390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57977" y="847725"/>
            <a:ext cx="11196523" cy="1638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455"/>
              </a:lnSpc>
            </a:pPr>
            <a:r>
              <a:rPr lang="en-US" sz="961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Common Challenges</a:t>
            </a:r>
            <a:endParaRPr lang="en-US" sz="9610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7437</Words>
  <Application>WPS Presentation</Application>
  <PresentationFormat>On-screen Show (4:3)</PresentationFormat>
  <Paragraphs>333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DM Serif Display</vt:lpstr>
      <vt:lpstr>Arial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and Pink Leaves Project Presentation</dc:title>
  <dc:creator/>
  <cp:lastModifiedBy>4101 Varsha Herolin</cp:lastModifiedBy>
  <cp:revision>2</cp:revision>
  <dcterms:created xsi:type="dcterms:W3CDTF">2006-08-16T00:00:00Z</dcterms:created>
  <dcterms:modified xsi:type="dcterms:W3CDTF">2025-08-31T06:30:24Z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D46242C5327940748CC9AF87A7423C3A_12</vt:lpwstr>
  </property>
  <property fmtid="{D5CDD505-2E9C-101B-9397-08002B2CF9AE}" pid="3" name="KSOProductBuildVer">
    <vt:lpwstr>1033-12.2.0.21931</vt:lpwstr>
  </property>
</Properties>
</file>