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4" r:id="rId7"/>
    <p:sldId id="267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579"/>
    <a:srgbClr val="FF0000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-255" y="-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DA8E85-E12C-4B51-BC8B-77C1C294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31062" cy="1463040"/>
          </a:xfrm>
        </p:spPr>
        <p:txBody>
          <a:bodyPr/>
          <a:lstStyle/>
          <a:p>
            <a:pPr algn="ctr"/>
            <a:r>
              <a:rPr lang="en-US" dirty="0" smtClean="0"/>
              <a:t>AWS Introduction</a:t>
            </a:r>
            <a:br>
              <a:rPr lang="en-US" dirty="0" smtClean="0"/>
            </a:br>
            <a:r>
              <a:rPr lang="en-US" sz="2500" b="1" dirty="0" err="1" smtClean="0"/>
              <a:t>Rajalakshmi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69320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Refrences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25415" y="2637692"/>
            <a:ext cx="264784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Amazon.com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 smtClean="0"/>
              <a:t>Thecloudplus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Uniprint.net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Fastmetrics.com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Talkcloudcomputing.com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20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9E93C-6BC9-4ADC-B163-9C142426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2057209" cy="65303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Cloud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632E2A-04E5-4EA8-8ACF-421F28AC6617}"/>
              </a:ext>
            </a:extLst>
          </p:cNvPr>
          <p:cNvSpPr/>
          <p:nvPr/>
        </p:nvSpPr>
        <p:spPr>
          <a:xfrm>
            <a:off x="3081336" y="329638"/>
            <a:ext cx="7618901" cy="129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 </a:t>
            </a:r>
            <a:r>
              <a:rPr lang="en-US" b="1" dirty="0"/>
              <a:t>cloud </a:t>
            </a:r>
            <a:r>
              <a:rPr lang="en-US" b="1" dirty="0" smtClean="0"/>
              <a:t>computing, </a:t>
            </a:r>
            <a:r>
              <a:rPr lang="en-US" dirty="0" smtClean="0"/>
              <a:t>is </a:t>
            </a:r>
            <a:r>
              <a:rPr lang="en-US" dirty="0"/>
              <a:t>a software program where </a:t>
            </a:r>
            <a:r>
              <a:rPr lang="en-US" b="1" dirty="0"/>
              <a:t>cloud</a:t>
            </a:r>
            <a:r>
              <a:rPr lang="en-US" dirty="0"/>
              <a:t>-based and local components work together. This model relies on remote servers for processing logic that is accessed through a web browser with a continual internet connection.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A884208-F8D0-47F5-AD5E-5DDFDF3F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93" y="1657350"/>
            <a:ext cx="5766849" cy="46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954" y="808892"/>
            <a:ext cx="1160584" cy="1066800"/>
          </a:xfrm>
        </p:spPr>
        <p:txBody>
          <a:bodyPr>
            <a:normAutofit/>
          </a:bodyPr>
          <a:lstStyle/>
          <a:p>
            <a:r>
              <a:rPr lang="en-IN" sz="4500" u="sng" dirty="0" smtClean="0"/>
              <a:t>AWS</a:t>
            </a:r>
            <a:endParaRPr lang="en-IN" sz="45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90092" y="820615"/>
            <a:ext cx="8780585" cy="23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Amazon Web Services (</a:t>
            </a:r>
            <a:r>
              <a:rPr lang="en-US" sz="2000" b="1" dirty="0"/>
              <a:t>AWS</a:t>
            </a:r>
            <a:r>
              <a:rPr lang="en-US" sz="2000" dirty="0"/>
              <a:t>) is a subsidiary of Amazon.com that offers on-demand cloud computing platforms.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Cloud </a:t>
            </a:r>
            <a:r>
              <a:rPr lang="en-US" sz="2000" dirty="0"/>
              <a:t>computing is the on-demand delivery of compute power, database storage, applications, and other IT resources through a cloud services platform via the internet with pay-as-you-go pricing.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618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u="sng" dirty="0"/>
              <a:t>Types of cloud computing models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60585" y="2004646"/>
            <a:ext cx="347851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b="1" i="1" dirty="0"/>
              <a:t>Based on Deployment </a:t>
            </a:r>
            <a:r>
              <a:rPr lang="en-IN" sz="2400" b="1" i="1" dirty="0" smtClean="0"/>
              <a:t>models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1" dirty="0" smtClean="0"/>
              <a:t>Public Cloud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1" dirty="0" smtClean="0"/>
              <a:t>Private cloud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1" dirty="0" smtClean="0"/>
              <a:t>Hybrid cloud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1" dirty="0" smtClean="0"/>
              <a:t>Community cloud</a:t>
            </a:r>
            <a:endParaRPr lang="en-IN" sz="2000" i="1" dirty="0"/>
          </a:p>
          <a:p>
            <a:pPr marL="285750" indent="-285750">
              <a:buFont typeface="Wingdings" pitchFamily="2" charset="2"/>
              <a:buChar char="v"/>
            </a:pPr>
            <a:endParaRPr lang="en-IN" sz="2000" b="1" i="1" dirty="0" smtClean="0"/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44309" y="2032943"/>
            <a:ext cx="401637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b="1" i="1" dirty="0">
                <a:solidFill>
                  <a:prstClr val="black"/>
                </a:solidFill>
              </a:rPr>
              <a:t>Based on Service </a:t>
            </a:r>
            <a:r>
              <a:rPr lang="en-IN" sz="2400" b="1" i="1" dirty="0" smtClean="0">
                <a:solidFill>
                  <a:prstClr val="black"/>
                </a:solidFill>
              </a:rPr>
              <a:t>models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1" dirty="0" smtClean="0">
                <a:solidFill>
                  <a:prstClr val="black"/>
                </a:solidFill>
              </a:rPr>
              <a:t>Infrastructure as a Service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1" dirty="0" smtClean="0">
                <a:solidFill>
                  <a:prstClr val="black"/>
                </a:solidFill>
              </a:rPr>
              <a:t>Platform </a:t>
            </a:r>
            <a:r>
              <a:rPr lang="en-IN" sz="2000" i="1" dirty="0">
                <a:solidFill>
                  <a:prstClr val="black"/>
                </a:solidFill>
              </a:rPr>
              <a:t>as a Service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1" dirty="0" smtClean="0">
                <a:solidFill>
                  <a:prstClr val="black"/>
                </a:solidFill>
              </a:rPr>
              <a:t>Software </a:t>
            </a:r>
            <a:r>
              <a:rPr lang="en-IN" sz="2000" i="1" dirty="0">
                <a:solidFill>
                  <a:prstClr val="black"/>
                </a:solidFill>
              </a:rPr>
              <a:t>as a </a:t>
            </a:r>
            <a:r>
              <a:rPr lang="en-IN" sz="2000" i="1" dirty="0" smtClean="0">
                <a:solidFill>
                  <a:prstClr val="black"/>
                </a:solidFill>
              </a:rPr>
              <a:t>Service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1" dirty="0" smtClean="0">
                <a:solidFill>
                  <a:prstClr val="black"/>
                </a:solidFill>
              </a:rPr>
              <a:t>Communication as a Service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1" dirty="0" smtClean="0">
                <a:solidFill>
                  <a:prstClr val="black"/>
                </a:solidFill>
              </a:rPr>
              <a:t>Network </a:t>
            </a:r>
            <a:r>
              <a:rPr lang="en-IN" sz="2000" i="1" dirty="0">
                <a:solidFill>
                  <a:prstClr val="black"/>
                </a:solidFill>
              </a:rPr>
              <a:t>as a Service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IN" sz="2000" i="1" dirty="0" smtClean="0">
              <a:solidFill>
                <a:prstClr val="black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IN" sz="2000" i="1" dirty="0">
              <a:solidFill>
                <a:prstClr val="black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IN" sz="20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0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574" y="515815"/>
            <a:ext cx="9720072" cy="1055077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 smtClean="0"/>
              <a:t>Types of cloud Deployment models</a:t>
            </a:r>
            <a:endParaRPr lang="en-IN" sz="4000" u="sng" dirty="0"/>
          </a:p>
        </p:txBody>
      </p:sp>
      <p:pic>
        <p:nvPicPr>
          <p:cNvPr id="8" name="Picture 4" descr="http://talkcloudcomputing.com/wp-content/uploads/2012/10/Cloud-Computing-2-Web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60" y="2434612"/>
            <a:ext cx="52578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74991" y="5658515"/>
            <a:ext cx="26936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/>
              <a:t> </a:t>
            </a:r>
            <a:r>
              <a:rPr lang="en-IN" sz="2400" b="1" i="1" dirty="0"/>
              <a:t>Deployment </a:t>
            </a:r>
            <a:r>
              <a:rPr lang="en-IN" sz="2800" b="1" i="1" dirty="0"/>
              <a:t>models</a:t>
            </a:r>
            <a:endParaRPr lang="en-IN" sz="2400" b="1" i="1" dirty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06308" y="1946142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Public Cloud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is a type of hosting which cloud services are delivered over a network for public use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fontAlgn="base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Private </a:t>
            </a:r>
            <a:r>
              <a:rPr lang="en-US" b="1" dirty="0">
                <a:solidFill>
                  <a:srgbClr val="FF0000"/>
                </a:solidFill>
              </a:rPr>
              <a:t>Cloud,</a:t>
            </a:r>
            <a:r>
              <a:rPr lang="en-US" b="1" dirty="0"/>
              <a:t> </a:t>
            </a:r>
            <a:r>
              <a:rPr lang="en-US" dirty="0"/>
              <a:t>is a cloud infrastructure that is solely used by one organization.</a:t>
            </a:r>
            <a:endParaRPr lang="en-US" dirty="0" smtClean="0"/>
          </a:p>
          <a:p>
            <a:pPr fontAlgn="base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Hybrid Cloud,</a:t>
            </a:r>
            <a:r>
              <a:rPr lang="en-US" b="1" dirty="0"/>
              <a:t> </a:t>
            </a:r>
            <a:r>
              <a:rPr lang="en-US" dirty="0"/>
              <a:t>uses both private and public clouds, but can remain separate entities</a:t>
            </a:r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Community Cloud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has </a:t>
            </a:r>
            <a:r>
              <a:rPr lang="en-US" dirty="0"/>
              <a:t>almost the same features as that of public cloud, however, the </a:t>
            </a:r>
            <a:r>
              <a:rPr lang="en-US" dirty="0" smtClean="0"/>
              <a:t>infrastructure, services </a:t>
            </a:r>
            <a:r>
              <a:rPr lang="en-US" dirty="0"/>
              <a:t>and resources are shared </a:t>
            </a:r>
            <a:r>
              <a:rPr lang="en-US" dirty="0" smtClean="0"/>
              <a:t>among the companies themselves.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31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851" y="409370"/>
            <a:ext cx="9720072" cy="821553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Types of cloud </a:t>
            </a:r>
            <a:r>
              <a:rPr lang="en-IN" sz="4000" u="sng" dirty="0" smtClean="0"/>
              <a:t>service </a:t>
            </a:r>
            <a:r>
              <a:rPr lang="en-IN" sz="4000" u="sng" dirty="0"/>
              <a:t>models</a:t>
            </a:r>
            <a:endParaRPr lang="en-IN" sz="4000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55" y="1817076"/>
            <a:ext cx="4243998" cy="389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6850" y="5980184"/>
            <a:ext cx="1952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 smtClean="0"/>
              <a:t>Service models</a:t>
            </a:r>
            <a:endParaRPr lang="en-IN" sz="2400" b="1" i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63662" y="1372281"/>
            <a:ext cx="682283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 </a:t>
            </a:r>
            <a:r>
              <a:rPr lang="en-US" b="1" dirty="0">
                <a:solidFill>
                  <a:srgbClr val="FF0000"/>
                </a:solidFill>
              </a:rPr>
              <a:t>Infrastructure as a Service,</a:t>
            </a:r>
            <a:r>
              <a:rPr lang="en-US" b="1" dirty="0"/>
              <a:t> </a:t>
            </a:r>
            <a:r>
              <a:rPr lang="en-US" dirty="0"/>
              <a:t>provides the hardware and usually virtualized OS to their customers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Platform as a Service,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provides networked computers running in a hosted environment, and also adds support for the development environment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Software as a Service,</a:t>
            </a:r>
            <a:r>
              <a:rPr lang="en-US" b="1" dirty="0"/>
              <a:t> </a:t>
            </a:r>
            <a:r>
              <a:rPr lang="en-US" dirty="0" smtClean="0"/>
              <a:t>provides an </a:t>
            </a:r>
            <a:r>
              <a:rPr lang="en-US" dirty="0"/>
              <a:t>application to customer or organizations through a web browser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ommunication </a:t>
            </a:r>
            <a:r>
              <a:rPr lang="en-US" b="1" dirty="0">
                <a:solidFill>
                  <a:srgbClr val="FF0000"/>
                </a:solidFill>
              </a:rPr>
              <a:t>as a Service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/>
              <a:t> outsourced enterprise communications solution </a:t>
            </a:r>
            <a:r>
              <a:rPr lang="en-US" dirty="0" smtClean="0"/>
              <a:t>(</a:t>
            </a:r>
            <a:r>
              <a:rPr lang="en-US" dirty="0" err="1" smtClean="0"/>
              <a:t>caas</a:t>
            </a:r>
            <a:r>
              <a:rPr lang="en-US" dirty="0" smtClean="0"/>
              <a:t> vendor) </a:t>
            </a:r>
            <a:r>
              <a:rPr lang="en-US" dirty="0"/>
              <a:t>is responsible for the management of hardware and software required for </a:t>
            </a:r>
            <a:r>
              <a:rPr lang="en-US" dirty="0" smtClean="0"/>
              <a:t>applications used by the customers through fixed </a:t>
            </a:r>
            <a:r>
              <a:rPr lang="en-US" dirty="0"/>
              <a:t>and mobile devices.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Network as </a:t>
            </a:r>
            <a:r>
              <a:rPr lang="en-US" b="1" dirty="0">
                <a:solidFill>
                  <a:srgbClr val="FF0000"/>
                </a:solidFill>
              </a:rPr>
              <a:t>a Service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a virtual network service </a:t>
            </a:r>
            <a:r>
              <a:rPr lang="en-US" dirty="0" smtClean="0"/>
              <a:t>to customers by </a:t>
            </a:r>
            <a:r>
              <a:rPr lang="en-US" dirty="0"/>
              <a:t>the owners of the network </a:t>
            </a:r>
            <a:r>
              <a:rPr lang="en-US" dirty="0" smtClean="0"/>
              <a:t>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07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574" y="339031"/>
            <a:ext cx="9720072" cy="1196692"/>
          </a:xfrm>
        </p:spPr>
        <p:txBody>
          <a:bodyPr>
            <a:normAutofit/>
          </a:bodyPr>
          <a:lstStyle/>
          <a:p>
            <a:pPr algn="ctr"/>
            <a:r>
              <a:rPr lang="en-IN" u="sng" dirty="0" smtClean="0"/>
              <a:t>Identity and access management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25415" y="1395047"/>
            <a:ext cx="10175631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7030A0"/>
                </a:solidFill>
              </a:rPr>
              <a:t>IAM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AWS </a:t>
            </a:r>
            <a:r>
              <a:rPr lang="en-US" dirty="0"/>
              <a:t>Identity and Access Management (IAM) is a web service that helps </a:t>
            </a:r>
            <a:r>
              <a:rPr lang="en-US" dirty="0" smtClean="0"/>
              <a:t>to </a:t>
            </a:r>
            <a:r>
              <a:rPr lang="en-US" dirty="0"/>
              <a:t>securely control access to AWS resources.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IAM used </a:t>
            </a:r>
            <a:r>
              <a:rPr lang="en-US" dirty="0"/>
              <a:t>to control who is authenticated (signed in) and authorized (has permissions) to use resources</a:t>
            </a:r>
            <a:r>
              <a:rPr lang="en-US" dirty="0" smtClean="0"/>
              <a:t>.</a:t>
            </a:r>
            <a:endParaRPr lang="en-IN" dirty="0"/>
          </a:p>
          <a:p>
            <a:pPr algn="ctr">
              <a:lnSpc>
                <a:spcPct val="200000"/>
              </a:lnSpc>
            </a:pPr>
            <a:r>
              <a:rPr lang="en-IN" sz="2000" b="1" dirty="0">
                <a:solidFill>
                  <a:srgbClr val="7030A0"/>
                </a:solidFill>
              </a:rPr>
              <a:t>IAM </a:t>
            </a:r>
            <a:r>
              <a:rPr lang="en-IN" sz="2000" b="1" dirty="0" smtClean="0">
                <a:solidFill>
                  <a:srgbClr val="7030A0"/>
                </a:solidFill>
              </a:rPr>
              <a:t>Features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Shared access to your AWS </a:t>
            </a:r>
            <a:r>
              <a:rPr lang="en-US" b="1" dirty="0" smtClean="0"/>
              <a:t>account -</a:t>
            </a:r>
            <a:r>
              <a:rPr lang="en-US" dirty="0" smtClean="0"/>
              <a:t> </a:t>
            </a:r>
            <a:r>
              <a:rPr lang="en-US" dirty="0"/>
              <a:t>without </a:t>
            </a:r>
            <a:r>
              <a:rPr lang="en-US" dirty="0" smtClean="0"/>
              <a:t>sharing administer </a:t>
            </a:r>
            <a:r>
              <a:rPr lang="en-US" dirty="0"/>
              <a:t>password or access key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Granular </a:t>
            </a:r>
            <a:r>
              <a:rPr lang="en-US" b="1" dirty="0" smtClean="0"/>
              <a:t>permissions - </a:t>
            </a:r>
            <a:r>
              <a:rPr lang="en-US" dirty="0" smtClean="0"/>
              <a:t>grant </a:t>
            </a:r>
            <a:r>
              <a:rPr lang="en-US" dirty="0"/>
              <a:t>different permissions to different </a:t>
            </a:r>
            <a:r>
              <a:rPr lang="en-US" dirty="0" smtClean="0"/>
              <a:t>users </a:t>
            </a:r>
            <a:r>
              <a:rPr lang="en-US" dirty="0"/>
              <a:t>for different resources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Secure access to AWS resources for applications that run on Amazon </a:t>
            </a:r>
            <a:r>
              <a:rPr lang="en-US" b="1" dirty="0" smtClean="0"/>
              <a:t>EC2 - </a:t>
            </a:r>
            <a:r>
              <a:rPr lang="en-US" dirty="0" smtClean="0"/>
              <a:t>securely </a:t>
            </a:r>
            <a:r>
              <a:rPr lang="en-US" dirty="0"/>
              <a:t>provide credentials for applications that run on EC2 </a:t>
            </a:r>
            <a:r>
              <a:rPr lang="en-US" dirty="0" smtClean="0"/>
              <a:t>instances &amp; also allow </a:t>
            </a:r>
            <a:r>
              <a:rPr lang="en-US" dirty="0"/>
              <a:t>access </a:t>
            </a:r>
            <a:r>
              <a:rPr lang="en-US" dirty="0" smtClean="0"/>
              <a:t>to other </a:t>
            </a:r>
            <a:r>
              <a:rPr lang="en-US" dirty="0"/>
              <a:t>AWS resources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Multi-factor authentication (MFA</a:t>
            </a:r>
            <a:r>
              <a:rPr lang="en-US" b="1" dirty="0" smtClean="0"/>
              <a:t>) – </a:t>
            </a:r>
            <a:r>
              <a:rPr lang="en-US" dirty="0" smtClean="0"/>
              <a:t>provides two-factor </a:t>
            </a:r>
            <a:r>
              <a:rPr lang="en-US" dirty="0"/>
              <a:t>authentication to your account and to individual users for extra </a:t>
            </a:r>
            <a:r>
              <a:rPr lang="en-US" dirty="0" smtClean="0"/>
              <a:t>security, and </a:t>
            </a:r>
            <a:r>
              <a:rPr lang="en-US" dirty="0"/>
              <a:t>also a code from a specially configured device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52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33046"/>
            <a:ext cx="9720073" cy="567631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/>
              <a:t>Identity federation – </a:t>
            </a:r>
            <a:r>
              <a:rPr lang="en-US" sz="1800" dirty="0"/>
              <a:t>allows an existing users --- to get temporary access to your AWS account, with the help of internet identity provider.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b="1" dirty="0"/>
              <a:t>Identity information for assurance – </a:t>
            </a:r>
            <a:r>
              <a:rPr lang="en-US" sz="1800" dirty="0"/>
              <a:t> provides request log records for accessing resources in your account, based on IAM identities.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/>
              <a:t>Integrated with many AWS services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/>
              <a:t>Eventually Consistent - </a:t>
            </a:r>
            <a:r>
              <a:rPr lang="en-US" sz="1800" dirty="0"/>
              <a:t>high availability by replicating data across multiple servers within Amazon's data centers around the world.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33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Regions &amp; availability zones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31630" y="2133600"/>
            <a:ext cx="10328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Each</a:t>
            </a:r>
            <a:r>
              <a:rPr lang="en-US" dirty="0"/>
              <a:t> </a:t>
            </a:r>
            <a:r>
              <a:rPr lang="en-US" b="1" i="1" dirty="0"/>
              <a:t>region</a:t>
            </a:r>
            <a:r>
              <a:rPr lang="en-US" dirty="0"/>
              <a:t> is a separate geographic area</a:t>
            </a:r>
            <a:r>
              <a:rPr lang="en-US" dirty="0" smtClean="0"/>
              <a:t>.</a:t>
            </a:r>
            <a:r>
              <a:rPr lang="en-US" dirty="0"/>
              <a:t> Each </a:t>
            </a:r>
            <a:r>
              <a:rPr lang="en-US" b="1" dirty="0"/>
              <a:t>region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ata Centre) is </a:t>
            </a:r>
            <a:r>
              <a:rPr lang="en-US" dirty="0"/>
              <a:t>made up by several </a:t>
            </a:r>
            <a:r>
              <a:rPr lang="en-US" b="1" dirty="0"/>
              <a:t>Availability Zones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/>
              <a:t>Availability</a:t>
            </a:r>
            <a:r>
              <a:rPr lang="en-US" dirty="0"/>
              <a:t> Zone is an isolated location inside </a:t>
            </a:r>
            <a:r>
              <a:rPr lang="en-US" dirty="0" smtClean="0"/>
              <a:t>a </a:t>
            </a:r>
            <a:r>
              <a:rPr lang="en-US" b="1" dirty="0" smtClean="0"/>
              <a:t>region</a:t>
            </a:r>
            <a:r>
              <a:rPr lang="en-US" dirty="0"/>
              <a:t>. </a:t>
            </a:r>
            <a:r>
              <a:rPr lang="en-US" b="1" dirty="0" smtClean="0"/>
              <a:t>AWS</a:t>
            </a:r>
            <a:r>
              <a:rPr lang="en-US" dirty="0"/>
              <a:t> expert commonly call </a:t>
            </a:r>
            <a:r>
              <a:rPr lang="en-US" b="1" dirty="0"/>
              <a:t>Availability </a:t>
            </a:r>
            <a:r>
              <a:rPr lang="en-US" b="1" dirty="0" smtClean="0"/>
              <a:t>Zones </a:t>
            </a:r>
            <a:r>
              <a:rPr lang="en-US" dirty="0" smtClean="0"/>
              <a:t>as AZ. Each</a:t>
            </a:r>
            <a:r>
              <a:rPr lang="en-US" dirty="0"/>
              <a:t> </a:t>
            </a:r>
            <a:r>
              <a:rPr lang="en-US" b="1" dirty="0" smtClean="0"/>
              <a:t>AZ </a:t>
            </a:r>
            <a:r>
              <a:rPr lang="en-US" dirty="0" smtClean="0"/>
              <a:t>belongs </a:t>
            </a:r>
            <a:r>
              <a:rPr lang="en-US" dirty="0"/>
              <a:t>to a single </a:t>
            </a:r>
            <a:r>
              <a:rPr lang="en-US" b="1" dirty="0"/>
              <a:t>region</a:t>
            </a:r>
            <a:r>
              <a:rPr lang="en-US" dirty="0"/>
              <a:t>. </a:t>
            </a:r>
            <a:r>
              <a:rPr lang="en-US" dirty="0" smtClean="0"/>
              <a:t>Each </a:t>
            </a:r>
            <a:r>
              <a:rPr lang="en-US" b="1" dirty="0"/>
              <a:t>region </a:t>
            </a:r>
            <a:r>
              <a:rPr lang="en-US" dirty="0"/>
              <a:t>will have minimum two AZ.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74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382</TotalTime>
  <Words>313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AWS Introduction Rajalakshmi</vt:lpstr>
      <vt:lpstr>Cloud </vt:lpstr>
      <vt:lpstr>AWS</vt:lpstr>
      <vt:lpstr>Types of cloud computing models</vt:lpstr>
      <vt:lpstr>Types of cloud Deployment models</vt:lpstr>
      <vt:lpstr>Types of cloud service models</vt:lpstr>
      <vt:lpstr>Identity and access management</vt:lpstr>
      <vt:lpstr>PowerPoint Presentation</vt:lpstr>
      <vt:lpstr>Regions &amp; availability zones</vt:lpstr>
      <vt:lpstr>Refrences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Workday Introduction</dc:title>
  <dc:creator>Sundaram, Ramesh . - TS WW1111 Contingent Worker</dc:creator>
  <cp:lastModifiedBy>Windows User</cp:lastModifiedBy>
  <cp:revision>29</cp:revision>
  <dcterms:created xsi:type="dcterms:W3CDTF">2017-09-25T21:17:13Z</dcterms:created>
  <dcterms:modified xsi:type="dcterms:W3CDTF">2018-10-09T14:47:20Z</dcterms:modified>
</cp:coreProperties>
</file>