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 id="2147483689" r:id="rId2"/>
    <p:sldMasterId id="214748370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80" d="100"/>
          <a:sy n="80" d="100"/>
        </p:scale>
        <p:origin x="691"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4856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6487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9033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61BEF0D-F0BB-DE4B-95CE-6DB70DBA9567}" type="datetimeFigureOut">
              <a:rPr lang="en-US" smtClean="0"/>
              <a:pPr/>
              <a:t>21-Mar-18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9519767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6327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61BEF0D-F0BB-DE4B-95CE-6DB70DBA9567}" type="datetimeFigureOut">
              <a:rPr lang="en-US" smtClean="0"/>
              <a:pPr/>
              <a:t>21-Mar-18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2436706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21-Mar-18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8971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21-Mar-18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0106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21-Mar-18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3593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21-Mar-18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7427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21-Mar-18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9755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21-Mar-18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06000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21-Mar-18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025404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9311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64914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61BEF0D-F0BB-DE4B-95CE-6DB70DBA9567}" type="datetimeFigureOut">
              <a:rPr lang="en-US" smtClean="0"/>
              <a:pPr/>
              <a:t>21-Mar-18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8160247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25094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61BEF0D-F0BB-DE4B-95CE-6DB70DBA9567}" type="datetimeFigureOut">
              <a:rPr lang="en-US" smtClean="0"/>
              <a:pPr/>
              <a:t>21-Mar-18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2095379349"/>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21-Mar-18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00055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21-Mar-18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68683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21-Mar-18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73565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21-Mar-18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578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50390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21-Mar-18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15154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21-Mar-18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435442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74032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9974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B61BEF0D-F0BB-DE4B-95CE-6DB70DBA9567}" type="datetimeFigureOut">
              <a:rPr lang="en-US" smtClean="0"/>
              <a:pPr/>
              <a:t>21-Mar-18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452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21-Mar-18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87273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21-Mar-18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32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21-Mar-18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7437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B61BEF0D-F0BB-DE4B-95CE-6DB70DBA9567}" type="datetimeFigureOut">
              <a:rPr lang="en-US" smtClean="0"/>
              <a:pPr/>
              <a:t>21-Mar-18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7720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61BEF0D-F0BB-DE4B-95CE-6DB70DBA9567}" type="datetimeFigureOut">
              <a:rPr lang="en-US" smtClean="0"/>
              <a:pPr/>
              <a:t>21-Mar-18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9278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61BEF0D-F0BB-DE4B-95CE-6DB70DBA9567}" type="datetimeFigureOut">
              <a:rPr lang="en-US" smtClean="0"/>
              <a:pPr/>
              <a:t>21-Mar-18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776395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61BEF0D-F0BB-DE4B-95CE-6DB70DBA9567}" type="datetimeFigureOut">
              <a:rPr lang="en-US" smtClean="0"/>
              <a:pPr/>
              <a:t>21-Mar-18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3583281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61BEF0D-F0BB-DE4B-95CE-6DB70DBA9567}" type="datetimeFigureOut">
              <a:rPr lang="en-US" smtClean="0"/>
              <a:pPr/>
              <a:t>21-Mar-18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0424910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5028" y="1912888"/>
            <a:ext cx="9189720" cy="1811545"/>
          </a:xfrm>
        </p:spPr>
        <p:txBody>
          <a:bodyPr>
            <a:normAutofit/>
          </a:bodyPr>
          <a:lstStyle/>
          <a:p>
            <a:r>
              <a:rPr lang="en-US" sz="6000" dirty="0" smtClean="0">
                <a:latin typeface="Britannic Bold" panose="020B0903060703020204" pitchFamily="34" charset="0"/>
              </a:rPr>
              <a:t>CLASSISTANT</a:t>
            </a:r>
            <a:endParaRPr lang="en-US" sz="6000" dirty="0">
              <a:latin typeface="Britannic Bold" panose="020B0903060703020204" pitchFamily="34" charset="0"/>
            </a:endParaRPr>
          </a:p>
        </p:txBody>
      </p:sp>
      <p:sp>
        <p:nvSpPr>
          <p:cNvPr id="3" name="Subtitle 2"/>
          <p:cNvSpPr>
            <a:spLocks noGrp="1"/>
          </p:cNvSpPr>
          <p:nvPr>
            <p:ph type="subTitle" idx="1"/>
          </p:nvPr>
        </p:nvSpPr>
        <p:spPr>
          <a:xfrm>
            <a:off x="3743325" y="5007967"/>
            <a:ext cx="7586359" cy="1464395"/>
          </a:xfrm>
        </p:spPr>
        <p:txBody>
          <a:bodyPr>
            <a:normAutofit/>
          </a:bodyPr>
          <a:lstStyle/>
          <a:p>
            <a:r>
              <a:rPr lang="en-US" sz="2200" dirty="0" smtClean="0"/>
              <a:t>Group : </a:t>
            </a:r>
            <a:r>
              <a:rPr lang="en-US" sz="2200" dirty="0" err="1" smtClean="0"/>
              <a:t>ni</a:t>
            </a:r>
            <a:r>
              <a:rPr lang="en-US" sz="2200" dirty="0" smtClean="0"/>
              <a:t>-chi-Tech</a:t>
            </a:r>
          </a:p>
          <a:p>
            <a:r>
              <a:rPr lang="en-US" sz="2200" dirty="0"/>
              <a:t> </a:t>
            </a:r>
            <a:r>
              <a:rPr lang="en-US" sz="2200" dirty="0" smtClean="0"/>
              <a:t>      Members :  </a:t>
            </a:r>
            <a:r>
              <a:rPr lang="en-US" sz="2200" dirty="0" smtClean="0">
                <a:solidFill>
                  <a:srgbClr val="002060"/>
                </a:solidFill>
              </a:rPr>
              <a:t>Rajita Ghosal</a:t>
            </a:r>
          </a:p>
          <a:p>
            <a:r>
              <a:rPr lang="en-US" sz="2200" dirty="0" smtClean="0">
                <a:solidFill>
                  <a:srgbClr val="002060"/>
                </a:solidFill>
              </a:rPr>
              <a:t>        	           </a:t>
            </a:r>
            <a:r>
              <a:rPr lang="en-US" sz="2200" dirty="0" err="1" smtClean="0">
                <a:solidFill>
                  <a:srgbClr val="002060"/>
                </a:solidFill>
              </a:rPr>
              <a:t>Nihar</a:t>
            </a:r>
            <a:r>
              <a:rPr lang="en-US" sz="2200" dirty="0" smtClean="0">
                <a:solidFill>
                  <a:srgbClr val="002060"/>
                </a:solidFill>
              </a:rPr>
              <a:t> </a:t>
            </a:r>
            <a:r>
              <a:rPr lang="en-US" sz="2200" dirty="0" err="1" smtClean="0">
                <a:solidFill>
                  <a:srgbClr val="002060"/>
                </a:solidFill>
              </a:rPr>
              <a:t>Chitnis</a:t>
            </a:r>
            <a:endParaRPr lang="en-US" sz="2200" dirty="0">
              <a:solidFill>
                <a:srgbClr val="002060"/>
              </a:solidFill>
            </a:endParaRPr>
          </a:p>
        </p:txBody>
      </p:sp>
      <p:sp>
        <p:nvSpPr>
          <p:cNvPr id="4" name="TextBox 3"/>
          <p:cNvSpPr txBox="1"/>
          <p:nvPr/>
        </p:nvSpPr>
        <p:spPr>
          <a:xfrm>
            <a:off x="6247075" y="3228230"/>
            <a:ext cx="4757530" cy="400110"/>
          </a:xfrm>
          <a:prstGeom prst="rect">
            <a:avLst/>
          </a:prstGeom>
          <a:noFill/>
        </p:spPr>
        <p:txBody>
          <a:bodyPr wrap="square" rtlCol="0">
            <a:spAutoFit/>
          </a:bodyPr>
          <a:lstStyle/>
          <a:p>
            <a:r>
              <a:rPr lang="en-US" sz="2000" dirty="0" smtClean="0">
                <a:solidFill>
                  <a:srgbClr val="0070C0"/>
                </a:solidFill>
              </a:rPr>
              <a:t>your personal smart classroom assistant</a:t>
            </a:r>
            <a:endParaRPr lang="en-US" sz="2000" dirty="0">
              <a:solidFill>
                <a:srgbClr val="0070C0"/>
              </a:solidFill>
            </a:endParaRPr>
          </a:p>
        </p:txBody>
      </p:sp>
      <p:sp>
        <p:nvSpPr>
          <p:cNvPr id="5" name="TextBox 4"/>
          <p:cNvSpPr txBox="1"/>
          <p:nvPr/>
        </p:nvSpPr>
        <p:spPr>
          <a:xfrm>
            <a:off x="485775" y="5494799"/>
            <a:ext cx="3105150" cy="1046440"/>
          </a:xfrm>
          <a:prstGeom prst="rect">
            <a:avLst/>
          </a:prstGeom>
          <a:noFill/>
        </p:spPr>
        <p:txBody>
          <a:bodyPr wrap="square" rtlCol="0">
            <a:spAutoFit/>
          </a:bodyPr>
          <a:lstStyle/>
          <a:p>
            <a:endParaRPr lang="en-US" dirty="0" smtClean="0"/>
          </a:p>
          <a:p>
            <a:r>
              <a:rPr lang="en-US" sz="2000" dirty="0" smtClean="0"/>
              <a:t>code.fun.do</a:t>
            </a:r>
          </a:p>
          <a:p>
            <a:r>
              <a:rPr lang="en-US" sz="2400" dirty="0" smtClean="0"/>
              <a:t>NITK, Surathkal</a:t>
            </a:r>
            <a:endParaRPr lang="en-US" sz="2400" dirty="0"/>
          </a:p>
        </p:txBody>
      </p:sp>
    </p:spTree>
    <p:extLst>
      <p:ext uri="{BB962C8B-B14F-4D97-AF65-F5344CB8AC3E}">
        <p14:creationId xmlns:p14="http://schemas.microsoft.com/office/powerpoint/2010/main" val="7528959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9675" y="1847850"/>
            <a:ext cx="9601200" cy="3581400"/>
          </a:xfrm>
        </p:spPr>
        <p:txBody>
          <a:bodyPr>
            <a:normAutofit/>
          </a:bodyPr>
          <a:lstStyle/>
          <a:p>
            <a:r>
              <a:rPr lang="en-US" sz="2800" dirty="0" smtClean="0"/>
              <a:t>LINK FOR APP : </a:t>
            </a:r>
            <a:r>
              <a:rPr lang="en-US" sz="2800" dirty="0" smtClean="0">
                <a:hlinkClick r:id="rId2" action="ppaction://hlinksldjump"/>
              </a:rPr>
              <a:t>https://1drv.ms/f/s!AmqYEYDoTeX2g16SeujNLSurIxNr </a:t>
            </a:r>
            <a:endParaRPr lang="en-US" sz="2800" dirty="0"/>
          </a:p>
          <a:p>
            <a:endParaRPr lang="en-US" sz="2800" dirty="0" smtClean="0"/>
          </a:p>
          <a:p>
            <a:r>
              <a:rPr lang="en-US" sz="2800" dirty="0" smtClean="0"/>
              <a:t>LINK FOR </a:t>
            </a:r>
            <a:r>
              <a:rPr lang="en-US" sz="2800" smtClean="0"/>
              <a:t>VIDEO : </a:t>
            </a:r>
            <a:r>
              <a:rPr lang="en-US" sz="2800" smtClean="0">
                <a:hlinkClick r:id="rId2" action="ppaction://hlinksldjump"/>
              </a:rPr>
              <a:t>https://www.youtube.com/watch?v=s-jkLOUt8DA</a:t>
            </a:r>
            <a:endParaRPr lang="en-US" sz="2800" dirty="0"/>
          </a:p>
        </p:txBody>
      </p:sp>
    </p:spTree>
    <p:extLst>
      <p:ext uri="{BB962C8B-B14F-4D97-AF65-F5344CB8AC3E}">
        <p14:creationId xmlns:p14="http://schemas.microsoft.com/office/powerpoint/2010/main" val="1053493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APPLICATION DESCRIPTION</a:t>
            </a:r>
            <a:endParaRPr lang="en-US" dirty="0">
              <a:solidFill>
                <a:srgbClr val="0070C0"/>
              </a:solidFill>
            </a:endParaRPr>
          </a:p>
        </p:txBody>
      </p:sp>
      <p:sp>
        <p:nvSpPr>
          <p:cNvPr id="3" name="Content Placeholder 2"/>
          <p:cNvSpPr>
            <a:spLocks noGrp="1"/>
          </p:cNvSpPr>
          <p:nvPr>
            <p:ph idx="1"/>
          </p:nvPr>
        </p:nvSpPr>
        <p:spPr>
          <a:xfrm>
            <a:off x="1832775" y="2270097"/>
            <a:ext cx="8495970" cy="4067092"/>
          </a:xfrm>
        </p:spPr>
        <p:txBody>
          <a:bodyPr>
            <a:normAutofit fontScale="70000" lnSpcReduction="20000"/>
          </a:bodyPr>
          <a:lstStyle/>
          <a:p>
            <a:pPr marL="0" indent="0">
              <a:lnSpc>
                <a:spcPct val="150000"/>
              </a:lnSpc>
              <a:buNone/>
            </a:pPr>
            <a:r>
              <a:rPr lang="en-US" sz="3300" dirty="0">
                <a:latin typeface="Cambria" panose="02040503050406030204" pitchFamily="18" charset="0"/>
              </a:rPr>
              <a:t>Intelligent classroom assistant that makes classroom tasks effortless. Services such as automatic attendance update </a:t>
            </a:r>
            <a:r>
              <a:rPr lang="en-US" sz="3300" dirty="0" smtClean="0">
                <a:latin typeface="Cambria" panose="02040503050406030204" pitchFamily="18" charset="0"/>
              </a:rPr>
              <a:t>using location and </a:t>
            </a:r>
            <a:r>
              <a:rPr lang="en-US" sz="3300" dirty="0">
                <a:latin typeface="Cambria" panose="02040503050406030204" pitchFamily="18" charset="0"/>
              </a:rPr>
              <a:t>face </a:t>
            </a:r>
            <a:r>
              <a:rPr lang="en-US" sz="3300" dirty="0" smtClean="0">
                <a:latin typeface="Cambria" panose="02040503050406030204" pitchFamily="18" charset="0"/>
              </a:rPr>
              <a:t>recognition, </a:t>
            </a:r>
            <a:r>
              <a:rPr lang="en-US" sz="3300" dirty="0">
                <a:latin typeface="Cambria" panose="02040503050406030204" pitchFamily="18" charset="0"/>
              </a:rPr>
              <a:t>notes sharing, marks updating, Augmented Reality tutorials, </a:t>
            </a:r>
            <a:r>
              <a:rPr lang="en-US" sz="3300" dirty="0" smtClean="0">
                <a:latin typeface="Cambria" panose="02040503050406030204" pitchFamily="18" charset="0"/>
              </a:rPr>
              <a:t>etc. </a:t>
            </a:r>
            <a:r>
              <a:rPr lang="en-US" sz="3300" dirty="0">
                <a:latin typeface="Cambria" panose="02040503050406030204" pitchFamily="18" charset="0"/>
              </a:rPr>
              <a:t>will be used. Augmented Reality tutorials will consist of 3D Projections of images/ videos onto the </a:t>
            </a:r>
            <a:r>
              <a:rPr lang="en-US" sz="3300" dirty="0" smtClean="0">
                <a:latin typeface="Cambria" panose="02040503050406030204" pitchFamily="18" charset="0"/>
              </a:rPr>
              <a:t>smartboard </a:t>
            </a:r>
            <a:r>
              <a:rPr lang="en-US" sz="3300" dirty="0">
                <a:latin typeface="Cambria" panose="02040503050406030204" pitchFamily="18" charset="0"/>
              </a:rPr>
              <a:t>which would make </a:t>
            </a:r>
            <a:r>
              <a:rPr lang="en-US" sz="3300" dirty="0" smtClean="0">
                <a:latin typeface="Cambria" panose="02040503050406030204" pitchFamily="18" charset="0"/>
              </a:rPr>
              <a:t>studying fun, interactive and easy to understand.</a:t>
            </a:r>
            <a:endParaRPr lang="en-US" sz="3300" dirty="0">
              <a:latin typeface="Cambria" panose="02040503050406030204" pitchFamily="18" charset="0"/>
            </a:endParaRPr>
          </a:p>
          <a:p>
            <a:pPr marL="0" indent="0">
              <a:buNone/>
            </a:pPr>
            <a:r>
              <a:rPr lang="en-US" dirty="0"/>
              <a:t/>
            </a:r>
            <a:br>
              <a:rPr lang="en-US" dirty="0"/>
            </a:br>
            <a:endParaRPr lang="en-US" dirty="0"/>
          </a:p>
        </p:txBody>
      </p:sp>
    </p:spTree>
    <p:extLst>
      <p:ext uri="{BB962C8B-B14F-4D97-AF65-F5344CB8AC3E}">
        <p14:creationId xmlns:p14="http://schemas.microsoft.com/office/powerpoint/2010/main" val="2432265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FEATURES</a:t>
            </a:r>
            <a:endParaRPr lang="en-US" dirty="0">
              <a:solidFill>
                <a:srgbClr val="0070C0"/>
              </a:solidFill>
            </a:endParaRPr>
          </a:p>
        </p:txBody>
      </p:sp>
      <p:sp>
        <p:nvSpPr>
          <p:cNvPr id="3" name="Content Placeholder 2"/>
          <p:cNvSpPr>
            <a:spLocks noGrp="1"/>
          </p:cNvSpPr>
          <p:nvPr>
            <p:ph idx="1"/>
          </p:nvPr>
        </p:nvSpPr>
        <p:spPr>
          <a:xfrm>
            <a:off x="1371600" y="2047462"/>
            <a:ext cx="10507648" cy="4090945"/>
          </a:xfrm>
        </p:spPr>
        <p:txBody>
          <a:bodyPr>
            <a:normAutofit/>
          </a:bodyPr>
          <a:lstStyle/>
          <a:p>
            <a:pPr>
              <a:lnSpc>
                <a:spcPct val="200000"/>
              </a:lnSpc>
            </a:pPr>
            <a:r>
              <a:rPr lang="en-US" sz="2500" dirty="0" smtClean="0">
                <a:latin typeface="Cambria" panose="02040503050406030204" pitchFamily="18" charset="0"/>
              </a:rPr>
              <a:t>Automatic Attendance update using location and face recognition.</a:t>
            </a:r>
          </a:p>
          <a:p>
            <a:pPr>
              <a:lnSpc>
                <a:spcPct val="200000"/>
              </a:lnSpc>
            </a:pPr>
            <a:r>
              <a:rPr lang="en-US" sz="2500" dirty="0" smtClean="0">
                <a:latin typeface="Cambria" panose="02040503050406030204" pitchFamily="18" charset="0"/>
              </a:rPr>
              <a:t>Automatic Notes maker using speech to text conversion.</a:t>
            </a:r>
          </a:p>
          <a:p>
            <a:pPr>
              <a:lnSpc>
                <a:spcPct val="200000"/>
              </a:lnSpc>
            </a:pPr>
            <a:r>
              <a:rPr lang="en-US" sz="2500" dirty="0" smtClean="0">
                <a:latin typeface="Cambria" panose="02040503050406030204" pitchFamily="18" charset="0"/>
              </a:rPr>
              <a:t>Access to student marks using face recognition.</a:t>
            </a:r>
          </a:p>
          <a:p>
            <a:pPr>
              <a:lnSpc>
                <a:spcPct val="200000"/>
              </a:lnSpc>
            </a:pPr>
            <a:r>
              <a:rPr lang="en-US" sz="2500" dirty="0" smtClean="0">
                <a:latin typeface="Cambria" panose="02040503050406030204" pitchFamily="18" charset="0"/>
              </a:rPr>
              <a:t>Augmented Reality Tutorials.</a:t>
            </a:r>
          </a:p>
          <a:p>
            <a:endParaRPr lang="en-US" dirty="0"/>
          </a:p>
        </p:txBody>
      </p:sp>
    </p:spTree>
    <p:extLst>
      <p:ext uri="{BB962C8B-B14F-4D97-AF65-F5344CB8AC3E}">
        <p14:creationId xmlns:p14="http://schemas.microsoft.com/office/powerpoint/2010/main" val="554330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5697" y="902472"/>
            <a:ext cx="9601200" cy="5227984"/>
          </a:xfrm>
        </p:spPr>
        <p:txBody>
          <a:bodyPr>
            <a:normAutofit/>
          </a:bodyPr>
          <a:lstStyle/>
          <a:p>
            <a:pPr>
              <a:lnSpc>
                <a:spcPct val="200000"/>
              </a:lnSpc>
            </a:pPr>
            <a:r>
              <a:rPr lang="en-US" sz="3200" dirty="0">
                <a:latin typeface="Britannic Bold" panose="020B0903060703020204" pitchFamily="34" charset="0"/>
              </a:rPr>
              <a:t>Automatic Attendance </a:t>
            </a:r>
            <a:r>
              <a:rPr lang="en-US" sz="3200" dirty="0" smtClean="0">
                <a:latin typeface="Britannic Bold" panose="020B0903060703020204" pitchFamily="34" charset="0"/>
              </a:rPr>
              <a:t>update  </a:t>
            </a:r>
          </a:p>
          <a:p>
            <a:pPr marL="0" indent="0">
              <a:lnSpc>
                <a:spcPct val="150000"/>
              </a:lnSpc>
              <a:buNone/>
            </a:pPr>
            <a:endParaRPr lang="en-US" dirty="0" smtClean="0">
              <a:latin typeface="Cambria" panose="02040503050406030204" pitchFamily="18" charset="0"/>
            </a:endParaRPr>
          </a:p>
          <a:p>
            <a:pPr marL="0" indent="0">
              <a:lnSpc>
                <a:spcPct val="150000"/>
              </a:lnSpc>
              <a:buNone/>
            </a:pPr>
            <a:r>
              <a:rPr lang="en-US" dirty="0" smtClean="0">
                <a:latin typeface="Cambria" panose="02040503050406030204" pitchFamily="18" charset="0"/>
              </a:rPr>
              <a:t>The application can be used by students to update their attendance everyday. The application will first detect the location of the user and if the location matches with the one set by the teacher, face recognition will be used to update the attendance in the teacher’s database and reduces the work and time of the teacher.</a:t>
            </a:r>
          </a:p>
          <a:p>
            <a:pPr marL="0" indent="0">
              <a:lnSpc>
                <a:spcPct val="150000"/>
              </a:lnSpc>
              <a:buNone/>
            </a:pPr>
            <a:r>
              <a:rPr lang="en-US" dirty="0" smtClean="0">
                <a:latin typeface="Cambria" panose="02040503050406030204" pitchFamily="18" charset="0"/>
              </a:rPr>
              <a:t>Using both location and face detection makes the process very accurate and does not leave any chance for proxy attendances.</a:t>
            </a:r>
            <a:endParaRPr lang="en-US" dirty="0">
              <a:latin typeface="Cambria" panose="02040503050406030204" pitchFamily="18" charset="0"/>
            </a:endParaRPr>
          </a:p>
        </p:txBody>
      </p:sp>
    </p:spTree>
    <p:extLst>
      <p:ext uri="{BB962C8B-B14F-4D97-AF65-F5344CB8AC3E}">
        <p14:creationId xmlns:p14="http://schemas.microsoft.com/office/powerpoint/2010/main" val="2920726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8822" y="902472"/>
            <a:ext cx="9314952" cy="5013297"/>
          </a:xfrm>
        </p:spPr>
        <p:txBody>
          <a:bodyPr>
            <a:normAutofit/>
          </a:bodyPr>
          <a:lstStyle/>
          <a:p>
            <a:pPr>
              <a:lnSpc>
                <a:spcPct val="200000"/>
              </a:lnSpc>
            </a:pPr>
            <a:r>
              <a:rPr lang="en-US" sz="3200" dirty="0">
                <a:latin typeface="Britannic Bold" panose="020B0903060703020204" pitchFamily="34" charset="0"/>
              </a:rPr>
              <a:t>Automatic Notes maker </a:t>
            </a:r>
            <a:endParaRPr lang="en-US" sz="3200" dirty="0" smtClean="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a:p>
            <a:pPr marL="0" indent="0">
              <a:lnSpc>
                <a:spcPct val="150000"/>
              </a:lnSpc>
              <a:buNone/>
            </a:pPr>
            <a:r>
              <a:rPr lang="en-US" dirty="0" smtClean="0">
                <a:latin typeface="Cambria" panose="02040503050406030204" pitchFamily="18" charset="0"/>
              </a:rPr>
              <a:t>The note making feature allows students to record the teacher during class and the voice gets converted to a text file that gets stored in the phone using speech to text conversion.</a:t>
            </a:r>
          </a:p>
          <a:p>
            <a:pPr marL="0" indent="0">
              <a:lnSpc>
                <a:spcPct val="150000"/>
              </a:lnSpc>
              <a:buNone/>
            </a:pPr>
            <a:r>
              <a:rPr lang="en-US" dirty="0" smtClean="0">
                <a:latin typeface="Cambria" panose="02040503050406030204" pitchFamily="18" charset="0"/>
              </a:rPr>
              <a:t>The teacher can also use this feature to record their own voice and then upload the generated text notes in the app.</a:t>
            </a:r>
            <a:endParaRPr lang="en-US" dirty="0"/>
          </a:p>
        </p:txBody>
      </p:sp>
    </p:spTree>
    <p:extLst>
      <p:ext uri="{BB962C8B-B14F-4D97-AF65-F5344CB8AC3E}">
        <p14:creationId xmlns:p14="http://schemas.microsoft.com/office/powerpoint/2010/main" val="1553104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5940" y="942230"/>
            <a:ext cx="10388379" cy="5387008"/>
          </a:xfrm>
        </p:spPr>
        <p:txBody>
          <a:bodyPr/>
          <a:lstStyle/>
          <a:p>
            <a:pPr>
              <a:lnSpc>
                <a:spcPct val="200000"/>
              </a:lnSpc>
            </a:pPr>
            <a:r>
              <a:rPr lang="en-US" sz="3200" dirty="0" smtClean="0">
                <a:latin typeface="Britannic Bold" panose="020B0903060703020204" pitchFamily="34" charset="0"/>
              </a:rPr>
              <a:t>Access to marks using face recognition</a:t>
            </a:r>
            <a:endParaRPr lang="en-US" sz="3200" dirty="0">
              <a:latin typeface="Britannic Bold" panose="020B0903060703020204" pitchFamily="34" charset="0"/>
            </a:endParaRPr>
          </a:p>
          <a:p>
            <a:pPr marL="0" indent="0">
              <a:lnSpc>
                <a:spcPct val="150000"/>
              </a:lnSpc>
              <a:buNone/>
            </a:pPr>
            <a:endParaRPr lang="en-US" dirty="0">
              <a:latin typeface="Cambria" panose="02040503050406030204" pitchFamily="18" charset="0"/>
            </a:endParaRPr>
          </a:p>
          <a:p>
            <a:pPr marL="0" indent="0">
              <a:lnSpc>
                <a:spcPct val="150000"/>
              </a:lnSpc>
              <a:buNone/>
            </a:pPr>
            <a:r>
              <a:rPr lang="en-US" dirty="0" smtClean="0">
                <a:latin typeface="Cambria" panose="02040503050406030204" pitchFamily="18" charset="0"/>
              </a:rPr>
              <a:t>The teacher can use this application to update marks and grades of all students in the application. Each student will have their own account, and on scanning their faces, they will get access to their respective grades in the app.</a:t>
            </a:r>
          </a:p>
          <a:p>
            <a:pPr marL="0" indent="0">
              <a:lnSpc>
                <a:spcPct val="150000"/>
              </a:lnSpc>
              <a:buNone/>
            </a:pPr>
            <a:r>
              <a:rPr lang="en-US" dirty="0" smtClean="0">
                <a:latin typeface="Cambria" panose="02040503050406030204" pitchFamily="18" charset="0"/>
              </a:rPr>
              <a:t>The teacher will also have their own account with student details of all the classes they teach in and will have access to view and edit details of all students and be able to add new students or classes.</a:t>
            </a:r>
            <a:endParaRPr lang="en-US" dirty="0"/>
          </a:p>
        </p:txBody>
      </p:sp>
    </p:spTree>
    <p:extLst>
      <p:ext uri="{BB962C8B-B14F-4D97-AF65-F5344CB8AC3E}">
        <p14:creationId xmlns:p14="http://schemas.microsoft.com/office/powerpoint/2010/main" val="3121046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0282" y="938255"/>
            <a:ext cx="9839740" cy="5526156"/>
          </a:xfrm>
        </p:spPr>
        <p:txBody>
          <a:bodyPr/>
          <a:lstStyle/>
          <a:p>
            <a:pPr>
              <a:lnSpc>
                <a:spcPct val="200000"/>
              </a:lnSpc>
            </a:pPr>
            <a:r>
              <a:rPr lang="en-US" sz="3200" dirty="0" smtClean="0">
                <a:latin typeface="Britannic Bold" panose="020B0903060703020204" pitchFamily="34" charset="0"/>
              </a:rPr>
              <a:t>Augmented Reality Tutorials</a:t>
            </a:r>
          </a:p>
          <a:p>
            <a:pPr marL="0" indent="0">
              <a:lnSpc>
                <a:spcPct val="150000"/>
              </a:lnSpc>
              <a:buNone/>
            </a:pPr>
            <a:endParaRPr lang="en-US" dirty="0" smtClean="0"/>
          </a:p>
          <a:p>
            <a:pPr marL="0" indent="0">
              <a:lnSpc>
                <a:spcPct val="150000"/>
              </a:lnSpc>
              <a:buNone/>
            </a:pPr>
            <a:r>
              <a:rPr lang="en-US" dirty="0" smtClean="0">
                <a:latin typeface="Cambria" panose="02040503050406030204" pitchFamily="18" charset="0"/>
              </a:rPr>
              <a:t>This feature will enhance the classroom experience with the help of augmented reality tutorials for a few topics to make the topics clear and easy to understand. </a:t>
            </a:r>
          </a:p>
          <a:p>
            <a:pPr marL="0" indent="0">
              <a:lnSpc>
                <a:spcPct val="150000"/>
              </a:lnSpc>
              <a:buNone/>
            </a:pPr>
            <a:r>
              <a:rPr lang="en-US" dirty="0" smtClean="0">
                <a:latin typeface="Cambria" panose="02040503050406030204" pitchFamily="18" charset="0"/>
              </a:rPr>
              <a:t>There will be an AR library where new modules will keep getting updated on different topics, that the teacher can use in class to explain topics with 3D projections.</a:t>
            </a:r>
            <a:endParaRPr lang="en-US" dirty="0">
              <a:latin typeface="Cambria" panose="02040503050406030204" pitchFamily="18" charset="0"/>
            </a:endParaRPr>
          </a:p>
        </p:txBody>
      </p:sp>
    </p:spTree>
    <p:extLst>
      <p:ext uri="{BB962C8B-B14F-4D97-AF65-F5344CB8AC3E}">
        <p14:creationId xmlns:p14="http://schemas.microsoft.com/office/powerpoint/2010/main" val="10277261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8232" y="471116"/>
            <a:ext cx="10820400" cy="1485900"/>
          </a:xfrm>
        </p:spPr>
        <p:txBody>
          <a:bodyPr>
            <a:normAutofit/>
          </a:bodyPr>
          <a:lstStyle/>
          <a:p>
            <a:r>
              <a:rPr lang="en-US" b="1" dirty="0" smtClean="0">
                <a:solidFill>
                  <a:srgbClr val="0070C0"/>
                </a:solidFill>
                <a:latin typeface="Calibri" panose="020F0502020204030204" pitchFamily="34" charset="0"/>
                <a:cs typeface="Calibri" panose="020F0502020204030204" pitchFamily="34" charset="0"/>
              </a:rPr>
              <a:t>Features Implemented </a:t>
            </a:r>
            <a:r>
              <a:rPr lang="en-US" sz="4000" b="1" dirty="0" smtClean="0">
                <a:solidFill>
                  <a:srgbClr val="0070C0"/>
                </a:solidFill>
                <a:latin typeface="Calibri" panose="020F0502020204030204" pitchFamily="34" charset="0"/>
                <a:cs typeface="Calibri" panose="020F0502020204030204" pitchFamily="34" charset="0"/>
              </a:rPr>
              <a:t/>
            </a:r>
            <a:br>
              <a:rPr lang="en-US" sz="4000" b="1" dirty="0" smtClean="0">
                <a:solidFill>
                  <a:srgbClr val="0070C0"/>
                </a:solidFill>
                <a:latin typeface="Calibri" panose="020F0502020204030204" pitchFamily="34" charset="0"/>
                <a:cs typeface="Calibri" panose="020F0502020204030204" pitchFamily="34" charset="0"/>
              </a:rPr>
            </a:br>
            <a:r>
              <a:rPr lang="en-US" sz="3200" dirty="0" smtClean="0">
                <a:solidFill>
                  <a:srgbClr val="0070C0"/>
                </a:solidFill>
                <a:latin typeface="Calibri" panose="020F0502020204030204" pitchFamily="34" charset="0"/>
                <a:cs typeface="Calibri" panose="020F0502020204030204" pitchFamily="34" charset="0"/>
              </a:rPr>
              <a:t>(till 21</a:t>
            </a:r>
            <a:r>
              <a:rPr lang="en-US" sz="3200" baseline="30000" dirty="0" smtClean="0">
                <a:solidFill>
                  <a:srgbClr val="0070C0"/>
                </a:solidFill>
                <a:latin typeface="Calibri" panose="020F0502020204030204" pitchFamily="34" charset="0"/>
                <a:cs typeface="Calibri" panose="020F0502020204030204" pitchFamily="34" charset="0"/>
              </a:rPr>
              <a:t>st</a:t>
            </a:r>
            <a:r>
              <a:rPr lang="en-US" sz="3200" dirty="0" smtClean="0">
                <a:solidFill>
                  <a:srgbClr val="0070C0"/>
                </a:solidFill>
                <a:latin typeface="Calibri" panose="020F0502020204030204" pitchFamily="34" charset="0"/>
                <a:cs typeface="Calibri" panose="020F0502020204030204" pitchFamily="34" charset="0"/>
              </a:rPr>
              <a:t> March, 2018)</a:t>
            </a:r>
            <a:endParaRPr lang="en-US"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599" y="1790700"/>
            <a:ext cx="9839325" cy="5200650"/>
          </a:xfrm>
        </p:spPr>
        <p:txBody>
          <a:bodyPr>
            <a:normAutofit/>
          </a:bodyPr>
          <a:lstStyle/>
          <a:p>
            <a:r>
              <a:rPr lang="en-US" sz="2200" dirty="0" smtClean="0"/>
              <a:t>Face Detection and recognition using Microsoft face recognition cognitive service. This feature is used for updating attendance and two faces have been added in the database for testing. It is also used to access individual accounts and marks.</a:t>
            </a:r>
          </a:p>
          <a:p>
            <a:pPr marL="0" indent="0">
              <a:buNone/>
            </a:pPr>
            <a:endParaRPr lang="en-US" sz="2200" dirty="0" smtClean="0"/>
          </a:p>
          <a:p>
            <a:r>
              <a:rPr lang="en-US" sz="2200" dirty="0" smtClean="0"/>
              <a:t>Note maker using the inbuilt speech to text API in android studio. The voice recorded gets converted to text and a .txt file is stored in the internal storage of the device.</a:t>
            </a:r>
          </a:p>
          <a:p>
            <a:endParaRPr lang="en-US" sz="2200" dirty="0"/>
          </a:p>
          <a:p>
            <a:r>
              <a:rPr lang="en-US" sz="2200" dirty="0" smtClean="0"/>
              <a:t>Augmented Reality Tutorials have been implemented in Python that will be integrated with the application. </a:t>
            </a:r>
            <a:br>
              <a:rPr lang="en-US" sz="2200" dirty="0" smtClean="0"/>
            </a:br>
            <a:r>
              <a:rPr lang="en-US" sz="2200" dirty="0" smtClean="0"/>
              <a:t>We have implemented the slicing of a 3D heart model using AR and OpenCV, OpenGL in Python that can serve as a medical AR tutorial. </a:t>
            </a:r>
          </a:p>
          <a:p>
            <a:endParaRPr lang="en-US" dirty="0"/>
          </a:p>
          <a:p>
            <a:endParaRPr lang="en-US" dirty="0" smtClean="0"/>
          </a:p>
          <a:p>
            <a:endParaRPr lang="en-US" dirty="0"/>
          </a:p>
        </p:txBody>
      </p:sp>
    </p:spTree>
    <p:extLst>
      <p:ext uri="{BB962C8B-B14F-4D97-AF65-F5344CB8AC3E}">
        <p14:creationId xmlns:p14="http://schemas.microsoft.com/office/powerpoint/2010/main" val="722927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6350" y="438149"/>
            <a:ext cx="9601200" cy="1123951"/>
          </a:xfrm>
        </p:spPr>
        <p:txBody>
          <a:bodyPr/>
          <a:lstStyle/>
          <a:p>
            <a:r>
              <a:rPr lang="en-US" b="1" dirty="0" smtClean="0">
                <a:solidFill>
                  <a:srgbClr val="0070C0"/>
                </a:solidFill>
                <a:latin typeface="Calibri" panose="020F0502020204030204" pitchFamily="34" charset="0"/>
                <a:cs typeface="Calibri" panose="020F0502020204030204" pitchFamily="34" charset="0"/>
              </a:rPr>
              <a:t>Future Implementation Plans</a:t>
            </a:r>
            <a:endParaRPr lang="en-US" b="1"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42999" y="1485899"/>
            <a:ext cx="10601325" cy="4352925"/>
          </a:xfrm>
        </p:spPr>
        <p:txBody>
          <a:bodyPr>
            <a:noAutofit/>
          </a:bodyPr>
          <a:lstStyle/>
          <a:p>
            <a:pPr>
              <a:lnSpc>
                <a:spcPct val="200000"/>
              </a:lnSpc>
            </a:pPr>
            <a:r>
              <a:rPr lang="en-US" sz="2400" dirty="0" smtClean="0"/>
              <a:t>To add the location detecting feature in automatic attendance updating, to make it more accurate.</a:t>
            </a:r>
          </a:p>
          <a:p>
            <a:pPr>
              <a:lnSpc>
                <a:spcPct val="200000"/>
              </a:lnSpc>
            </a:pPr>
            <a:r>
              <a:rPr lang="en-US" sz="2400" dirty="0" smtClean="0"/>
              <a:t>To integrate the Microsoft Speech to Text API in the notes maker.</a:t>
            </a:r>
          </a:p>
          <a:p>
            <a:pPr>
              <a:lnSpc>
                <a:spcPct val="200000"/>
              </a:lnSpc>
            </a:pPr>
            <a:r>
              <a:rPr lang="en-US" sz="2400" dirty="0" smtClean="0"/>
              <a:t>To add more modules in the AR tutorials and make them more accurate.</a:t>
            </a:r>
          </a:p>
          <a:p>
            <a:pPr>
              <a:lnSpc>
                <a:spcPct val="200000"/>
              </a:lnSpc>
            </a:pPr>
            <a:r>
              <a:rPr lang="en-US" sz="2400" dirty="0" smtClean="0"/>
              <a:t>To make a web application for the AR tutorials to make the access easy.</a:t>
            </a:r>
          </a:p>
          <a:p>
            <a:pPr>
              <a:lnSpc>
                <a:spcPct val="200000"/>
              </a:lnSpc>
            </a:pPr>
            <a:r>
              <a:rPr lang="en-US" sz="2400" dirty="0" smtClean="0"/>
              <a:t>Separate the student and teacher logins to differentiate their functionalities. </a:t>
            </a:r>
            <a:endParaRPr lang="en-US" sz="2400" dirty="0"/>
          </a:p>
        </p:txBody>
      </p:sp>
    </p:spTree>
    <p:extLst>
      <p:ext uri="{BB962C8B-B14F-4D97-AF65-F5344CB8AC3E}">
        <p14:creationId xmlns:p14="http://schemas.microsoft.com/office/powerpoint/2010/main" val="2233495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1_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TM10001105[[fn=Crop]]</Template>
  <TotalTime>433</TotalTime>
  <Words>591</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10</vt:i4>
      </vt:variant>
    </vt:vector>
  </HeadingPairs>
  <TitlesOfParts>
    <vt:vector size="19" baseType="lpstr">
      <vt:lpstr>Arial</vt:lpstr>
      <vt:lpstr>Britannic Bold</vt:lpstr>
      <vt:lpstr>Calibri</vt:lpstr>
      <vt:lpstr>Cambria</vt:lpstr>
      <vt:lpstr>Franklin Gothic Book</vt:lpstr>
      <vt:lpstr>Gill Sans MT</vt:lpstr>
      <vt:lpstr>Parcel</vt:lpstr>
      <vt:lpstr>Crop</vt:lpstr>
      <vt:lpstr>1_Crop</vt:lpstr>
      <vt:lpstr>CLASSISTANT</vt:lpstr>
      <vt:lpstr>APPLICATION DESCRIPTION</vt:lpstr>
      <vt:lpstr>FEATURES</vt:lpstr>
      <vt:lpstr>PowerPoint Presentation</vt:lpstr>
      <vt:lpstr>PowerPoint Presentation</vt:lpstr>
      <vt:lpstr>PowerPoint Presentation</vt:lpstr>
      <vt:lpstr>PowerPoint Presentation</vt:lpstr>
      <vt:lpstr>Features Implemented  (till 21st March, 2018)</vt:lpstr>
      <vt:lpstr>Future Implementation Plans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CLASSISTANT</dc:title>
  <dc:creator>Rajita Ghosal</dc:creator>
  <cp:lastModifiedBy>Rajita Ghosal</cp:lastModifiedBy>
  <cp:revision>15</cp:revision>
  <dcterms:created xsi:type="dcterms:W3CDTF">2018-03-21T09:56:06Z</dcterms:created>
  <dcterms:modified xsi:type="dcterms:W3CDTF">2018-03-21T17:09:29Z</dcterms:modified>
</cp:coreProperties>
</file>