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2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5" r:id="rId37"/>
    <p:sldId id="295" r:id="rId38"/>
    <p:sldId id="284" r:id="rId39"/>
    <p:sldId id="286" r:id="rId40"/>
    <p:sldId id="296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2" r:id="rId54"/>
    <p:sldId id="313" r:id="rId55"/>
    <p:sldId id="310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31" r:id="rId71"/>
    <p:sldId id="329" r:id="rId72"/>
    <p:sldId id="332" r:id="rId73"/>
    <p:sldId id="330" r:id="rId74"/>
    <p:sldId id="333" r:id="rId75"/>
    <p:sldId id="334" r:id="rId76"/>
    <p:sldId id="336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BB943-19C7-4383-887C-2CE512C87055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5E507-184C-459E-851D-DC8E538D22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57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40833" cy="6930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33400"/>
            <a:ext cx="60960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819400" y="1981200"/>
            <a:ext cx="60960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52D0032-DE1C-4CFC-8616-2E9237F4766B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65C1234-65C9-43A5-8451-6E5163BE83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up.asp" TargetMode="External"/><Relationship Id="rId3" Type="http://schemas.openxmlformats.org/officeDocument/2006/relationships/hyperlink" Target="http://www.w3schools.com/tags/tag_em.asp" TargetMode="External"/><Relationship Id="rId7" Type="http://schemas.openxmlformats.org/officeDocument/2006/relationships/hyperlink" Target="http://www.w3schools.com/tags/tag_sub.asp" TargetMode="External"/><Relationship Id="rId2" Type="http://schemas.openxmlformats.org/officeDocument/2006/relationships/hyperlink" Target="http://www.w3schools.com/tags/tag_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trong.asp" TargetMode="External"/><Relationship Id="rId11" Type="http://schemas.openxmlformats.org/officeDocument/2006/relationships/hyperlink" Target="http://www.w3schools.com/tags/tag_mark.asp" TargetMode="External"/><Relationship Id="rId5" Type="http://schemas.openxmlformats.org/officeDocument/2006/relationships/hyperlink" Target="http://www.w3schools.com/tags/tag_small.asp" TargetMode="External"/><Relationship Id="rId10" Type="http://schemas.openxmlformats.org/officeDocument/2006/relationships/hyperlink" Target="http://www.w3schools.com/tags/tag_del.asp" TargetMode="External"/><Relationship Id="rId4" Type="http://schemas.openxmlformats.org/officeDocument/2006/relationships/hyperlink" Target="http://www.w3schools.com/tags/tag_i.asp" TargetMode="External"/><Relationship Id="rId9" Type="http://schemas.openxmlformats.org/officeDocument/2006/relationships/hyperlink" Target="http://www.w3schools.com/tags/tag_ins.asp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59436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HTML5</a:t>
            </a:r>
            <a:endParaRPr lang="en-US" sz="66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04800" y="304800"/>
            <a:ext cx="1600200" cy="1524000"/>
            <a:chOff x="304800" y="304800"/>
            <a:chExt cx="1600200" cy="1524000"/>
          </a:xfrm>
        </p:grpSpPr>
        <p:sp>
          <p:nvSpPr>
            <p:cNvPr id="6" name="Oval 5"/>
            <p:cNvSpPr/>
            <p:nvPr/>
          </p:nvSpPr>
          <p:spPr>
            <a:xfrm>
              <a:off x="304800" y="304800"/>
              <a:ext cx="16002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nh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685800"/>
              <a:ext cx="1228344" cy="74188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707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153400" cy="513636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Hyper Text Markup Language is the language for specifying the </a:t>
            </a:r>
            <a:r>
              <a:rPr lang="en-US" sz="3600" i="1" dirty="0" smtClean="0"/>
              <a:t>static</a:t>
            </a:r>
            <a:r>
              <a:rPr lang="en-US" sz="3600" dirty="0" smtClean="0"/>
              <a:t> content of Web pages.</a:t>
            </a:r>
          </a:p>
          <a:p>
            <a:r>
              <a:rPr lang="en-US" sz="3600" dirty="0" smtClean="0"/>
              <a:t>HTML is a language for describing web pages.</a:t>
            </a:r>
          </a:p>
          <a:p>
            <a:r>
              <a:rPr lang="en-US" sz="3600" dirty="0" smtClean="0"/>
              <a:t>HTML stands for </a:t>
            </a:r>
          </a:p>
          <a:p>
            <a:pPr>
              <a:buNone/>
            </a:pPr>
            <a:r>
              <a:rPr lang="en-US" sz="3600" b="1" dirty="0" smtClean="0"/>
              <a:t>          H</a:t>
            </a:r>
            <a:r>
              <a:rPr lang="en-US" sz="3600" dirty="0" smtClean="0"/>
              <a:t>yper </a:t>
            </a:r>
            <a:r>
              <a:rPr lang="en-US" sz="3600" b="1" dirty="0" smtClean="0"/>
              <a:t>T</a:t>
            </a:r>
            <a:r>
              <a:rPr lang="en-US" sz="3600" dirty="0" smtClean="0"/>
              <a:t>ext </a:t>
            </a:r>
            <a:r>
              <a:rPr lang="en-US" sz="3600" b="1" dirty="0" smtClean="0"/>
              <a:t>M</a:t>
            </a:r>
            <a:r>
              <a:rPr lang="en-US" sz="3600" dirty="0" smtClean="0"/>
              <a:t>arkup </a:t>
            </a:r>
            <a:r>
              <a:rPr lang="en-US" sz="3600" b="1" dirty="0" smtClean="0"/>
              <a:t>L</a:t>
            </a:r>
            <a:r>
              <a:rPr lang="en-US" sz="3600" dirty="0" smtClean="0"/>
              <a:t>anguage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5105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HTML is a </a:t>
            </a:r>
            <a:r>
              <a:rPr lang="en-US" sz="3200" b="1" dirty="0" smtClean="0"/>
              <a:t>markup </a:t>
            </a:r>
            <a:r>
              <a:rPr lang="en-US" sz="3200" dirty="0" smtClean="0"/>
              <a:t>language</a:t>
            </a:r>
          </a:p>
          <a:p>
            <a:r>
              <a:rPr lang="en-US" dirty="0" smtClean="0"/>
              <a:t>A markup language is a set of markup</a:t>
            </a:r>
            <a:r>
              <a:rPr lang="en-US" b="1" dirty="0" smtClean="0"/>
              <a:t> tags</a:t>
            </a:r>
            <a:endParaRPr lang="en-US" dirty="0" smtClean="0"/>
          </a:p>
          <a:p>
            <a:r>
              <a:rPr lang="en-US" dirty="0" smtClean="0"/>
              <a:t>The tags </a:t>
            </a:r>
            <a:r>
              <a:rPr lang="en-US" b="1" dirty="0" smtClean="0"/>
              <a:t>describe</a:t>
            </a:r>
            <a:r>
              <a:rPr lang="en-US" dirty="0" smtClean="0"/>
              <a:t> document content</a:t>
            </a:r>
          </a:p>
          <a:p>
            <a:r>
              <a:rPr lang="en-US" dirty="0" smtClean="0"/>
              <a:t>HTML documents contain</a:t>
            </a:r>
            <a:r>
              <a:rPr lang="en-US" b="1" dirty="0" smtClean="0"/>
              <a:t> </a:t>
            </a:r>
            <a:r>
              <a:rPr lang="en-US" dirty="0" smtClean="0"/>
              <a:t>HTML</a:t>
            </a:r>
            <a:r>
              <a:rPr lang="en-US" b="1" dirty="0" smtClean="0"/>
              <a:t> tags</a:t>
            </a:r>
            <a:r>
              <a:rPr lang="en-US" dirty="0" smtClean="0"/>
              <a:t> and plain </a:t>
            </a:r>
            <a:r>
              <a:rPr lang="en-US" b="1" dirty="0" smtClean="0"/>
              <a:t>text</a:t>
            </a:r>
            <a:endParaRPr lang="en-US" dirty="0" smtClean="0"/>
          </a:p>
          <a:p>
            <a:r>
              <a:rPr lang="en-US" dirty="0" smtClean="0"/>
              <a:t>HTML documents are also called</a:t>
            </a:r>
            <a:r>
              <a:rPr lang="en-US" b="1" dirty="0" smtClean="0"/>
              <a:t> web pages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215255" y="1752600"/>
            <a:ext cx="2700145" cy="4724400"/>
            <a:chOff x="6215255" y="1752600"/>
            <a:chExt cx="2700145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HTML Tags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HTML tags are keywords (tag names) surrounded by </a:t>
            </a:r>
            <a:r>
              <a:rPr lang="en-US" sz="2400" b="1" dirty="0" smtClean="0"/>
              <a:t>angle brackets </a:t>
            </a:r>
            <a:r>
              <a:rPr lang="en-US" sz="2400" dirty="0" smtClean="0"/>
              <a:t>like &lt;html&gt;</a:t>
            </a:r>
          </a:p>
          <a:p>
            <a:r>
              <a:rPr lang="en-US" sz="2400" dirty="0" smtClean="0"/>
              <a:t>HTML tags normally </a:t>
            </a:r>
            <a:r>
              <a:rPr lang="en-US" sz="2400" b="1" dirty="0" smtClean="0"/>
              <a:t>come in pairs</a:t>
            </a:r>
            <a:r>
              <a:rPr lang="en-US" sz="2400" dirty="0" smtClean="0"/>
              <a:t> like &lt;p&gt; and &lt;/p&gt;</a:t>
            </a:r>
          </a:p>
          <a:p>
            <a:r>
              <a:rPr lang="en-US" sz="2400" dirty="0" smtClean="0"/>
              <a:t>The first tag in a pair is the </a:t>
            </a:r>
            <a:r>
              <a:rPr lang="en-US" sz="2400" b="1" dirty="0" smtClean="0"/>
              <a:t>start tag,</a:t>
            </a:r>
            <a:r>
              <a:rPr lang="en-US" sz="2400" dirty="0" smtClean="0"/>
              <a:t> the second tag is the </a:t>
            </a:r>
            <a:r>
              <a:rPr lang="en-US" sz="2400" b="1" dirty="0" smtClean="0"/>
              <a:t>end tag</a:t>
            </a:r>
            <a:endParaRPr lang="en-US" sz="2400" dirty="0" smtClean="0"/>
          </a:p>
          <a:p>
            <a:r>
              <a:rPr lang="en-US" sz="2400" dirty="0" smtClean="0"/>
              <a:t>The end tag is written like the start tag, with a </a:t>
            </a:r>
            <a:r>
              <a:rPr lang="en-US" sz="2400" b="1" dirty="0" smtClean="0"/>
              <a:t>slash</a:t>
            </a:r>
            <a:r>
              <a:rPr lang="en-US" sz="2400" dirty="0" smtClean="0"/>
              <a:t> before the tag name</a:t>
            </a:r>
          </a:p>
          <a:p>
            <a:r>
              <a:rPr lang="en-US" sz="2400" dirty="0" smtClean="0"/>
              <a:t>Start and end tags are also called </a:t>
            </a:r>
            <a:r>
              <a:rPr lang="en-US" sz="2400" b="1" dirty="0" smtClean="0"/>
              <a:t>opening tags</a:t>
            </a:r>
            <a:r>
              <a:rPr lang="en-US" sz="2400" dirty="0" smtClean="0"/>
              <a:t> and </a:t>
            </a:r>
            <a:r>
              <a:rPr lang="en-US" sz="2400" b="1" dirty="0" smtClean="0"/>
              <a:t>closing tags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5181600"/>
            <a:ext cx="64770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en-US" sz="2800" b="1" dirty="0" err="1">
                <a:solidFill>
                  <a:srgbClr val="C00000"/>
                </a:solidFill>
              </a:rPr>
              <a:t>tagname</a:t>
            </a:r>
            <a:r>
              <a:rPr lang="en-US" sz="2800" b="1" dirty="0">
                <a:solidFill>
                  <a:srgbClr val="C00000"/>
                </a:solidFill>
              </a:rPr>
              <a:t>&gt;content&lt;/</a:t>
            </a:r>
            <a:r>
              <a:rPr lang="en-US" sz="2800" b="1" dirty="0" err="1">
                <a:solidFill>
                  <a:srgbClr val="C00000"/>
                </a:solidFill>
              </a:rPr>
              <a:t>tagname</a:t>
            </a:r>
            <a:r>
              <a:rPr lang="en-US" sz="2800" b="1" dirty="0">
                <a:solidFill>
                  <a:srgbClr val="C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HTML, most elements are written with a start tag (e.g. &lt;p&gt;) and an end tag (e.g. &lt;/p&gt;), with the content in between: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3505200"/>
            <a:ext cx="64770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&lt;title&gt; HTML Document&lt;/title&gt;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&lt;H1&gt;This is Heading 1&lt;/H1&gt;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&lt;p&gt;This </a:t>
            </a:r>
            <a:r>
              <a:rPr lang="en-US" sz="3200" b="1" dirty="0">
                <a:solidFill>
                  <a:srgbClr val="C00000"/>
                </a:solidFill>
              </a:rPr>
              <a:t>is a paragraph.&lt;/p&gt;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831560"/>
          </a:xfrm>
        </p:spPr>
        <p:txBody>
          <a:bodyPr/>
          <a:lstStyle/>
          <a:p>
            <a:r>
              <a:rPr lang="en-US" dirty="0" smtClean="0"/>
              <a:t>It uses the tags to determine how the content of the HTML page is to be presented/displayed to the user.</a:t>
            </a:r>
          </a:p>
          <a:p>
            <a:r>
              <a:rPr lang="en-US" dirty="0" smtClean="0"/>
              <a:t>The browser does not display the HTML tags.</a:t>
            </a:r>
          </a:p>
          <a:p>
            <a:r>
              <a:rPr lang="en-US" dirty="0" smtClean="0"/>
              <a:t>The purpose of a web is to read HTML documents and display them as web pages.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 for Browsers: Google Chrome, Internet Explorer, Firefox, Safari.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Page Structure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4" descr="htmlstruc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23924" y="1600200"/>
            <a:ext cx="745807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554736"/>
          </a:xfrm>
        </p:spPr>
        <p:txBody>
          <a:bodyPr/>
          <a:lstStyle/>
          <a:p>
            <a:r>
              <a:rPr lang="en-US" dirty="0" smtClean="0"/>
              <a:t>HTML Versions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107"/>
              </p:ext>
            </p:extLst>
          </p:nvPr>
        </p:nvGraphicFramePr>
        <p:xfrm>
          <a:off x="1219200" y="1176863"/>
          <a:ext cx="7467600" cy="537633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733800"/>
                <a:gridCol w="3733800"/>
              </a:tblGrid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1991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1993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 2.01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 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1997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 4.01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1999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XHTML 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XHTML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HTML5</a:t>
                      </a:r>
                      <a:r>
                        <a:rPr lang="en-US" baseline="0" dirty="0" smtClean="0"/>
                        <a:t> W3C RECOMMENDATION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488758">
                <a:tc>
                  <a:txBody>
                    <a:bodyPr/>
                    <a:lstStyle/>
                    <a:p>
                      <a:r>
                        <a:rPr lang="en-US" dirty="0" smtClean="0"/>
                        <a:t>HTML 5.1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Editors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HTML can be edited by using a professional HTML editor like:</a:t>
            </a:r>
          </a:p>
          <a:p>
            <a:r>
              <a:rPr lang="en-US" dirty="0" smtClean="0"/>
              <a:t>Adobe Dreamweaver</a:t>
            </a:r>
          </a:p>
          <a:p>
            <a:r>
              <a:rPr lang="en-US" dirty="0" smtClean="0"/>
              <a:t>Microsoft Expression Web</a:t>
            </a:r>
          </a:p>
          <a:p>
            <a:r>
              <a:rPr lang="en-US" dirty="0" smtClean="0"/>
              <a:t>Coffee Cup HTML Editor</a:t>
            </a:r>
          </a:p>
          <a:p>
            <a:r>
              <a:rPr lang="en-US" dirty="0" smtClean="0"/>
              <a:t>Ms Visual Studio</a:t>
            </a:r>
          </a:p>
          <a:p>
            <a:r>
              <a:rPr lang="en-US" dirty="0" smtClean="0"/>
              <a:t>However, for learning HTML we recommend a text editor like Notepad (PC) or </a:t>
            </a:r>
            <a:r>
              <a:rPr lang="en-US" dirty="0" err="1" smtClean="0"/>
              <a:t>TextEdit</a:t>
            </a:r>
            <a:r>
              <a:rPr lang="en-US" dirty="0" smtClean="0"/>
              <a:t> (Mac).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14400"/>
          </a:xfrm>
        </p:spPr>
        <p:txBody>
          <a:bodyPr/>
          <a:lstStyle/>
          <a:p>
            <a:r>
              <a:rPr lang="en-US" dirty="0" smtClean="0"/>
              <a:t>What is HTML5?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9839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HTML5 is the latest standard for HTML.</a:t>
            </a:r>
          </a:p>
          <a:p>
            <a:r>
              <a:rPr lang="en-US" dirty="0" smtClean="0"/>
              <a:t>The previous version of HTML, HTML 4.01, came in 1999, and the internet has changed significantly since then.</a:t>
            </a:r>
          </a:p>
          <a:p>
            <a:r>
              <a:rPr lang="en-US" dirty="0" smtClean="0"/>
              <a:t>HTML5 was designed to replace both HTML 4, XHTML, and the HTML DOM Level 2.</a:t>
            </a:r>
          </a:p>
          <a:p>
            <a:r>
              <a:rPr lang="en-US" dirty="0" smtClean="0"/>
              <a:t>It was specially designed to deliver rich content without the need for additional </a:t>
            </a:r>
            <a:r>
              <a:rPr lang="en-US" dirty="0" err="1" smtClean="0"/>
              <a:t>plugins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current version delivers everything from animation to graphics, music to movies, and can also be used to build complicated web applications.</a:t>
            </a:r>
          </a:p>
          <a:p>
            <a:r>
              <a:rPr lang="en-US" dirty="0" smtClean="0"/>
              <a:t>HTML5 is also cross-platform. It is designed to work whether you are using a PC, or a Tablet, a Smartphone, or a Smart TV.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96200" y="228600"/>
            <a:ext cx="1143000" cy="1752600"/>
            <a:chOff x="6215255" y="1752600"/>
            <a:chExt cx="2700145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Did HTML5 Get Started?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dirty="0" smtClean="0"/>
              <a:t>HTML5 is a cooperation between the World Wide Web Consortium (W3C) and the Web Hypertext Application Technology Working Group (WHATWG).</a:t>
            </a:r>
          </a:p>
          <a:p>
            <a:r>
              <a:rPr lang="en-US" dirty="0" smtClean="0"/>
              <a:t>WHATWG was working with web forms and applications, and W3C was working with XHTML 2.0.</a:t>
            </a:r>
          </a:p>
          <a:p>
            <a:r>
              <a:rPr lang="en-US" dirty="0" smtClean="0"/>
              <a:t> In 2006, they decided to cooperate and create a new version of HTML.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AutoShape 15"/>
          <p:cNvSpPr>
            <a:spLocks noChangeArrowheads="1"/>
          </p:cNvSpPr>
          <p:nvPr/>
        </p:nvSpPr>
        <p:spPr bwMode="auto">
          <a:xfrm rot="20547545" flipH="1">
            <a:off x="2133600" y="4575175"/>
            <a:ext cx="2239963" cy="946150"/>
          </a:xfrm>
          <a:prstGeom prst="rightArrow">
            <a:avLst>
              <a:gd name="adj1" fmla="val 50000"/>
              <a:gd name="adj2" fmla="val 59186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Direct Marketing for Business</a:t>
            </a:r>
          </a:p>
        </p:txBody>
      </p:sp>
      <p:pic>
        <p:nvPicPr>
          <p:cNvPr id="5127" name="Picture 7" descr="tn0033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376363"/>
            <a:ext cx="1676400" cy="833437"/>
          </a:xfrm>
          <a:prstGeom prst="rect">
            <a:avLst/>
          </a:prstGeom>
          <a:noFill/>
        </p:spPr>
      </p:pic>
      <p:pic>
        <p:nvPicPr>
          <p:cNvPr id="5128" name="Picture 8" descr="in00561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962400"/>
            <a:ext cx="2139950" cy="2667000"/>
          </a:xfrm>
          <a:prstGeom prst="rect">
            <a:avLst/>
          </a:prstGeom>
          <a:noFill/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3352800" y="1524000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dirty="0"/>
              <a:t>Ford in US Market</a:t>
            </a:r>
          </a:p>
        </p:txBody>
      </p:sp>
      <p:pic>
        <p:nvPicPr>
          <p:cNvPr id="5130" name="Picture 10" descr="tn0033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81400"/>
            <a:ext cx="1676400" cy="833438"/>
          </a:xfrm>
          <a:prstGeom prst="rect">
            <a:avLst/>
          </a:prstGeom>
          <a:noFill/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733800" y="5029200"/>
            <a:ext cx="51816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dirty="0"/>
              <a:t>Ford to Indian Market and then it may get sold </a:t>
            </a:r>
          </a:p>
        </p:txBody>
      </p:sp>
      <p:sp>
        <p:nvSpPr>
          <p:cNvPr id="5132" name="AutoShape 12"/>
          <p:cNvSpPr>
            <a:spLocks noChangeArrowheads="1"/>
          </p:cNvSpPr>
          <p:nvPr/>
        </p:nvSpPr>
        <p:spPr bwMode="auto">
          <a:xfrm rot="16205614" flipH="1">
            <a:off x="7181850" y="2533650"/>
            <a:ext cx="1562100" cy="838200"/>
          </a:xfrm>
          <a:prstGeom prst="rightArrow">
            <a:avLst>
              <a:gd name="adj1" fmla="val 50000"/>
              <a:gd name="adj2" fmla="val 46591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133" name="Picture 13" descr="DFNC0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2673350"/>
            <a:ext cx="6019800" cy="1616075"/>
          </a:xfrm>
          <a:prstGeom prst="rect">
            <a:avLst/>
          </a:prstGeom>
          <a:noFill/>
        </p:spPr>
      </p:pic>
      <p:pic>
        <p:nvPicPr>
          <p:cNvPr id="5134" name="Picture 14" descr="tn0033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348163"/>
            <a:ext cx="1676400" cy="833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HTML5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 features should be based on HTML, CSS, DOM, and JavaScript</a:t>
            </a:r>
          </a:p>
          <a:p>
            <a:r>
              <a:rPr lang="en-US" dirty="0" smtClean="0"/>
              <a:t>The need for external </a:t>
            </a:r>
            <a:r>
              <a:rPr lang="en-US" dirty="0" err="1" smtClean="0"/>
              <a:t>plugins</a:t>
            </a:r>
            <a:r>
              <a:rPr lang="en-US" dirty="0" smtClean="0"/>
              <a:t> (like Flash) should be reduced</a:t>
            </a:r>
          </a:p>
          <a:p>
            <a:r>
              <a:rPr lang="en-US" dirty="0" smtClean="0"/>
              <a:t>Error handling should be easier than in previous versions</a:t>
            </a:r>
          </a:p>
          <a:p>
            <a:r>
              <a:rPr lang="en-US" dirty="0" smtClean="0"/>
              <a:t>Scripting has to be replaced by more markup</a:t>
            </a:r>
          </a:p>
          <a:p>
            <a:r>
              <a:rPr lang="en-US" dirty="0" smtClean="0"/>
              <a:t>HTML5 should be device-independent</a:t>
            </a:r>
          </a:p>
          <a:p>
            <a:r>
              <a:rPr lang="en-US" dirty="0" smtClean="0"/>
              <a:t>The development process should be visible to the public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dirty="0" smtClean="0"/>
              <a:t>The &lt;!DOCTYPE&gt; Declaration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/>
          <a:lstStyle/>
          <a:p>
            <a:r>
              <a:rPr lang="en-US" dirty="0" smtClean="0"/>
              <a:t>The &lt;!DOCTYPE&gt; declaration helps the browser to display a web page correctly.</a:t>
            </a:r>
          </a:p>
          <a:p>
            <a:r>
              <a:rPr lang="en-US" dirty="0" smtClean="0"/>
              <a:t>There are many different documents on the web, and a browser can only display an HTML page 100% correctly if it knows the HTML version and type used.</a:t>
            </a:r>
          </a:p>
          <a:p>
            <a:r>
              <a:rPr lang="en-US" dirty="0" smtClean="0"/>
              <a:t>In HTML5 there is only one DOCTYPE declaration, and it is very simple: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5181600"/>
            <a:ext cx="64770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&lt;!DOCTYPE 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A Minimum HTML5 Document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1524000"/>
            <a:ext cx="7772400" cy="5029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&lt;!DOCTYPE html&gt;</a:t>
            </a: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&lt;html&gt;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&lt;head&gt;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&lt;meta </a:t>
            </a:r>
            <a:r>
              <a:rPr lang="en-US" sz="2400" b="1" dirty="0" err="1" smtClean="0">
                <a:solidFill>
                  <a:srgbClr val="C00000"/>
                </a:solidFill>
              </a:rPr>
              <a:t>charset</a:t>
            </a:r>
            <a:r>
              <a:rPr lang="en-US" sz="2400" b="1" dirty="0" smtClean="0">
                <a:solidFill>
                  <a:srgbClr val="C00000"/>
                </a:solidFill>
              </a:rPr>
              <a:t>="UTF-8"&gt;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&lt;title&gt;</a:t>
            </a:r>
            <a:r>
              <a:rPr lang="en-US" sz="2400" b="1" i="1" dirty="0" smtClean="0">
                <a:solidFill>
                  <a:srgbClr val="C00000"/>
                </a:solidFill>
              </a:rPr>
              <a:t>Title of the document</a:t>
            </a:r>
            <a:r>
              <a:rPr lang="en-US" sz="2400" b="1" dirty="0" smtClean="0">
                <a:solidFill>
                  <a:srgbClr val="C00000"/>
                </a:solidFill>
              </a:rPr>
              <a:t>&lt;/title&gt;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&lt;/head&gt;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&lt;body&gt;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i="1" dirty="0" smtClean="0">
                <a:solidFill>
                  <a:srgbClr val="C00000"/>
                </a:solidFill>
              </a:rPr>
              <a:t>Content of the document......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&lt;/body&gt;</a:t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 smtClean="0">
                <a:solidFill>
                  <a:srgbClr val="C00000"/>
                </a:solidFill>
              </a:rPr>
              <a:t>&lt;/html&gt;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HTML5 - New Features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The &lt;canvas&gt; element for 2D drawing</a:t>
            </a:r>
          </a:p>
          <a:p>
            <a:r>
              <a:rPr lang="en-US" dirty="0" smtClean="0"/>
              <a:t>The &lt;video&gt; and &lt;audio&gt; elements for media playback</a:t>
            </a:r>
          </a:p>
          <a:p>
            <a:r>
              <a:rPr lang="en-US" dirty="0" smtClean="0"/>
              <a:t>Support for local storage</a:t>
            </a:r>
          </a:p>
          <a:p>
            <a:r>
              <a:rPr lang="en-US" dirty="0" smtClean="0"/>
              <a:t>New content-specific elements, like &lt;article&gt;, &lt;footer&gt;, &lt;header&gt;, &lt;</a:t>
            </a:r>
            <a:r>
              <a:rPr lang="en-US" dirty="0" err="1" smtClean="0"/>
              <a:t>nav</a:t>
            </a:r>
            <a:r>
              <a:rPr lang="en-US" dirty="0" smtClean="0"/>
              <a:t>&gt;, &lt;section&gt;</a:t>
            </a:r>
          </a:p>
          <a:p>
            <a:r>
              <a:rPr lang="en-US" dirty="0" smtClean="0"/>
              <a:t>New form controls, like calendar, date, time, email, </a:t>
            </a:r>
            <a:r>
              <a:rPr lang="en-US" dirty="0" err="1" smtClean="0"/>
              <a:t>url</a:t>
            </a:r>
            <a:r>
              <a:rPr lang="en-US" dirty="0" smtClean="0"/>
              <a:t>, search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/>
          </a:bodyPr>
          <a:lstStyle/>
          <a:p>
            <a:r>
              <a:rPr lang="en-US" dirty="0" smtClean="0"/>
              <a:t>HTML documents are defined by HTML elements.</a:t>
            </a:r>
          </a:p>
          <a:p>
            <a:r>
              <a:rPr lang="en-US" dirty="0" smtClean="0"/>
              <a:t>An HTML element is everything from the start tag to the end tag.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657600"/>
          <a:ext cx="6172200" cy="25236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77209"/>
                <a:gridCol w="1977209"/>
                <a:gridCol w="2217782"/>
              </a:tblGrid>
              <a:tr h="35507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Start tag </a:t>
                      </a:r>
                      <a:endParaRPr lang="en-US" sz="2000" b="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2275" marR="22275" marT="22275" marB="222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/>
                        <a:t>Element content</a:t>
                      </a:r>
                      <a:endParaRPr lang="en-US" sz="2000" b="1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2275" marR="22275" marT="22275" marB="222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End tag </a:t>
                      </a:r>
                      <a:endParaRPr lang="en-US" sz="2000" b="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22275" marR="22275" marT="22275" marB="22275"/>
                </a:tc>
              </a:tr>
              <a:tr h="4366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&lt;p&gt;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This is a paragraph</a:t>
                      </a:r>
                      <a:endParaRPr lang="en-US" sz="200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/>
                        <a:t>&lt;/p&gt;</a:t>
                      </a:r>
                      <a:endParaRPr lang="en-US" sz="2000">
                        <a:latin typeface="verdana"/>
                      </a:endParaRPr>
                    </a:p>
                  </a:txBody>
                  <a:tcPr marL="37125" marR="37125" marT="51976" marB="51976"/>
                </a:tc>
              </a:tr>
              <a:tr h="730551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&lt;a </a:t>
                      </a:r>
                      <a:r>
                        <a:rPr lang="en-US" sz="2000" dirty="0" err="1"/>
                        <a:t>href</a:t>
                      </a:r>
                      <a:r>
                        <a:rPr lang="en-US" sz="2000" dirty="0"/>
                        <a:t>="default.htm"&gt;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This is a link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&lt;/a&gt;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</a:tr>
              <a:tr h="436698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br</a:t>
                      </a:r>
                      <a:r>
                        <a:rPr lang="en-US" sz="2000" dirty="0"/>
                        <a:t>&gt;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 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 </a:t>
                      </a:r>
                      <a:endParaRPr lang="en-US" sz="2000" dirty="0">
                        <a:latin typeface="verdana"/>
                      </a:endParaRPr>
                    </a:p>
                  </a:txBody>
                  <a:tcPr marL="37125" marR="37125" marT="51976" marB="51976"/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*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 The start tag is often called the 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opening tag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. The end tag is often called the </a:t>
            </a: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closing tag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40404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Element Syntax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HTML element starts with a </a:t>
            </a:r>
            <a:r>
              <a:rPr lang="en-US" b="1" dirty="0" smtClean="0"/>
              <a:t>start tag / opening tag</a:t>
            </a:r>
            <a:endParaRPr lang="en-US" dirty="0" smtClean="0"/>
          </a:p>
          <a:p>
            <a:r>
              <a:rPr lang="en-US" dirty="0" smtClean="0"/>
              <a:t>An HTML element ends with an </a:t>
            </a:r>
            <a:r>
              <a:rPr lang="en-US" b="1" dirty="0" smtClean="0"/>
              <a:t>end tag / closing tag</a:t>
            </a:r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element content</a:t>
            </a:r>
            <a:r>
              <a:rPr lang="en-US" dirty="0" smtClean="0"/>
              <a:t> is everything between the start and the end tag</a:t>
            </a:r>
          </a:p>
          <a:p>
            <a:r>
              <a:rPr lang="en-US" dirty="0" smtClean="0"/>
              <a:t>Some HTML elements have </a:t>
            </a:r>
            <a:r>
              <a:rPr lang="en-US" b="1" dirty="0" smtClean="0"/>
              <a:t>empty content</a:t>
            </a:r>
            <a:endParaRPr lang="en-US" dirty="0" smtClean="0"/>
          </a:p>
          <a:p>
            <a:r>
              <a:rPr lang="en-US" dirty="0" smtClean="0"/>
              <a:t>Empty elements are </a:t>
            </a:r>
            <a:r>
              <a:rPr lang="en-US" b="1" dirty="0" smtClean="0"/>
              <a:t>closed in the start tag</a:t>
            </a:r>
            <a:endParaRPr lang="en-US" dirty="0" smtClean="0"/>
          </a:p>
          <a:p>
            <a:r>
              <a:rPr lang="en-US" dirty="0" smtClean="0"/>
              <a:t>Most HTML elements can have </a:t>
            </a:r>
            <a:r>
              <a:rPr lang="en-US" b="1" dirty="0" smtClean="0"/>
              <a:t>attributes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2286000"/>
          </a:xfrm>
        </p:spPr>
        <p:txBody>
          <a:bodyPr/>
          <a:lstStyle/>
          <a:p>
            <a:r>
              <a:rPr lang="en-US" dirty="0" smtClean="0"/>
              <a:t>Most HTML elements can be nested (can contain other HTML elements).</a:t>
            </a:r>
          </a:p>
          <a:p>
            <a:r>
              <a:rPr lang="en-US" dirty="0" smtClean="0"/>
              <a:t>HTML documents consist of nested HTML elements.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81400"/>
            <a:ext cx="7239000" cy="2514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The &lt;p&gt; </a:t>
            </a:r>
            <a:r>
              <a:rPr lang="en-US" sz="3200" b="1" dirty="0" smtClean="0">
                <a:solidFill>
                  <a:srgbClr val="C00000"/>
                </a:solidFill>
              </a:rPr>
              <a:t>element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The &lt;body&gt; </a:t>
            </a:r>
            <a:r>
              <a:rPr lang="en-US" sz="3200" b="1" dirty="0" smtClean="0">
                <a:solidFill>
                  <a:srgbClr val="C00000"/>
                </a:solidFill>
              </a:rPr>
              <a:t>element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The &lt;html&gt; element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HTML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US" dirty="0" smtClean="0"/>
              <a:t>HTML elements with no content are called empty elements.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 is an empty element without a closing tag (the &lt;</a:t>
            </a:r>
            <a:r>
              <a:rPr lang="en-US" dirty="0" err="1" smtClean="0"/>
              <a:t>br</a:t>
            </a:r>
            <a:r>
              <a:rPr lang="en-US" dirty="0" smtClean="0"/>
              <a:t>&gt; tag defines a line break).</a:t>
            </a:r>
          </a:p>
          <a:p>
            <a:r>
              <a:rPr lang="en-US" dirty="0" smtClean="0"/>
              <a:t>In XHTML, all elements must be closed. </a:t>
            </a:r>
          </a:p>
          <a:p>
            <a:r>
              <a:rPr lang="en-US" dirty="0" smtClean="0"/>
              <a:t>Adding a slash inside the start tag, like &lt;</a:t>
            </a:r>
            <a:r>
              <a:rPr lang="en-US" dirty="0" err="1" smtClean="0"/>
              <a:t>br</a:t>
            </a:r>
            <a:r>
              <a:rPr lang="en-US" dirty="0" smtClean="0"/>
              <a:t> /&gt;, is the proper way of closing empty elements in XHTML (and XML).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Attributes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001000" cy="4572000"/>
          </a:xfrm>
        </p:spPr>
        <p:txBody>
          <a:bodyPr/>
          <a:lstStyle/>
          <a:p>
            <a:r>
              <a:rPr lang="en-US" dirty="0" smtClean="0"/>
              <a:t>Attributes provide additional information about HTML elements.</a:t>
            </a:r>
          </a:p>
          <a:p>
            <a:r>
              <a:rPr lang="en-US" dirty="0" smtClean="0"/>
              <a:t>HTML elements can have 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provide </a:t>
            </a:r>
            <a:r>
              <a:rPr lang="en-US" b="1" dirty="0" smtClean="0"/>
              <a:t>additional information</a:t>
            </a:r>
            <a:r>
              <a:rPr lang="en-US" dirty="0" smtClean="0"/>
              <a:t> about an element</a:t>
            </a:r>
          </a:p>
          <a:p>
            <a:r>
              <a:rPr lang="en-US" dirty="0" smtClean="0"/>
              <a:t>Attributes are always specified in </a:t>
            </a:r>
            <a:r>
              <a:rPr lang="en-US" b="1" dirty="0" smtClean="0"/>
              <a:t>the start tag</a:t>
            </a:r>
            <a:endParaRPr lang="en-US" dirty="0" smtClean="0"/>
          </a:p>
          <a:p>
            <a:r>
              <a:rPr lang="en-US" dirty="0" smtClean="0"/>
              <a:t>Attributes come in name/value pairs like: </a:t>
            </a:r>
            <a:r>
              <a:rPr lang="en-US" b="1" dirty="0" smtClean="0"/>
              <a:t>name="value"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Attribute values should always be enclosed in quotes.</a:t>
            </a:r>
          </a:p>
          <a:p>
            <a:r>
              <a:rPr lang="en-US" dirty="0" smtClean="0"/>
              <a:t>HTML links are defined with the &lt;a&gt; tag.</a:t>
            </a:r>
          </a:p>
          <a:p>
            <a:r>
              <a:rPr lang="en-US" dirty="0" smtClean="0"/>
              <a:t> The link address is specified in the </a:t>
            </a:r>
            <a:r>
              <a:rPr lang="en-US" b="1" dirty="0" err="1" smtClean="0"/>
              <a:t>href</a:t>
            </a:r>
            <a:r>
              <a:rPr lang="en-US" b="1" dirty="0" smtClean="0"/>
              <a:t> attribute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4191000"/>
            <a:ext cx="8001000" cy="1752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&lt;a 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="http://</a:t>
            </a:r>
            <a:r>
              <a:rPr lang="en-US" sz="2400" b="1" dirty="0" smtClean="0">
                <a:solidFill>
                  <a:srgbClr val="C00000"/>
                </a:solidFill>
              </a:rPr>
              <a:t>www.newhorizons.com</a:t>
            </a:r>
            <a:r>
              <a:rPr lang="en-US" sz="2400" b="1" dirty="0">
                <a:solidFill>
                  <a:srgbClr val="C00000"/>
                </a:solidFill>
              </a:rPr>
              <a:t>"&gt;This is a link&lt;/a&gt;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b="1" dirty="0">
                <a:latin typeface="HandelGothic BT" pitchFamily="82" charset="0"/>
              </a:rPr>
              <a:t>Advantages of Net Marketing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676400"/>
            <a:ext cx="6629400" cy="3276600"/>
          </a:xfrm>
        </p:spPr>
        <p:txBody>
          <a:bodyPr/>
          <a:lstStyle/>
          <a:p>
            <a:r>
              <a:rPr lang="en-US" dirty="0"/>
              <a:t>Lower cost of product advertisement</a:t>
            </a:r>
          </a:p>
          <a:p>
            <a:r>
              <a:rPr lang="en-US" dirty="0"/>
              <a:t>Removal of time restriction from business deals</a:t>
            </a:r>
          </a:p>
          <a:p>
            <a:r>
              <a:rPr lang="en-US" dirty="0"/>
              <a:t>Larger audience reach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HTML Headings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2895600"/>
          </a:xfrm>
        </p:spPr>
        <p:txBody>
          <a:bodyPr/>
          <a:lstStyle/>
          <a:p>
            <a:r>
              <a:rPr lang="en-US" dirty="0" smtClean="0"/>
              <a:t>Headings are important in HTML documents.</a:t>
            </a:r>
          </a:p>
          <a:p>
            <a:r>
              <a:rPr lang="en-US" dirty="0" smtClean="0"/>
              <a:t>Headings are defined with the &lt;h1&gt; to &lt;h6&gt; tags.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962400"/>
            <a:ext cx="7239000" cy="2514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&lt;h1&gt;This is a heading&lt;/h1&gt;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&lt;h2&gt;This is a heading&lt;/h2&gt;</a:t>
            </a:r>
            <a:r>
              <a:rPr lang="en-US" sz="3600" b="1" dirty="0" smtClean="0">
                <a:solidFill>
                  <a:srgbClr val="C00000"/>
                </a:solidFill>
              </a:rPr>
              <a:t/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&lt;h3&gt;This is a heading&lt;/h3&gt;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Headings…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/>
          </a:bodyPr>
          <a:lstStyle/>
          <a:p>
            <a:r>
              <a:rPr lang="en-US" dirty="0" smtClean="0"/>
              <a:t>Use HTML headings for headings only.</a:t>
            </a:r>
          </a:p>
          <a:p>
            <a:r>
              <a:rPr lang="en-US" dirty="0" smtClean="0"/>
              <a:t>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r>
              <a:rPr lang="en-US" dirty="0" smtClean="0"/>
              <a:t>Since users may skim your pages by its headings, it is important to use headings to show the document structure.</a:t>
            </a:r>
          </a:p>
          <a:p>
            <a:r>
              <a:rPr lang="en-US" dirty="0" smtClean="0"/>
              <a:t>H1 headings should be used as main headings, followed by H2 headings, then the less important H3 headings, and so 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&lt;hr&gt; tag creates a horizontal line in an HTML page.</a:t>
            </a:r>
          </a:p>
          <a:p>
            <a:r>
              <a:rPr lang="en-US" dirty="0" smtClean="0"/>
              <a:t>The hr element can be used to separate contents.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3962400"/>
            <a:ext cx="7239000" cy="2514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&lt;p&gt;The hr tag defines a horizontal rule:&lt;/p&gt;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&lt;hr&gt;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&lt;p&gt;This is a paragraph.&lt;/p&gt;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Paragraphs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924800" cy="4572000"/>
          </a:xfrm>
        </p:spPr>
        <p:txBody>
          <a:bodyPr/>
          <a:lstStyle/>
          <a:p>
            <a:r>
              <a:rPr lang="en-US" dirty="0" smtClean="0"/>
              <a:t>HTML documents are divided into paragraphs.</a:t>
            </a:r>
          </a:p>
          <a:p>
            <a:r>
              <a:rPr lang="en-US" dirty="0" smtClean="0"/>
              <a:t>Paragraphs are defined with the &lt;p&gt; tag.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581400"/>
            <a:ext cx="7772400" cy="2895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&lt;p&gt;</a:t>
            </a:r>
            <a:r>
              <a:rPr lang="en-US" sz="2800" dirty="0">
                <a:solidFill>
                  <a:srgbClr val="C00000"/>
                </a:solidFill>
              </a:rPr>
              <a:t>Happiness is not something ready made. It comes from your own actions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b="1" dirty="0" smtClean="0">
                <a:solidFill>
                  <a:srgbClr val="C00000"/>
                </a:solidFill>
              </a:rPr>
              <a:t>&lt;/p&gt;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&lt;p&gt;</a:t>
            </a:r>
            <a:r>
              <a:rPr lang="en-US" sz="2800" dirty="0">
                <a:solidFill>
                  <a:srgbClr val="C00000"/>
                </a:solidFill>
              </a:rPr>
              <a:t>There is only one happiness in this life, to love and be loved</a:t>
            </a:r>
            <a:r>
              <a:rPr lang="en-US" sz="2800" dirty="0" smtClean="0">
                <a:solidFill>
                  <a:srgbClr val="C00000"/>
                </a:solidFill>
              </a:rPr>
              <a:t>.</a:t>
            </a:r>
            <a:r>
              <a:rPr lang="en-US" sz="2800" b="1" dirty="0" smtClean="0">
                <a:solidFill>
                  <a:srgbClr val="C00000"/>
                </a:solidFill>
              </a:rPr>
              <a:t>&lt;/p&gt;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Formatting Tags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HTML uses tags like &lt;b&gt; and &lt;</a:t>
            </a:r>
            <a:r>
              <a:rPr lang="en-US" dirty="0" err="1" smtClean="0"/>
              <a:t>i</a:t>
            </a:r>
            <a:r>
              <a:rPr lang="en-US" dirty="0" smtClean="0"/>
              <a:t>&gt; for formatting output, like </a:t>
            </a:r>
            <a:r>
              <a:rPr lang="en-US" b="1" dirty="0" smtClean="0"/>
              <a:t>bold</a:t>
            </a:r>
            <a:r>
              <a:rPr lang="en-US" dirty="0" smtClean="0"/>
              <a:t> or </a:t>
            </a:r>
            <a:r>
              <a:rPr lang="en-US" i="1" dirty="0" smtClean="0"/>
              <a:t>italic</a:t>
            </a:r>
            <a:r>
              <a:rPr lang="en-US" dirty="0" smtClean="0"/>
              <a:t>  text.</a:t>
            </a:r>
          </a:p>
          <a:p>
            <a:r>
              <a:rPr lang="en-US" dirty="0" smtClean="0"/>
              <a:t>These HTML tags are called formatting tags </a:t>
            </a:r>
          </a:p>
          <a:p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66800" y="3733800"/>
            <a:ext cx="2141933" cy="13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This is</a:t>
            </a:r>
            <a:r>
              <a:rPr kumimoji="0" lang="en-US" sz="12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subscript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12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superscript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184731" cy="55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24000" y="3505200"/>
            <a:ext cx="6324600" cy="2971800"/>
          </a:xfrm>
          <a:prstGeom prst="round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bliqueTopLeft"/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accent6"/>
            </a:contourClr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Verdana" pitchFamily="34" charset="0"/>
                <a:cs typeface="Arial" pitchFamily="34" charset="0"/>
              </a:rPr>
              <a:t>HTML Text Formatting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This text is bold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This text is italic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This is computer output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This is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subscript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superscript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&lt;strong&gt; &amp; &lt;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b="1" dirty="0" smtClean="0"/>
              <a:t>Often &lt;strong&gt; renders as &lt;b&gt;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em</a:t>
            </a:r>
            <a:r>
              <a:rPr lang="en-US" b="1" dirty="0" smtClean="0"/>
              <a:t>&gt; renders as &lt;</a:t>
            </a:r>
            <a:r>
              <a:rPr lang="en-US" b="1" dirty="0" err="1" smtClean="0"/>
              <a:t>i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&lt;b&gt; or &lt;</a:t>
            </a:r>
            <a:r>
              <a:rPr lang="en-US" dirty="0" err="1" smtClean="0"/>
              <a:t>i</a:t>
            </a:r>
            <a:r>
              <a:rPr lang="en-US" dirty="0" smtClean="0"/>
              <a:t>&gt; defines bold or italic text only.</a:t>
            </a:r>
            <a:endParaRPr lang="en-US" b="1" dirty="0" smtClean="0"/>
          </a:p>
          <a:p>
            <a:r>
              <a:rPr lang="en-US" dirty="0" smtClean="0"/>
              <a:t>&lt;strong&gt; or &lt;</a:t>
            </a:r>
            <a:r>
              <a:rPr lang="en-US" dirty="0" err="1" smtClean="0"/>
              <a:t>em</a:t>
            </a:r>
            <a:r>
              <a:rPr lang="en-US" dirty="0" smtClean="0"/>
              <a:t>&gt; means that you want the text to be rendered in a way that the user understands as "important".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96200" y="228600"/>
            <a:ext cx="1143000" cy="1752600"/>
            <a:chOff x="6215255" y="1752600"/>
            <a:chExt cx="2700145" cy="4724400"/>
          </a:xfrm>
        </p:grpSpPr>
        <p:sp>
          <p:nvSpPr>
            <p:cNvPr id="5" name="Rounded Rectangle 4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Content Placeholder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Formatting Tags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524001"/>
          <a:ext cx="7772400" cy="4746200"/>
        </p:xfrm>
        <a:graphic>
          <a:graphicData uri="http://schemas.openxmlformats.org/drawingml/2006/table">
            <a:tbl>
              <a:tblPr/>
              <a:tblGrid>
                <a:gridCol w="1486318"/>
                <a:gridCol w="6286082"/>
              </a:tblGrid>
              <a:tr h="3572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FFFFFF"/>
                          </a:solidFill>
                          <a:latin typeface="verdana"/>
                        </a:rPr>
                        <a:t>Tag</a:t>
                      </a:r>
                    </a:p>
                  </a:txBody>
                  <a:tcPr marL="28401" marR="28401" marT="28401" marB="2840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FFFFFF"/>
                          </a:solidFill>
                          <a:latin typeface="verdana"/>
                        </a:rPr>
                        <a:t>Description</a:t>
                      </a:r>
                    </a:p>
                  </a:txBody>
                  <a:tcPr marL="28401" marR="28401" marT="28401" marB="28401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2"/>
                        </a:rPr>
                        <a:t>&lt;b&gt;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bold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3"/>
                        </a:rPr>
                        <a:t>&lt;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verdana"/>
                          <a:hlinkClick r:id="rId3"/>
                        </a:rPr>
                        <a:t>em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3"/>
                        </a:rPr>
                        <a:t>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emphasized text 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4"/>
                        </a:rPr>
                        <a:t>&lt;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verdana"/>
                          <a:hlinkClick r:id="rId4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4"/>
                        </a:rPr>
                        <a:t>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a part of text in an alternate voice or mood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5"/>
                        </a:rPr>
                        <a:t>&lt;small&gt;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smaller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6"/>
                        </a:rPr>
                        <a:t>&lt;strong&gt;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important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7"/>
                        </a:rPr>
                        <a:t>&lt;sub&gt;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subscripted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8"/>
                        </a:rPr>
                        <a:t>&lt;sup&gt;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superscripted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9"/>
                        </a:rPr>
                        <a:t>&lt;ins&gt;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inserted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10"/>
                        </a:rPr>
                        <a:t>&lt;del&gt;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deleted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8900"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verdana"/>
                          <a:hlinkClick r:id="rId11"/>
                        </a:rPr>
                        <a:t>&lt;mark&gt;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C00000"/>
                          </a:solidFill>
                          <a:latin typeface="verdana"/>
                        </a:rPr>
                        <a:t>Defines marked/highlighted text</a:t>
                      </a:r>
                    </a:p>
                  </a:txBody>
                  <a:tcPr marL="47335" marR="47335" marT="66269" marB="66269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Formatting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83560"/>
            <a:ext cx="7924800" cy="3779040"/>
          </a:xfrm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chemeClr val="bg2"/>
              </a:buClr>
              <a:buSzPct val="50000"/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Super Script - &lt;SUP&gt; …. &lt;/SUP&gt;</a:t>
            </a:r>
          </a:p>
          <a:p>
            <a:pPr algn="ctr">
              <a:buClr>
                <a:schemeClr val="bg2"/>
              </a:buClr>
              <a:buSzPct val="50000"/>
              <a:buFont typeface="Monotype Sorts" charset="0"/>
              <a:buNone/>
            </a:pPr>
            <a:r>
              <a:rPr lang="en-GB" sz="2400" dirty="0" smtClean="0"/>
              <a:t>	</a:t>
            </a:r>
            <a:r>
              <a:rPr lang="en-GB" sz="2000" b="1" dirty="0" smtClean="0"/>
              <a:t>&lt;P&gt; This Is My 7 &lt;SUP&gt; </a:t>
            </a:r>
            <a:r>
              <a:rPr lang="en-GB" sz="2000" b="1" dirty="0" err="1" smtClean="0"/>
              <a:t>th</a:t>
            </a:r>
            <a:r>
              <a:rPr lang="en-GB" sz="2000" b="1" dirty="0" smtClean="0"/>
              <a:t> &lt;/SUP&gt; Program Using HTML &lt;/P&gt;</a:t>
            </a:r>
          </a:p>
          <a:p>
            <a:pPr algn="ctr">
              <a:buClr>
                <a:schemeClr val="bg2"/>
              </a:buClr>
              <a:buSzPct val="50000"/>
              <a:buFont typeface="Monotype Sorts" charset="0"/>
              <a:buChar char="n"/>
            </a:pPr>
            <a:endParaRPr lang="en-GB" sz="2000" b="1" dirty="0" smtClean="0"/>
          </a:p>
          <a:p>
            <a:pPr algn="ctr">
              <a:buClr>
                <a:schemeClr val="bg2"/>
              </a:buClr>
              <a:buSzPct val="50000"/>
              <a:buFont typeface="Monotype Sorts" charset="0"/>
              <a:buChar char="n"/>
            </a:pPr>
            <a:endParaRPr lang="en-GB" sz="2000" b="1" dirty="0" smtClean="0"/>
          </a:p>
          <a:p>
            <a:pPr>
              <a:buClr>
                <a:schemeClr val="bg2"/>
              </a:buClr>
              <a:buSzPct val="50000"/>
              <a:buNone/>
            </a:pPr>
            <a:r>
              <a:rPr lang="en-GB" sz="3200" b="1" dirty="0" smtClean="0">
                <a:solidFill>
                  <a:srgbClr val="FF0000"/>
                </a:solidFill>
              </a:rPr>
              <a:t>Sub Script - &lt;SUB&gt; …. &lt;/SUB&gt;</a:t>
            </a:r>
          </a:p>
          <a:p>
            <a:pPr lvl="2" algn="ctr">
              <a:buClr>
                <a:schemeClr val="bg2"/>
              </a:buClr>
              <a:buSzPct val="50000"/>
              <a:buFont typeface="Monotype Sorts" charset="0"/>
              <a:buNone/>
            </a:pPr>
            <a:r>
              <a:rPr lang="en-GB" sz="2000" b="1" dirty="0" smtClean="0"/>
              <a:t>&lt;P&gt; H&lt;SUB&gt;2&lt;/SUB&gt;O Is The Chemical Name For Water&lt;/P&gt;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Comments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en-US" dirty="0" smtClean="0"/>
              <a:t>Comment tags &lt;!-- and --&gt; are used to insert comments in HTML.</a:t>
            </a:r>
          </a:p>
          <a:p>
            <a:r>
              <a:rPr lang="en-US" dirty="0" smtClean="0"/>
              <a:t>Comments are not displayed by the browser, but they can help document your HTML.</a:t>
            </a:r>
          </a:p>
          <a:p>
            <a:r>
              <a:rPr lang="en-US" dirty="0" smtClean="0"/>
              <a:t>With comments you can place notifications and reminders in your HTML.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4419600"/>
            <a:ext cx="8077200" cy="2057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&lt;!-- This is a comment --&gt;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&lt;</a:t>
            </a:r>
            <a:r>
              <a:rPr lang="en-US" sz="2800" b="1" dirty="0">
                <a:solidFill>
                  <a:srgbClr val="C00000"/>
                </a:solidFill>
              </a:rPr>
              <a:t>p&gt;This is a paragraph.&lt;/p&gt;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&lt;!-- </a:t>
            </a:r>
            <a:r>
              <a:rPr lang="en-US" sz="2800" b="1" dirty="0">
                <a:solidFill>
                  <a:srgbClr val="C00000"/>
                </a:solidFill>
              </a:rPr>
              <a:t>Remember to add more information here --&gt;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772400" cy="707136"/>
          </a:xfrm>
        </p:spPr>
        <p:txBody>
          <a:bodyPr/>
          <a:lstStyle/>
          <a:p>
            <a:r>
              <a:rPr lang="en-US" dirty="0" smtClean="0"/>
              <a:t>HTML 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1752600"/>
          </a:xfrm>
        </p:spPr>
        <p:txBody>
          <a:bodyPr/>
          <a:lstStyle/>
          <a:p>
            <a:r>
              <a:rPr lang="en-US" dirty="0" smtClean="0"/>
              <a:t>Links are found in nearly all Web pages.</a:t>
            </a:r>
          </a:p>
          <a:p>
            <a:r>
              <a:rPr lang="en-US" dirty="0" smtClean="0"/>
              <a:t> Links allow users to click their way from page to page.</a:t>
            </a:r>
            <a:endParaRPr lang="en-US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057400" y="2667000"/>
          <a:ext cx="4724400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Bitmap Image" r:id="rId3" imgW="4447619" imgH="3866667" progId="">
                  <p:embed/>
                </p:oleObj>
              </mc:Choice>
              <mc:Fallback>
                <p:oleObj name="Bitmap Image" r:id="rId3" imgW="4447619" imgH="386666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724400" cy="379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6400800" y="4876800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6553200" y="5029200"/>
            <a:ext cx="7620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239000" y="45720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CC0000"/>
                </a:solidFill>
              </a:rPr>
              <a:t>Graphical Hyperlinks</a:t>
            </a:r>
            <a:endParaRPr lang="en-US" sz="180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08660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rgbClr val="0000FF"/>
                </a:solidFill>
              </a:rPr>
              <a:t>Text Hyperlinks</a:t>
            </a:r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21040234">
            <a:off x="6394450" y="5949950"/>
            <a:ext cx="7620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6726238" y="3886200"/>
          <a:ext cx="2189162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Bitmap Image" r:id="rId3" imgW="3019048" imgH="2448267" progId="PBrush">
                  <p:embed/>
                </p:oleObj>
              </mc:Choice>
              <mc:Fallback>
                <p:oleObj name="Bitmap Image" r:id="rId3" imgW="3019048" imgH="244826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3886200"/>
                        <a:ext cx="2189162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143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Web Site and Web Page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first page which opens in a Web Site is the HOME page</a:t>
            </a:r>
          </a:p>
          <a:p>
            <a:pPr>
              <a:lnSpc>
                <a:spcPct val="90000"/>
              </a:lnSpc>
            </a:pPr>
            <a:r>
              <a:rPr lang="en-US"/>
              <a:t>There is no restriction with respect to the site size</a:t>
            </a:r>
          </a:p>
          <a:p>
            <a:pPr>
              <a:lnSpc>
                <a:spcPct val="90000"/>
              </a:lnSpc>
            </a:pPr>
            <a:r>
              <a:rPr lang="en-US"/>
              <a:t>One web site can span over more than one server also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257800" y="2286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0600" y="4876800"/>
            <a:ext cx="1981200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967" name="Line 7"/>
          <p:cNvSpPr>
            <a:spLocks noChangeShapeType="1"/>
          </p:cNvSpPr>
          <p:nvPr/>
        </p:nvSpPr>
        <p:spPr bwMode="auto">
          <a:xfrm flipH="1">
            <a:off x="2895600" y="4572000"/>
            <a:ext cx="41148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2895600" y="5486400"/>
            <a:ext cx="3886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HTML Hyperlinks (Links)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en-US" dirty="0" smtClean="0"/>
              <a:t>The HTML &lt;a&gt; tag defines a hyperlink.</a:t>
            </a:r>
          </a:p>
          <a:p>
            <a:r>
              <a:rPr lang="en-US" dirty="0" smtClean="0"/>
              <a:t>A hyperlink (or link) is a word, group of words, or image that you can click on to jump to another document.</a:t>
            </a:r>
          </a:p>
          <a:p>
            <a:r>
              <a:rPr lang="en-US" dirty="0" smtClean="0"/>
              <a:t>When you move the cursor over a link in a Web page, the arrow will turn into a little hand.</a:t>
            </a:r>
          </a:p>
          <a:p>
            <a:r>
              <a:rPr lang="en-US" dirty="0" smtClean="0"/>
              <a:t>The most important attribute of the &lt;a&gt; element is the </a:t>
            </a:r>
            <a:r>
              <a:rPr lang="en-US" dirty="0" err="1" smtClean="0"/>
              <a:t>href</a:t>
            </a:r>
            <a:r>
              <a:rPr lang="en-US" dirty="0" smtClean="0"/>
              <a:t> attribute, which indicates the link's destination.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Link Syntax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href</a:t>
            </a:r>
            <a:r>
              <a:rPr lang="en-US" dirty="0" smtClean="0"/>
              <a:t> attribute specifies the destination of a link.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unvisited link is underlined and blue</a:t>
            </a:r>
          </a:p>
          <a:p>
            <a:r>
              <a:rPr lang="en-US" dirty="0" smtClean="0"/>
              <a:t>A visited link is underlined and purple</a:t>
            </a:r>
          </a:p>
          <a:p>
            <a:r>
              <a:rPr lang="en-US" dirty="0" smtClean="0"/>
              <a:t>An active link is underlined and red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362200"/>
            <a:ext cx="8458200" cy="1828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&lt;a </a:t>
            </a:r>
            <a:r>
              <a:rPr lang="en-US" sz="2800" b="1" dirty="0" err="1">
                <a:solidFill>
                  <a:srgbClr val="C00000"/>
                </a:solidFill>
              </a:rPr>
              <a:t>href</a:t>
            </a:r>
            <a:r>
              <a:rPr lang="en-US" sz="2800" b="1" dirty="0">
                <a:solidFill>
                  <a:srgbClr val="C00000"/>
                </a:solidFill>
              </a:rPr>
              <a:t>="</a:t>
            </a:r>
            <a:r>
              <a:rPr lang="en-US" sz="2800" b="1" i="1" dirty="0" err="1">
                <a:solidFill>
                  <a:srgbClr val="C00000"/>
                </a:solidFill>
              </a:rPr>
              <a:t>url</a:t>
            </a:r>
            <a:r>
              <a:rPr lang="en-US" sz="2800" b="1" dirty="0">
                <a:solidFill>
                  <a:srgbClr val="C00000"/>
                </a:solidFill>
              </a:rPr>
              <a:t>"&gt;</a:t>
            </a:r>
            <a:r>
              <a:rPr lang="en-US" sz="2800" b="1" i="1" dirty="0">
                <a:solidFill>
                  <a:srgbClr val="C00000"/>
                </a:solidFill>
              </a:rPr>
              <a:t>Link text</a:t>
            </a:r>
            <a:r>
              <a:rPr lang="en-US" sz="2800" b="1" dirty="0">
                <a:solidFill>
                  <a:srgbClr val="C00000"/>
                </a:solidFill>
              </a:rPr>
              <a:t>&lt;/a</a:t>
            </a:r>
            <a:r>
              <a:rPr lang="en-US" sz="2800" b="1" dirty="0" smtClean="0">
                <a:solidFill>
                  <a:srgbClr val="C00000"/>
                </a:solidFill>
              </a:rPr>
              <a:t>&gt;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endParaRPr lang="en-US" sz="28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a </a:t>
            </a:r>
            <a:r>
              <a:rPr lang="en-US" sz="2400" dirty="0" err="1">
                <a:solidFill>
                  <a:srgbClr val="C00000"/>
                </a:solidFill>
              </a:rPr>
              <a:t>href</a:t>
            </a:r>
            <a:r>
              <a:rPr lang="en-US" sz="2400" dirty="0">
                <a:solidFill>
                  <a:srgbClr val="C00000"/>
                </a:solidFill>
              </a:rPr>
              <a:t>="http://</a:t>
            </a:r>
            <a:r>
              <a:rPr lang="en-US" sz="2400" dirty="0" smtClean="0">
                <a:solidFill>
                  <a:srgbClr val="C00000"/>
                </a:solidFill>
              </a:rPr>
              <a:t>www.newhorizons.com"&gt;New  Horizons&lt;/a&gt;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848600" cy="685800"/>
          </a:xfrm>
        </p:spPr>
        <p:txBody>
          <a:bodyPr/>
          <a:lstStyle/>
          <a:p>
            <a:r>
              <a:rPr lang="en-US" sz="3600" dirty="0" smtClean="0"/>
              <a:t>HTML Links - The id Attribute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7360"/>
          </a:xfrm>
        </p:spPr>
        <p:txBody>
          <a:bodyPr/>
          <a:lstStyle/>
          <a:p>
            <a:r>
              <a:rPr lang="en-US" sz="2800" dirty="0" smtClean="0"/>
              <a:t>The id attribute can be used to create a bookmark inside an HTML document.</a:t>
            </a:r>
          </a:p>
          <a:p>
            <a:r>
              <a:rPr lang="en-US" sz="2800" dirty="0" smtClean="0"/>
              <a:t>Bookmarks are not displayed in any special way. They are invisible to the reader.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An anchor with an id inside an HTML document: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Create a link to the "Useful Tips Section" inside the same or different document.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600" y="3352800"/>
            <a:ext cx="66294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&lt;a id="tips"&gt;Useful Tips Section&lt;/a&gt;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" y="5105400"/>
            <a:ext cx="8229600" cy="1295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&lt;a 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="#tips"&gt;Visit the Useful Tips Section&lt;/a</a:t>
            </a:r>
            <a:r>
              <a:rPr lang="en-US" sz="2400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&lt;a 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="http://</a:t>
            </a:r>
            <a:r>
              <a:rPr lang="en-US" sz="2400" b="1" dirty="0" smtClean="0">
                <a:solidFill>
                  <a:srgbClr val="C00000"/>
                </a:solidFill>
              </a:rPr>
              <a:t>www.htmltips.com/html_links.htm#tips</a:t>
            </a:r>
            <a:r>
              <a:rPr lang="en-US" sz="2400" b="1" dirty="0">
                <a:solidFill>
                  <a:srgbClr val="C00000"/>
                </a:solidFill>
              </a:rPr>
              <a:t>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Visit the Useful Tips Section&lt;/a&gt;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&lt;head&gt;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The &lt;head&gt; element is a container for all the head elements.</a:t>
            </a:r>
          </a:p>
          <a:p>
            <a:r>
              <a:rPr lang="en-US" dirty="0" smtClean="0"/>
              <a:t> Elements inside &lt;head&gt; can include scripts, instruct the browser where to find style sheets, provide meta information, and more.</a:t>
            </a:r>
          </a:p>
          <a:p>
            <a:r>
              <a:rPr lang="en-US" dirty="0" smtClean="0"/>
              <a:t>The following tags can be added to the head section: &lt;title&gt;, &lt;style&gt;, &lt;meta&gt;, &lt;link&gt;, &lt;script&gt;, &lt;</a:t>
            </a:r>
            <a:r>
              <a:rPr lang="en-US" dirty="0" err="1" smtClean="0"/>
              <a:t>noscript</a:t>
            </a:r>
            <a:r>
              <a:rPr lang="en-US" dirty="0" smtClean="0"/>
              <a:t>&gt;, and &lt;base&gt;.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The HTML &lt;meta&gt;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Metadata is data (information) about data.</a:t>
            </a:r>
          </a:p>
          <a:p>
            <a:r>
              <a:rPr lang="en-US" dirty="0" smtClean="0"/>
              <a:t>The &lt;meta&gt; tag provides metadata about the HTML document. </a:t>
            </a:r>
          </a:p>
          <a:p>
            <a:r>
              <a:rPr lang="en-US" dirty="0" smtClean="0"/>
              <a:t>Metadata will not be displayed on the page, but will be machine </a:t>
            </a:r>
            <a:r>
              <a:rPr lang="en-US" dirty="0" err="1" smtClean="0"/>
              <a:t>parsable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Meta elements are typically used to specify page description, keywords, author of the document, last modified, and other metadata.</a:t>
            </a:r>
          </a:p>
          <a:p>
            <a:r>
              <a:rPr lang="en-US" dirty="0" smtClean="0"/>
              <a:t>The metadata can be used by browsers (how to display content or reload page), search engines (keywords), or other web services.</a:t>
            </a:r>
          </a:p>
          <a:p>
            <a:r>
              <a:rPr lang="en-US" dirty="0" smtClean="0"/>
              <a:t>&lt;meta&gt; tags always go inside the &lt;head&gt; element.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r>
              <a:rPr lang="en-US" dirty="0" smtClean="0"/>
              <a:t>&lt;meta&gt; Tags - Examples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Define keywords for search engines: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name="keywords" content="HTML, CSS, XML, XHTML, JavaScript"&gt;</a:t>
            </a:r>
          </a:p>
          <a:p>
            <a:r>
              <a:rPr lang="en-US" dirty="0" smtClean="0"/>
              <a:t>Define a description of your web page: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name="description" content="Free Web tutorials on HTML and CSS"&gt;</a:t>
            </a:r>
          </a:p>
          <a:p>
            <a:r>
              <a:rPr lang="en-US" dirty="0" smtClean="0"/>
              <a:t>Define the author of a page: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name="author" content="</a:t>
            </a:r>
            <a:r>
              <a:rPr lang="en-US" dirty="0" err="1" smtClean="0">
                <a:solidFill>
                  <a:srgbClr val="FF0000"/>
                </a:solidFill>
              </a:rPr>
              <a:t>Hege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Refsnes</a:t>
            </a:r>
            <a:r>
              <a:rPr lang="en-US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en-US" dirty="0" smtClean="0"/>
              <a:t>Refresh document every 30 seconds: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&lt;meta http-equiv="refresh" content="30"&gt;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6F2E9-F1BA-49E1-A472-FCBE3207C2C7}" type="slidenum">
              <a:rPr lang="ar-SA">
                <a:latin typeface="Arial" pitchFamily="34" charset="0"/>
                <a:cs typeface="Arial" pitchFamily="34" charset="0"/>
              </a:rPr>
              <a:pPr/>
              <a:t>46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114800"/>
          </a:xfrm>
          <a:solidFill>
            <a:schemeClr val="accent1"/>
          </a:solidFill>
        </p:spPr>
        <p:txBody>
          <a:bodyPr/>
          <a:lstStyle/>
          <a:p>
            <a:pPr eaLnBrk="1" hangingPunct="1"/>
            <a:r>
              <a:rPr lang="en-US" smtClean="0"/>
              <a:t>Colors are set using </a:t>
            </a:r>
            <a:r>
              <a:rPr lang="en-US" smtClean="0">
                <a:solidFill>
                  <a:srgbClr val="FF0000"/>
                </a:solidFill>
              </a:rPr>
              <a:t>“RGB”</a:t>
            </a:r>
            <a:r>
              <a:rPr lang="en-US" smtClean="0"/>
              <a:t> color codes, which are, represented as hexadecimal values. Each 2-digit section of the code represents the amount, in sequence, of </a:t>
            </a:r>
            <a:r>
              <a:rPr lang="en-US" smtClean="0">
                <a:solidFill>
                  <a:srgbClr val="FF0000"/>
                </a:solidFill>
              </a:rPr>
              <a:t>red</a:t>
            </a:r>
            <a:r>
              <a:rPr lang="en-US" smtClean="0"/>
              <a:t>, </a:t>
            </a:r>
            <a:r>
              <a:rPr lang="en-US" smtClean="0">
                <a:solidFill>
                  <a:srgbClr val="FF0000"/>
                </a:solidFill>
              </a:rPr>
              <a:t>green</a:t>
            </a:r>
            <a:r>
              <a:rPr lang="en-US" smtClean="0"/>
              <a:t> or </a:t>
            </a:r>
            <a:r>
              <a:rPr lang="en-US" smtClean="0">
                <a:solidFill>
                  <a:srgbClr val="FF0000"/>
                </a:solidFill>
              </a:rPr>
              <a:t>blue</a:t>
            </a:r>
            <a:r>
              <a:rPr lang="en-US" smtClean="0"/>
              <a:t> that forms the color. For example, a </a:t>
            </a:r>
            <a:r>
              <a:rPr lang="en-US" smtClean="0">
                <a:solidFill>
                  <a:srgbClr val="FF0000"/>
                </a:solidFill>
              </a:rPr>
              <a:t>RGB</a:t>
            </a:r>
            <a:r>
              <a:rPr lang="ar-SA" smtClean="0">
                <a:solidFill>
                  <a:srgbClr val="FF0000"/>
                </a:solidFill>
              </a:rPr>
              <a:t> </a:t>
            </a:r>
            <a:r>
              <a:rPr lang="en-US" smtClean="0"/>
              <a:t>value with 00 as the first two digits has no red in the color. 						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B0BEB5-1990-4668-BE6F-B352FBEB1707}" type="slidenum">
              <a:rPr lang="ar-SA">
                <a:latin typeface="Arial" pitchFamily="34" charset="0"/>
                <a:cs typeface="Arial" pitchFamily="34" charset="0"/>
              </a:rPr>
              <a:pPr/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7" name="Picture 4" descr="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196975"/>
            <a:ext cx="54737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609600" y="228600"/>
            <a:ext cx="7772400" cy="719138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GB" sz="5400" b="1">
                <a:solidFill>
                  <a:srgbClr val="FFFF00"/>
                </a:solidFill>
              </a:rPr>
              <a:t>Main Colours</a:t>
            </a:r>
            <a:endParaRPr lang="en-GB" sz="5400" b="1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7E3FBC-C473-443E-A53E-8D1605B69995}" type="slidenum">
              <a:rPr lang="ar-SA">
                <a:latin typeface="Arial" pitchFamily="34" charset="0"/>
                <a:cs typeface="Arial" pitchFamily="34" charset="0"/>
              </a:rPr>
              <a:pPr/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1" name="Picture 4" descr="rgb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981075"/>
            <a:ext cx="597535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684213" y="260350"/>
            <a:ext cx="7772400" cy="64770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anchor="ctr">
            <a:flatTx/>
          </a:bodyPr>
          <a:lstStyle/>
          <a:p>
            <a:pPr algn="ctr"/>
            <a:r>
              <a:rPr lang="en-GB" sz="5400">
                <a:solidFill>
                  <a:srgbClr val="FFFF00"/>
                </a:solidFill>
              </a:rPr>
              <a:t>RGB Colour  Model</a:t>
            </a:r>
            <a:endParaRPr lang="en-GB" sz="540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4FE86E-0556-4C25-9B10-056C02C83357}" type="slidenum">
              <a:rPr lang="ar-SA">
                <a:latin typeface="Arial" pitchFamily="34" charset="0"/>
                <a:cs typeface="Arial" pitchFamily="34" charset="0"/>
              </a:rPr>
              <a:pPr/>
              <a:t>49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762000"/>
          </a:xfrm>
          <a:solidFill>
            <a:schemeClr val="tx1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GB" b="1" smtClean="0">
                <a:solidFill>
                  <a:srgbClr val="FFFF00"/>
                </a:solidFill>
              </a:rPr>
              <a:t>16 Basic Colors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28600" y="1447800"/>
          <a:ext cx="85344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Bitmap Image" r:id="rId3" imgW="5180952" imgH="2610214" progId="PBrush">
                  <p:embed/>
                </p:oleObj>
              </mc:Choice>
              <mc:Fallback>
                <p:oleObj name="Bitmap Image" r:id="rId3" imgW="5180952" imgH="2610214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5344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086600" cy="1143000"/>
          </a:xfrm>
        </p:spPr>
        <p:txBody>
          <a:bodyPr/>
          <a:lstStyle/>
          <a:p>
            <a:pPr algn="ctr"/>
            <a:r>
              <a:rPr lang="en-US" sz="5400" b="1" dirty="0">
                <a:latin typeface="HandelGothic BT" pitchFamily="82" charset="0"/>
              </a:rPr>
              <a:t>Features of Web Pages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315200" cy="3810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dirty="0"/>
              <a:t>Web pages allow the following features :</a:t>
            </a:r>
          </a:p>
          <a:p>
            <a:r>
              <a:rPr lang="en-US" sz="2800" dirty="0"/>
              <a:t>Product Catalogues</a:t>
            </a:r>
          </a:p>
          <a:p>
            <a:r>
              <a:rPr lang="en-US" sz="2800" dirty="0"/>
              <a:t>Web Chat</a:t>
            </a:r>
          </a:p>
          <a:p>
            <a:r>
              <a:rPr lang="en-US" sz="2800" dirty="0"/>
              <a:t>Online order tracking</a:t>
            </a:r>
          </a:p>
          <a:p>
            <a:r>
              <a:rPr lang="en-US" sz="2800" dirty="0"/>
              <a:t>Online Demonstration</a:t>
            </a:r>
          </a:p>
          <a:p>
            <a:r>
              <a:rPr lang="en-US" sz="2800" dirty="0"/>
              <a:t>Online Feedback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0A94F-72C6-4169-9916-0C04C0F0CA73}" type="slidenum">
              <a:rPr lang="ar-SA">
                <a:latin typeface="Arial" pitchFamily="34" charset="0"/>
                <a:cs typeface="Arial" pitchFamily="34" charset="0"/>
              </a:rPr>
              <a:pPr/>
              <a:t>50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762000"/>
          </a:xfrm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Color Codes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685800"/>
            <a:ext cx="4114800" cy="6019800"/>
          </a:xfrm>
          <a:solidFill>
            <a:srgbClr val="0000CC"/>
          </a:solidFill>
          <a:ln>
            <a:solidFill>
              <a:srgbClr val="0000CC"/>
            </a:solidFill>
          </a:ln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WHITE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BLACK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RED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GREEN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BLUE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MAGENTA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CYAN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YELLOW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AQUAMARINE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BAKER’S CHOCOLATE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VIOLET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BRASS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COPPER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PINK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chemeClr val="bg1"/>
                </a:solidFill>
              </a:rPr>
              <a:t>ORANGE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endParaRPr lang="en-US" sz="2400" smtClean="0">
              <a:solidFill>
                <a:schemeClr val="bg1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endParaRPr lang="en-US" sz="2400" smtClean="0">
              <a:solidFill>
                <a:schemeClr val="bg1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endParaRPr lang="en-US" sz="2400" smtClean="0">
              <a:solidFill>
                <a:schemeClr val="bg1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endParaRPr lang="en-US" sz="2400" smtClean="0">
              <a:solidFill>
                <a:schemeClr val="bg1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bg1"/>
              </a:solidFill>
            </a:endParaRPr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685800"/>
            <a:ext cx="4038600" cy="6019800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chemeClr val="bg1"/>
                </a:solidFill>
              </a:rPr>
              <a:t>FFFFFF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chemeClr val="tx2"/>
                </a:solidFill>
              </a:rPr>
              <a:t>000000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#FF0000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rgbClr val="009900"/>
                </a:solidFill>
              </a:rPr>
              <a:t>00FF00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rgbClr val="0000CC"/>
                </a:solidFill>
              </a:rPr>
              <a:t>0000FF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rgbClr val="FF00FF"/>
                </a:solidFill>
              </a:rPr>
              <a:t>FF00FF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rgbClr val="00FFFF"/>
                </a:solidFill>
              </a:rPr>
              <a:t>00FFFF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</a:t>
            </a:r>
            <a:r>
              <a:rPr lang="en-US" sz="2400" smtClean="0">
                <a:solidFill>
                  <a:srgbClr val="FFFF00"/>
                </a:solidFill>
              </a:rPr>
              <a:t>FFFF00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#70DB93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#5C3317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#9F5F9F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#B5A642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#B87333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#FF6EC7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sz="2400" smtClean="0">
                <a:solidFill>
                  <a:srgbClr val="FF0000"/>
                </a:solidFill>
              </a:rPr>
              <a:t>#FF7F00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26D90-9CA9-44DC-9098-A009874BB7E8}" type="slidenum">
              <a:rPr lang="ar-SA">
                <a:latin typeface="Arial" pitchFamily="34" charset="0"/>
                <a:cs typeface="Arial" pitchFamily="34" charset="0"/>
              </a:rPr>
              <a:pPr/>
              <a:t>51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tx2"/>
          </a:solidFill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>
            <a:flatTx/>
          </a:bodyPr>
          <a:lstStyle/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Color Codes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4525963"/>
          </a:xfrm>
          <a:solidFill>
            <a:schemeClr val="accent1"/>
          </a:solidFill>
        </p:spPr>
        <p:txBody>
          <a:bodyPr/>
          <a:lstStyle/>
          <a:p>
            <a:pPr eaLnBrk="1" hangingPunct="1">
              <a:buClr>
                <a:schemeClr val="bg1"/>
              </a:buClr>
              <a:buFont typeface="Wingdings" pitchFamily="2" charset="2"/>
              <a:buChar char="§"/>
            </a:pPr>
            <a:r>
              <a:rPr lang="en-US" smtClean="0"/>
              <a:t>If you require more information about color values, there is an excellent site entitled “VGDesign’s Interactive Color Cube” that displays the background color code when you put your cursor over a small color sample. The Web address is :</a:t>
            </a:r>
          </a:p>
          <a:p>
            <a:pPr eaLnBrk="1" hangingPunct="1">
              <a:buClr>
                <a:schemeClr val="bg1"/>
              </a:buClr>
              <a:buFont typeface="Wingdings" pitchFamily="2" charset="2"/>
              <a:buNone/>
            </a:pPr>
            <a:r>
              <a:rPr lang="en-US" smtClean="0"/>
              <a:t>    	http://www.vgdesign.com/color.html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Styles -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dirty="0" smtClean="0"/>
              <a:t>CSS (Cascading Style Sheets) is used to style HTML elements.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5029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6934200" y="2895600"/>
            <a:ext cx="1600200" cy="3048000"/>
            <a:chOff x="6215255" y="1752600"/>
            <a:chExt cx="2700145" cy="4724400"/>
          </a:xfrm>
        </p:grpSpPr>
        <p:sp>
          <p:nvSpPr>
            <p:cNvPr id="7" name="Rounded Rectangle 6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9" name="AutoShape 25"/>
          <p:cNvSpPr>
            <a:spLocks noChangeArrowheads="1"/>
          </p:cNvSpPr>
          <p:nvPr/>
        </p:nvSpPr>
        <p:spPr bwMode="auto">
          <a:xfrm>
            <a:off x="1600200" y="1247775"/>
            <a:ext cx="1676400" cy="28194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 rot="3498350">
            <a:off x="1068387" y="2043113"/>
            <a:ext cx="3800475" cy="578485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066800" y="4143375"/>
            <a:ext cx="381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Formatting styles like fonts, colors in  Web Pages</a:t>
            </a:r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3352800" y="1247775"/>
            <a:ext cx="25908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Individual Elements in Page </a:t>
            </a:r>
          </a:p>
        </p:txBody>
      </p:sp>
      <p:sp>
        <p:nvSpPr>
          <p:cNvPr id="47124" name="Rectangle 20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839200" cy="990600"/>
          </a:xfrm>
        </p:spPr>
        <p:txBody>
          <a:bodyPr/>
          <a:lstStyle/>
          <a:p>
            <a:pPr algn="ctr"/>
            <a:r>
              <a:rPr lang="en-US" b="0" dirty="0" smtClean="0"/>
              <a:t>Style Sheets Introduction</a:t>
            </a:r>
            <a:endParaRPr lang="en-US" b="0" dirty="0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6248400" y="1171575"/>
            <a:ext cx="2133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200" b="1">
                <a:solidFill>
                  <a:srgbClr val="FF0000"/>
                </a:solidFill>
              </a:rPr>
              <a:t>To affect the entire document</a:t>
            </a:r>
            <a:endParaRPr lang="en-US"/>
          </a:p>
        </p:txBody>
      </p:sp>
      <p:sp>
        <p:nvSpPr>
          <p:cNvPr id="47131" name="AutoShape 27"/>
          <p:cNvSpPr>
            <a:spLocks noChangeArrowheads="1"/>
          </p:cNvSpPr>
          <p:nvPr/>
        </p:nvSpPr>
        <p:spPr bwMode="auto">
          <a:xfrm>
            <a:off x="5257800" y="3000375"/>
            <a:ext cx="3505200" cy="34290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4400" b="1">
                <a:solidFill>
                  <a:srgbClr val="FF0000"/>
                </a:solidFill>
              </a:rPr>
              <a:t>Style Sheets</a:t>
            </a:r>
            <a:endParaRPr lang="en-US"/>
          </a:p>
        </p:txBody>
      </p:sp>
      <p:sp>
        <p:nvSpPr>
          <p:cNvPr id="47130" name="AutoShape 26"/>
          <p:cNvSpPr>
            <a:spLocks noChangeArrowheads="1"/>
          </p:cNvSpPr>
          <p:nvPr/>
        </p:nvSpPr>
        <p:spPr bwMode="auto">
          <a:xfrm>
            <a:off x="7848600" y="2009775"/>
            <a:ext cx="990600" cy="2438400"/>
          </a:xfrm>
          <a:prstGeom prst="curvedLeftArrow">
            <a:avLst>
              <a:gd name="adj1" fmla="val 49231"/>
              <a:gd name="adj2" fmla="val 9846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Style Sheet</a:t>
            </a:r>
          </a:p>
        </p:txBody>
      </p:sp>
      <p:sp>
        <p:nvSpPr>
          <p:cNvPr id="48131" name="AutoShape 3"/>
          <p:cNvSpPr>
            <a:spLocks noChangeArrowheads="1"/>
          </p:cNvSpPr>
          <p:nvPr/>
        </p:nvSpPr>
        <p:spPr bwMode="auto">
          <a:xfrm flipH="1" flipV="1">
            <a:off x="3505200" y="1754188"/>
            <a:ext cx="1524000" cy="608012"/>
          </a:xfrm>
          <a:prstGeom prst="rightArrow">
            <a:avLst>
              <a:gd name="adj1" fmla="val 50000"/>
              <a:gd name="adj2" fmla="val 62663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WordArt 5"/>
          <p:cNvSpPr>
            <a:spLocks noChangeArrowheads="1" noChangeShapeType="1" noTextEdit="1"/>
          </p:cNvSpPr>
          <p:nvPr/>
        </p:nvSpPr>
        <p:spPr bwMode="auto">
          <a:xfrm>
            <a:off x="1524000" y="1752600"/>
            <a:ext cx="167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Style Rules</a:t>
            </a: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 rot="-5399475">
            <a:off x="6324600" y="457200"/>
            <a:ext cx="1447800" cy="3276600"/>
          </a:xfrm>
          <a:prstGeom prst="homePlat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791200" y="1600200"/>
            <a:ext cx="2514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99"/>
                </a:solidFill>
              </a:rPr>
              <a:t>Style Sheet</a:t>
            </a:r>
            <a:r>
              <a:rPr lang="en-US" dirty="0"/>
              <a:t> </a:t>
            </a:r>
            <a:r>
              <a:rPr lang="en-US" b="1" dirty="0">
                <a:solidFill>
                  <a:schemeClr val="bg2"/>
                </a:solidFill>
              </a:rPr>
              <a:t>-</a:t>
            </a:r>
            <a:r>
              <a:rPr lang="en-US" sz="2000" b="1" dirty="0">
                <a:solidFill>
                  <a:schemeClr val="bg2"/>
                </a:solidFill>
              </a:rPr>
              <a:t>A collection of formatting styles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8144" name="AutoShape 16"/>
          <p:cNvCxnSpPr>
            <a:cxnSpLocks noChangeShapeType="1"/>
            <a:stCxn id="48133" idx="2"/>
          </p:cNvCxnSpPr>
          <p:nvPr/>
        </p:nvCxnSpPr>
        <p:spPr bwMode="auto">
          <a:xfrm flipH="1">
            <a:off x="2057400" y="2362200"/>
            <a:ext cx="30480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</p:cNvCxnSpPr>
          <p:nvPr/>
        </p:nvCxnSpPr>
        <p:spPr bwMode="auto">
          <a:xfrm>
            <a:off x="2514600" y="2362200"/>
            <a:ext cx="228600" cy="60960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6" name="WordArt 18"/>
          <p:cNvSpPr>
            <a:spLocks noChangeArrowheads="1" noChangeShapeType="1" noTextEdit="1"/>
          </p:cNvSpPr>
          <p:nvPr/>
        </p:nvSpPr>
        <p:spPr bwMode="auto">
          <a:xfrm>
            <a:off x="685800" y="3048000"/>
            <a:ext cx="167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Selector</a:t>
            </a:r>
          </a:p>
        </p:txBody>
      </p:sp>
      <p:sp>
        <p:nvSpPr>
          <p:cNvPr id="48147" name="WordArt 19"/>
          <p:cNvSpPr>
            <a:spLocks noChangeArrowheads="1" noChangeShapeType="1" noTextEdit="1"/>
          </p:cNvSpPr>
          <p:nvPr/>
        </p:nvSpPr>
        <p:spPr bwMode="auto">
          <a:xfrm>
            <a:off x="2667000" y="3048000"/>
            <a:ext cx="1676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/>
              </a:rPr>
              <a:t>Declaration</a:t>
            </a:r>
          </a:p>
        </p:txBody>
      </p:sp>
      <p:sp>
        <p:nvSpPr>
          <p:cNvPr id="48148" name="AutoShape 20"/>
          <p:cNvSpPr>
            <a:spLocks noChangeArrowheads="1"/>
          </p:cNvSpPr>
          <p:nvPr/>
        </p:nvSpPr>
        <p:spPr bwMode="auto">
          <a:xfrm>
            <a:off x="457200" y="3733800"/>
            <a:ext cx="5029200" cy="3124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FF0000"/>
                </a:solidFill>
              </a:rPr>
              <a:t>Syntax:</a:t>
            </a:r>
          </a:p>
          <a:p>
            <a:pPr algn="ctr" eaLnBrk="0" hangingPunct="0"/>
            <a:r>
              <a:rPr lang="en-US" sz="2800" b="1" dirty="0">
                <a:solidFill>
                  <a:srgbClr val="FF0000"/>
                </a:solidFill>
              </a:rPr>
              <a:t>Selector {Declaration}</a:t>
            </a:r>
          </a:p>
          <a:p>
            <a:pPr algn="ctr" eaLnBrk="0" hangingPunct="0"/>
            <a:endParaRPr lang="en-US" sz="2800" b="1" dirty="0">
              <a:solidFill>
                <a:srgbClr val="FF0000"/>
              </a:solidFill>
            </a:endParaRPr>
          </a:p>
          <a:p>
            <a:pPr algn="ctr" eaLnBrk="0" hangingPunct="0"/>
            <a:r>
              <a:rPr lang="en-US" sz="2800" b="1" dirty="0">
                <a:solidFill>
                  <a:srgbClr val="FF0000"/>
                </a:solidFill>
              </a:rPr>
              <a:t>                </a:t>
            </a:r>
            <a:r>
              <a:rPr lang="en-US" sz="2800" b="1" dirty="0" err="1">
                <a:solidFill>
                  <a:srgbClr val="FF0000"/>
                </a:solidFill>
              </a:rPr>
              <a:t>Property:Value</a:t>
            </a:r>
            <a:endParaRPr lang="en-US" sz="2800" dirty="0"/>
          </a:p>
        </p:txBody>
      </p:sp>
      <p:sp>
        <p:nvSpPr>
          <p:cNvPr id="48151" name="AutoShape 23"/>
          <p:cNvSpPr>
            <a:spLocks noChangeArrowheads="1"/>
          </p:cNvSpPr>
          <p:nvPr/>
        </p:nvSpPr>
        <p:spPr bwMode="auto">
          <a:xfrm>
            <a:off x="3505200" y="51816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006600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53" name="AutoShape 25"/>
          <p:cNvSpPr>
            <a:spLocks noChangeArrowheads="1"/>
          </p:cNvSpPr>
          <p:nvPr/>
        </p:nvSpPr>
        <p:spPr bwMode="auto">
          <a:xfrm rot="93708">
            <a:off x="5029200" y="3810000"/>
            <a:ext cx="4038600" cy="2590800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800" b="1" dirty="0">
                <a:solidFill>
                  <a:srgbClr val="FF0000"/>
                </a:solidFill>
              </a:rPr>
              <a:t>Example :</a:t>
            </a:r>
          </a:p>
          <a:p>
            <a:pPr algn="ctr" eaLnBrk="0" hangingPunct="0"/>
            <a:r>
              <a:rPr lang="en-US" sz="2800" b="1" dirty="0">
                <a:solidFill>
                  <a:srgbClr val="FF0000"/>
                </a:solidFill>
              </a:rPr>
              <a:t>H1{</a:t>
            </a:r>
            <a:r>
              <a:rPr lang="en-US" sz="2800" b="1" dirty="0" err="1">
                <a:solidFill>
                  <a:srgbClr val="FF0000"/>
                </a:solidFill>
              </a:rPr>
              <a:t>Color:Blue</a:t>
            </a:r>
            <a:r>
              <a:rPr lang="en-US" sz="2800" b="1" dirty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HTML with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CSS was introduced together with HTML 4, to provide a better way to style HTML elements.</a:t>
            </a:r>
          </a:p>
          <a:p>
            <a:pPr>
              <a:buNone/>
            </a:pPr>
            <a:r>
              <a:rPr lang="en-US" b="1" dirty="0" smtClean="0">
                <a:solidFill>
                  <a:srgbClr val="FFFF00"/>
                </a:solidFill>
              </a:rPr>
              <a:t>CSS can be added to HTML in the following ways:</a:t>
            </a:r>
          </a:p>
          <a:p>
            <a:r>
              <a:rPr lang="en-US" dirty="0" smtClean="0"/>
              <a:t>Inline - using the style</a:t>
            </a:r>
            <a:r>
              <a:rPr lang="en-US" b="1" dirty="0" smtClean="0"/>
              <a:t> attribute</a:t>
            </a:r>
            <a:r>
              <a:rPr lang="en-US" dirty="0" smtClean="0"/>
              <a:t> in HTML elements</a:t>
            </a:r>
          </a:p>
          <a:p>
            <a:r>
              <a:rPr lang="en-US" dirty="0" smtClean="0"/>
              <a:t>Internal - using the &lt;style&gt;</a:t>
            </a:r>
            <a:r>
              <a:rPr lang="en-US" b="1" dirty="0" smtClean="0"/>
              <a:t> element</a:t>
            </a:r>
            <a:r>
              <a:rPr lang="en-US" dirty="0" smtClean="0"/>
              <a:t> in the &lt;head&gt; section</a:t>
            </a:r>
          </a:p>
          <a:p>
            <a:r>
              <a:rPr lang="en-US" dirty="0" smtClean="0"/>
              <a:t>External - using an external CSS</a:t>
            </a:r>
            <a:r>
              <a:rPr lang="en-US" b="1" dirty="0" smtClean="0"/>
              <a:t> file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r>
              <a:rPr lang="en-US" dirty="0" smtClean="0"/>
              <a:t>Inline Styles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8153400" cy="536496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An inline style can be used if a unique style is to be applied to one single occurrence of an element.</a:t>
            </a:r>
          </a:p>
          <a:p>
            <a:r>
              <a:rPr lang="en-US" sz="2600" dirty="0" smtClean="0"/>
              <a:t>To use inline styles, use the style attribute in the relevant tag. The style attribute can contain any CSS property.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200" b="1" dirty="0" smtClean="0">
                <a:solidFill>
                  <a:srgbClr val="FFFF00"/>
                </a:solidFill>
              </a:rPr>
              <a:t>The background-color property defines the background color for an element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819400"/>
            <a:ext cx="8458200" cy="2743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body style="background-</a:t>
            </a:r>
            <a:r>
              <a:rPr lang="en-US" sz="2400" dirty="0" err="1">
                <a:solidFill>
                  <a:srgbClr val="C00000"/>
                </a:solidFill>
              </a:rPr>
              <a:t>color:yellow</a:t>
            </a:r>
            <a:r>
              <a:rPr lang="en-US" sz="2400" dirty="0">
                <a:solidFill>
                  <a:srgbClr val="C00000"/>
                </a:solidFill>
              </a:rPr>
              <a:t>;"&gt;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&lt;h2 style="background-</a:t>
            </a:r>
            <a:r>
              <a:rPr lang="en-US" sz="2400" dirty="0" err="1">
                <a:solidFill>
                  <a:srgbClr val="C00000"/>
                </a:solidFill>
              </a:rPr>
              <a:t>color:red</a:t>
            </a:r>
            <a:r>
              <a:rPr lang="en-US" sz="2400" dirty="0">
                <a:solidFill>
                  <a:srgbClr val="C00000"/>
                </a:solidFill>
              </a:rPr>
              <a:t>;"&gt;This is a heading&lt;/h2&gt;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&lt;p style="background-</a:t>
            </a:r>
            <a:r>
              <a:rPr lang="en-US" sz="2400" dirty="0" err="1">
                <a:solidFill>
                  <a:srgbClr val="C00000"/>
                </a:solidFill>
              </a:rPr>
              <a:t>color:green</a:t>
            </a:r>
            <a:r>
              <a:rPr lang="en-US" sz="2400" dirty="0">
                <a:solidFill>
                  <a:srgbClr val="C00000"/>
                </a:solidFill>
              </a:rPr>
              <a:t>;"&gt;This is a paragraph.&lt;/p</a:t>
            </a:r>
            <a:r>
              <a:rPr lang="en-US" sz="24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&lt;p style="font-family:arial;color:red;font-size:20px;"&gt;A paragraph.&lt;/p</a:t>
            </a:r>
            <a:r>
              <a:rPr lang="en-US" sz="2400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2400" dirty="0">
                <a:solidFill>
                  <a:srgbClr val="C00000"/>
                </a:solidFill>
              </a:rPr>
              <a:t>&lt;h1 style="text-</a:t>
            </a:r>
            <a:r>
              <a:rPr lang="en-US" sz="2400" dirty="0" err="1">
                <a:solidFill>
                  <a:srgbClr val="C00000"/>
                </a:solidFill>
              </a:rPr>
              <a:t>align:center</a:t>
            </a:r>
            <a:r>
              <a:rPr lang="en-US" sz="2400" dirty="0">
                <a:solidFill>
                  <a:srgbClr val="C00000"/>
                </a:solidFill>
              </a:rPr>
              <a:t>;"&gt;Center-aligned heading&lt;/h1&gt;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382000" y="152400"/>
            <a:ext cx="609600" cy="914400"/>
            <a:chOff x="6215255" y="1752600"/>
            <a:chExt cx="2700145" cy="4724400"/>
          </a:xfrm>
        </p:grpSpPr>
        <p:sp>
          <p:nvSpPr>
            <p:cNvPr id="6" name="Rounded Rectangle 5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Content Placeholder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Style Sheet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US" dirty="0" smtClean="0"/>
              <a:t>An internal style sheet can be used if one single document has a unique style.</a:t>
            </a:r>
          </a:p>
          <a:p>
            <a:r>
              <a:rPr lang="en-US" dirty="0" smtClean="0"/>
              <a:t> Internal styles are defined in the &lt;head&gt; section of an HTML page, by using the &lt;style&gt; tag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4038600"/>
            <a:ext cx="8458200" cy="2438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>
                <a:solidFill>
                  <a:srgbClr val="C00000"/>
                </a:solidFill>
              </a:rPr>
              <a:t>head&gt;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&lt;style&gt;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body {background-</a:t>
            </a:r>
            <a:r>
              <a:rPr lang="en-US" sz="2400" b="1" dirty="0" err="1">
                <a:solidFill>
                  <a:srgbClr val="C00000"/>
                </a:solidFill>
              </a:rPr>
              <a:t>color:yellow</a:t>
            </a:r>
            <a:r>
              <a:rPr lang="en-US" sz="2400" b="1" dirty="0">
                <a:solidFill>
                  <a:srgbClr val="C00000"/>
                </a:solidFill>
              </a:rPr>
              <a:t>;}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p {</a:t>
            </a:r>
            <a:r>
              <a:rPr lang="en-US" sz="2400" b="1" dirty="0" err="1">
                <a:solidFill>
                  <a:srgbClr val="C00000"/>
                </a:solidFill>
              </a:rPr>
              <a:t>color:blue</a:t>
            </a:r>
            <a:r>
              <a:rPr lang="en-US" sz="2400" b="1" dirty="0">
                <a:solidFill>
                  <a:srgbClr val="C00000"/>
                </a:solidFill>
              </a:rPr>
              <a:t>;}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&lt;/style&gt;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&lt;/head&gt;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0" y="152400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5400" b="1" dirty="0">
                <a:solidFill>
                  <a:srgbClr val="FF0000"/>
                </a:solidFill>
                <a:latin typeface="HandelGothic BT" pitchFamily="82" charset="0"/>
              </a:rPr>
              <a:t>Types of Selectors</a:t>
            </a:r>
            <a:endParaRPr lang="en-US" sz="5400" b="1" dirty="0">
              <a:latin typeface="HandelGothic BT" pitchFamily="82" charset="0"/>
            </a:endParaRPr>
          </a:p>
        </p:txBody>
      </p:sp>
      <p:sp>
        <p:nvSpPr>
          <p:cNvPr id="13369" name="Oval 57"/>
          <p:cNvSpPr>
            <a:spLocks noChangeArrowheads="1"/>
          </p:cNvSpPr>
          <p:nvPr/>
        </p:nvSpPr>
        <p:spPr bwMode="auto">
          <a:xfrm>
            <a:off x="838200" y="4191000"/>
            <a:ext cx="3276600" cy="13716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68" name="Text Box 56"/>
          <p:cNvSpPr txBox="1">
            <a:spLocks noChangeArrowheads="1"/>
          </p:cNvSpPr>
          <p:nvPr/>
        </p:nvSpPr>
        <p:spPr bwMode="auto">
          <a:xfrm>
            <a:off x="687387" y="4267200"/>
            <a:ext cx="357981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u="sng" dirty="0">
                <a:solidFill>
                  <a:srgbClr val="000099"/>
                </a:solidFill>
              </a:rPr>
              <a:t>Simple Selector</a:t>
            </a:r>
            <a:endParaRPr lang="en-US" b="1" dirty="0">
              <a:solidFill>
                <a:srgbClr val="000099"/>
              </a:solidFill>
            </a:endParaRPr>
          </a:p>
          <a:p>
            <a:pPr algn="ctr" eaLnBrk="0" hangingPunct="0">
              <a:lnSpc>
                <a:spcPct val="0"/>
              </a:lnSpc>
              <a:spcBef>
                <a:spcPct val="50000"/>
              </a:spcBef>
            </a:pPr>
            <a:endParaRPr lang="en-US" b="1" dirty="0">
              <a:solidFill>
                <a:srgbClr val="000099"/>
              </a:solidFill>
            </a:endParaRPr>
          </a:p>
          <a:p>
            <a:pPr algn="ctr"/>
            <a:r>
              <a:rPr kumimoji="0" lang="en-US" sz="2000" b="1" dirty="0">
                <a:solidFill>
                  <a:schemeClr val="bg2"/>
                </a:solidFill>
              </a:rPr>
              <a:t> </a:t>
            </a:r>
            <a:r>
              <a:rPr kumimoji="0" lang="en-US" b="1" dirty="0">
                <a:solidFill>
                  <a:srgbClr val="3333CC"/>
                </a:solidFill>
              </a:rPr>
              <a:t>&lt;P&gt; {</a:t>
            </a:r>
            <a:r>
              <a:rPr kumimoji="0" lang="en-US" b="1" dirty="0" err="1">
                <a:solidFill>
                  <a:srgbClr val="3333CC"/>
                </a:solidFill>
              </a:rPr>
              <a:t>Color:Blue</a:t>
            </a:r>
            <a:r>
              <a:rPr kumimoji="0" lang="en-US" b="1" dirty="0">
                <a:solidFill>
                  <a:srgbClr val="3333CC"/>
                </a:solidFill>
              </a:rPr>
              <a:t>}</a:t>
            </a:r>
            <a:endParaRPr kumimoji="0" lang="en-US" b="1" dirty="0"/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1219200" y="1828800"/>
            <a:ext cx="193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600" b="1">
                <a:solidFill>
                  <a:srgbClr val="FF0000"/>
                </a:solidFill>
              </a:rPr>
              <a:t>Selectors</a:t>
            </a:r>
            <a:endParaRPr lang="en-US"/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5486400" y="1524000"/>
            <a:ext cx="220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</a:rPr>
              <a:t>Simple Selector</a:t>
            </a:r>
            <a:endParaRPr lang="en-US"/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5486400" y="1981200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FF0000"/>
                </a:solidFill>
              </a:rPr>
              <a:t>HTML Selector</a:t>
            </a:r>
            <a:endParaRPr lang="en-US" dirty="0"/>
          </a:p>
        </p:txBody>
      </p: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5486400" y="2438400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</a:rPr>
              <a:t>Class Selector</a:t>
            </a:r>
            <a:endParaRPr lang="en-US"/>
          </a:p>
        </p:txBody>
      </p:sp>
      <p:sp>
        <p:nvSpPr>
          <p:cNvPr id="13377" name="Oval 65"/>
          <p:cNvSpPr>
            <a:spLocks noChangeArrowheads="1"/>
          </p:cNvSpPr>
          <p:nvPr/>
        </p:nvSpPr>
        <p:spPr bwMode="auto">
          <a:xfrm>
            <a:off x="4495800" y="3733800"/>
            <a:ext cx="4114800" cy="2286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8" name="Text Box 66"/>
          <p:cNvSpPr txBox="1">
            <a:spLocks noChangeArrowheads="1"/>
          </p:cNvSpPr>
          <p:nvPr/>
        </p:nvSpPr>
        <p:spPr bwMode="auto">
          <a:xfrm>
            <a:off x="4876800" y="4360862"/>
            <a:ext cx="3579813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u="sng" dirty="0">
                <a:solidFill>
                  <a:srgbClr val="000099"/>
                </a:solidFill>
              </a:rPr>
              <a:t>HTML Selector</a:t>
            </a:r>
            <a:endParaRPr lang="en-US" b="1" dirty="0">
              <a:solidFill>
                <a:srgbClr val="000099"/>
              </a:solidFill>
            </a:endParaRPr>
          </a:p>
          <a:p>
            <a:pPr algn="ctr" eaLnBrk="0" hangingPunct="0">
              <a:lnSpc>
                <a:spcPct val="0"/>
              </a:lnSpc>
              <a:spcBef>
                <a:spcPct val="50000"/>
              </a:spcBef>
            </a:pPr>
            <a:endParaRPr lang="en-US" b="1" dirty="0">
              <a:solidFill>
                <a:srgbClr val="000099"/>
              </a:solidFill>
            </a:endParaRPr>
          </a:p>
          <a:p>
            <a:pPr algn="ctr"/>
            <a:r>
              <a:rPr kumimoji="0" lang="en-US" b="1" dirty="0">
                <a:solidFill>
                  <a:srgbClr val="3333CC"/>
                </a:solidFill>
              </a:rPr>
              <a:t>P {</a:t>
            </a:r>
            <a:r>
              <a:rPr kumimoji="0" lang="en-US" b="1" dirty="0" err="1">
                <a:solidFill>
                  <a:srgbClr val="3333CC"/>
                </a:solidFill>
              </a:rPr>
              <a:t>Color:Blue</a:t>
            </a:r>
            <a:r>
              <a:rPr kumimoji="0" lang="en-US" b="1" dirty="0">
                <a:solidFill>
                  <a:srgbClr val="3333CC"/>
                </a:solidFill>
              </a:rPr>
              <a:t>}</a:t>
            </a:r>
          </a:p>
          <a:p>
            <a:pPr algn="ctr"/>
            <a:r>
              <a:rPr kumimoji="0" lang="en-US" b="1" dirty="0">
                <a:solidFill>
                  <a:srgbClr val="3333CC"/>
                </a:solidFill>
              </a:rPr>
              <a:t>Uses names of HTML Elements</a:t>
            </a:r>
            <a:endParaRPr kumimoji="0" lang="en-US" b="1" dirty="0"/>
          </a:p>
        </p:txBody>
      </p:sp>
      <p:graphicFrame>
        <p:nvGraphicFramePr>
          <p:cNvPr id="13379" name="Object 67"/>
          <p:cNvGraphicFramePr>
            <a:graphicFrameLocks noChangeAspect="1"/>
          </p:cNvGraphicFramePr>
          <p:nvPr/>
        </p:nvGraphicFramePr>
        <p:xfrm>
          <a:off x="3505200" y="1593850"/>
          <a:ext cx="148272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Clip" r:id="rId3" imgW="6773760" imgH="4128840" progId="">
                  <p:embed/>
                </p:oleObj>
              </mc:Choice>
              <mc:Fallback>
                <p:oleObj name="Clip" r:id="rId3" imgW="6773760" imgH="41288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93850"/>
                        <a:ext cx="1482725" cy="153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algn="ctr"/>
            <a:r>
              <a:rPr lang="en-US" sz="5400" b="1" dirty="0">
                <a:latin typeface="HandelGothic BT" pitchFamily="82" charset="0"/>
              </a:rPr>
              <a:t>HTML </a:t>
            </a:r>
            <a:r>
              <a:rPr lang="en-US" sz="5400" b="1" dirty="0" smtClean="0">
                <a:latin typeface="HandelGothic BT" pitchFamily="82" charset="0"/>
              </a:rPr>
              <a:t> Selector</a:t>
            </a:r>
            <a:endParaRPr lang="en-US" sz="5400" b="1" dirty="0">
              <a:latin typeface="HandelGothic BT" pitchFamily="82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57175" y="1371600"/>
            <a:ext cx="4724400" cy="497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r>
              <a:rPr kumimoji="0" lang="en-US" sz="2000" b="1">
                <a:solidFill>
                  <a:srgbClr val="FF0000"/>
                </a:solidFill>
              </a:rPr>
              <a:t>&lt;HTML&gt;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&lt;HEAD&gt;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&lt;STYLE TYPE="text/css"&gt;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P {font-style:italic;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     fontweight:bold;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     color:limegreen}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&lt;/STYLE&gt;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&lt;/HEAD&gt;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&lt;BODY&gt;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&lt;P&gt;These selectors use the names of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       HTML elements. The only      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       difference is that you remove the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       brackets.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     &lt;/P&gt;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&lt;/BODY&gt;</a:t>
            </a:r>
          </a:p>
          <a:p>
            <a:r>
              <a:rPr kumimoji="0" lang="en-US" sz="2000" b="1">
                <a:solidFill>
                  <a:srgbClr val="FF0000"/>
                </a:solidFill>
              </a:rPr>
              <a:t>&lt;/HTML&gt;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2514600"/>
            <a:ext cx="3705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7" name="AutoShape 9"/>
          <p:cNvSpPr>
            <a:spLocks noChangeArrowheads="1"/>
          </p:cNvSpPr>
          <p:nvPr/>
        </p:nvSpPr>
        <p:spPr bwMode="auto">
          <a:xfrm rot="2165391">
            <a:off x="4829175" y="1447800"/>
            <a:ext cx="1524000" cy="914400"/>
          </a:xfrm>
          <a:prstGeom prst="curvedDownArrow">
            <a:avLst>
              <a:gd name="adj1" fmla="val 33333"/>
              <a:gd name="adj2" fmla="val 66667"/>
              <a:gd name="adj3" fmla="val 33333"/>
            </a:avLst>
          </a:prstGeom>
          <a:gradFill rotWithShape="0">
            <a:gsLst>
              <a:gs pos="0">
                <a:srgbClr val="FF6600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6096000" cy="1143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General Guidelines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315200" cy="4114800"/>
          </a:xfrm>
        </p:spPr>
        <p:txBody>
          <a:bodyPr/>
          <a:lstStyle/>
          <a:p>
            <a:r>
              <a:rPr lang="en-US" dirty="0"/>
              <a:t>Avoid use of too many fonts</a:t>
            </a:r>
          </a:p>
          <a:p>
            <a:r>
              <a:rPr lang="en-US" dirty="0"/>
              <a:t>Avoid too many </a:t>
            </a:r>
            <a:r>
              <a:rPr lang="en-US" dirty="0" err="1"/>
              <a:t>colours</a:t>
            </a:r>
            <a:r>
              <a:rPr lang="en-US" dirty="0"/>
              <a:t> on the same page</a:t>
            </a:r>
          </a:p>
          <a:p>
            <a:r>
              <a:rPr lang="en-US" dirty="0"/>
              <a:t>Use pastoral </a:t>
            </a:r>
            <a:r>
              <a:rPr lang="en-US" dirty="0" err="1"/>
              <a:t>colours</a:t>
            </a:r>
            <a:r>
              <a:rPr lang="en-US" dirty="0"/>
              <a:t> in corporate and professional slides</a:t>
            </a:r>
          </a:p>
          <a:p>
            <a:r>
              <a:rPr lang="en-US" dirty="0"/>
              <a:t>Use bright and sharp hues in kids and entertainment slides</a:t>
            </a:r>
          </a:p>
          <a:p>
            <a:pPr>
              <a:buFont typeface="Monotype Sorts" charset="0"/>
              <a:buNone/>
            </a:pPr>
            <a:endParaRPr lang="en-US" dirty="0"/>
          </a:p>
          <a:p>
            <a:pPr lvl="1">
              <a:buFont typeface="Monotype Sorts" charset="0"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Class </a:t>
            </a:r>
            <a:r>
              <a:rPr lang="en-US" sz="4800" b="1" dirty="0" smtClean="0">
                <a:latin typeface="HandelGothic BT" pitchFamily="82" charset="0"/>
              </a:rPr>
              <a:t> Selector</a:t>
            </a:r>
            <a:endParaRPr lang="en-US" sz="4800" b="1" dirty="0">
              <a:latin typeface="HandelGothic BT" pitchFamily="82" charset="0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38200" y="10668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990600" y="838200"/>
            <a:ext cx="7391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SzPct val="70000"/>
              <a:buFont typeface="Arial" pitchFamily="34" charset="0"/>
              <a:buChar char="•"/>
            </a:pPr>
            <a:r>
              <a:rPr kumimoji="0" lang="en-US" sz="2800" b="1" dirty="0" smtClean="0">
                <a:solidFill>
                  <a:srgbClr val="FF0000"/>
                </a:solidFill>
              </a:rPr>
              <a:t>To </a:t>
            </a:r>
            <a:r>
              <a:rPr kumimoji="0" lang="en-US" sz="2800" b="1" dirty="0">
                <a:solidFill>
                  <a:srgbClr val="FF0000"/>
                </a:solidFill>
              </a:rPr>
              <a:t>apply styles to specific parts of a document 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152400" y="1447800"/>
            <a:ext cx="4876800" cy="5235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r>
              <a:rPr kumimoji="0" lang="en-US" sz="1600" b="1">
                <a:solidFill>
                  <a:srgbClr val="FF0000"/>
                </a:solidFill>
              </a:rPr>
              <a:t>&lt;HEAD&gt;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&lt;STYLE TYPE="text/css"&gt;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.note { color: blue }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.syntax { color: red }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p.syntax {color:red}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P{font-size: large}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&lt;/STYLE&gt;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&lt;/HEAD&gt;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&lt;BODY&gt;                    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&lt;P class="syntax"&gt;The CLASS Selector is 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preceded with a dot (.) called the flag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character, followed by the 'class name’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of your choice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&lt;P class="note"&gt;It is better to choose class names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according to their purpose rather than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a name that describes their colour or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style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&lt;H1 class="note"&gt; The class attribute is used even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    to the heading tag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&lt;H1&gt;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&lt;/HTML&gt;</a:t>
            </a:r>
            <a:endParaRPr kumimoji="0" lang="en-US" sz="1600">
              <a:solidFill>
                <a:srgbClr val="FF0000"/>
              </a:solidFill>
            </a:endParaRP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7000" y="1752600"/>
            <a:ext cx="386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00" name="AutoShape 16"/>
          <p:cNvSpPr>
            <a:spLocks noChangeArrowheads="1"/>
          </p:cNvSpPr>
          <p:nvPr/>
        </p:nvSpPr>
        <p:spPr bwMode="auto">
          <a:xfrm rot="19406852" flipV="1">
            <a:off x="4521200" y="5472113"/>
            <a:ext cx="931863" cy="304800"/>
          </a:xfrm>
          <a:prstGeom prst="rightArrow">
            <a:avLst>
              <a:gd name="adj1" fmla="val 50000"/>
              <a:gd name="adj2" fmla="val 7643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 rot="19406852" flipV="1">
            <a:off x="4575175" y="4659313"/>
            <a:ext cx="838200" cy="190500"/>
          </a:xfrm>
          <a:prstGeom prst="rightArrow">
            <a:avLst>
              <a:gd name="adj1" fmla="val 50000"/>
              <a:gd name="adj2" fmla="val 11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 rot="-2454164">
            <a:off x="4037013" y="3357563"/>
            <a:ext cx="1384300" cy="314325"/>
          </a:xfrm>
          <a:prstGeom prst="rightArrow">
            <a:avLst>
              <a:gd name="adj1" fmla="val 50000"/>
              <a:gd name="adj2" fmla="val 11010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3657600" cy="6096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ID Selectors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304800" y="1981200"/>
            <a:ext cx="4572000" cy="3768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/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&lt;HEAD&gt;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&lt;STYLE TYPE="text/css"&gt;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    #control { color: red }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&lt;/STYLE&gt;</a:t>
            </a:r>
          </a:p>
          <a:p>
            <a:pPr algn="just"/>
            <a:endParaRPr kumimoji="0" lang="en-US" sz="1600" b="1">
              <a:solidFill>
                <a:srgbClr val="FF0000"/>
              </a:solidFill>
              <a:latin typeface="Courier New" pitchFamily="49" charset="0"/>
            </a:endParaRP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&lt;H2 id="control"&gt;Fire is this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        colour&lt;/H2&gt;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&lt;H2&gt;The browser controlled display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        of an H2 heading&lt;/H2&gt;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&lt;P id="control"&gt;Applying an ID to a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        paragraph element&lt;/P&gt;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&lt;P&gt;This paragraph has no style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    applied&lt;/P&gt;</a:t>
            </a:r>
          </a:p>
          <a:p>
            <a:pPr algn="just"/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&lt;/BODY&gt;</a:t>
            </a:r>
          </a:p>
          <a:p>
            <a:r>
              <a:rPr kumimoji="0" lang="en-US" sz="1600" b="1">
                <a:solidFill>
                  <a:srgbClr val="FF0000"/>
                </a:solidFill>
                <a:latin typeface="Courier New" pitchFamily="49" charset="0"/>
              </a:rPr>
              <a:t>&lt;/HTML&gt;</a:t>
            </a:r>
            <a:endParaRPr kumimoji="0" lang="en-US">
              <a:latin typeface="Courier New" pitchFamily="49" charset="0"/>
            </a:endParaRPr>
          </a:p>
        </p:txBody>
      </p:sp>
      <p:pic>
        <p:nvPicPr>
          <p:cNvPr id="1436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09800"/>
            <a:ext cx="40386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4038600" y="3352800"/>
            <a:ext cx="1066800" cy="228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3810000" y="3962400"/>
            <a:ext cx="1371600" cy="228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733800" y="4419600"/>
            <a:ext cx="1447800" cy="685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3352800" y="4953000"/>
            <a:ext cx="1828800" cy="609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381000" y="854075"/>
            <a:ext cx="8305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SzPct val="70000"/>
              <a:buFont typeface="Arial" pitchFamily="34" charset="0"/>
              <a:buChar char="•"/>
            </a:pPr>
            <a:r>
              <a:rPr kumimoji="0" lang="en-US" sz="2400" b="1" dirty="0" smtClean="0">
                <a:solidFill>
                  <a:srgbClr val="FF0000"/>
                </a:solidFill>
              </a:rPr>
              <a:t>An </a:t>
            </a:r>
            <a:r>
              <a:rPr kumimoji="0" lang="en-US" sz="2400" b="1" dirty="0">
                <a:solidFill>
                  <a:srgbClr val="FF0000"/>
                </a:solidFill>
              </a:rPr>
              <a:t>ID selector is preceded by a hash (#) mark and to apply ID</a:t>
            </a:r>
          </a:p>
          <a:p>
            <a:pPr eaLnBrk="0" hangingPunct="0"/>
            <a:r>
              <a:rPr kumimoji="0" lang="en-US" sz="2400" b="1" dirty="0">
                <a:solidFill>
                  <a:srgbClr val="FF0000"/>
                </a:solidFill>
              </a:rPr>
              <a:t>selector the ID attribute of an HTML element is used</a:t>
            </a:r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 rot="-157666">
            <a:off x="4191000" y="1685925"/>
            <a:ext cx="2667000" cy="9906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gradFill rotWithShape="0">
            <a:gsLst>
              <a:gs pos="0">
                <a:srgbClr val="FF6600"/>
              </a:gs>
              <a:gs pos="100000">
                <a:srgbClr val="FFFF00"/>
              </a:gs>
            </a:gsLst>
            <a:path path="rect">
              <a:fillToRect r="100000" b="100000"/>
            </a:path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609600"/>
          </a:xfrm>
        </p:spPr>
        <p:txBody>
          <a:bodyPr/>
          <a:lstStyle/>
          <a:p>
            <a:r>
              <a:rPr lang="en-US" dirty="0" smtClean="0"/>
              <a:t>External Style Sheet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288760"/>
          </a:xfrm>
        </p:spPr>
        <p:txBody>
          <a:bodyPr/>
          <a:lstStyle/>
          <a:p>
            <a:r>
              <a:rPr lang="en-US" dirty="0" smtClean="0"/>
              <a:t>An external style sheet is ideal when the style is applied to many pages. </a:t>
            </a:r>
          </a:p>
          <a:p>
            <a:r>
              <a:rPr lang="en-US" dirty="0" smtClean="0"/>
              <a:t>With an external style sheet, you can change the look of an entire Web site by changing one file. </a:t>
            </a:r>
          </a:p>
          <a:p>
            <a:r>
              <a:rPr lang="en-US" dirty="0" smtClean="0"/>
              <a:t>Each page must link to the style sheet using the &lt;link&gt; tag. </a:t>
            </a:r>
          </a:p>
          <a:p>
            <a:r>
              <a:rPr lang="en-US" dirty="0" smtClean="0"/>
              <a:t>The &lt;link&gt; tag goes inside the &lt;head&gt; section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5410200"/>
            <a:ext cx="81534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&lt;head&gt;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&lt;link </a:t>
            </a:r>
            <a:r>
              <a:rPr lang="en-US" sz="2400" b="1" dirty="0" err="1">
                <a:solidFill>
                  <a:srgbClr val="C00000"/>
                </a:solidFill>
              </a:rPr>
              <a:t>rel</a:t>
            </a:r>
            <a:r>
              <a:rPr lang="en-US" sz="2400" b="1" dirty="0">
                <a:solidFill>
                  <a:srgbClr val="C00000"/>
                </a:solidFill>
              </a:rPr>
              <a:t>="</a:t>
            </a:r>
            <a:r>
              <a:rPr lang="en-US" sz="2400" b="1" dirty="0" err="1">
                <a:solidFill>
                  <a:srgbClr val="C00000"/>
                </a:solidFill>
              </a:rPr>
              <a:t>stylesheet</a:t>
            </a:r>
            <a:r>
              <a:rPr lang="en-US" sz="2400" b="1" dirty="0">
                <a:solidFill>
                  <a:srgbClr val="C00000"/>
                </a:solidFill>
              </a:rPr>
              <a:t>" type="text/</a:t>
            </a:r>
            <a:r>
              <a:rPr lang="en-US" sz="2400" b="1" dirty="0" err="1">
                <a:solidFill>
                  <a:srgbClr val="C00000"/>
                </a:solidFill>
              </a:rPr>
              <a:t>css</a:t>
            </a:r>
            <a:r>
              <a:rPr lang="en-US" sz="2400" b="1" dirty="0">
                <a:solidFill>
                  <a:srgbClr val="C00000"/>
                </a:solidFill>
              </a:rPr>
              <a:t>" </a:t>
            </a:r>
            <a:r>
              <a:rPr lang="en-US" sz="2400" b="1" dirty="0" err="1">
                <a:solidFill>
                  <a:srgbClr val="C00000"/>
                </a:solidFill>
              </a:rPr>
              <a:t>href</a:t>
            </a:r>
            <a:r>
              <a:rPr lang="en-US" sz="2400" b="1" dirty="0">
                <a:solidFill>
                  <a:srgbClr val="C00000"/>
                </a:solidFill>
              </a:rPr>
              <a:t>="mystyle.css"&gt;</a:t>
            </a:r>
            <a:r>
              <a:rPr lang="en-US" sz="2400" b="1" dirty="0" smtClean="0">
                <a:solidFill>
                  <a:srgbClr val="C00000"/>
                </a:solidFill>
              </a:rPr>
              <a:t/>
            </a:r>
            <a:br>
              <a:rPr lang="en-US" sz="2400" b="1" dirty="0" smtClean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&lt;/head&gt;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Cascading Style Sheets</a:t>
            </a:r>
          </a:p>
        </p:txBody>
      </p:sp>
      <p:sp>
        <p:nvSpPr>
          <p:cNvPr id="34969" name="Text Box 153"/>
          <p:cNvSpPr txBox="1">
            <a:spLocks noChangeArrowheads="1"/>
          </p:cNvSpPr>
          <p:nvPr/>
        </p:nvSpPr>
        <p:spPr bwMode="auto">
          <a:xfrm>
            <a:off x="914400" y="974725"/>
            <a:ext cx="79248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Pct val="7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Style </a:t>
            </a:r>
            <a:r>
              <a:rPr lang="en-US" sz="2000" b="1" dirty="0">
                <a:solidFill>
                  <a:srgbClr val="FF0000"/>
                </a:solidFill>
              </a:rPr>
              <a:t>rules can be saved in a single file called style sheet to apply               common style to many documents</a:t>
            </a:r>
          </a:p>
          <a:p>
            <a:pPr eaLnBrk="0" hangingPunct="0">
              <a:spcBef>
                <a:spcPct val="50000"/>
              </a:spcBef>
              <a:buSzPct val="7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Style </a:t>
            </a:r>
            <a:r>
              <a:rPr lang="en-US" sz="2000" b="1" dirty="0">
                <a:solidFill>
                  <a:srgbClr val="FF0000"/>
                </a:solidFill>
              </a:rPr>
              <a:t>sheet can then be imported or linked. </a:t>
            </a:r>
          </a:p>
        </p:txBody>
      </p:sp>
      <p:sp>
        <p:nvSpPr>
          <p:cNvPr id="34972" name="AutoShape 156"/>
          <p:cNvSpPr>
            <a:spLocks noChangeArrowheads="1"/>
          </p:cNvSpPr>
          <p:nvPr/>
        </p:nvSpPr>
        <p:spPr bwMode="auto">
          <a:xfrm>
            <a:off x="990600" y="2057400"/>
            <a:ext cx="6934200" cy="46482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kumimoji="0" lang="en-US" sz="1800" b="1" dirty="0">
              <a:solidFill>
                <a:srgbClr val="FF0000"/>
              </a:solidFill>
            </a:endParaRPr>
          </a:p>
          <a:p>
            <a:r>
              <a:rPr kumimoji="0" lang="en-US" sz="1800" b="1" dirty="0">
                <a:solidFill>
                  <a:srgbClr val="FF0000"/>
                </a:solidFill>
              </a:rPr>
              <a:t>&lt;HTML&gt;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&lt;HEAD&gt;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         &lt;LINK REL=STYLESHEET TYPE="TEXT/CSS"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          HREF="PATH WHERE THE STYLE SHEET IS SAVED"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&lt;/HEAD&gt;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          BODY TAGS</a:t>
            </a:r>
          </a:p>
          <a:p>
            <a:r>
              <a:rPr kumimoji="0" lang="en-US" sz="1800" b="1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34973" name="Rectangle 157"/>
          <p:cNvSpPr>
            <a:spLocks noChangeArrowheads="1"/>
          </p:cNvSpPr>
          <p:nvPr/>
        </p:nvSpPr>
        <p:spPr bwMode="auto">
          <a:xfrm>
            <a:off x="6477000" y="2209800"/>
            <a:ext cx="249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1800" b="1">
                <a:solidFill>
                  <a:srgbClr val="FF0000"/>
                </a:solidFill>
              </a:rPr>
              <a:t>REL=STYLESHEET - Relation to the external document in a style sheet.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algn="ctr"/>
            <a:r>
              <a:rPr lang="en-US" b="0">
                <a:latin typeface="HandelGothic BT" pitchFamily="82" charset="0"/>
              </a:rPr>
              <a:t>Linking Style Sheets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371600" y="1143000"/>
            <a:ext cx="2674938" cy="2057400"/>
          </a:xfrm>
          <a:prstGeom prst="rect">
            <a:avLst/>
          </a:prstGeom>
          <a:solidFill>
            <a:srgbClr val="CCFFFF"/>
          </a:soli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r>
              <a:rPr kumimoji="0" lang="en-US" sz="1600" b="1">
                <a:solidFill>
                  <a:srgbClr val="FF0000"/>
                </a:solidFill>
              </a:rPr>
              <a:t>H2 {color:limegreen;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font-family:"Arial"; 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font-size:normal;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}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.warning {color:red;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font-weight:bold; 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  font-style:italic;</a:t>
            </a:r>
          </a:p>
          <a:p>
            <a:r>
              <a:rPr kumimoji="0" lang="en-US" sz="1600" b="1">
                <a:solidFill>
                  <a:srgbClr val="FF0000"/>
                </a:solidFill>
              </a:rPr>
              <a:t>                }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28600" y="8382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</a:rPr>
              <a:t>SHEET1.CSS</a:t>
            </a:r>
            <a:endParaRPr lang="en-US" dirty="0"/>
          </a:p>
        </p:txBody>
      </p:sp>
      <p:pic>
        <p:nvPicPr>
          <p:cNvPr id="18442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14475"/>
            <a:ext cx="35433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914400" y="3276600"/>
            <a:ext cx="4419600" cy="3505200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smtClean="0">
                <a:solidFill>
                  <a:schemeClr val="tx1"/>
                </a:solidFill>
              </a:rPr>
              <a:t>&lt;!DOCTYPE HTML</a:t>
            </a:r>
            <a:r>
              <a:rPr lang="en-US" sz="1900" b="1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&lt;HEAD&gt;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&lt;TITLE&gt; Changing the Rules&lt;/TITLE&gt;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&lt;LINK REL=</a:t>
            </a:r>
            <a:r>
              <a:rPr lang="en-US" sz="1900" b="1" dirty="0" err="1">
                <a:solidFill>
                  <a:schemeClr val="tx1"/>
                </a:solidFill>
              </a:rPr>
              <a:t>stylesheet</a:t>
            </a:r>
            <a:r>
              <a:rPr lang="en-US" sz="1900" b="1" dirty="0">
                <a:solidFill>
                  <a:schemeClr val="tx1"/>
                </a:solidFill>
              </a:rPr>
              <a:t> HREF="sheet1.css" TYPE="text/</a:t>
            </a:r>
            <a:r>
              <a:rPr lang="en-US" sz="1900" b="1" dirty="0" err="1">
                <a:solidFill>
                  <a:schemeClr val="tx1"/>
                </a:solidFill>
              </a:rPr>
              <a:t>css</a:t>
            </a:r>
            <a:r>
              <a:rPr lang="en-US" sz="1900" b="1" dirty="0">
                <a:solidFill>
                  <a:schemeClr val="tx1"/>
                </a:solidFill>
              </a:rPr>
              <a:t>"&gt;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&lt;/HEAD&gt;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&lt;H2&gt;Changing the rules is fun&lt;/H2&gt;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&lt;BR&gt;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&lt;P class="warning"&gt;Changing the rules may not be such fun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&lt;H2&gt;The H2 element again&lt;P&gt;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1900" b="1" dirty="0">
                <a:solidFill>
                  <a:schemeClr val="tx1"/>
                </a:solidFill>
              </a:rPr>
              <a:t>&lt;/HTML&gt;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18444" name="AutoShape 12"/>
          <p:cNvSpPr>
            <a:spLocks noChangeArrowheads="1"/>
          </p:cNvSpPr>
          <p:nvPr/>
        </p:nvSpPr>
        <p:spPr bwMode="auto">
          <a:xfrm rot="361102">
            <a:off x="0" y="1722438"/>
            <a:ext cx="1219200" cy="3048000"/>
          </a:xfrm>
          <a:prstGeom prst="curvedRightArrow">
            <a:avLst>
              <a:gd name="adj1" fmla="val 24977"/>
              <a:gd name="adj2" fmla="val 94606"/>
              <a:gd name="adj3" fmla="val 46208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Images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ulpi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133600"/>
            <a:ext cx="4013200" cy="3581400"/>
          </a:xfrm>
        </p:spPr>
      </p:pic>
      <p:sp>
        <p:nvSpPr>
          <p:cNvPr id="5" name="TextBox 4"/>
          <p:cNvSpPr txBox="1"/>
          <p:nvPr/>
        </p:nvSpPr>
        <p:spPr>
          <a:xfrm>
            <a:off x="4724400" y="1524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Norwegian Mountain Trip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8200" y="2286000"/>
            <a:ext cx="2667000" cy="3276600"/>
            <a:chOff x="6215255" y="1752600"/>
            <a:chExt cx="2700145" cy="4724400"/>
          </a:xfrm>
        </p:grpSpPr>
        <p:sp>
          <p:nvSpPr>
            <p:cNvPr id="7" name="Rounded Rectangle 6"/>
            <p:cNvSpPr/>
            <p:nvPr/>
          </p:nvSpPr>
          <p:spPr>
            <a:xfrm>
              <a:off x="6248400" y="1752600"/>
              <a:ext cx="2667000" cy="472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Content Placeholder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5255" y="1981200"/>
              <a:ext cx="2700145" cy="394079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&lt;</a:t>
            </a:r>
            <a:r>
              <a:rPr lang="en-US" sz="3200" dirty="0" err="1" smtClean="0"/>
              <a:t>img</a:t>
            </a:r>
            <a:r>
              <a:rPr lang="en-US" sz="3200" dirty="0" smtClean="0"/>
              <a:t>&gt; Tag and the </a:t>
            </a:r>
            <a:r>
              <a:rPr lang="en-US" sz="3200" dirty="0" err="1" smtClean="0"/>
              <a:t>Src</a:t>
            </a:r>
            <a:r>
              <a:rPr lang="en-US" sz="3200" dirty="0" smtClean="0"/>
              <a:t> Attribute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HTML, images are defined with the &lt;</a:t>
            </a:r>
            <a:r>
              <a:rPr lang="en-US" dirty="0" err="1" smtClean="0"/>
              <a:t>img</a:t>
            </a:r>
            <a:r>
              <a:rPr lang="en-US" dirty="0" smtClean="0"/>
              <a:t>&gt; tag.</a:t>
            </a:r>
          </a:p>
          <a:p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 is empty, which means that it contains attributes only, and has no closing tag.</a:t>
            </a:r>
          </a:p>
          <a:p>
            <a:r>
              <a:rPr lang="en-US" dirty="0" smtClean="0"/>
              <a:t>To display an image on a page, you need to use the </a:t>
            </a:r>
            <a:r>
              <a:rPr lang="en-US" dirty="0" err="1" smtClean="0"/>
              <a:t>src</a:t>
            </a:r>
            <a:r>
              <a:rPr lang="en-US" dirty="0" smtClean="0"/>
              <a:t> attribute.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stands for "source". </a:t>
            </a:r>
          </a:p>
          <a:p>
            <a:r>
              <a:rPr lang="en-US" dirty="0" smtClean="0"/>
              <a:t>The value of the </a:t>
            </a:r>
            <a:r>
              <a:rPr lang="en-US" dirty="0" err="1" smtClean="0"/>
              <a:t>src</a:t>
            </a:r>
            <a:r>
              <a:rPr lang="en-US" dirty="0" smtClean="0"/>
              <a:t> attribute is the URL of the image you want to display.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Syntax for defining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67000"/>
            <a:ext cx="7772400" cy="2971800"/>
          </a:xfrm>
        </p:spPr>
        <p:txBody>
          <a:bodyPr/>
          <a:lstStyle/>
          <a:p>
            <a:r>
              <a:rPr lang="en-US" dirty="0" smtClean="0"/>
              <a:t>The URL points to the location where the image is stored.</a:t>
            </a:r>
          </a:p>
          <a:p>
            <a:r>
              <a:rPr lang="en-US" dirty="0" smtClean="0"/>
              <a:t>The required alt attribute specifies an alternate text for an image, if the image cannot be displayed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0" y="1447800"/>
            <a:ext cx="62484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&lt;</a:t>
            </a:r>
            <a:r>
              <a:rPr lang="en-US" sz="2400" b="1" dirty="0" err="1" smtClean="0">
                <a:solidFill>
                  <a:srgbClr val="C00000"/>
                </a:solidFill>
              </a:rPr>
              <a:t>img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src</a:t>
            </a:r>
            <a:r>
              <a:rPr lang="en-US" sz="2400" b="1" dirty="0" smtClean="0">
                <a:solidFill>
                  <a:srgbClr val="C00000"/>
                </a:solidFill>
              </a:rPr>
              <a:t>="</a:t>
            </a:r>
            <a:r>
              <a:rPr lang="en-US" sz="2400" b="1" i="1" dirty="0" err="1" smtClean="0">
                <a:solidFill>
                  <a:srgbClr val="C00000"/>
                </a:solidFill>
              </a:rPr>
              <a:t>url</a:t>
            </a:r>
            <a:r>
              <a:rPr lang="en-US" sz="2400" b="1" dirty="0" smtClean="0">
                <a:solidFill>
                  <a:srgbClr val="C00000"/>
                </a:solidFill>
              </a:rPr>
              <a:t>" alt="</a:t>
            </a:r>
            <a:r>
              <a:rPr lang="en-US" sz="2400" b="1" i="1" dirty="0" err="1" smtClean="0">
                <a:solidFill>
                  <a:srgbClr val="C00000"/>
                </a:solidFill>
              </a:rPr>
              <a:t>some_text</a:t>
            </a:r>
            <a:r>
              <a:rPr lang="en-US" sz="2400" b="1" dirty="0" smtClean="0">
                <a:solidFill>
                  <a:srgbClr val="C00000"/>
                </a:solidFill>
              </a:rPr>
              <a:t>"&gt;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/>
              <a:t>Set Height and Width of an Image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US" dirty="0" smtClean="0"/>
              <a:t>The height and width attributes are used to specify the height and width of an image.</a:t>
            </a:r>
          </a:p>
          <a:p>
            <a:r>
              <a:rPr lang="en-US" dirty="0" smtClean="0"/>
              <a:t>The attribute values are specified in pixels by default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400" y="4038600"/>
            <a:ext cx="88392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</a:rPr>
              <a:t>img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src</a:t>
            </a:r>
            <a:r>
              <a:rPr lang="en-US" sz="2400" b="1" dirty="0">
                <a:solidFill>
                  <a:srgbClr val="C00000"/>
                </a:solidFill>
              </a:rPr>
              <a:t>="smiley.gif" alt="Smiley face" width="</a:t>
            </a:r>
            <a:r>
              <a:rPr lang="en-US" sz="2400" b="1" dirty="0" smtClean="0">
                <a:solidFill>
                  <a:srgbClr val="C00000"/>
                </a:solidFill>
              </a:rPr>
              <a:t>42” height</a:t>
            </a:r>
            <a:r>
              <a:rPr lang="en-US" sz="2400" b="1" dirty="0">
                <a:solidFill>
                  <a:srgbClr val="C00000"/>
                </a:solidFill>
              </a:rPr>
              <a:t>="42"&gt;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Blocks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/>
          <a:lstStyle/>
          <a:p>
            <a:r>
              <a:rPr lang="en-US" dirty="0" smtClean="0"/>
              <a:t>HTML elements can be grouped together with &lt;div&gt; and &lt;span&gt;.</a:t>
            </a:r>
          </a:p>
          <a:p>
            <a:r>
              <a:rPr lang="en-US" dirty="0" smtClean="0"/>
              <a:t>Most HTML elements are defined as </a:t>
            </a:r>
            <a:r>
              <a:rPr lang="en-US" b="1" dirty="0" smtClean="0"/>
              <a:t>block level</a:t>
            </a:r>
            <a:r>
              <a:rPr lang="en-US" dirty="0" smtClean="0"/>
              <a:t> elements or as </a:t>
            </a:r>
            <a:r>
              <a:rPr lang="en-US" b="1" dirty="0" smtClean="0"/>
              <a:t>inline</a:t>
            </a:r>
            <a:r>
              <a:rPr lang="en-US" dirty="0" smtClean="0"/>
              <a:t> elements.</a:t>
            </a:r>
          </a:p>
          <a:p>
            <a:r>
              <a:rPr lang="en-US" dirty="0" smtClean="0"/>
              <a:t>Block level elements normally start (and end) with a new line when displayed in a browser.</a:t>
            </a:r>
          </a:p>
          <a:p>
            <a:r>
              <a:rPr lang="en-US" dirty="0" smtClean="0"/>
              <a:t>Examples: &lt;h1&gt;, &lt;p&gt;, &lt;</a:t>
            </a:r>
            <a:r>
              <a:rPr lang="en-US" dirty="0" err="1" smtClean="0"/>
              <a:t>ul</a:t>
            </a:r>
            <a:r>
              <a:rPr lang="en-US" dirty="0" smtClean="0"/>
              <a:t>&gt;, &lt;table&gt;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067800" cy="11430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Phases of developing </a:t>
            </a:r>
            <a:br>
              <a:rPr lang="en-US" sz="4400" b="1" dirty="0">
                <a:latin typeface="HandelGothic BT" pitchFamily="82" charset="0"/>
              </a:rPr>
            </a:br>
            <a:r>
              <a:rPr lang="en-US" sz="4400" b="1" dirty="0">
                <a:latin typeface="HandelGothic BT" pitchFamily="82" charset="0"/>
              </a:rPr>
              <a:t>a Web site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696200" cy="31242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The web site can span various phases :</a:t>
            </a:r>
          </a:p>
          <a:p>
            <a:r>
              <a:rPr lang="en-US" dirty="0"/>
              <a:t>Design Phase</a:t>
            </a:r>
          </a:p>
          <a:p>
            <a:r>
              <a:rPr lang="en-US" dirty="0"/>
              <a:t>Development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Inline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572000"/>
          </a:xfrm>
        </p:spPr>
        <p:txBody>
          <a:bodyPr/>
          <a:lstStyle/>
          <a:p>
            <a:r>
              <a:rPr lang="en-US" dirty="0" smtClean="0"/>
              <a:t>Inline elements are normally displayed without starting a new line.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Examples: &lt;b&gt;, &lt;td&gt;, &lt;a&gt;,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62000"/>
          </a:xfrm>
        </p:spPr>
        <p:txBody>
          <a:bodyPr/>
          <a:lstStyle/>
          <a:p>
            <a:r>
              <a:rPr lang="en-US" dirty="0" smtClean="0"/>
              <a:t>The HTML &lt;div&gt;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7724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The HTML &lt;div&gt; element is a block level element that can be used as a container for grouping other HTML elements.</a:t>
            </a:r>
          </a:p>
          <a:p>
            <a:r>
              <a:rPr lang="en-US" dirty="0" smtClean="0"/>
              <a:t>It is a block level element, the browser will display a line break before and after it.</a:t>
            </a:r>
          </a:p>
          <a:p>
            <a:r>
              <a:rPr lang="en-US" dirty="0" smtClean="0"/>
              <a:t>When used together with CSS, the &lt;div&gt; element can be used to set style attributes to large blocks of content.</a:t>
            </a:r>
          </a:p>
          <a:p>
            <a:r>
              <a:rPr lang="en-US" dirty="0" smtClean="0"/>
              <a:t>Defines a section in a document (block-level)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&lt;div&gt;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common use of the &lt;div&gt; element, is for document layout. </a:t>
            </a:r>
          </a:p>
          <a:p>
            <a:r>
              <a:rPr lang="en-US" dirty="0" smtClean="0"/>
              <a:t>It replaces the "old way" of defining layout using tables.</a:t>
            </a:r>
          </a:p>
          <a:p>
            <a:r>
              <a:rPr lang="en-US" dirty="0" smtClean="0"/>
              <a:t> Using &lt;table&gt; elements for layout is not the correct use of &lt;table&gt;.</a:t>
            </a:r>
          </a:p>
          <a:p>
            <a:r>
              <a:rPr lang="en-US" dirty="0" smtClean="0"/>
              <a:t> The purpose of the &lt;table&gt; element is to display tabular data.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HTML &lt;span&gt;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Defines a section in a document (inline)</a:t>
            </a:r>
          </a:p>
          <a:p>
            <a:r>
              <a:rPr lang="en-US" dirty="0" smtClean="0"/>
              <a:t>The HTML &lt;span&gt; element is an inline element that can be used as a container for text.</a:t>
            </a:r>
          </a:p>
          <a:p>
            <a:r>
              <a:rPr lang="en-US" dirty="0" smtClean="0"/>
              <a:t>The &lt;span&gt; element has no special meaning.</a:t>
            </a:r>
          </a:p>
          <a:p>
            <a:r>
              <a:rPr lang="en-US" dirty="0" smtClean="0"/>
              <a:t>When used together with CSS, the &lt;span&gt; element can be used to set style attributes to parts of the text.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 Layouts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Web page layout is very important to make your website look good.</a:t>
            </a:r>
          </a:p>
          <a:p>
            <a:r>
              <a:rPr lang="en-US" dirty="0" smtClean="0"/>
              <a:t>Design your webpage layout very carefully.</a:t>
            </a:r>
          </a:p>
          <a:p>
            <a:r>
              <a:rPr lang="en-US" dirty="0" smtClean="0"/>
              <a:t>Most websites have put their content in multiple columns (formatted like a magazine or newspaper).</a:t>
            </a:r>
          </a:p>
          <a:p>
            <a:r>
              <a:rPr lang="en-US" dirty="0" smtClean="0"/>
              <a:t>Multiple columns are created by using &lt;div&gt; or &lt;table&gt; elements. </a:t>
            </a:r>
          </a:p>
          <a:p>
            <a:r>
              <a:rPr lang="en-US" dirty="0" smtClean="0"/>
              <a:t>CSS are used to position elements, or to create backgrounds or colorful look for the pages.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HTML Layouts - Using &lt;div&gt; Elements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en-US" dirty="0" smtClean="0"/>
              <a:t>The div element is a block level element used for grouping HTML elements.</a:t>
            </a:r>
          </a:p>
          <a:p>
            <a:r>
              <a:rPr lang="en-US" dirty="0" smtClean="0"/>
              <a:t>The biggest advantage of using CSS is that, if you place the CSS code in an external style sheet, your site becomes MUCH EASIER to maintain.</a:t>
            </a:r>
          </a:p>
          <a:p>
            <a:r>
              <a:rPr lang="en-US" dirty="0" smtClean="0"/>
              <a:t> You can change the layout of all your pages by editing one file.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- Templates</a:t>
            </a:r>
            <a:endParaRPr lang="en-US" dirty="0"/>
          </a:p>
        </p:txBody>
      </p:sp>
      <p:pic>
        <p:nvPicPr>
          <p:cNvPr id="5" name="Content Placeholder 4" descr="lyt1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3276600" cy="3581399"/>
          </a:xfrm>
        </p:spPr>
      </p:pic>
      <p:pic>
        <p:nvPicPr>
          <p:cNvPr id="6" name="Content Placeholder 5" descr="lyt2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95800" y="1828800"/>
            <a:ext cx="40386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4876800" cy="639763"/>
          </a:xfrm>
        </p:spPr>
        <p:txBody>
          <a:bodyPr/>
          <a:lstStyle/>
          <a:p>
            <a:pPr algn="ctr"/>
            <a:r>
              <a:rPr lang="en-US" sz="6000" b="1" dirty="0">
                <a:latin typeface="HandelGothic BT" pitchFamily="82" charset="0"/>
              </a:rPr>
              <a:t>Forms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005138"/>
            <a:ext cx="388620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2819400" y="3733800"/>
            <a:ext cx="3505200" cy="2133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6324600" y="4343400"/>
            <a:ext cx="12954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7620000" y="3816350"/>
            <a:ext cx="1219200" cy="83185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Form Fields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838200" y="1371600"/>
            <a:ext cx="70373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A form is a collection  of fields on a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858000" cy="990600"/>
          </a:xfrm>
        </p:spPr>
        <p:txBody>
          <a:bodyPr/>
          <a:lstStyle/>
          <a:p>
            <a:pPr algn="ctr"/>
            <a:r>
              <a:rPr lang="en-US" sz="5400" b="1" dirty="0">
                <a:latin typeface="HandelGothic BT" pitchFamily="82" charset="0"/>
              </a:rPr>
              <a:t>Form Handler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162800" cy="4419600"/>
          </a:xfrm>
        </p:spPr>
        <p:txBody>
          <a:bodyPr/>
          <a:lstStyle/>
          <a:p>
            <a:r>
              <a:rPr lang="en-US" dirty="0"/>
              <a:t>Form handler collects information from the form. It is used to:</a:t>
            </a:r>
          </a:p>
          <a:p>
            <a:pPr lvl="1"/>
            <a:r>
              <a:rPr kumimoji="0" lang="en-US" b="1" dirty="0">
                <a:solidFill>
                  <a:srgbClr val="0000FF"/>
                </a:solidFill>
              </a:rPr>
              <a:t>Store the data submitted by the user into a text file. The data can be retrieved as and when required.</a:t>
            </a:r>
          </a:p>
          <a:p>
            <a:pPr lvl="1"/>
            <a:r>
              <a:rPr kumimoji="0" lang="en-US" b="1" dirty="0">
                <a:solidFill>
                  <a:srgbClr val="0000FF"/>
                </a:solidFill>
              </a:rPr>
              <a:t>Update a database with the data submitted by the user.</a:t>
            </a:r>
          </a:p>
          <a:p>
            <a:pPr lvl="1"/>
            <a:r>
              <a:rPr kumimoji="0" lang="en-US" b="1" dirty="0">
                <a:solidFill>
                  <a:srgbClr val="0000FF"/>
                </a:solidFill>
              </a:rPr>
              <a:t>Post the data on a Web page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705600" cy="6858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Creating Forms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1641475"/>
            <a:ext cx="3429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990033"/>
                </a:solidFill>
              </a:rPr>
              <a:t>Forms are classified into three: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990033"/>
                </a:solidFill>
              </a:rPr>
              <a:t> Form Header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990033"/>
                </a:solidFill>
              </a:rPr>
              <a:t> Input Fields</a:t>
            </a:r>
          </a:p>
          <a:p>
            <a:pPr>
              <a:buClr>
                <a:schemeClr val="hlink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990033"/>
                </a:solidFill>
              </a:rPr>
              <a:t> Action Buttons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0" y="1524000"/>
            <a:ext cx="5181600" cy="4495800"/>
          </a:xfr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	&lt;Form&gt;….&lt;/Form&gt; tag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/>
              <a:t>Syntax:</a:t>
            </a: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&lt;HTML&gt;</a:t>
            </a: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	&lt;BODY&gt;</a:t>
            </a: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		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</a:rPr>
              <a:t>&lt;FORM&gt;</a:t>
            </a:r>
            <a:endParaRPr lang="en-US" sz="2800" b="1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	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Form Elements</a:t>
            </a:r>
            <a:endParaRPr lang="en-US" sz="2800" b="1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		</a:t>
            </a:r>
            <a:r>
              <a:rPr lang="en-US" sz="2800" b="1">
                <a:solidFill>
                  <a:srgbClr val="0000FF"/>
                </a:solidFill>
                <a:latin typeface="Courier New" pitchFamily="49" charset="0"/>
              </a:rPr>
              <a:t>&lt;/FORM&gt;</a:t>
            </a:r>
            <a:endParaRPr lang="en-US" sz="2800" b="1">
              <a:latin typeface="Courier New" pitchFamily="49" charset="0"/>
            </a:endParaRP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	&lt;/BODY&gt;</a:t>
            </a:r>
          </a:p>
          <a:p>
            <a:pPr algn="just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Courier New" pitchFamily="49" charset="0"/>
              </a:rPr>
              <a:t>	&lt;HTML&gt;</a:t>
            </a:r>
            <a:endParaRPr lang="en-US" sz="28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96000" cy="12192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The Design Phase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96200" cy="42672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/>
              <a:t>The design phase covers :</a:t>
            </a:r>
          </a:p>
          <a:p>
            <a:r>
              <a:rPr lang="en-US" dirty="0"/>
              <a:t>The Goals and Objectives</a:t>
            </a:r>
          </a:p>
          <a:p>
            <a:r>
              <a:rPr lang="en-US" dirty="0"/>
              <a:t>Target Audience</a:t>
            </a:r>
          </a:p>
          <a:p>
            <a:r>
              <a:rPr lang="en-US" dirty="0"/>
              <a:t>Storyboarding</a:t>
            </a:r>
          </a:p>
          <a:p>
            <a:r>
              <a:rPr lang="en-US" dirty="0"/>
              <a:t>Organize your information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315200" cy="8382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Creating Form Header</a:t>
            </a:r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133600"/>
            <a:ext cx="4191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7086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Example- creating a simple form header using &lt;Caption&gt; Tag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838200" y="3733800"/>
            <a:ext cx="3276600" cy="838200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28600" y="2133600"/>
            <a:ext cx="4495800" cy="367188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1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&lt;HTML&gt;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&lt;HEAD&gt;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&lt;TITLE&gt; Application Form &lt;/TITLE&gt;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&lt;/HEAD&gt;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&lt;BODY </a:t>
            </a:r>
            <a:r>
              <a:rPr kumimoji="0" lang="en-US" sz="1800" b="1" dirty="0" err="1">
                <a:solidFill>
                  <a:schemeClr val="tx1">
                    <a:lumMod val="95000"/>
                  </a:schemeClr>
                </a:solidFill>
              </a:rPr>
              <a:t>bgcolor</a:t>
            </a:r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="gray" 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&lt;TABLE </a:t>
            </a:r>
            <a:r>
              <a:rPr kumimoji="0" lang="en-US" sz="1800" b="1" dirty="0" err="1">
                <a:solidFill>
                  <a:schemeClr val="tx1">
                    <a:lumMod val="95000"/>
                  </a:schemeClr>
                </a:solidFill>
              </a:rPr>
              <a:t>CellPadding</a:t>
            </a:r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=10 Width="700"&gt;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&lt;CENTER&gt;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&lt;CAPTION ALIGN="TOP"&gt;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&lt;H2&gt;APPLICATION FORM&lt;/H2&gt;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&lt;/CAPTION&gt;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&lt;/CENTER&gt;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&lt;/TABLE&gt;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&lt;/HTML&gt;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3429000" y="1524000"/>
            <a:ext cx="3657600" cy="457200"/>
          </a:xfrm>
          <a:prstGeom prst="curvedDownArrow">
            <a:avLst>
              <a:gd name="adj1" fmla="val 160000"/>
              <a:gd name="adj2" fmla="val 320000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1828800" y="5181600"/>
            <a:ext cx="2514600" cy="1371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rgbClr val="FF3300"/>
                </a:solidFill>
              </a:rPr>
              <a:t>Form Elements are </a:t>
            </a:r>
          </a:p>
          <a:p>
            <a:pPr algn="ctr" eaLnBrk="0" hangingPunct="0"/>
            <a:r>
              <a:rPr lang="en-US" sz="2000" b="1">
                <a:solidFill>
                  <a:srgbClr val="FF3300"/>
                </a:solidFill>
              </a:rPr>
              <a:t>added using Table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477000" cy="762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Text Input Type</a:t>
            </a:r>
          </a:p>
        </p:txBody>
      </p:sp>
      <p:sp>
        <p:nvSpPr>
          <p:cNvPr id="63491" name="AutoShape 3"/>
          <p:cNvSpPr>
            <a:spLocks noChangeAspect="1" noChangeArrowheads="1"/>
          </p:cNvSpPr>
          <p:nvPr/>
        </p:nvSpPr>
        <p:spPr bwMode="auto">
          <a:xfrm>
            <a:off x="2695575" y="1495425"/>
            <a:ext cx="3752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81000" y="1371600"/>
            <a:ext cx="4648200" cy="3834576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Example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endParaRPr lang="en-US" b="1" dirty="0">
              <a:solidFill>
                <a:srgbClr val="0000FF"/>
              </a:solidFill>
            </a:endParaRP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&lt;FORM&gt; 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&lt;FONT FACE="COURIER NEW"&gt;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&lt;FONT SIZE="4"&gt;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&lt;TR&gt;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&lt;TD&gt;First Name&lt;/TD&gt;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&lt;TD&gt;&lt;INPUT TYPE = "TEXT" 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NAME = "EName1" 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SIZE = "30" 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MAXLENGTH = "30" 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VALUE = ""&gt;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&lt;/TD&gt;</a:t>
            </a:r>
          </a:p>
          <a:p>
            <a:r>
              <a:rPr kumimoji="0" lang="en-US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&lt;/TR&gt;</a:t>
            </a:r>
            <a:endParaRPr lang="en-US" b="1" dirty="0">
              <a:solidFill>
                <a:schemeClr val="tx1">
                  <a:lumMod val="9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114800" y="3657600"/>
            <a:ext cx="3048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9600" b="1">
                <a:solidFill>
                  <a:schemeClr val="bg2"/>
                </a:solidFill>
              </a:rPr>
              <a:t>}</a:t>
            </a:r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 flipV="1">
            <a:off x="4419600" y="4724400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4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262313"/>
            <a:ext cx="510540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 rot="1262250">
            <a:off x="4603750" y="2062163"/>
            <a:ext cx="2057400" cy="990600"/>
          </a:xfrm>
          <a:prstGeom prst="curvedDownArrow">
            <a:avLst>
              <a:gd name="adj1" fmla="val 41538"/>
              <a:gd name="adj2" fmla="val 8307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762000"/>
          </a:xfrm>
        </p:spPr>
        <p:txBody>
          <a:bodyPr/>
          <a:lstStyle/>
          <a:p>
            <a:pPr algn="ctr"/>
            <a:r>
              <a:rPr lang="en-US" sz="4000" b="0" dirty="0">
                <a:latin typeface="HandelGothic BT" pitchFamily="82" charset="0"/>
              </a:rPr>
              <a:t> </a:t>
            </a:r>
            <a:r>
              <a:rPr lang="en-US" sz="4400" b="1" dirty="0">
                <a:latin typeface="HandelGothic BT" pitchFamily="82" charset="0"/>
              </a:rPr>
              <a:t>Checkbox Input Type</a:t>
            </a:r>
            <a:endParaRPr lang="en-US" sz="4000" b="1" dirty="0">
              <a:latin typeface="HandelGothic BT" pitchFamily="82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4038600" cy="3700463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&lt;TR&gt;</a:t>
            </a:r>
          </a:p>
          <a:p>
            <a:pPr algn="just"/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&lt;TD&gt;Education&lt;/TD&gt;</a:t>
            </a:r>
          </a:p>
          <a:p>
            <a:pPr algn="just"/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&lt;TD&gt;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&lt;INPUT TYPE = "CHECKBOX"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NAME = "Education"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VALUE = "Graduate” CHECKED&gt;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                Graduate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&lt;INPUT TYPE = "CHECKBOX"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NAME = "Education"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VALUE = "Post Graduate"&gt;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                         Post Graduate</a:t>
            </a:r>
          </a:p>
          <a:p>
            <a:pPr algn="just"/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&lt;/TD&gt;</a:t>
            </a:r>
          </a:p>
          <a:p>
            <a:pPr algn="just"/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  <a:latin typeface="Arial Narrow" pitchFamily="34" charset="0"/>
              </a:rPr>
              <a:t>&lt;/TR&gt;</a:t>
            </a:r>
            <a:endParaRPr lang="en-US" sz="1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52575"/>
            <a:ext cx="43434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7" name="AutoShape 5"/>
          <p:cNvSpPr>
            <a:spLocks noChangeArrowheads="1"/>
          </p:cNvSpPr>
          <p:nvPr/>
        </p:nvSpPr>
        <p:spPr bwMode="auto">
          <a:xfrm rot="-959281">
            <a:off x="4110038" y="5027613"/>
            <a:ext cx="2430462" cy="860425"/>
          </a:xfrm>
          <a:prstGeom prst="curvedUpArrow">
            <a:avLst>
              <a:gd name="adj1" fmla="val 56494"/>
              <a:gd name="adj2" fmla="val 112989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Radio Button Input Type</a:t>
            </a:r>
          </a:p>
        </p:txBody>
      </p:sp>
      <p:sp>
        <p:nvSpPr>
          <p:cNvPr id="65539" name="AutoShape 3"/>
          <p:cNvSpPr>
            <a:spLocks noChangeAspect="1" noChangeArrowheads="1"/>
          </p:cNvSpPr>
          <p:nvPr/>
        </p:nvSpPr>
        <p:spPr bwMode="auto">
          <a:xfrm>
            <a:off x="2533650" y="2135188"/>
            <a:ext cx="40767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0" name="AutoShape 4"/>
          <p:cNvSpPr>
            <a:spLocks noChangeAspect="1" noChangeArrowheads="1"/>
          </p:cNvSpPr>
          <p:nvPr/>
        </p:nvSpPr>
        <p:spPr bwMode="auto">
          <a:xfrm>
            <a:off x="2695575" y="1735138"/>
            <a:ext cx="37528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AutoShape 5"/>
          <p:cNvSpPr>
            <a:spLocks noChangeAspect="1" noChangeArrowheads="1"/>
          </p:cNvSpPr>
          <p:nvPr/>
        </p:nvSpPr>
        <p:spPr bwMode="auto">
          <a:xfrm>
            <a:off x="2695575" y="1735138"/>
            <a:ext cx="37528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AutoShape 6"/>
          <p:cNvSpPr>
            <a:spLocks noChangeAspect="1" noChangeArrowheads="1"/>
          </p:cNvSpPr>
          <p:nvPr/>
        </p:nvSpPr>
        <p:spPr bwMode="auto">
          <a:xfrm>
            <a:off x="2695575" y="1735138"/>
            <a:ext cx="37528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3" name="AutoShape 7"/>
          <p:cNvSpPr>
            <a:spLocks noChangeAspect="1" noChangeArrowheads="1"/>
          </p:cNvSpPr>
          <p:nvPr/>
        </p:nvSpPr>
        <p:spPr bwMode="auto">
          <a:xfrm>
            <a:off x="2628900" y="2197100"/>
            <a:ext cx="3886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4" name="AutoShape 8"/>
          <p:cNvSpPr>
            <a:spLocks noChangeAspect="1" noChangeArrowheads="1"/>
          </p:cNvSpPr>
          <p:nvPr/>
        </p:nvSpPr>
        <p:spPr bwMode="auto">
          <a:xfrm>
            <a:off x="2690813" y="2225675"/>
            <a:ext cx="37623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5" name="AutoShape 9"/>
          <p:cNvSpPr>
            <a:spLocks noChangeAspect="1" noChangeArrowheads="1"/>
          </p:cNvSpPr>
          <p:nvPr/>
        </p:nvSpPr>
        <p:spPr bwMode="auto">
          <a:xfrm>
            <a:off x="2938463" y="1949450"/>
            <a:ext cx="326707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304800" y="3276600"/>
            <a:ext cx="4495800" cy="315118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&lt;TR&gt;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&lt;TD&gt;Gender&lt;/TD&gt;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&lt;TD&gt;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&lt;INPUT TYPE ="RADIO"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    NAME = "Gender"      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    VALUE = "Male" CHECKED&gt; Male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&lt;INPUT TYPE = "RADIO”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    NAME = "Gender"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        VALUE = "Female" &gt; Female 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&lt;/TD&gt;</a:t>
            </a:r>
          </a:p>
          <a:p>
            <a:r>
              <a:rPr kumimoji="0" lang="en-US" sz="1800" b="1" dirty="0">
                <a:solidFill>
                  <a:schemeClr val="tx1">
                    <a:lumMod val="95000"/>
                  </a:schemeClr>
                </a:solidFill>
              </a:rPr>
              <a:t>&lt;/TR&gt;</a:t>
            </a:r>
          </a:p>
        </p:txBody>
      </p:sp>
      <p:pic>
        <p:nvPicPr>
          <p:cNvPr id="6554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116013"/>
            <a:ext cx="5257800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548" name="AutoShape 12"/>
          <p:cNvSpPr>
            <a:spLocks noChangeArrowheads="1"/>
          </p:cNvSpPr>
          <p:nvPr/>
        </p:nvSpPr>
        <p:spPr bwMode="auto">
          <a:xfrm rot="-1738760">
            <a:off x="4878388" y="4794250"/>
            <a:ext cx="1752600" cy="1371600"/>
          </a:xfrm>
          <a:prstGeom prst="curvedUpArrow">
            <a:avLst>
              <a:gd name="adj1" fmla="val 25556"/>
              <a:gd name="adj2" fmla="val 51111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175" y="152400"/>
            <a:ext cx="8915400" cy="6096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Password Input Type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429000"/>
            <a:ext cx="3733800" cy="2971800"/>
          </a:xfrm>
          <a:ln w="38100">
            <a:solidFill>
              <a:schemeClr val="bg2"/>
            </a:solidFill>
          </a:ln>
        </p:spPr>
        <p:txBody>
          <a:bodyPr>
            <a:normAutofit fontScale="92500"/>
          </a:bodyPr>
          <a:lstStyle/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&lt;TR&gt;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&lt;TD&gt;Salary&lt;/TD&gt;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&lt;TD&gt;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&lt;INPUT TYPE = PASSWORD" NAME= "Salary"  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  SIZE = "10"&gt;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&lt;/TD&gt;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urier New" pitchFamily="49" charset="0"/>
              </a:rPr>
              <a:t>&lt;/TR&gt;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990600"/>
            <a:ext cx="5133975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6565" name="AutoShape 5"/>
          <p:cNvSpPr>
            <a:spLocks noChangeArrowheads="1"/>
          </p:cNvSpPr>
          <p:nvPr/>
        </p:nvSpPr>
        <p:spPr bwMode="auto">
          <a:xfrm rot="-836544">
            <a:off x="4076700" y="4491038"/>
            <a:ext cx="2362200" cy="1676400"/>
          </a:xfrm>
          <a:prstGeom prst="curvedUpArrow">
            <a:avLst>
              <a:gd name="adj1" fmla="val 28182"/>
              <a:gd name="adj2" fmla="val 56364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400800" cy="7620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Multiple Line Text Input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4419600" cy="4419600"/>
          </a:xfr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60000"/>
              </a:lnSpc>
              <a:buClr>
                <a:srgbClr val="CC0000"/>
              </a:buClr>
              <a:buFont typeface="Monotype Sorts" charset="0"/>
              <a:buNone/>
            </a:pPr>
            <a:endParaRPr lang="en-US" sz="2400" b="1"/>
          </a:p>
          <a:p>
            <a:pPr>
              <a:buClr>
                <a:srgbClr val="CC0000"/>
              </a:buClr>
            </a:pPr>
            <a:r>
              <a:rPr lang="en-US" sz="2400" b="1"/>
              <a:t>&lt;TEXTAREA&gt;…... &lt;TEXTAREA&gt; Tag</a:t>
            </a:r>
          </a:p>
          <a:p>
            <a:pPr>
              <a:lnSpc>
                <a:spcPct val="30000"/>
              </a:lnSpc>
              <a:buClr>
                <a:srgbClr val="CC0000"/>
              </a:buClr>
            </a:pPr>
            <a:endParaRPr lang="en-US" sz="2400" b="1"/>
          </a:p>
          <a:p>
            <a:pPr>
              <a:buClr>
                <a:srgbClr val="CC0000"/>
              </a:buClr>
            </a:pPr>
            <a:r>
              <a:rPr lang="en-US" sz="2400" b="1">
                <a:solidFill>
                  <a:srgbClr val="CC0000"/>
                </a:solidFill>
              </a:rPr>
              <a:t>TEXTAREA Tag Attributes</a:t>
            </a:r>
          </a:p>
          <a:p>
            <a:pPr>
              <a:lnSpc>
                <a:spcPct val="30000"/>
              </a:lnSpc>
              <a:buFont typeface="Monotype Sorts" charset="0"/>
              <a:buNone/>
            </a:pPr>
            <a:endParaRPr lang="en-US" sz="2400" b="1"/>
          </a:p>
          <a:p>
            <a:pPr lvl="1">
              <a:buClr>
                <a:schemeClr val="bg2"/>
              </a:buClr>
              <a:buSzPct val="50000"/>
            </a:pPr>
            <a:r>
              <a:rPr lang="en-US" sz="2000" b="1">
                <a:solidFill>
                  <a:srgbClr val="0000FF"/>
                </a:solidFill>
              </a:rPr>
              <a:t>Rows</a:t>
            </a:r>
          </a:p>
          <a:p>
            <a:pPr lvl="1">
              <a:buClr>
                <a:schemeClr val="bg2"/>
              </a:buClr>
              <a:buSzPct val="50000"/>
            </a:pPr>
            <a:r>
              <a:rPr lang="en-US" sz="2000" b="1">
                <a:solidFill>
                  <a:srgbClr val="0000FF"/>
                </a:solidFill>
              </a:rPr>
              <a:t>Cols</a:t>
            </a:r>
          </a:p>
          <a:p>
            <a:pPr lvl="1">
              <a:buClr>
                <a:schemeClr val="bg2"/>
              </a:buClr>
              <a:buSzPct val="50000"/>
            </a:pPr>
            <a:r>
              <a:rPr lang="en-US" sz="2000" b="1">
                <a:solidFill>
                  <a:srgbClr val="0000FF"/>
                </a:solidFill>
              </a:rPr>
              <a:t>Wrap</a:t>
            </a:r>
          </a:p>
          <a:p>
            <a:pPr lvl="1">
              <a:lnSpc>
                <a:spcPct val="20000"/>
              </a:lnSpc>
              <a:buFont typeface="Monotype Sorts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1800" b="1">
                <a:solidFill>
                  <a:srgbClr val="CC0000"/>
                </a:solidFill>
              </a:rPr>
              <a:t>OFF</a:t>
            </a:r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1800" b="1">
                <a:solidFill>
                  <a:srgbClr val="CC0000"/>
                </a:solidFill>
              </a:rPr>
              <a:t>VIRTUAL</a:t>
            </a:r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1800" b="1">
                <a:solidFill>
                  <a:srgbClr val="CC0000"/>
                </a:solidFill>
              </a:rPr>
              <a:t>PHYSICAL</a:t>
            </a:r>
            <a:endParaRPr lang="en-US"/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None/>
            </a:pPr>
            <a:endParaRPr lang="en-US"/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4191000" y="2819400"/>
            <a:ext cx="3581400" cy="28194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648200" y="3276600"/>
            <a:ext cx="31242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CC0000"/>
                </a:solidFill>
              </a:rPr>
              <a:t>Syntax</a:t>
            </a:r>
            <a:endParaRPr lang="en-US"/>
          </a:p>
          <a:p>
            <a:pPr eaLnBrk="0" hangingPunct="0">
              <a:spcBef>
                <a:spcPct val="50000"/>
              </a:spcBef>
            </a:pPr>
            <a:r>
              <a:rPr kumimoji="0" lang="en-US" b="1">
                <a:solidFill>
                  <a:srgbClr val="0000FF"/>
                </a:solidFill>
                <a:latin typeface="Courier New" pitchFamily="49" charset="0"/>
              </a:rPr>
              <a:t>&lt;TEXTAREA  ROWS=” “ COLS=” “ WRAP=”</a:t>
            </a:r>
            <a:r>
              <a:rPr kumimoji="0" lang="en-US">
                <a:solidFill>
                  <a:srgbClr val="0000FF"/>
                </a:solidFill>
                <a:latin typeface="Courier New" pitchFamily="49" charset="0"/>
              </a:rPr>
              <a:t> “</a:t>
            </a:r>
            <a:endParaRPr kumimoji="0" lang="en-US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5410200" cy="838200"/>
          </a:xfrm>
        </p:spPr>
        <p:txBody>
          <a:bodyPr/>
          <a:lstStyle/>
          <a:p>
            <a:pPr algn="ctr"/>
            <a:r>
              <a:rPr lang="en-US" sz="4400" b="1" dirty="0">
                <a:latin typeface="HandelGothic BT" pitchFamily="82" charset="0"/>
              </a:rPr>
              <a:t>Pull Down Menus</a:t>
            </a:r>
          </a:p>
        </p:txBody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5791200" cy="5105400"/>
          </a:xfr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path path="rect">
              <a:fillToRect r="100000" b="100000"/>
            </a:path>
          </a:gradFill>
          <a:ln>
            <a:solidFill>
              <a:schemeClr val="tx1"/>
            </a:solidFill>
          </a:ln>
        </p:spPr>
        <p:txBody>
          <a:bodyPr/>
          <a:lstStyle/>
          <a:p>
            <a:endParaRPr lang="en-US" sz="2400" b="1"/>
          </a:p>
          <a:p>
            <a:pPr>
              <a:buClr>
                <a:srgbClr val="FF0000"/>
              </a:buClr>
            </a:pPr>
            <a:r>
              <a:rPr lang="en-US" sz="2400" b="1"/>
              <a:t>&lt;SELECT&gt;……&lt;/SELECT&gt; Tag</a:t>
            </a:r>
          </a:p>
          <a:p>
            <a:pPr lvl="1">
              <a:lnSpc>
                <a:spcPct val="30000"/>
              </a:lnSpc>
              <a:buClr>
                <a:srgbClr val="FF0000"/>
              </a:buClr>
              <a:buSzPct val="50000"/>
              <a:buFont typeface="Monotype Sorts" charset="0"/>
              <a:buNone/>
            </a:pPr>
            <a:endParaRPr lang="en-US" sz="2400" b="1">
              <a:solidFill>
                <a:schemeClr val="bg2"/>
              </a:solidFill>
            </a:endParaRPr>
          </a:p>
          <a:p>
            <a:pPr lvl="1">
              <a:buClr>
                <a:srgbClr val="FF0000"/>
              </a:buClr>
              <a:buSzPct val="50000"/>
            </a:pPr>
            <a:r>
              <a:rPr lang="en-US" b="1">
                <a:solidFill>
                  <a:srgbClr val="CC0000"/>
                </a:solidFill>
              </a:rPr>
              <a:t>&lt;OPTION&gt;…..&lt;/OPTION&gt; Tag</a:t>
            </a:r>
          </a:p>
          <a:p>
            <a:pPr lvl="1">
              <a:lnSpc>
                <a:spcPct val="30000"/>
              </a:lnSpc>
              <a:buClr>
                <a:srgbClr val="FF0000"/>
              </a:buClr>
              <a:buSzPct val="50000"/>
              <a:buFont typeface="Monotype Sorts" charset="0"/>
              <a:buNone/>
            </a:pPr>
            <a:endParaRPr lang="en-US" b="1">
              <a:solidFill>
                <a:srgbClr val="CC0000"/>
              </a:solidFill>
            </a:endParaRPr>
          </a:p>
          <a:p>
            <a:pPr lvl="3">
              <a:lnSpc>
                <a:spcPct val="0"/>
              </a:lnSpc>
              <a:buClr>
                <a:srgbClr val="FF0000"/>
              </a:buClr>
              <a:buSzPct val="50000"/>
              <a:buFont typeface="Wingdings" pitchFamily="2" charset="2"/>
              <a:buNone/>
            </a:pPr>
            <a:endParaRPr lang="en-US" sz="2400" b="1" i="1">
              <a:solidFill>
                <a:srgbClr val="CC0066"/>
              </a:solidFill>
            </a:endParaRPr>
          </a:p>
          <a:p>
            <a:pPr lvl="3">
              <a:lnSpc>
                <a:spcPct val="0"/>
              </a:lnSpc>
              <a:buClr>
                <a:srgbClr val="FF0000"/>
              </a:buClr>
              <a:buSzPct val="50000"/>
              <a:buFont typeface="Wingdings" pitchFamily="2" charset="2"/>
              <a:buNone/>
            </a:pPr>
            <a:endParaRPr lang="en-US" sz="1600" b="1"/>
          </a:p>
          <a:p>
            <a:pPr>
              <a:buClr>
                <a:srgbClr val="FF0000"/>
              </a:buClr>
            </a:pPr>
            <a:r>
              <a:rPr lang="en-US" sz="2400" b="1"/>
              <a:t>Syntax</a:t>
            </a:r>
          </a:p>
          <a:p>
            <a:pPr>
              <a:lnSpc>
                <a:spcPct val="40000"/>
              </a:lnSpc>
              <a:buClr>
                <a:srgbClr val="FF0000"/>
              </a:buClr>
              <a:buFont typeface="Monotype Sorts" charset="0"/>
              <a:buNone/>
            </a:pPr>
            <a:endParaRPr lang="en-US" sz="2400" b="1"/>
          </a:p>
          <a:p>
            <a:pPr algn="just"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&lt;SELECT NAME</a:t>
            </a:r>
            <a:r>
              <a:rPr lang="en-US" sz="2400" b="1">
                <a:latin typeface="Courier New" pitchFamily="49" charset="0"/>
              </a:rPr>
              <a:t>=”ListName”&gt;</a:t>
            </a:r>
          </a:p>
          <a:p>
            <a:pPr algn="just"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&lt;OPTION&gt;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Option1</a:t>
            </a:r>
            <a:endParaRPr lang="en-US" sz="2400" b="1">
              <a:latin typeface="Courier New" pitchFamily="49" charset="0"/>
            </a:endParaRPr>
          </a:p>
          <a:p>
            <a:pPr algn="just"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</a:rPr>
              <a:t>&lt;OPTION&gt;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Option2</a:t>
            </a:r>
            <a:endParaRPr lang="en-US" sz="2400" b="1">
              <a:latin typeface="Courier New" pitchFamily="49" charset="0"/>
            </a:endParaRPr>
          </a:p>
          <a:p>
            <a:pPr>
              <a:buFont typeface="Monotype Sorts" charset="0"/>
              <a:buNone/>
            </a:pPr>
            <a:r>
              <a:rPr kumimoji="0" lang="en-US" sz="24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kumimoji="0" lang="en-US" sz="2400" b="1">
                <a:solidFill>
                  <a:srgbClr val="0000FF"/>
                </a:solidFill>
                <a:latin typeface="Courier New" pitchFamily="49" charset="0"/>
              </a:rPr>
              <a:t>&lt;/SELECT&gt;</a:t>
            </a:r>
            <a:r>
              <a:rPr kumimoji="0" lang="en-US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Oval 2"/>
          <p:cNvSpPr>
            <a:spLocks noChangeArrowheads="1"/>
          </p:cNvSpPr>
          <p:nvPr/>
        </p:nvSpPr>
        <p:spPr bwMode="auto">
          <a:xfrm>
            <a:off x="3657600" y="1600200"/>
            <a:ext cx="4724400" cy="46482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99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4876800" cy="731838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Action Buttons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3200400" cy="4800600"/>
          </a:xfrm>
          <a:ln w="38100">
            <a:solidFill>
              <a:srgbClr val="000080"/>
            </a:solidFill>
          </a:ln>
        </p:spPr>
        <p:txBody>
          <a:bodyPr/>
          <a:lstStyle/>
          <a:p>
            <a:pPr>
              <a:lnSpc>
                <a:spcPct val="40000"/>
              </a:lnSpc>
              <a:buFont typeface="Monotype Sorts" charset="0"/>
              <a:buNone/>
            </a:pPr>
            <a:endParaRPr lang="en-US" sz="3000" b="1"/>
          </a:p>
          <a:p>
            <a:r>
              <a:rPr lang="en-US" sz="3000" b="1"/>
              <a:t>Submit Button</a:t>
            </a:r>
          </a:p>
          <a:p>
            <a:pPr lvl="1">
              <a:buSzPct val="50000"/>
            </a:pPr>
            <a:r>
              <a:rPr lang="en-US" sz="3000" b="1">
                <a:solidFill>
                  <a:srgbClr val="0000FF"/>
                </a:solidFill>
              </a:rPr>
              <a:t>Attributes</a:t>
            </a:r>
            <a:endParaRPr lang="en-US" sz="3000" b="1"/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3000" b="1">
                <a:solidFill>
                  <a:srgbClr val="FF0000"/>
                </a:solidFill>
              </a:rPr>
              <a:t>TYPE</a:t>
            </a:r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3000" b="1">
                <a:solidFill>
                  <a:srgbClr val="FF0000"/>
                </a:solidFill>
              </a:rPr>
              <a:t>VALUE</a:t>
            </a:r>
            <a:endParaRPr lang="en-US" sz="3000" b="1"/>
          </a:p>
          <a:p>
            <a:r>
              <a:rPr lang="en-US" sz="3000" b="1"/>
              <a:t>Reset Button</a:t>
            </a:r>
          </a:p>
          <a:p>
            <a:pPr lvl="1">
              <a:buSzPct val="50000"/>
            </a:pPr>
            <a:r>
              <a:rPr lang="en-US" sz="3000" b="1">
                <a:solidFill>
                  <a:srgbClr val="0000FF"/>
                </a:solidFill>
              </a:rPr>
              <a:t>Attributes</a:t>
            </a:r>
            <a:endParaRPr lang="en-US" sz="3000" b="1"/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3000" b="1">
                <a:solidFill>
                  <a:srgbClr val="FF0000"/>
                </a:solidFill>
              </a:rPr>
              <a:t>TYPE</a:t>
            </a:r>
          </a:p>
          <a:p>
            <a:pPr lvl="2">
              <a:buClr>
                <a:schemeClr val="bg2"/>
              </a:buClr>
              <a:buSzPct val="50000"/>
              <a:buFont typeface="Wingdings" pitchFamily="2" charset="2"/>
              <a:buChar char="l"/>
            </a:pPr>
            <a:r>
              <a:rPr lang="en-US" sz="3000" b="1">
                <a:solidFill>
                  <a:srgbClr val="FF0000"/>
                </a:solidFill>
              </a:rPr>
              <a:t>VALUE</a:t>
            </a:r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191000" y="2286000"/>
            <a:ext cx="45720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20000"/>
              </a:lnSpc>
              <a:spcBef>
                <a:spcPct val="50000"/>
              </a:spcBef>
            </a:pPr>
            <a:endParaRPr lang="en-US" b="1">
              <a:solidFill>
                <a:srgbClr val="FF0000"/>
              </a:solidFill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200" b="1">
                <a:solidFill>
                  <a:srgbClr val="FF0000"/>
                </a:solidFill>
              </a:rPr>
              <a:t>Syntax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endParaRPr lang="en-US" sz="2200"/>
          </a:p>
          <a:p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&lt;TR&gt;</a:t>
            </a:r>
          </a:p>
          <a:p>
            <a:pPr>
              <a:lnSpc>
                <a:spcPct val="30000"/>
              </a:lnSpc>
            </a:pPr>
            <a:endParaRPr kumimoji="0" lang="en-US" sz="2200" b="1">
              <a:solidFill>
                <a:srgbClr val="0000FF"/>
              </a:solidFill>
              <a:latin typeface="Courier New" pitchFamily="49" charset="0"/>
            </a:endParaRPr>
          </a:p>
          <a:p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&lt;INPUT TYPE = "</a:t>
            </a:r>
            <a:r>
              <a:rPr kumimoji="0" lang="en-US" sz="2200" b="1" i="1">
                <a:solidFill>
                  <a:schemeClr val="bg2"/>
                </a:solidFill>
                <a:latin typeface="Courier New" pitchFamily="49" charset="0"/>
              </a:rPr>
              <a:t>SUBMIT</a:t>
            </a:r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" VALUE = "</a:t>
            </a:r>
            <a:r>
              <a:rPr kumimoji="0" lang="en-US" sz="2200" b="1" i="1">
                <a:solidFill>
                  <a:schemeClr val="bg2"/>
                </a:solidFill>
                <a:latin typeface="Courier New" pitchFamily="49" charset="0"/>
              </a:rPr>
              <a:t>SUBMIT</a:t>
            </a:r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"&gt;</a:t>
            </a:r>
          </a:p>
          <a:p>
            <a:r>
              <a:rPr kumimoji="0" lang="en-US" sz="2200" b="1">
                <a:solidFill>
                  <a:srgbClr val="FF0000"/>
                </a:solidFill>
                <a:latin typeface="Courier New" pitchFamily="49" charset="0"/>
              </a:rPr>
              <a:t>&lt;INPUT TYPE = "</a:t>
            </a:r>
            <a:r>
              <a:rPr kumimoji="0" lang="en-US" sz="2200" b="1" i="1">
                <a:solidFill>
                  <a:schemeClr val="bg2"/>
                </a:solidFill>
                <a:latin typeface="Courier New" pitchFamily="49" charset="0"/>
              </a:rPr>
              <a:t>RESET</a:t>
            </a:r>
            <a:r>
              <a:rPr kumimoji="0" lang="en-US" sz="2200" b="1">
                <a:solidFill>
                  <a:srgbClr val="FF0000"/>
                </a:solidFill>
                <a:latin typeface="Courier New" pitchFamily="49" charset="0"/>
              </a:rPr>
              <a:t>" VALUE = "</a:t>
            </a:r>
            <a:r>
              <a:rPr kumimoji="0" lang="en-US" sz="2200" b="1" i="1">
                <a:solidFill>
                  <a:schemeClr val="bg2"/>
                </a:solidFill>
                <a:latin typeface="Courier New" pitchFamily="49" charset="0"/>
              </a:rPr>
              <a:t>RESET</a:t>
            </a:r>
            <a:r>
              <a:rPr kumimoji="0" lang="en-US" sz="2200" b="1">
                <a:solidFill>
                  <a:srgbClr val="FF0000"/>
                </a:solidFill>
                <a:latin typeface="Courier New" pitchFamily="49" charset="0"/>
              </a:rPr>
              <a:t>"&gt;</a:t>
            </a:r>
            <a:endParaRPr kumimoji="0" lang="en-US" sz="2200" b="1">
              <a:solidFill>
                <a:srgbClr val="0000FF"/>
              </a:solidFill>
              <a:latin typeface="Courier New" pitchFamily="49" charset="0"/>
            </a:endParaRPr>
          </a:p>
          <a:p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&lt;/TD&gt;</a:t>
            </a:r>
          </a:p>
          <a:p>
            <a:r>
              <a:rPr kumimoji="0" lang="en-US" sz="2200" b="1">
                <a:solidFill>
                  <a:srgbClr val="0000FF"/>
                </a:solidFill>
                <a:latin typeface="Courier New" pitchFamily="49" charset="0"/>
              </a:rPr>
              <a:t>&lt;/TR&gt;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Image Input Type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6705600" cy="1066800"/>
          </a:xfr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b="1">
                <a:latin typeface="Arial Narrow" pitchFamily="34" charset="0"/>
              </a:rPr>
              <a:t>Syntax</a:t>
            </a:r>
          </a:p>
          <a:p>
            <a:pPr>
              <a:buFont typeface="Monotype Sorts" charset="0"/>
              <a:buNone/>
            </a:pPr>
            <a:r>
              <a:rPr lang="en-US" sz="2400" b="1">
                <a:latin typeface="Arial Narrow" pitchFamily="34" charset="0"/>
              </a:rPr>
              <a:t>	&lt;INPUT TYPE = “IMAGE” SRC = “Image Name”&gt;</a:t>
            </a:r>
            <a:endParaRPr lang="en-US">
              <a:latin typeface="Courier New" pitchFamily="49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04800" y="2514600"/>
            <a:ext cx="2667000" cy="3043238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rgbClr val="003399"/>
                </a:solidFill>
              </a:rPr>
              <a:t>Example</a:t>
            </a:r>
            <a:endParaRPr lang="en-US" b="1"/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endParaRPr lang="en-US" b="1"/>
          </a:p>
          <a:p>
            <a:r>
              <a:rPr kumimoji="0" lang="en-US" b="1">
                <a:solidFill>
                  <a:srgbClr val="0000FF"/>
                </a:solidFill>
              </a:rPr>
              <a:t>&lt;</a:t>
            </a:r>
            <a:r>
              <a:rPr kumimoji="0" lang="en-US" b="1">
                <a:solidFill>
                  <a:schemeClr val="bg2"/>
                </a:solidFill>
              </a:rPr>
              <a:t>INPUT TYPE</a:t>
            </a:r>
            <a:r>
              <a:rPr kumimoji="0" lang="en-US" b="1">
                <a:solidFill>
                  <a:srgbClr val="0000FF"/>
                </a:solidFill>
              </a:rPr>
              <a:t> = "</a:t>
            </a:r>
            <a:r>
              <a:rPr kumimoji="0" lang="en-US" b="1">
                <a:solidFill>
                  <a:srgbClr val="FF0000"/>
                </a:solidFill>
              </a:rPr>
              <a:t>IMAGE</a:t>
            </a:r>
            <a:r>
              <a:rPr kumimoji="0" lang="en-US" b="1">
                <a:solidFill>
                  <a:srgbClr val="0000FF"/>
                </a:solidFill>
              </a:rPr>
              <a:t>" SRC = "</a:t>
            </a:r>
            <a:r>
              <a:rPr kumimoji="0" lang="en-US" b="1">
                <a:solidFill>
                  <a:schemeClr val="bg2"/>
                </a:solidFill>
              </a:rPr>
              <a:t>ClickButton</a:t>
            </a:r>
            <a:r>
              <a:rPr kumimoji="0" lang="en-US" b="1">
                <a:solidFill>
                  <a:srgbClr val="0000FF"/>
                </a:solidFill>
              </a:rPr>
              <a:t>.</a:t>
            </a:r>
            <a:r>
              <a:rPr kumimoji="0" lang="en-US" b="1">
                <a:solidFill>
                  <a:schemeClr val="bg2"/>
                </a:solidFill>
              </a:rPr>
              <a:t>jpg</a:t>
            </a:r>
            <a:r>
              <a:rPr kumimoji="0" lang="en-US" b="1">
                <a:solidFill>
                  <a:srgbClr val="0000FF"/>
                </a:solidFill>
              </a:rPr>
              <a:t>"&gt;</a:t>
            </a:r>
          </a:p>
          <a:p>
            <a:pPr eaLnBrk="0" hangingPunct="0">
              <a:spcBef>
                <a:spcPct val="50000"/>
              </a:spcBef>
            </a:pPr>
            <a:endParaRPr lang="en-US" sz="3600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4572000" y="5334000"/>
            <a:ext cx="22860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2362200"/>
            <a:ext cx="55911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5943600" cy="6858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FORM Tag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6400800" cy="4800600"/>
          </a:xfrm>
          <a:gradFill rotWithShape="0">
            <a:gsLst>
              <a:gs pos="0">
                <a:srgbClr val="FFCC99"/>
              </a:gs>
              <a:gs pos="100000">
                <a:schemeClr val="accent2"/>
              </a:gs>
            </a:gsLst>
            <a:lin ang="5400000" scaled="1"/>
          </a:gradFill>
          <a:ln>
            <a:solidFill>
              <a:schemeClr val="hlink"/>
            </a:solidFill>
          </a:ln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sz="2600" b="1"/>
              <a:t>Form Tag</a:t>
            </a:r>
          </a:p>
          <a:p>
            <a:pPr lvl="1">
              <a:lnSpc>
                <a:spcPct val="0"/>
              </a:lnSpc>
              <a:buClr>
                <a:schemeClr val="bg2"/>
              </a:buClr>
              <a:buSzPct val="50000"/>
              <a:buFont typeface="Monotype Sorts" charset="0"/>
              <a:buNone/>
            </a:pPr>
            <a:endParaRPr lang="en-US" b="1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  <a:buSzPct val="50000"/>
            </a:pPr>
            <a:r>
              <a:rPr lang="en-US" b="1">
                <a:solidFill>
                  <a:srgbClr val="FF0000"/>
                </a:solidFill>
              </a:rPr>
              <a:t>Method Attribute</a:t>
            </a:r>
          </a:p>
          <a:p>
            <a:pPr lvl="1">
              <a:buClr>
                <a:schemeClr val="bg2"/>
              </a:buClr>
              <a:buSzPct val="50000"/>
            </a:pPr>
            <a:r>
              <a:rPr lang="en-US" b="1">
                <a:solidFill>
                  <a:srgbClr val="FF0000"/>
                </a:solidFill>
              </a:rPr>
              <a:t>Action Attribute</a:t>
            </a:r>
            <a:endParaRPr lang="en-US" b="1"/>
          </a:p>
          <a:p>
            <a:pPr>
              <a:lnSpc>
                <a:spcPct val="10000"/>
              </a:lnSpc>
              <a:buClr>
                <a:schemeClr val="bg2"/>
              </a:buClr>
              <a:buFont typeface="Monotype Sorts" charset="0"/>
              <a:buNone/>
            </a:pPr>
            <a:endParaRPr lang="en-US" sz="2600" b="1">
              <a:solidFill>
                <a:schemeClr val="tx1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2600" b="1"/>
              <a:t>Syntax</a:t>
            </a:r>
          </a:p>
          <a:p>
            <a:pPr>
              <a:lnSpc>
                <a:spcPct val="20000"/>
              </a:lnSpc>
              <a:buClr>
                <a:schemeClr val="bg2"/>
              </a:buClr>
              <a:buFont typeface="Monotype Sorts" charset="0"/>
              <a:buNone/>
            </a:pPr>
            <a:endParaRPr lang="en-US" sz="2600" b="1"/>
          </a:p>
          <a:p>
            <a:pPr algn="just"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 &lt;FORM </a:t>
            </a:r>
          </a:p>
          <a:p>
            <a:pPr>
              <a:lnSpc>
                <a:spcPct val="60000"/>
              </a:lnSpc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                  		</a:t>
            </a:r>
            <a:r>
              <a:rPr lang="en-US" sz="2400" b="1" i="1">
                <a:solidFill>
                  <a:srgbClr val="0000FF"/>
                </a:solidFill>
                <a:latin typeface="Courier New" pitchFamily="49" charset="0"/>
              </a:rPr>
              <a:t>ACTION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="MAILTO:</a:t>
            </a:r>
            <a:r>
              <a:rPr lang="en-US" sz="2400" b="1" i="1">
                <a:solidFill>
                  <a:srgbClr val="FF0000"/>
                </a:solidFill>
                <a:latin typeface="Courier New" pitchFamily="49" charset="0"/>
              </a:rPr>
              <a:t>emailID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"</a:t>
            </a:r>
            <a:endParaRPr lang="en-US" sz="2400" b="1">
              <a:latin typeface="Courier New" pitchFamily="49" charset="0"/>
            </a:endParaRPr>
          </a:p>
          <a:p>
            <a:pPr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2400" b="1" i="1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sz="2400" b="1">
                <a:latin typeface="Courier New" pitchFamily="49" charset="0"/>
              </a:rPr>
              <a:t>="POST” NAME="</a:t>
            </a:r>
            <a:r>
              <a:rPr lang="en-US" sz="2400" b="1" i="1">
                <a:solidFill>
                  <a:srgbClr val="0000FF"/>
                </a:solidFill>
                <a:latin typeface="Courier New" pitchFamily="49" charset="0"/>
              </a:rPr>
              <a:t>NAME OF THE FORM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”&gt;</a:t>
            </a:r>
          </a:p>
          <a:p>
            <a:pPr algn="just">
              <a:lnSpc>
                <a:spcPct val="40000"/>
              </a:lnSpc>
              <a:buFont typeface="Monotype Sorts" charset="0"/>
              <a:buNone/>
            </a:pPr>
            <a:r>
              <a:rPr lang="en-US" sz="2400" b="1">
                <a:latin typeface="Courier New" pitchFamily="49" charset="0"/>
              </a:rPr>
              <a:t>			………..</a:t>
            </a:r>
          </a:p>
          <a:p>
            <a:pPr>
              <a:buFont typeface="Monotype Sorts" charset="0"/>
              <a:buNone/>
            </a:pPr>
            <a:r>
              <a:rPr kumimoji="0" lang="en-US" sz="2400" b="1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kumimoji="0" lang="en-US" sz="2400" b="1">
                <a:latin typeface="Courier New" pitchFamily="49" charset="0"/>
              </a:rPr>
              <a:t>&lt;/FORM&gt;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6096000" cy="1143000"/>
          </a:xfrm>
        </p:spPr>
        <p:txBody>
          <a:bodyPr/>
          <a:lstStyle/>
          <a:p>
            <a:pPr algn="ctr"/>
            <a:r>
              <a:rPr lang="en-US" b="1" dirty="0">
                <a:latin typeface="HandelGothic BT" pitchFamily="82" charset="0"/>
              </a:rPr>
              <a:t>Development Phase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5438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dirty="0"/>
              <a:t>The development phase covers 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layout of the web page and the web site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Unity and Variety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Recognizing the Medium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Effect and Layout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Using color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Background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Text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Navigation around the web site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Hyper tree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Image maps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Hyperlinks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Sub-pages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257800" cy="762000"/>
          </a:xfrm>
        </p:spPr>
        <p:txBody>
          <a:bodyPr/>
          <a:lstStyle/>
          <a:p>
            <a:pPr algn="ctr"/>
            <a:r>
              <a:rPr lang="en-US" sz="4800" b="1" dirty="0">
                <a:latin typeface="HandelGothic BT" pitchFamily="82" charset="0"/>
              </a:rPr>
              <a:t>WEB Databases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5105400"/>
          </a:xfrm>
        </p:spPr>
        <p:txBody>
          <a:bodyPr/>
          <a:lstStyle/>
          <a:p>
            <a:r>
              <a:rPr lang="en-US" sz="2400" b="1" dirty="0"/>
              <a:t>Need For Database Applications</a:t>
            </a:r>
          </a:p>
          <a:p>
            <a:pPr>
              <a:lnSpc>
                <a:spcPct val="0"/>
              </a:lnSpc>
              <a:buFont typeface="Monotype Sorts" charset="0"/>
              <a:buNone/>
            </a:pPr>
            <a:endParaRPr lang="en-US" sz="2800" b="1" dirty="0"/>
          </a:p>
          <a:p>
            <a:pPr lvl="2">
              <a:buClr>
                <a:srgbClr val="990033"/>
              </a:buClr>
              <a:buSzPct val="50000"/>
              <a:buFont typeface="Monotype Sorts" charset="0"/>
              <a:buChar char="u"/>
            </a:pPr>
            <a:r>
              <a:rPr lang="en-US" b="1" dirty="0">
                <a:solidFill>
                  <a:srgbClr val="0000FF"/>
                </a:solidFill>
              </a:rPr>
              <a:t>Keep track of the customers who visit the site frequently to provide effective promotional schemes like discounts, Reward points based on the purchase amount that can be refunded later.</a:t>
            </a:r>
          </a:p>
          <a:p>
            <a:pPr lvl="2">
              <a:buClr>
                <a:srgbClr val="990033"/>
              </a:buClr>
              <a:buSzPct val="50000"/>
              <a:buFont typeface="Monotype Sorts" charset="0"/>
              <a:buChar char="u"/>
            </a:pPr>
            <a:r>
              <a:rPr lang="en-US" b="1" dirty="0">
                <a:solidFill>
                  <a:srgbClr val="0000FF"/>
                </a:solidFill>
              </a:rPr>
              <a:t>Provide customized information to customers, suppliers and employees </a:t>
            </a:r>
          </a:p>
          <a:p>
            <a:pPr lvl="2">
              <a:buClr>
                <a:srgbClr val="990033"/>
              </a:buClr>
              <a:buSzPct val="50000"/>
              <a:buFont typeface="Monotype Sorts" charset="0"/>
              <a:buChar char="u"/>
            </a:pPr>
            <a:r>
              <a:rPr lang="en-US" b="1" dirty="0">
                <a:solidFill>
                  <a:srgbClr val="0000FF"/>
                </a:solidFill>
              </a:rPr>
              <a:t>To hold on line quizzes, puzzles to encourage customer participation.</a:t>
            </a:r>
          </a:p>
          <a:p>
            <a:pPr lvl="2">
              <a:buClr>
                <a:srgbClr val="990033"/>
              </a:buClr>
              <a:buSzPct val="50000"/>
              <a:buFont typeface="Monotype Sorts" charset="0"/>
              <a:buChar char="u"/>
            </a:pPr>
            <a:r>
              <a:rPr lang="en-US" b="1" dirty="0">
                <a:solidFill>
                  <a:srgbClr val="0000FF"/>
                </a:solidFill>
              </a:rPr>
              <a:t>Keep track of the products sold </a:t>
            </a:r>
          </a:p>
          <a:p>
            <a:pPr lvl="2">
              <a:buClr>
                <a:srgbClr val="990033"/>
              </a:buClr>
              <a:buSzPct val="50000"/>
              <a:buFont typeface="Monotype Sorts" charset="0"/>
              <a:buChar char="u"/>
            </a:pPr>
            <a:r>
              <a:rPr lang="en-US" b="1" dirty="0">
                <a:solidFill>
                  <a:srgbClr val="0000FF"/>
                </a:solidFill>
              </a:rPr>
              <a:t>To  maintain on-line catalogs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1734</TotalTime>
  <Words>4062</Words>
  <Application>Microsoft Office PowerPoint</Application>
  <PresentationFormat>On-screen Show (4:3)</PresentationFormat>
  <Paragraphs>720</Paragraphs>
  <Slides>90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110" baseType="lpstr">
      <vt:lpstr>Arial Unicode MS</vt:lpstr>
      <vt:lpstr>Arial</vt:lpstr>
      <vt:lpstr>Arial Black</vt:lpstr>
      <vt:lpstr>Arial Narrow</vt:lpstr>
      <vt:lpstr>Calibri</vt:lpstr>
      <vt:lpstr>Consolas</vt:lpstr>
      <vt:lpstr>Corbel</vt:lpstr>
      <vt:lpstr>Courier New</vt:lpstr>
      <vt:lpstr>HandelGothic BT</vt:lpstr>
      <vt:lpstr>Monotype Sorts</vt:lpstr>
      <vt:lpstr>Tahoma</vt:lpstr>
      <vt:lpstr>Times New Roman</vt:lpstr>
      <vt:lpstr>verdana</vt:lpstr>
      <vt:lpstr>verdana</vt:lpstr>
      <vt:lpstr>Wingdings</vt:lpstr>
      <vt:lpstr>Wingdings 2</vt:lpstr>
      <vt:lpstr>Wingdings 3</vt:lpstr>
      <vt:lpstr>Metro</vt:lpstr>
      <vt:lpstr>Bitmap Image</vt:lpstr>
      <vt:lpstr>Clip</vt:lpstr>
      <vt:lpstr>HTML5</vt:lpstr>
      <vt:lpstr>Direct Marketing for Business</vt:lpstr>
      <vt:lpstr>Advantages of Net Marketing</vt:lpstr>
      <vt:lpstr>Web Site and Web Page</vt:lpstr>
      <vt:lpstr>Features of Web Pages</vt:lpstr>
      <vt:lpstr>General Guidelines</vt:lpstr>
      <vt:lpstr>Phases of developing  a Web site</vt:lpstr>
      <vt:lpstr>The Design Phase </vt:lpstr>
      <vt:lpstr>Development Phase</vt:lpstr>
      <vt:lpstr>What is HTML? </vt:lpstr>
      <vt:lpstr>HTML Introduction</vt:lpstr>
      <vt:lpstr>HTML Tags </vt:lpstr>
      <vt:lpstr>HTML Elements </vt:lpstr>
      <vt:lpstr>Web Browsers </vt:lpstr>
      <vt:lpstr>HTML Page Structure </vt:lpstr>
      <vt:lpstr>HTML Versions</vt:lpstr>
      <vt:lpstr>HTML Editors </vt:lpstr>
      <vt:lpstr>What is HTML5? </vt:lpstr>
      <vt:lpstr>How Did HTML5 Get Started? </vt:lpstr>
      <vt:lpstr>Rules for HTML5</vt:lpstr>
      <vt:lpstr>The &lt;!DOCTYPE&gt; Declaration </vt:lpstr>
      <vt:lpstr>A Minimum HTML5 Document </vt:lpstr>
      <vt:lpstr>HTML5 - New Features </vt:lpstr>
      <vt:lpstr>HTML Elements </vt:lpstr>
      <vt:lpstr>HTML Element Syntax </vt:lpstr>
      <vt:lpstr>Nested HTML Elements </vt:lpstr>
      <vt:lpstr>Empty HTML Elements </vt:lpstr>
      <vt:lpstr>HTML Attributes </vt:lpstr>
      <vt:lpstr>Attribute Example </vt:lpstr>
      <vt:lpstr>HTML Headings </vt:lpstr>
      <vt:lpstr>Headings… </vt:lpstr>
      <vt:lpstr>HTML Lines </vt:lpstr>
      <vt:lpstr>HTML Paragraphs </vt:lpstr>
      <vt:lpstr>HTML Formatting Tags </vt:lpstr>
      <vt:lpstr>&lt;strong&gt; &amp; &lt;em&gt;</vt:lpstr>
      <vt:lpstr>HTML Text Formatting Tags </vt:lpstr>
      <vt:lpstr>Text Formatting Tags</vt:lpstr>
      <vt:lpstr>HTML Comments </vt:lpstr>
      <vt:lpstr>HTML Links </vt:lpstr>
      <vt:lpstr>HTML Hyperlinks (Links) </vt:lpstr>
      <vt:lpstr>HTML Link Syntax </vt:lpstr>
      <vt:lpstr>HTML Links - The id Attribute </vt:lpstr>
      <vt:lpstr>The HTML &lt;head&gt; Element </vt:lpstr>
      <vt:lpstr>The HTML &lt;meta&gt; Element </vt:lpstr>
      <vt:lpstr>&lt;meta&gt; Tags - Examples  </vt:lpstr>
      <vt:lpstr>Color Code</vt:lpstr>
      <vt:lpstr>PowerPoint Presentation</vt:lpstr>
      <vt:lpstr>PowerPoint Presentation</vt:lpstr>
      <vt:lpstr>16 Basic Colors</vt:lpstr>
      <vt:lpstr>Color Codes</vt:lpstr>
      <vt:lpstr>Color Codes</vt:lpstr>
      <vt:lpstr>HTML Styles - CSS </vt:lpstr>
      <vt:lpstr>Style Sheets Introduction</vt:lpstr>
      <vt:lpstr>Style Sheet</vt:lpstr>
      <vt:lpstr>Styling HTML with CSS </vt:lpstr>
      <vt:lpstr>Inline Styles </vt:lpstr>
      <vt:lpstr>Internal Style Sheet </vt:lpstr>
      <vt:lpstr>PowerPoint Presentation</vt:lpstr>
      <vt:lpstr>HTML  Selector</vt:lpstr>
      <vt:lpstr>Class  Selector</vt:lpstr>
      <vt:lpstr>ID Selectors</vt:lpstr>
      <vt:lpstr>External Style Sheet </vt:lpstr>
      <vt:lpstr>Cascading Style Sheets</vt:lpstr>
      <vt:lpstr>Linking Style Sheets</vt:lpstr>
      <vt:lpstr>HTML Images </vt:lpstr>
      <vt:lpstr>The &lt;img&gt; Tag and the Src Attribute </vt:lpstr>
      <vt:lpstr>Syntax for defining an image</vt:lpstr>
      <vt:lpstr>Set Height and Width of an Image </vt:lpstr>
      <vt:lpstr>HTML Blocks </vt:lpstr>
      <vt:lpstr>HTML Inline Elements </vt:lpstr>
      <vt:lpstr>The HTML &lt;div&gt; Element </vt:lpstr>
      <vt:lpstr>&lt;div&gt; Element</vt:lpstr>
      <vt:lpstr>The HTML &lt;span&gt; Element </vt:lpstr>
      <vt:lpstr>HTML Layouts </vt:lpstr>
      <vt:lpstr>HTML Layouts - Using &lt;div&gt; Elements </vt:lpstr>
      <vt:lpstr>Layout - Templates</vt:lpstr>
      <vt:lpstr>Forms</vt:lpstr>
      <vt:lpstr>Form Handler</vt:lpstr>
      <vt:lpstr>Creating Forms</vt:lpstr>
      <vt:lpstr>Creating Form Header</vt:lpstr>
      <vt:lpstr>Text Input Type</vt:lpstr>
      <vt:lpstr> Checkbox Input Type</vt:lpstr>
      <vt:lpstr>Radio Button Input Type</vt:lpstr>
      <vt:lpstr>Password Input Type</vt:lpstr>
      <vt:lpstr>Multiple Line Text Input</vt:lpstr>
      <vt:lpstr>Pull Down Menus</vt:lpstr>
      <vt:lpstr>Action Buttons</vt:lpstr>
      <vt:lpstr>Image Input Type</vt:lpstr>
      <vt:lpstr>FORM Tag</vt:lpstr>
      <vt:lpstr>WEB Databases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raj</dc:creator>
  <cp:lastModifiedBy>Rajashekar gs</cp:lastModifiedBy>
  <cp:revision>111</cp:revision>
  <dcterms:created xsi:type="dcterms:W3CDTF">2014-07-25T16:50:34Z</dcterms:created>
  <dcterms:modified xsi:type="dcterms:W3CDTF">2019-02-27T05:26:32Z</dcterms:modified>
</cp:coreProperties>
</file>