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4"/>
  </p:notesMasterIdLst>
  <p:sldIdLst>
    <p:sldId id="256" r:id="rId2"/>
    <p:sldId id="258" r:id="rId3"/>
    <p:sldId id="259" r:id="rId4"/>
    <p:sldId id="263" r:id="rId5"/>
    <p:sldId id="264" r:id="rId6"/>
    <p:sldId id="260" r:id="rId7"/>
    <p:sldId id="261" r:id="rId8"/>
    <p:sldId id="257" r:id="rId9"/>
    <p:sldId id="266" r:id="rId10"/>
    <p:sldId id="267" r:id="rId11"/>
    <p:sldId id="268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3" autoAdjust="0"/>
    <p:restoredTop sz="94660"/>
  </p:normalViewPr>
  <p:slideViewPr>
    <p:cSldViewPr>
      <p:cViewPr>
        <p:scale>
          <a:sx n="87" d="100"/>
          <a:sy n="87" d="100"/>
        </p:scale>
        <p:origin x="-8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CA294-5DFF-47E3-A8E5-B763B158FBEB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5AEC1-D84C-4DAC-A44E-50B7D2722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4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5AEC1-D84C-4DAC-A44E-50B7D27225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6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37C71D-F2C4-4EB9-BADD-6284091CE06B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B6C682-6D38-41B9-8EA4-EBE6D60CB5E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37C71D-F2C4-4EB9-BADD-6284091CE06B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B6C682-6D38-41B9-8EA4-EBE6D60CB5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37C71D-F2C4-4EB9-BADD-6284091CE06B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B6C682-6D38-41B9-8EA4-EBE6D60CB5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37C71D-F2C4-4EB9-BADD-6284091CE06B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B6C682-6D38-41B9-8EA4-EBE6D60CB5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37C71D-F2C4-4EB9-BADD-6284091CE06B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B6C682-6D38-41B9-8EA4-EBE6D60CB5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37C71D-F2C4-4EB9-BADD-6284091CE06B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B6C682-6D38-41B9-8EA4-EBE6D60CB5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37C71D-F2C4-4EB9-BADD-6284091CE06B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B6C682-6D38-41B9-8EA4-EBE6D60CB5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37C71D-F2C4-4EB9-BADD-6284091CE06B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B6C682-6D38-41B9-8EA4-EBE6D60CB5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37C71D-F2C4-4EB9-BADD-6284091CE06B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B6C682-6D38-41B9-8EA4-EBE6D60CB5E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37C71D-F2C4-4EB9-BADD-6284091CE06B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B6C682-6D38-41B9-8EA4-EBE6D60CB5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37C71D-F2C4-4EB9-BADD-6284091CE06B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B6C682-6D38-41B9-8EA4-EBE6D60CB5E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637C71D-F2C4-4EB9-BADD-6284091CE06B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AB6C682-6D38-41B9-8EA4-EBE6D60CB5E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4114800"/>
            <a:ext cx="7543800" cy="22860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/>
              <a:t>UVA </a:t>
            </a:r>
            <a:r>
              <a:rPr lang="en-GB" b="1" dirty="0" smtClean="0"/>
              <a:t>WELLASSA UNIVERSITY </a:t>
            </a:r>
            <a:r>
              <a:rPr lang="en-GB" b="1" dirty="0"/>
              <a:t>MEDICAL CENTER</a:t>
            </a:r>
            <a:r>
              <a:rPr lang="en-US" dirty="0"/>
              <a:t/>
            </a:r>
            <a:br>
              <a:rPr lang="en-US" dirty="0"/>
            </a:br>
            <a:r>
              <a:rPr lang="en-GB" b="1" dirty="0"/>
              <a:t>MANAGEMENT SYSTEM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334000"/>
            <a:ext cx="7406640" cy="1752600"/>
          </a:xfrm>
        </p:spPr>
        <p:txBody>
          <a:bodyPr/>
          <a:lstStyle/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r>
              <a:rPr lang="en-US" dirty="0" smtClean="0"/>
              <a:t>Group 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29200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Remaining </a:t>
            </a:r>
            <a:r>
              <a:rPr lang="en-GB" dirty="0"/>
              <a:t>implementations of the functions </a:t>
            </a:r>
            <a:endParaRPr lang="en-GB" dirty="0" smtClean="0"/>
          </a:p>
          <a:p>
            <a:r>
              <a:rPr lang="en-GB" dirty="0" smtClean="0"/>
              <a:t>Validations </a:t>
            </a:r>
            <a:r>
              <a:rPr lang="en-GB" dirty="0"/>
              <a:t>and the verifications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Deleting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 patient, medicine, inventory item or a user is a critical function. Hence it was understood during the development that in the current development the deletion is not 100% secured. So it is planned to get user confirmation for the delete function through a pop-up window in further development.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 the logging out function which is not developed yet also, it is planned to use a pop-up window to get confirmation also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dirty="0" smtClean="0"/>
              <a:t>Centralizing </a:t>
            </a:r>
            <a:r>
              <a:rPr lang="en-GB" dirty="0"/>
              <a:t>the database </a:t>
            </a:r>
            <a:r>
              <a:rPr lang="en-GB" dirty="0" smtClean="0"/>
              <a:t>and connecting two computers</a:t>
            </a:r>
          </a:p>
          <a:p>
            <a:r>
              <a:rPr lang="en-GB" dirty="0" smtClean="0"/>
              <a:t>Final </a:t>
            </a:r>
            <a:r>
              <a:rPr lang="en-GB" dirty="0"/>
              <a:t>Testing of  the System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5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556080"/>
              </p:ext>
            </p:extLst>
          </p:nvPr>
        </p:nvGraphicFramePr>
        <p:xfrm>
          <a:off x="1295400" y="990600"/>
          <a:ext cx="7543800" cy="5624857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57200"/>
                <a:gridCol w="1524000"/>
                <a:gridCol w="1295400"/>
                <a:gridCol w="4267200"/>
              </a:tblGrid>
              <a:tr h="1254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No.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59" marR="4395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Name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59" marR="4395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Reg. No.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59" marR="43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Individual Contribution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59" marR="43959" marT="0" marB="0"/>
                </a:tc>
              </a:tr>
              <a:tr h="757484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59" marR="43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Byravi T	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3959" marR="43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UWU/CST/15/005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59" marR="43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Drawing of ER Diagram 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Creating progress report and presentation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Designing interfaces and connecting interfaces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59" marR="43959" marT="0" marB="0"/>
                </a:tc>
              </a:tr>
              <a:tr h="1235294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59" marR="43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Karunarathne K.R.R.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3959" marR="43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UWU/CST/15/016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59" marR="43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Designing interfaces and connecting interfaces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Coding 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ER diagram drawing.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Database designing.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Creating progress report.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59" marR="43959" marT="0" marB="0"/>
                </a:tc>
              </a:tr>
              <a:tr h="63203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59" marR="43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Mathushanth S.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3959" marR="43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UWU/CST/15/027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59" marR="43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Designing interfaces and connecting interfaces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Drawing use case diagram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Creating progress presentation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59" marR="43959" marT="0" marB="0"/>
                </a:tc>
              </a:tr>
              <a:tr h="882931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59" marR="43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Sajitha S.	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3959" marR="43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UWU/CST/15/039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3959" marR="43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Drawing Class Diagram and Use case Diagram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Creating progress report and presentation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Designing interfaces and connecting interfaces.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59" marR="43959" marT="0" marB="0"/>
                </a:tc>
              </a:tr>
              <a:tr h="1389521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59" marR="43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Wanigarathne J.A.G.A.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3959" marR="43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UWU/CST/15/052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3959" marR="43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 Drawing class diagram and ER mapping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Database designing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Creating project proposal presentation and report, progress report and presentation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Designing interfaces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Coding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59" marR="43959" marT="0" marB="0"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498080" cy="884238"/>
          </a:xfrm>
        </p:spPr>
        <p:txBody>
          <a:bodyPr/>
          <a:lstStyle/>
          <a:p>
            <a:r>
              <a:rPr lang="en-US" dirty="0" smtClean="0"/>
              <a:t>Individual Contribution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9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480060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 err="1" smtClean="0"/>
              <a:t>Byravi</a:t>
            </a:r>
            <a:r>
              <a:rPr lang="en-US" b="1" smtClean="0"/>
              <a:t> T.</a:t>
            </a:r>
            <a:r>
              <a:rPr lang="en-US" b="1" dirty="0"/>
              <a:t>				UWU/CST/15/005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b="1" dirty="0" err="1"/>
              <a:t>Karunarathne</a:t>
            </a:r>
            <a:r>
              <a:rPr lang="en-US" b="1" dirty="0"/>
              <a:t> K.R.R. 		UWU/CST/15/016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b="1" dirty="0" err="1"/>
              <a:t>Mathushanth</a:t>
            </a:r>
            <a:r>
              <a:rPr lang="en-US" b="1" dirty="0"/>
              <a:t> S.			UWU/CST/15/027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b="1" dirty="0" err="1"/>
              <a:t>Sajitha</a:t>
            </a:r>
            <a:r>
              <a:rPr lang="en-US" b="1" dirty="0"/>
              <a:t> S.				UWU/CST/15/039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b="1" dirty="0" err="1"/>
              <a:t>Wanigarathne</a:t>
            </a:r>
            <a:r>
              <a:rPr lang="en-US" b="1" dirty="0"/>
              <a:t> J.A.G.A. 	</a:t>
            </a:r>
            <a:r>
              <a:rPr lang="en-US" b="1" dirty="0" smtClean="0"/>
              <a:t>          UWU/CST/15/052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01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28600"/>
            <a:ext cx="7802880" cy="6477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smtClean="0"/>
              <a:t>Medical Center Serves </a:t>
            </a:r>
            <a:r>
              <a:rPr lang="en-US" sz="4000" dirty="0"/>
              <a:t>all </a:t>
            </a:r>
          </a:p>
          <a:p>
            <a:pPr lvl="1">
              <a:defRPr/>
            </a:pPr>
            <a:r>
              <a:rPr lang="en-US" sz="4000" dirty="0"/>
              <a:t>students of the university,</a:t>
            </a:r>
          </a:p>
          <a:p>
            <a:pPr lvl="1">
              <a:defRPr/>
            </a:pPr>
            <a:r>
              <a:rPr lang="en-US" sz="4000" dirty="0"/>
              <a:t>staff members,  with medical needs</a:t>
            </a:r>
          </a:p>
          <a:p>
            <a:pPr lvl="1">
              <a:defRPr/>
            </a:pPr>
            <a:endParaRPr lang="en-US" sz="4000" dirty="0"/>
          </a:p>
          <a:p>
            <a:pPr>
              <a:defRPr/>
            </a:pPr>
            <a:r>
              <a:rPr lang="en-US" sz="4000" dirty="0" smtClean="0"/>
              <a:t>User</a:t>
            </a:r>
            <a:endParaRPr lang="en-US" sz="4000" dirty="0"/>
          </a:p>
          <a:p>
            <a:pPr lvl="1">
              <a:defRPr/>
            </a:pPr>
            <a:r>
              <a:rPr lang="en-US" sz="4000" dirty="0"/>
              <a:t>Doctor</a:t>
            </a:r>
          </a:p>
          <a:p>
            <a:pPr lvl="1">
              <a:defRPr/>
            </a:pPr>
            <a:r>
              <a:rPr lang="en-US" sz="4000" dirty="0" smtClean="0"/>
              <a:t>Pharmacist/Nurse</a:t>
            </a:r>
          </a:p>
          <a:p>
            <a:pPr lvl="1">
              <a:defRPr/>
            </a:pPr>
            <a:endParaRPr lang="en-US" sz="12800" dirty="0" smtClean="0"/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590800"/>
            <a:ext cx="1713084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5" t="7776" r="18329" b="5734"/>
          <a:stretch>
            <a:fillRect/>
          </a:stretch>
        </p:blipFill>
        <p:spPr>
          <a:xfrm>
            <a:off x="5638800" y="4657165"/>
            <a:ext cx="1379950" cy="1967706"/>
          </a:xfrm>
          <a:prstGeom prst="rect">
            <a:avLst/>
          </a:prstGeom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48225"/>
            <a:ext cx="1579344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676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Project aims/objectives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Easiness in managing patients’ records and stock details increased.</a:t>
            </a:r>
          </a:p>
          <a:p>
            <a:pPr lvl="0"/>
            <a:r>
              <a:rPr lang="en-US" dirty="0"/>
              <a:t>Proper procedure to treat Academic and Non-academic staff can be introduced using a database.</a:t>
            </a:r>
          </a:p>
          <a:p>
            <a:pPr lvl="0"/>
            <a:r>
              <a:rPr lang="en-US" dirty="0"/>
              <a:t>Can easily access patients’ records through the system rather than searching the files</a:t>
            </a:r>
          </a:p>
          <a:p>
            <a:pPr lvl="0"/>
            <a:r>
              <a:rPr lang="en-US" dirty="0"/>
              <a:t>New students can be registered easily across the system. </a:t>
            </a:r>
          </a:p>
          <a:p>
            <a:pPr lvl="0"/>
            <a:r>
              <a:rPr lang="en-US" dirty="0"/>
              <a:t>Students can request a printed full medical report once leaving the university.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9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2700"/>
            <a:ext cx="8229600" cy="1143000"/>
          </a:xfrm>
        </p:spPr>
        <p:txBody>
          <a:bodyPr/>
          <a:lstStyle/>
          <a:p>
            <a:r>
              <a:rPr lang="en-US" dirty="0"/>
              <a:t>Progress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48600" cy="4876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 </a:t>
            </a:r>
            <a:r>
              <a:rPr lang="en-GB" sz="2400" dirty="0" smtClean="0"/>
              <a:t>Requirements </a:t>
            </a:r>
            <a:r>
              <a:rPr lang="en-GB" sz="2400" dirty="0"/>
              <a:t>of the </a:t>
            </a:r>
            <a:r>
              <a:rPr lang="en-GB" sz="2400" dirty="0" smtClean="0"/>
              <a:t>system </a:t>
            </a:r>
            <a:r>
              <a:rPr lang="en-GB" sz="2400" dirty="0"/>
              <a:t>was </a:t>
            </a:r>
            <a:r>
              <a:rPr lang="en-GB" sz="2400" dirty="0" smtClean="0"/>
              <a:t>gathered.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GB" sz="2400" dirty="0" smtClean="0"/>
              <a:t>The </a:t>
            </a:r>
            <a:r>
              <a:rPr lang="en-GB" sz="2400" dirty="0"/>
              <a:t>functional requirements </a:t>
            </a:r>
            <a:r>
              <a:rPr lang="en-GB" sz="2400" dirty="0" smtClean="0"/>
              <a:t>were  identified and </a:t>
            </a:r>
            <a:r>
              <a:rPr lang="en-GB" sz="2400" dirty="0"/>
              <a:t>specifications </a:t>
            </a:r>
            <a:r>
              <a:rPr lang="en-GB" sz="2400" dirty="0" smtClean="0"/>
              <a:t>were understood.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GB" sz="2400" dirty="0" smtClean="0"/>
              <a:t> The </a:t>
            </a:r>
            <a:r>
              <a:rPr lang="en-GB" sz="2400" dirty="0"/>
              <a:t>designing </a:t>
            </a:r>
            <a:r>
              <a:rPr lang="en-GB" sz="2400" dirty="0" smtClean="0"/>
              <a:t>diagrams</a:t>
            </a:r>
          </a:p>
          <a:p>
            <a:pPr lvl="4"/>
            <a:r>
              <a:rPr lang="en-GB" dirty="0" smtClean="0"/>
              <a:t>use </a:t>
            </a:r>
            <a:r>
              <a:rPr lang="en-GB" dirty="0"/>
              <a:t>case and object class </a:t>
            </a:r>
            <a:r>
              <a:rPr lang="en-GB" dirty="0" smtClean="0"/>
              <a:t>diagrams</a:t>
            </a:r>
          </a:p>
          <a:p>
            <a:pPr marL="402336" lvl="1" indent="0">
              <a:buNone/>
            </a:pPr>
            <a:r>
              <a:rPr lang="en-GB" sz="2400" dirty="0" smtClean="0"/>
              <a:t> </a:t>
            </a:r>
            <a:r>
              <a:rPr lang="en-GB" sz="2400" dirty="0"/>
              <a:t>were drawn</a:t>
            </a:r>
            <a:r>
              <a:rPr lang="en-GB" sz="2400" dirty="0" smtClean="0"/>
              <a:t>.</a:t>
            </a:r>
          </a:p>
          <a:p>
            <a:endParaRPr lang="en-US" sz="1200" dirty="0"/>
          </a:p>
          <a:p>
            <a:r>
              <a:rPr lang="en-GB" sz="2400" dirty="0" smtClean="0"/>
              <a:t> ER </a:t>
            </a:r>
            <a:r>
              <a:rPr lang="en-GB" sz="2400" dirty="0"/>
              <a:t>diagram was drawn. The relations were mapped, and the </a:t>
            </a:r>
            <a:r>
              <a:rPr lang="en-GB" sz="2400" dirty="0" err="1"/>
              <a:t>sql</a:t>
            </a:r>
            <a:r>
              <a:rPr lang="en-GB" sz="2400" dirty="0"/>
              <a:t> syntaxes were created for the normalized relations</a:t>
            </a:r>
            <a:r>
              <a:rPr lang="en-GB" sz="2400" dirty="0" smtClean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80369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04800"/>
            <a:ext cx="7498080" cy="5943600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Database </a:t>
            </a:r>
            <a:r>
              <a:rPr lang="en-GB" dirty="0"/>
              <a:t>was created.</a:t>
            </a:r>
            <a:endParaRPr lang="en-US" dirty="0"/>
          </a:p>
          <a:p>
            <a:r>
              <a:rPr lang="en-GB" dirty="0"/>
              <a:t>90% of the  interfaces of the system were designed</a:t>
            </a:r>
            <a:r>
              <a:rPr lang="en-GB" dirty="0" smtClean="0"/>
              <a:t>.</a:t>
            </a:r>
          </a:p>
          <a:p>
            <a:endParaRPr lang="en-US" dirty="0"/>
          </a:p>
          <a:p>
            <a:r>
              <a:rPr lang="en-GB" dirty="0"/>
              <a:t>Database connection was created</a:t>
            </a:r>
            <a:r>
              <a:rPr lang="en-GB" dirty="0" smtClean="0"/>
              <a:t>.</a:t>
            </a:r>
          </a:p>
          <a:p>
            <a:endParaRPr lang="en-US" dirty="0"/>
          </a:p>
          <a:p>
            <a:r>
              <a:rPr lang="en-GB" dirty="0"/>
              <a:t>Interfaces were linked together</a:t>
            </a:r>
            <a:r>
              <a:rPr lang="en-GB" dirty="0" smtClean="0"/>
              <a:t>.</a:t>
            </a:r>
          </a:p>
          <a:p>
            <a:endParaRPr lang="en-US" dirty="0"/>
          </a:p>
          <a:p>
            <a:r>
              <a:rPr lang="en-GB" dirty="0"/>
              <a:t>Implementation following functions were completed,</a:t>
            </a:r>
            <a:endParaRPr lang="en-US" dirty="0"/>
          </a:p>
          <a:p>
            <a:pPr lvl="2"/>
            <a:r>
              <a:rPr lang="en-US" dirty="0"/>
              <a:t>Login to the system</a:t>
            </a:r>
          </a:p>
          <a:p>
            <a:pPr lvl="2"/>
            <a:r>
              <a:rPr lang="en-US" dirty="0"/>
              <a:t>Adding a new user</a:t>
            </a:r>
          </a:p>
          <a:p>
            <a:pPr lvl="2"/>
            <a:r>
              <a:rPr lang="en-US" dirty="0"/>
              <a:t>Register a Student.</a:t>
            </a:r>
          </a:p>
          <a:p>
            <a:pPr lvl="2"/>
            <a:r>
              <a:rPr lang="en-US" dirty="0"/>
              <a:t>Update a Student</a:t>
            </a:r>
          </a:p>
          <a:p>
            <a:pPr lvl="2"/>
            <a:r>
              <a:rPr lang="en-US" dirty="0"/>
              <a:t>Delete a Student.</a:t>
            </a:r>
          </a:p>
        </p:txBody>
      </p:sp>
    </p:spTree>
    <p:extLst>
      <p:ext uri="{BB962C8B-B14F-4D97-AF65-F5344CB8AC3E}">
        <p14:creationId xmlns:p14="http://schemas.microsoft.com/office/powerpoint/2010/main" val="282480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8927" y="1524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                Class diagram</a:t>
            </a:r>
            <a:endParaRPr lang="en-US" sz="3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798731"/>
            <a:ext cx="5814829" cy="5825518"/>
          </a:xfrm>
        </p:spPr>
      </p:pic>
      <p:cxnSp>
        <p:nvCxnSpPr>
          <p:cNvPr id="3" name="Straight Connector 2"/>
          <p:cNvCxnSpPr/>
          <p:nvPr/>
        </p:nvCxnSpPr>
        <p:spPr>
          <a:xfrm flipH="1">
            <a:off x="5334000" y="3200400"/>
            <a:ext cx="83820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62200" y="5943600"/>
            <a:ext cx="914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+</a:t>
            </a:r>
            <a:r>
              <a:rPr lang="en-US" sz="700" dirty="0" err="1" smtClean="0"/>
              <a:t>RemovePatient</a:t>
            </a:r>
            <a:r>
              <a:rPr lang="en-US" sz="700" dirty="0" smtClean="0"/>
              <a:t>()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43411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                         Use case diagrams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609600"/>
            <a:ext cx="6324599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Box 169"/>
          <p:cNvSpPr txBox="1"/>
          <p:nvPr/>
        </p:nvSpPr>
        <p:spPr>
          <a:xfrm>
            <a:off x="2613625" y="152400"/>
            <a:ext cx="327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ER Diagram</a:t>
            </a:r>
            <a:endParaRPr lang="en-US" dirty="0"/>
          </a:p>
        </p:txBody>
      </p:sp>
      <p:grpSp>
        <p:nvGrpSpPr>
          <p:cNvPr id="197" name="Group 196"/>
          <p:cNvGrpSpPr/>
          <p:nvPr/>
        </p:nvGrpSpPr>
        <p:grpSpPr>
          <a:xfrm>
            <a:off x="1450997" y="613344"/>
            <a:ext cx="6708492" cy="5955948"/>
            <a:chOff x="1357321" y="613344"/>
            <a:chExt cx="6708492" cy="5955948"/>
          </a:xfrm>
        </p:grpSpPr>
        <p:cxnSp>
          <p:nvCxnSpPr>
            <p:cNvPr id="3" name="Straight Connector 2"/>
            <p:cNvCxnSpPr>
              <a:stCxn id="149" idx="2"/>
              <a:endCxn id="167" idx="0"/>
            </p:cNvCxnSpPr>
            <p:nvPr/>
          </p:nvCxnSpPr>
          <p:spPr>
            <a:xfrm>
              <a:off x="5315662" y="3495994"/>
              <a:ext cx="260848" cy="3922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6" name="Group 195"/>
            <p:cNvGrpSpPr/>
            <p:nvPr/>
          </p:nvGrpSpPr>
          <p:grpSpPr>
            <a:xfrm>
              <a:off x="1357321" y="613344"/>
              <a:ext cx="6708492" cy="5955948"/>
              <a:chOff x="1357321" y="613344"/>
              <a:chExt cx="6708492" cy="595594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357321" y="613344"/>
                <a:ext cx="6708492" cy="5955948"/>
                <a:chOff x="-190510" y="0"/>
                <a:chExt cx="8134033" cy="9662168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-190510" y="0"/>
                  <a:ext cx="8134033" cy="9662168"/>
                  <a:chOff x="-190510" y="0"/>
                  <a:chExt cx="8134033" cy="9662168"/>
                </a:xfrm>
              </p:grpSpPr>
              <p:sp>
                <p:nvSpPr>
                  <p:cNvPr id="10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43514" y="6896100"/>
                    <a:ext cx="389890" cy="40026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GB" sz="1200">
                        <a:effectLst/>
                        <a:latin typeface="Calibri"/>
                        <a:ea typeface="Calibri"/>
                        <a:cs typeface="Times New Roman"/>
                      </a:rPr>
                      <a:t>M</a:t>
                    </a:r>
                    <a:endParaRPr lang="en-US" sz="1100">
                      <a:effectLst/>
                      <a:latin typeface="Calibri"/>
                      <a:ea typeface="Calibri"/>
                      <a:cs typeface="Times New Roman"/>
                    </a:endParaRPr>
                  </a:p>
                </p:txBody>
              </p:sp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-190510" y="0"/>
                    <a:ext cx="8134033" cy="9662168"/>
                    <a:chOff x="-190510" y="0"/>
                    <a:chExt cx="8134033" cy="9662168"/>
                  </a:xfrm>
                </p:grpSpPr>
                <p:sp>
                  <p:nvSpPr>
                    <p:cNvPr id="12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07299" y="5372100"/>
                      <a:ext cx="466757" cy="294666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p:txBody>
                </p:sp>
                <p:grpSp>
                  <p:nvGrpSpPr>
                    <p:cNvPr id="13" name="Group 12"/>
                    <p:cNvGrpSpPr/>
                    <p:nvPr/>
                  </p:nvGrpSpPr>
                  <p:grpSpPr>
                    <a:xfrm>
                      <a:off x="-190510" y="0"/>
                      <a:ext cx="8134033" cy="9662168"/>
                      <a:chOff x="-190510" y="0"/>
                      <a:chExt cx="8134033" cy="9662168"/>
                    </a:xfrm>
                  </p:grpSpPr>
                  <p:grpSp>
                    <p:nvGrpSpPr>
                      <p:cNvPr id="17" name="Group 16"/>
                      <p:cNvGrpSpPr/>
                      <p:nvPr/>
                    </p:nvGrpSpPr>
                    <p:grpSpPr>
                      <a:xfrm>
                        <a:off x="-190510" y="0"/>
                        <a:ext cx="8134033" cy="9662168"/>
                        <a:chOff x="-190510" y="0"/>
                        <a:chExt cx="8134033" cy="9662168"/>
                      </a:xfrm>
                    </p:grpSpPr>
                    <p:grpSp>
                      <p:nvGrpSpPr>
                        <p:cNvPr id="23" name="Group 22"/>
                        <p:cNvGrpSpPr/>
                        <p:nvPr/>
                      </p:nvGrpSpPr>
                      <p:grpSpPr>
                        <a:xfrm>
                          <a:off x="2228850" y="5295900"/>
                          <a:ext cx="823160" cy="673100"/>
                          <a:chOff x="0" y="0"/>
                          <a:chExt cx="823160" cy="673100"/>
                        </a:xfrm>
                      </p:grpSpPr>
                      <p:cxnSp>
                        <p:nvCxnSpPr>
                          <p:cNvPr id="165" name="Straight Connector 164"/>
                          <p:cNvCxnSpPr/>
                          <p:nvPr/>
                        </p:nvCxnSpPr>
                        <p:spPr>
                          <a:xfrm>
                            <a:off x="0" y="0"/>
                            <a:ext cx="0" cy="415290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66" name="Straight Connector 165"/>
                          <p:cNvCxnSpPr/>
                          <p:nvPr/>
                        </p:nvCxnSpPr>
                        <p:spPr>
                          <a:xfrm flipH="1" flipV="1">
                            <a:off x="438150" y="590550"/>
                            <a:ext cx="385010" cy="82550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24" name="Group 23"/>
                        <p:cNvGrpSpPr/>
                        <p:nvPr/>
                      </p:nvGrpSpPr>
                      <p:grpSpPr>
                        <a:xfrm>
                          <a:off x="-190510" y="0"/>
                          <a:ext cx="8134033" cy="9662168"/>
                          <a:chOff x="-190510" y="0"/>
                          <a:chExt cx="8134033" cy="9662168"/>
                        </a:xfrm>
                      </p:grpSpPr>
                      <p:grpSp>
                        <p:nvGrpSpPr>
                          <p:cNvPr id="25" name="Group 24"/>
                          <p:cNvGrpSpPr/>
                          <p:nvPr/>
                        </p:nvGrpSpPr>
                        <p:grpSpPr>
                          <a:xfrm>
                            <a:off x="3000159" y="3743325"/>
                            <a:ext cx="1191476" cy="1857375"/>
                            <a:chOff x="-216" y="0"/>
                            <a:chExt cx="1191476" cy="1857375"/>
                          </a:xfrm>
                        </p:grpSpPr>
                        <p:sp>
                          <p:nvSpPr>
                            <p:cNvPr id="163" name="Oval 162"/>
                            <p:cNvSpPr/>
                            <p:nvPr/>
                          </p:nvSpPr>
                          <p:spPr>
                            <a:xfrm>
                              <a:off x="38100" y="0"/>
                              <a:ext cx="1153160" cy="455930"/>
                            </a:xfrm>
                            <a:prstGeom prst="ellipse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>
                                <a:lnSpc>
                                  <a:spcPct val="107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800"/>
                                </a:spcAft>
                              </a:pPr>
                              <a:r>
                                <a:rPr lang="en-GB" sz="900" u="sng">
                                  <a:effectLst/>
                                  <a:ea typeface="Calibri"/>
                                  <a:cs typeface="Times New Roman"/>
                                </a:rPr>
                                <a:t>PatientID</a:t>
                              </a:r>
                              <a:endParaRPr lang="en-US" sz="1100">
                                <a:effectLst/>
                                <a:ea typeface="Calibri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164" name="Oval 163"/>
                            <p:cNvSpPr/>
                            <p:nvPr/>
                          </p:nvSpPr>
                          <p:spPr>
                            <a:xfrm>
                              <a:off x="-216" y="1447801"/>
                              <a:ext cx="990001" cy="409574"/>
                            </a:xfrm>
                            <a:prstGeom prst="ellipse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>
                                <a:lnSpc>
                                  <a:spcPct val="107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800"/>
                                </a:spcAft>
                              </a:pPr>
                              <a:r>
                                <a:rPr lang="en-GB" sz="900">
                                  <a:effectLst/>
                                  <a:ea typeface="Calibri"/>
                                  <a:cs typeface="Times New Roman"/>
                                </a:rPr>
                                <a:t>Illness</a:t>
                              </a:r>
                              <a:endParaRPr lang="en-US" sz="1100">
                                <a:effectLst/>
                                <a:ea typeface="Calibri"/>
                                <a:cs typeface="Times New Roman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6" name="Group 25"/>
                          <p:cNvGrpSpPr/>
                          <p:nvPr/>
                        </p:nvGrpSpPr>
                        <p:grpSpPr>
                          <a:xfrm>
                            <a:off x="-190510" y="0"/>
                            <a:ext cx="8134033" cy="9662168"/>
                            <a:chOff x="-190510" y="0"/>
                            <a:chExt cx="8134033" cy="9662168"/>
                          </a:xfrm>
                        </p:grpSpPr>
                        <p:grpSp>
                          <p:nvGrpSpPr>
                            <p:cNvPr id="27" name="Group 26"/>
                            <p:cNvGrpSpPr/>
                            <p:nvPr/>
                          </p:nvGrpSpPr>
                          <p:grpSpPr>
                            <a:xfrm>
                              <a:off x="161923" y="6086475"/>
                              <a:ext cx="4303103" cy="1911584"/>
                              <a:chOff x="-257177" y="0"/>
                              <a:chExt cx="4303103" cy="1911584"/>
                            </a:xfrm>
                          </p:grpSpPr>
                          <p:cxnSp>
                            <p:nvCxnSpPr>
                              <p:cNvPr id="154" name="Straight Connector 153"/>
                              <p:cNvCxnSpPr/>
                              <p:nvPr/>
                            </p:nvCxnSpPr>
                            <p:spPr>
                              <a:xfrm>
                                <a:off x="1828800" y="0"/>
                                <a:ext cx="0" cy="415290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155" name="Diamond 154"/>
                              <p:cNvSpPr/>
                              <p:nvPr/>
                            </p:nvSpPr>
                            <p:spPr>
                              <a:xfrm>
                                <a:off x="1313424" y="409575"/>
                                <a:ext cx="1136703" cy="573020"/>
                              </a:xfrm>
                              <a:prstGeom prst="diamond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6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accent6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marL="0" marR="0">
                                  <a:lnSpc>
                                    <a:spcPct val="107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800"/>
                                  </a:spcAft>
                                </a:pPr>
                                <a:r>
                                  <a:rPr lang="en-GB" sz="900">
                                    <a:effectLst/>
                                    <a:ea typeface="Calibri"/>
                                    <a:cs typeface="Times New Roman"/>
                                  </a:rPr>
                                  <a:t>has</a:t>
                                </a:r>
                                <a:endParaRPr lang="en-US" sz="1100">
                                  <a:effectLst/>
                                  <a:ea typeface="Calibri"/>
                                  <a:cs typeface="Times New Roman"/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156" name="Straight Connector 155"/>
                              <p:cNvCxnSpPr>
                                <a:stCxn id="155" idx="2"/>
                              </p:cNvCxnSpPr>
                              <p:nvPr/>
                            </p:nvCxnSpPr>
                            <p:spPr>
                              <a:xfrm flipH="1">
                                <a:off x="1819232" y="982595"/>
                                <a:ext cx="62544" cy="928989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157" name="Oval 156"/>
                              <p:cNvSpPr/>
                              <p:nvPr/>
                            </p:nvSpPr>
                            <p:spPr>
                              <a:xfrm>
                                <a:off x="-257177" y="390525"/>
                                <a:ext cx="1220446" cy="415290"/>
                              </a:xfrm>
                              <a:prstGeom prst="ellipse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6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accent6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marL="0" marR="0">
                                  <a:lnSpc>
                                    <a:spcPct val="107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800"/>
                                  </a:spcAft>
                                </a:pPr>
                                <a:r>
                                  <a:rPr lang="en-GB" sz="900">
                                    <a:effectLst/>
                                    <a:ea typeface="Calibri"/>
                                    <a:cs typeface="Times New Roman"/>
                                  </a:rPr>
                                  <a:t>Dosage</a:t>
                                </a:r>
                                <a:endParaRPr lang="en-US" sz="1100">
                                  <a:effectLst/>
                                  <a:ea typeface="Calibri"/>
                                  <a:cs typeface="Times New Roman"/>
                                </a:endParaRPr>
                              </a:p>
                            </p:txBody>
                          </p:sp>
                          <p:sp>
                            <p:nvSpPr>
                              <p:cNvPr id="158" name="Oval 157"/>
                              <p:cNvSpPr/>
                              <p:nvPr/>
                            </p:nvSpPr>
                            <p:spPr>
                              <a:xfrm>
                                <a:off x="3114425" y="285750"/>
                                <a:ext cx="931501" cy="415290"/>
                              </a:xfrm>
                              <a:prstGeom prst="ellipse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6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accent6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marL="0" marR="0">
                                  <a:lnSpc>
                                    <a:spcPct val="107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800"/>
                                  </a:spcAft>
                                </a:pPr>
                                <a:r>
                                  <a:rPr lang="en-GB" sz="900">
                                    <a:effectLst/>
                                    <a:ea typeface="Calibri"/>
                                    <a:cs typeface="Times New Roman"/>
                                  </a:rPr>
                                  <a:t>status</a:t>
                                </a:r>
                                <a:endParaRPr lang="en-US" sz="1100">
                                  <a:effectLst/>
                                  <a:ea typeface="Calibri"/>
                                  <a:cs typeface="Times New Roman"/>
                                </a:endParaRPr>
                              </a:p>
                            </p:txBody>
                          </p:sp>
                          <p:sp>
                            <p:nvSpPr>
                              <p:cNvPr id="159" name="Oval 158"/>
                              <p:cNvSpPr/>
                              <p:nvPr/>
                            </p:nvSpPr>
                            <p:spPr>
                              <a:xfrm>
                                <a:off x="2476294" y="847725"/>
                                <a:ext cx="1094694" cy="415290"/>
                              </a:xfrm>
                              <a:prstGeom prst="ellipse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6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accent6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marL="0" marR="0">
                                  <a:lnSpc>
                                    <a:spcPct val="107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800"/>
                                  </a:spcAft>
                                </a:pPr>
                                <a:r>
                                  <a:rPr lang="en-GB" sz="900">
                                    <a:effectLst/>
                                    <a:ea typeface="Calibri"/>
                                    <a:cs typeface="Times New Roman"/>
                                  </a:rPr>
                                  <a:t>Quantity</a:t>
                                </a:r>
                                <a:endParaRPr lang="en-US" sz="1100">
                                  <a:effectLst/>
                                  <a:ea typeface="Calibri"/>
                                  <a:cs typeface="Times New Roman"/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160" name="Straight Connector 159"/>
                              <p:cNvCxnSpPr/>
                              <p:nvPr/>
                            </p:nvCxnSpPr>
                            <p:spPr>
                              <a:xfrm>
                                <a:off x="952500" y="571500"/>
                                <a:ext cx="501650" cy="83820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61" name="Straight Connector 160"/>
                              <p:cNvCxnSpPr/>
                              <p:nvPr/>
                            </p:nvCxnSpPr>
                            <p:spPr>
                              <a:xfrm>
                                <a:off x="2269339" y="805815"/>
                                <a:ext cx="305530" cy="93979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62" name="Straight Connector 161"/>
                              <p:cNvCxnSpPr/>
                              <p:nvPr/>
                            </p:nvCxnSpPr>
                            <p:spPr>
                              <a:xfrm flipV="1">
                                <a:off x="2269339" y="419101"/>
                                <a:ext cx="851555" cy="152399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grpSp>
                          <p:nvGrpSpPr>
                            <p:cNvPr id="28" name="Group 27"/>
                            <p:cNvGrpSpPr/>
                            <p:nvPr/>
                          </p:nvGrpSpPr>
                          <p:grpSpPr>
                            <a:xfrm>
                              <a:off x="4204165" y="3758532"/>
                              <a:ext cx="3688183" cy="2317405"/>
                              <a:chOff x="-339260" y="-32418"/>
                              <a:chExt cx="3688183" cy="2317405"/>
                            </a:xfrm>
                          </p:grpSpPr>
                          <p:sp>
                            <p:nvSpPr>
                              <p:cNvPr id="148" name="Rectangle 147"/>
                              <p:cNvSpPr/>
                              <p:nvPr/>
                            </p:nvSpPr>
                            <p:spPr>
                              <a:xfrm>
                                <a:off x="1967798" y="1065450"/>
                                <a:ext cx="1381125" cy="321945"/>
                              </a:xfrm>
                              <a:prstGeom prst="rect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6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accent6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marL="0" marR="0">
                                  <a:lnSpc>
                                    <a:spcPct val="107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800"/>
                                  </a:spcAft>
                                </a:pPr>
                                <a:r>
                                  <a:rPr lang="en-GB" sz="900" dirty="0">
                                    <a:effectLst/>
                                    <a:ea typeface="Calibri"/>
                                    <a:cs typeface="Times New Roman"/>
                                  </a:rPr>
                                  <a:t>Nurse/</a:t>
                                </a:r>
                                <a:r>
                                  <a:rPr lang="en-GB" sz="900" dirty="0" err="1">
                                    <a:effectLst/>
                                    <a:ea typeface="Calibri"/>
                                    <a:cs typeface="Times New Roman"/>
                                  </a:rPr>
                                  <a:t>pharmasist</a:t>
                                </a:r>
                                <a:endParaRPr lang="en-US" sz="1100" dirty="0">
                                  <a:effectLst/>
                                  <a:ea typeface="Calibri"/>
                                  <a:cs typeface="Times New Roman"/>
                                </a:endParaRPr>
                              </a:p>
                            </p:txBody>
                          </p:sp>
                          <p:sp>
                            <p:nvSpPr>
                              <p:cNvPr id="149" name="Rectangle 148"/>
                              <p:cNvSpPr/>
                              <p:nvPr/>
                            </p:nvSpPr>
                            <p:spPr>
                              <a:xfrm>
                                <a:off x="-339260" y="563546"/>
                                <a:ext cx="809611" cy="321946"/>
                              </a:xfrm>
                              <a:prstGeom prst="rect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6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accent6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marL="0" marR="0">
                                  <a:lnSpc>
                                    <a:spcPct val="107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800"/>
                                  </a:spcAft>
                                </a:pPr>
                                <a:r>
                                  <a:rPr lang="en-GB" sz="900">
                                    <a:effectLst/>
                                    <a:ea typeface="Calibri"/>
                                    <a:cs typeface="Times New Roman"/>
                                  </a:rPr>
                                  <a:t>Doctor</a:t>
                                </a:r>
                                <a:endParaRPr lang="en-US" sz="1100">
                                  <a:effectLst/>
                                  <a:ea typeface="Calibri"/>
                                  <a:cs typeface="Times New Roman"/>
                                </a:endParaRPr>
                              </a:p>
                            </p:txBody>
                          </p:sp>
                          <p:sp>
                            <p:nvSpPr>
                              <p:cNvPr id="150" name="Isosceles Triangle 149"/>
                              <p:cNvSpPr/>
                              <p:nvPr/>
                            </p:nvSpPr>
                            <p:spPr>
                              <a:xfrm>
                                <a:off x="723553" y="-32418"/>
                                <a:ext cx="957997" cy="552748"/>
                              </a:xfrm>
                              <a:prstGeom prst="triangle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6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accent6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marL="0" marR="0" algn="ctr">
                                  <a:lnSpc>
                                    <a:spcPct val="107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800"/>
                                  </a:spcAft>
                                </a:pPr>
                                <a:r>
                                  <a:rPr lang="en-GB" sz="900">
                                    <a:effectLst/>
                                    <a:ea typeface="Calibri"/>
                                    <a:cs typeface="Times New Roman"/>
                                  </a:rPr>
                                  <a:t>ISA</a:t>
                                </a:r>
                                <a:endParaRPr lang="en-US" sz="1100">
                                  <a:effectLst/>
                                  <a:ea typeface="Calibri"/>
                                  <a:cs typeface="Times New Roman"/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151" name="Straight Connector 150"/>
                              <p:cNvCxnSpPr>
                                <a:stCxn id="150" idx="1"/>
                                <a:endCxn id="149" idx="0"/>
                              </p:cNvCxnSpPr>
                              <p:nvPr/>
                            </p:nvCxnSpPr>
                            <p:spPr>
                              <a:xfrm flipH="1">
                                <a:off x="65546" y="243957"/>
                                <a:ext cx="897507" cy="319589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52" name="Straight Connector 151"/>
                              <p:cNvCxnSpPr>
                                <a:stCxn id="150" idx="3"/>
                                <a:endCxn id="148" idx="0"/>
                              </p:cNvCxnSpPr>
                              <p:nvPr/>
                            </p:nvCxnSpPr>
                            <p:spPr>
                              <a:xfrm>
                                <a:off x="1202551" y="520331"/>
                                <a:ext cx="1455809" cy="545119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53" name="Straight Connector 152"/>
                              <p:cNvCxnSpPr>
                                <a:stCxn id="148" idx="2"/>
                                <a:endCxn id="117" idx="0"/>
                              </p:cNvCxnSpPr>
                              <p:nvPr/>
                            </p:nvCxnSpPr>
                            <p:spPr>
                              <a:xfrm flipH="1">
                                <a:off x="2510238" y="1387395"/>
                                <a:ext cx="148122" cy="897592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grpSp>
                          <p:nvGrpSpPr>
                            <p:cNvPr id="29" name="Group 28"/>
                            <p:cNvGrpSpPr/>
                            <p:nvPr/>
                          </p:nvGrpSpPr>
                          <p:grpSpPr>
                            <a:xfrm>
                              <a:off x="-190510" y="0"/>
                              <a:ext cx="8134033" cy="9662168"/>
                              <a:chOff x="-190510" y="0"/>
                              <a:chExt cx="8134033" cy="9662168"/>
                            </a:xfrm>
                          </p:grpSpPr>
                          <p:cxnSp>
                            <p:nvCxnSpPr>
                              <p:cNvPr id="30" name="Straight Connector 29"/>
                              <p:cNvCxnSpPr>
                                <a:stCxn id="119" idx="2"/>
                              </p:cNvCxnSpPr>
                              <p:nvPr/>
                            </p:nvCxnSpPr>
                            <p:spPr>
                              <a:xfrm flipH="1">
                                <a:off x="2428829" y="7069070"/>
                                <a:ext cx="2759738" cy="937645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grpSp>
                            <p:nvGrpSpPr>
                              <p:cNvPr id="31" name="Group 30"/>
                              <p:cNvGrpSpPr/>
                              <p:nvPr/>
                            </p:nvGrpSpPr>
                            <p:grpSpPr>
                              <a:xfrm>
                                <a:off x="-190510" y="0"/>
                                <a:ext cx="8134033" cy="9662168"/>
                                <a:chOff x="-190510" y="0"/>
                                <a:chExt cx="8134033" cy="9662168"/>
                              </a:xfrm>
                            </p:grpSpPr>
                            <p:sp>
                              <p:nvSpPr>
                                <p:cNvPr id="32" name="Rectangle 31"/>
                                <p:cNvSpPr/>
                                <p:nvPr/>
                              </p:nvSpPr>
                              <p:spPr>
                                <a:xfrm>
                                  <a:off x="1866716" y="8010525"/>
                                  <a:ext cx="821723" cy="334888"/>
                                </a:xfrm>
                                <a:prstGeom prst="rect">
                                  <a:avLst/>
                                </a:prstGeom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6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accent6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marL="0" marR="0">
                                    <a:lnSpc>
                                      <a:spcPct val="107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800"/>
                                    </a:spcAft>
                                  </a:pPr>
                                  <a:r>
                                    <a:rPr lang="en-GB" sz="900">
                                      <a:effectLst/>
                                      <a:ea typeface="Calibri"/>
                                      <a:cs typeface="Times New Roman"/>
                                    </a:rPr>
                                    <a:t>Medicine</a:t>
                                  </a:r>
                                  <a:endParaRPr lang="en-US" sz="1100">
                                    <a:effectLst/>
                                    <a:ea typeface="Calibri"/>
                                    <a:cs typeface="Times New Roman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3" name="Oval 32"/>
                                <p:cNvSpPr/>
                                <p:nvPr/>
                              </p:nvSpPr>
                              <p:spPr>
                                <a:xfrm>
                                  <a:off x="76193" y="7543800"/>
                                  <a:ext cx="1412217" cy="467360"/>
                                </a:xfrm>
                                <a:prstGeom prst="ellipse">
                                  <a:avLst/>
                                </a:prstGeom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6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accent6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marL="0" marR="0">
                                    <a:lnSpc>
                                      <a:spcPct val="107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800"/>
                                    </a:spcAft>
                                  </a:pPr>
                                  <a:r>
                                    <a:rPr lang="en-GB" sz="900">
                                      <a:effectLst/>
                                      <a:ea typeface="Calibri"/>
                                      <a:cs typeface="Times New Roman"/>
                                    </a:rPr>
                                    <a:t>Category</a:t>
                                  </a:r>
                                  <a:endParaRPr lang="en-US" sz="1100">
                                    <a:effectLst/>
                                    <a:ea typeface="Calibri"/>
                                    <a:cs typeface="Times New Roman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4" name="Oval 33"/>
                                <p:cNvSpPr/>
                                <p:nvPr/>
                              </p:nvSpPr>
                              <p:spPr>
                                <a:xfrm>
                                  <a:off x="247636" y="8410575"/>
                                  <a:ext cx="1089641" cy="510893"/>
                                </a:xfrm>
                                <a:prstGeom prst="ellipse">
                                  <a:avLst/>
                                </a:prstGeom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6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accent6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marL="0" marR="0">
                                    <a:lnSpc>
                                      <a:spcPct val="107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800"/>
                                    </a:spcAft>
                                  </a:pPr>
                                  <a:r>
                                    <a:rPr lang="en-GB" sz="900" u="sng">
                                      <a:effectLst/>
                                      <a:ea typeface="Calibri"/>
                                      <a:cs typeface="Times New Roman"/>
                                    </a:rPr>
                                    <a:t>MID</a:t>
                                  </a:r>
                                  <a:endParaRPr lang="en-US" sz="1100">
                                    <a:effectLst/>
                                    <a:ea typeface="Calibri"/>
                                    <a:cs typeface="Times New Roman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5" name="Oval 34"/>
                                <p:cNvSpPr/>
                                <p:nvPr/>
                              </p:nvSpPr>
                              <p:spPr>
                                <a:xfrm>
                                  <a:off x="797749" y="8915400"/>
                                  <a:ext cx="1177698" cy="373380"/>
                                </a:xfrm>
                                <a:prstGeom prst="ellipse">
                                  <a:avLst/>
                                </a:prstGeom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6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accent6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marL="0" marR="0">
                                    <a:lnSpc>
                                      <a:spcPct val="107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800"/>
                                    </a:spcAft>
                                  </a:pPr>
                                  <a:r>
                                    <a:rPr lang="en-GB" sz="900">
                                      <a:effectLst/>
                                      <a:ea typeface="Calibri"/>
                                      <a:cs typeface="Times New Roman"/>
                                    </a:rPr>
                                    <a:t>Brand</a:t>
                                  </a:r>
                                  <a:endParaRPr lang="en-US" sz="1100">
                                    <a:effectLst/>
                                    <a:ea typeface="Calibri"/>
                                    <a:cs typeface="Times New Roman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6" name="Oval 35"/>
                                <p:cNvSpPr/>
                                <p:nvPr/>
                              </p:nvSpPr>
                              <p:spPr>
                                <a:xfrm>
                                  <a:off x="419089" y="6972300"/>
                                  <a:ext cx="965818" cy="433070"/>
                                </a:xfrm>
                                <a:prstGeom prst="ellipse">
                                  <a:avLst/>
                                </a:prstGeom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6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accent6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marL="0" marR="0">
                                    <a:lnSpc>
                                      <a:spcPct val="107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800"/>
                                    </a:spcAft>
                                  </a:pPr>
                                  <a:r>
                                    <a:rPr lang="en-GB" sz="900">
                                      <a:effectLst/>
                                      <a:ea typeface="Calibri"/>
                                      <a:cs typeface="Times New Roman"/>
                                    </a:rPr>
                                    <a:t>Price</a:t>
                                  </a:r>
                                  <a:endParaRPr lang="en-US" sz="1100">
                                    <a:effectLst/>
                                    <a:ea typeface="Calibri"/>
                                    <a:cs typeface="Times New Roman"/>
                                  </a:endParaRPr>
                                </a:p>
                              </p:txBody>
                            </p:sp>
                            <p:cxnSp>
                              <p:nvCxnSpPr>
                                <p:cNvPr id="37" name="Straight Connector 36"/>
                                <p:cNvCxnSpPr/>
                                <p:nvPr/>
                              </p:nvCxnSpPr>
                              <p:spPr>
                                <a:xfrm flipH="1" flipV="1">
                                  <a:off x="1333500" y="7258050"/>
                                  <a:ext cx="735965" cy="744855"/>
                                </a:xfrm>
                                <a:prstGeom prst="line">
                                  <a:avLst/>
                                </a:prstGeom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38" name="Straight Connector 37"/>
                                <p:cNvCxnSpPr/>
                                <p:nvPr/>
                              </p:nvCxnSpPr>
                              <p:spPr>
                                <a:xfrm flipH="1">
                                  <a:off x="1285875" y="8191500"/>
                                  <a:ext cx="560705" cy="332105"/>
                                </a:xfrm>
                                <a:prstGeom prst="line">
                                  <a:avLst/>
                                </a:prstGeom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39" name="Straight Connector 38"/>
                                <p:cNvCxnSpPr/>
                                <p:nvPr/>
                              </p:nvCxnSpPr>
                              <p:spPr>
                                <a:xfrm flipH="1" flipV="1">
                                  <a:off x="1457325" y="7896225"/>
                                  <a:ext cx="391796" cy="174025"/>
                                </a:xfrm>
                                <a:prstGeom prst="line">
                                  <a:avLst/>
                                </a:prstGeom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40" name="Straight Connector 39"/>
                                <p:cNvCxnSpPr/>
                                <p:nvPr/>
                              </p:nvCxnSpPr>
                              <p:spPr>
                                <a:xfrm flipH="1">
                                  <a:off x="1657350" y="8334375"/>
                                  <a:ext cx="492760" cy="577215"/>
                                </a:xfrm>
                                <a:prstGeom prst="line">
                                  <a:avLst/>
                                </a:prstGeom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grpSp>
                              <p:nvGrpSpPr>
                                <p:cNvPr id="41" name="Group 40"/>
                                <p:cNvGrpSpPr/>
                                <p:nvPr/>
                              </p:nvGrpSpPr>
                              <p:grpSpPr>
                                <a:xfrm>
                                  <a:off x="-190510" y="0"/>
                                  <a:ext cx="8134033" cy="9662168"/>
                                  <a:chOff x="-190510" y="0"/>
                                  <a:chExt cx="8134033" cy="9662168"/>
                                </a:xfrm>
                              </p:grpSpPr>
                              <p:grpSp>
                                <p:nvGrpSpPr>
                                  <p:cNvPr id="42" name="Group 41"/>
                                  <p:cNvGrpSpPr/>
                                  <p:nvPr/>
                                </p:nvGrpSpPr>
                                <p:grpSpPr>
                                  <a:xfrm>
                                    <a:off x="4057426" y="2409825"/>
                                    <a:ext cx="3539076" cy="1378585"/>
                                    <a:chOff x="-224" y="0"/>
                                    <a:chExt cx="3539076" cy="1378585"/>
                                  </a:xfrm>
                                </p:grpSpPr>
                                <p:sp>
                                  <p:nvSpPr>
                                    <p:cNvPr id="144" name="Oval 143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-224" y="895350"/>
                                      <a:ext cx="1259967" cy="405130"/>
                                    </a:xfrm>
                                    <a:prstGeom prst="ellipse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6"/>
                                    </a:lnRef>
                                    <a:fillRef idx="1">
                                      <a:schemeClr val="lt1"/>
                                    </a:fillRef>
                                    <a:effectRef idx="0">
                                      <a:schemeClr val="accent6"/>
                                    </a:effectRef>
                                    <a:fontRef idx="minor">
                                      <a:schemeClr val="dk1"/>
                                    </a:fontRef>
                                  </p:style>
                                  <p:txBody>
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marL="0" marR="0">
                                        <a:lnSpc>
                                          <a:spcPct val="107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800"/>
                                        </a:spcAft>
                                      </a:pPr>
                                      <a:r>
                                        <a:rPr lang="en-GB" sz="900" u="sng">
                                          <a:effectLst/>
                                          <a:ea typeface="Calibri"/>
                                          <a:cs typeface="Times New Roman"/>
                                        </a:rPr>
                                        <a:t>Username</a:t>
                                      </a:r>
                                      <a:endParaRPr lang="en-US" sz="1100">
                                        <a:effectLst/>
                                        <a:ea typeface="Calibri"/>
                                        <a:cs typeface="Times New Roman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145" name="Oval 144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2514252" y="857249"/>
                                      <a:ext cx="1024600" cy="405130"/>
                                    </a:xfrm>
                                    <a:prstGeom prst="ellipse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6"/>
                                    </a:lnRef>
                                    <a:fillRef idx="1">
                                      <a:schemeClr val="lt1"/>
                                    </a:fillRef>
                                    <a:effectRef idx="0">
                                      <a:schemeClr val="accent6"/>
                                    </a:effectRef>
                                    <a:fontRef idx="minor">
                                      <a:schemeClr val="dk1"/>
                                    </a:fontRef>
                                  </p:style>
                                  <p:txBody>
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marL="0" marR="0">
                                        <a:lnSpc>
                                          <a:spcPct val="107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800"/>
                                        </a:spcAft>
                                      </a:pPr>
                                      <a:r>
                                        <a:rPr lang="en-GB" sz="900">
                                          <a:effectLst/>
                                          <a:ea typeface="Calibri"/>
                                          <a:cs typeface="Times New Roman"/>
                                        </a:rPr>
                                        <a:t>Name</a:t>
                                      </a:r>
                                      <a:endParaRPr lang="en-US" sz="1100">
                                        <a:effectLst/>
                                        <a:ea typeface="Calibri"/>
                                        <a:cs typeface="Times New Roman"/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146" name="Straight Connector 145"/>
                                    <p:cNvCxnSpPr/>
                                    <p:nvPr/>
                                  </p:nvCxnSpPr>
                                  <p:spPr>
                                    <a:xfrm>
                                      <a:off x="1685925" y="838200"/>
                                      <a:ext cx="0" cy="540385"/>
                                    </a:xfrm>
                                    <a:prstGeom prst="line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dk1"/>
                                    </a:lnRef>
                                    <a:fillRef idx="0">
                                      <a:schemeClr val="dk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147" name="Straight Connector 146"/>
                                    <p:cNvCxnSpPr/>
                                    <p:nvPr/>
                                  </p:nvCxnSpPr>
                                  <p:spPr>
                                    <a:xfrm>
                                      <a:off x="1600200" y="0"/>
                                      <a:ext cx="1" cy="541054"/>
                                    </a:xfrm>
                                    <a:prstGeom prst="line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dk1"/>
                                    </a:lnRef>
                                    <a:fillRef idx="0">
                                      <a:schemeClr val="dk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grpSp>
                                <p:nvGrpSpPr>
                                  <p:cNvPr id="43" name="Group 42"/>
                                  <p:cNvGrpSpPr/>
                                  <p:nvPr/>
                                </p:nvGrpSpPr>
                                <p:grpSpPr>
                                  <a:xfrm>
                                    <a:off x="-190510" y="0"/>
                                    <a:ext cx="8134033" cy="9662168"/>
                                    <a:chOff x="-190510" y="0"/>
                                    <a:chExt cx="8134033" cy="9662168"/>
                                  </a:xfrm>
                                </p:grpSpPr>
                                <p:cxnSp>
                                  <p:nvCxnSpPr>
                                    <p:cNvPr id="44" name="Straight Connector 43"/>
                                    <p:cNvCxnSpPr/>
                                    <p:nvPr/>
                                  </p:nvCxnSpPr>
                                  <p:spPr>
                                    <a:xfrm>
                                      <a:off x="1219200" y="523875"/>
                                      <a:ext cx="276225" cy="323850"/>
                                    </a:xfrm>
                                    <a:prstGeom prst="line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dk1"/>
                                    </a:lnRef>
                                    <a:fillRef idx="0">
                                      <a:schemeClr val="dk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45" name="Straight Connector 44"/>
                                    <p:cNvCxnSpPr/>
                                    <p:nvPr/>
                                  </p:nvCxnSpPr>
                                  <p:spPr>
                                    <a:xfrm flipV="1">
                                      <a:off x="1971675" y="447675"/>
                                      <a:ext cx="264795" cy="348615"/>
                                    </a:xfrm>
                                    <a:prstGeom prst="line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dk1"/>
                                    </a:lnRef>
                                    <a:fillRef idx="0">
                                      <a:schemeClr val="dk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grpSp>
                                  <p:nvGrpSpPr>
                                    <p:cNvPr id="46" name="Group 45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-190510" y="0"/>
                                      <a:ext cx="8134033" cy="9662168"/>
                                      <a:chOff x="-190510" y="0"/>
                                      <a:chExt cx="8134033" cy="9662168"/>
                                    </a:xfrm>
                                  </p:grpSpPr>
                                  <p:sp>
                                    <p:nvSpPr>
                                      <p:cNvPr id="47" name="Oval 4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533400" y="114300"/>
                                        <a:ext cx="1062355" cy="425450"/>
                                      </a:xfrm>
                                      <a:prstGeom prst="ellips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6"/>
                                      </a:lnRef>
                                      <a:fillRef idx="1">
                                        <a:schemeClr val="lt1"/>
                                      </a:fillRef>
                                      <a:effectRef idx="0">
                                        <a:schemeClr val="accent6"/>
                                      </a:effectRef>
                                      <a:fontRef idx="minor">
                                        <a:schemeClr val="dk1"/>
                                      </a:fontRef>
                                    </p:style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marL="0" marR="0" algn="ctr">
                                          <a:lnSpc>
                                            <a:spcPct val="107000"/>
                                          </a:lnSpc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800"/>
                                          </a:spcAft>
                                        </a:pPr>
                                        <a:r>
                                          <a:rPr lang="en-GB" sz="900">
                                            <a:effectLst/>
                                            <a:ea typeface="Calibri"/>
                                            <a:cs typeface="Times New Roman"/>
                                          </a:rPr>
                                          <a:t>Degree</a:t>
                                        </a:r>
                                        <a:endParaRPr lang="en-US" sz="1100">
                                          <a:effectLst/>
                                          <a:ea typeface="Calibri"/>
                                          <a:cs typeface="Times New Roman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48" name="Oval 4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666875" y="47625"/>
                                        <a:ext cx="1371600" cy="394335"/>
                                      </a:xfrm>
                                      <a:prstGeom prst="ellips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6"/>
                                      </a:lnRef>
                                      <a:fillRef idx="1">
                                        <a:schemeClr val="lt1"/>
                                      </a:fillRef>
                                      <a:effectRef idx="0">
                                        <a:schemeClr val="accent6"/>
                                      </a:effectRef>
                                      <a:fontRef idx="minor">
                                        <a:schemeClr val="dk1"/>
                                      </a:fontRef>
                                    </p:style>
                                    <p:txBody>
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marL="0" marR="0" algn="ctr">
                                          <a:lnSpc>
                                            <a:spcPct val="107000"/>
                                          </a:lnSpc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800"/>
                                          </a:spcAft>
                                        </a:pPr>
                                        <a:r>
                                          <a:rPr lang="en-GB" sz="900">
                                            <a:effectLst/>
                                            <a:ea typeface="Calibri"/>
                                            <a:cs typeface="Times New Roman"/>
                                          </a:rPr>
                                          <a:t>Barcode</a:t>
                                        </a:r>
                                        <a:endParaRPr lang="en-US" sz="1100">
                                          <a:effectLst/>
                                          <a:ea typeface="Calibri"/>
                                          <a:cs typeface="Times New Roman"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49" name="Group 48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-190510" y="0"/>
                                        <a:ext cx="8134033" cy="9662168"/>
                                        <a:chOff x="-190510" y="0"/>
                                        <a:chExt cx="8134033" cy="9662168"/>
                                      </a:xfrm>
                                    </p:grpSpPr>
                                    <p:sp>
                                      <p:nvSpPr>
                                        <p:cNvPr id="50" name="Rectangle 49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95675" y="685800"/>
                                          <a:ext cx="851535" cy="321945"/>
                                        </a:xfrm>
                                        <a:prstGeom prst="rect">
                                          <a:avLst/>
                                        </a:prstGeom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6"/>
                                        </a:lnRef>
                                        <a:fillRef idx="1">
                                          <a:schemeClr val="lt1"/>
                                        </a:fillRef>
                                        <a:effectRef idx="0">
                                          <a:schemeClr val="accent6"/>
                                        </a:effectRef>
                                        <a:fontRef idx="minor">
                                          <a:schemeClr val="dk1"/>
                                        </a:fontRef>
                                      </p:style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pPr marL="0" marR="0">
                                            <a:lnSpc>
                                              <a:spcPct val="107000"/>
                                            </a:lnSpc>
                                            <a:spcBef>
                                              <a:spcPts val="0"/>
                                            </a:spcBef>
                                            <a:spcAft>
                                              <a:spcPts val="800"/>
                                            </a:spcAft>
                                          </a:pPr>
                                          <a:r>
                                            <a:rPr lang="en-GB" sz="900">
                                              <a:effectLst/>
                                              <a:ea typeface="Calibri"/>
                                              <a:cs typeface="Times New Roman"/>
                                            </a:rPr>
                                            <a:t>Staff</a:t>
                                          </a:r>
                                          <a:endParaRPr lang="en-US" sz="1100">
                                            <a:effectLst/>
                                            <a:ea typeface="Calibri"/>
                                            <a:cs typeface="Times New Roman"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1" name="Oval 50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4429125" y="238125"/>
                                          <a:ext cx="1267691" cy="424988"/>
                                        </a:xfrm>
                                        <a:prstGeom prst="ellipse">
                                          <a:avLst/>
                                        </a:prstGeom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6"/>
                                        </a:lnRef>
                                        <a:fillRef idx="1">
                                          <a:schemeClr val="lt1"/>
                                        </a:fillRef>
                                        <a:effectRef idx="0">
                                          <a:schemeClr val="accent6"/>
                                        </a:effectRef>
                                        <a:fontRef idx="minor">
                                          <a:schemeClr val="dk1"/>
                                        </a:fontRef>
                                      </p:style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pPr marL="0" marR="0" algn="ctr">
                                            <a:lnSpc>
                                              <a:spcPct val="107000"/>
                                            </a:lnSpc>
                                            <a:spcBef>
                                              <a:spcPts val="0"/>
                                            </a:spcBef>
                                            <a:spcAft>
                                              <a:spcPts val="800"/>
                                            </a:spcAft>
                                          </a:pPr>
                                          <a:r>
                                            <a:rPr lang="en-US" sz="900" dirty="0" smtClean="0">
                                              <a:effectLst/>
                                              <a:ea typeface="Calibri"/>
                                              <a:cs typeface="Times New Roman"/>
                                            </a:rPr>
                                            <a:t>Designation</a:t>
                                          </a:r>
                                          <a:endParaRPr lang="en-US" sz="1100" dirty="0">
                                            <a:effectLst/>
                                            <a:ea typeface="Calibri"/>
                                            <a:cs typeface="Times New Roman"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2" name="Oval 51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362325" y="0"/>
                                          <a:ext cx="737524" cy="394335"/>
                                        </a:xfrm>
                                        <a:prstGeom prst="ellipse">
                                          <a:avLst/>
                                        </a:prstGeom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6"/>
                                        </a:lnRef>
                                        <a:fillRef idx="1">
                                          <a:schemeClr val="lt1"/>
                                        </a:fillRef>
                                        <a:effectRef idx="0">
                                          <a:schemeClr val="accent6"/>
                                        </a:effectRef>
                                        <a:fontRef idx="minor">
                                          <a:schemeClr val="dk1"/>
                                        </a:fontRef>
                                      </p:style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pPr marL="0" marR="0">
                                            <a:lnSpc>
                                              <a:spcPct val="107000"/>
                                            </a:lnSpc>
                                            <a:spcBef>
                                              <a:spcPts val="0"/>
                                            </a:spcBef>
                                            <a:spcAft>
                                              <a:spcPts val="800"/>
                                            </a:spcAft>
                                          </a:pPr>
                                          <a:r>
                                            <a:rPr lang="en-GB" sz="900">
                                              <a:effectLst/>
                                              <a:ea typeface="Calibri"/>
                                              <a:cs typeface="Times New Roman"/>
                                            </a:rPr>
                                            <a:t>NIC</a:t>
                                          </a:r>
                                          <a:endParaRPr lang="en-US" sz="1100">
                                            <a:effectLst/>
                                            <a:ea typeface="Calibri"/>
                                            <a:cs typeface="Times New Roman"/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53" name="Straight Connector 52"/>
                                        <p:cNvCxnSpPr/>
                                        <p:nvPr/>
                                      </p:nvCxnSpPr>
                                      <p:spPr>
                                        <a:xfrm>
                                          <a:off x="3800475" y="390525"/>
                                          <a:ext cx="115" cy="280554"/>
                                        </a:xfrm>
                                        <a:prstGeom prst="line">
                                          <a:avLst/>
                                        </a:prstGeom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dk1"/>
                                        </a:lnRef>
                                        <a:fillRef idx="0">
                                          <a:schemeClr val="dk1"/>
                                        </a:fillRef>
                                        <a:effectRef idx="0">
                                          <a:schemeClr val="dk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54" name="Straight Connector 53"/>
                                        <p:cNvCxnSpPr/>
                                        <p:nvPr/>
                                      </p:nvCxnSpPr>
                                      <p:spPr>
                                        <a:xfrm flipH="1">
                                          <a:off x="4343400" y="590550"/>
                                          <a:ext cx="238760" cy="186575"/>
                                        </a:xfrm>
                                        <a:prstGeom prst="line">
                                          <a:avLst/>
                                        </a:prstGeom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dk1"/>
                                        </a:lnRef>
                                        <a:fillRef idx="0">
                                          <a:schemeClr val="dk1"/>
                                        </a:fillRef>
                                        <a:effectRef idx="0">
                                          <a:schemeClr val="dk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55" name="Rectangle 54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5861582" y="1171575"/>
                                          <a:ext cx="727696" cy="321945"/>
                                        </a:xfrm>
                                        <a:prstGeom prst="rect">
                                          <a:avLst/>
                                        </a:prstGeom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6"/>
                                        </a:lnRef>
                                        <a:fillRef idx="1">
                                          <a:schemeClr val="lt1"/>
                                        </a:fillRef>
                                        <a:effectRef idx="0">
                                          <a:schemeClr val="accent6"/>
                                        </a:effectRef>
                                        <a:fontRef idx="minor">
                                          <a:schemeClr val="dk1"/>
                                        </a:fontRef>
                                      </p:style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pPr marL="0" marR="0">
                                            <a:lnSpc>
                                              <a:spcPct val="107000"/>
                                            </a:lnSpc>
                                            <a:spcBef>
                                              <a:spcPts val="0"/>
                                            </a:spcBef>
                                            <a:spcAft>
                                              <a:spcPts val="800"/>
                                            </a:spcAft>
                                          </a:pPr>
                                          <a:r>
                                            <a:rPr lang="en-GB" sz="900">
                                              <a:effectLst/>
                                              <a:ea typeface="Calibri"/>
                                              <a:cs typeface="Times New Roman"/>
                                            </a:rPr>
                                            <a:t>Repor</a:t>
                                          </a:r>
                                          <a:r>
                                            <a:rPr lang="en-GB" sz="1200">
                                              <a:effectLst/>
                                              <a:ea typeface="Calibri"/>
                                              <a:cs typeface="Times New Roman"/>
                                            </a:rPr>
                                            <a:t>t</a:t>
                                          </a:r>
                                          <a:endParaRPr lang="en-US" sz="1100">
                                            <a:effectLst/>
                                            <a:ea typeface="Calibri"/>
                                            <a:cs typeface="Times New Roman"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6" name="Oval 55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6961981" y="1066801"/>
                                          <a:ext cx="729773" cy="428625"/>
                                        </a:xfrm>
                                        <a:prstGeom prst="ellipse">
                                          <a:avLst/>
                                        </a:prstGeom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6"/>
                                        </a:lnRef>
                                        <a:fillRef idx="1">
                                          <a:schemeClr val="lt1"/>
                                        </a:fillRef>
                                        <a:effectRef idx="0">
                                          <a:schemeClr val="accent6"/>
                                        </a:effectRef>
                                        <a:fontRef idx="minor">
                                          <a:schemeClr val="dk1"/>
                                        </a:fontRef>
                                      </p:style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pPr marL="0" marR="0">
                                            <a:lnSpc>
                                              <a:spcPct val="107000"/>
                                            </a:lnSpc>
                                            <a:spcBef>
                                              <a:spcPts val="0"/>
                                            </a:spcBef>
                                            <a:spcAft>
                                              <a:spcPts val="800"/>
                                            </a:spcAft>
                                          </a:pPr>
                                          <a:r>
                                            <a:rPr lang="en-GB" sz="900" dirty="0">
                                              <a:effectLst/>
                                              <a:ea typeface="Calibri"/>
                                              <a:cs typeface="Times New Roman"/>
                                            </a:rPr>
                                            <a:t>Type</a:t>
                                          </a:r>
                                          <a:r>
                                            <a:rPr lang="en-US" sz="1200" dirty="0">
                                              <a:effectLst/>
                                              <a:ea typeface="Calibri"/>
                                              <a:cs typeface="Times New Roman"/>
                                            </a:rPr>
                                            <a:t> </a:t>
                                          </a:r>
                                          <a:endParaRPr lang="en-US" sz="1100" dirty="0">
                                            <a:effectLst/>
                                            <a:ea typeface="Calibri"/>
                                            <a:cs typeface="Times New Roman"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7" name="Oval 56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5991227" y="523875"/>
                                          <a:ext cx="978474" cy="414481"/>
                                        </a:xfrm>
                                        <a:prstGeom prst="ellipse">
                                          <a:avLst/>
                                        </a:prstGeom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6"/>
                                        </a:lnRef>
                                        <a:fillRef idx="1">
                                          <a:schemeClr val="lt1"/>
                                        </a:fillRef>
                                        <a:effectRef idx="0">
                                          <a:schemeClr val="accent6"/>
                                        </a:effectRef>
                                        <a:fontRef idx="minor">
                                          <a:schemeClr val="dk1"/>
                                        </a:fontRef>
                                      </p:style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pPr marL="0" marR="0" algn="ctr">
                                            <a:lnSpc>
                                              <a:spcPct val="107000"/>
                                            </a:lnSpc>
                                            <a:spcBef>
                                              <a:spcPts val="0"/>
                                            </a:spcBef>
                                            <a:spcAft>
                                              <a:spcPts val="800"/>
                                            </a:spcAft>
                                          </a:pPr>
                                          <a:r>
                                            <a:rPr lang="en-GB" sz="900" u="sng" dirty="0" err="1">
                                              <a:effectLst/>
                                              <a:ea typeface="Calibri"/>
                                              <a:cs typeface="Times New Roman"/>
                                            </a:rPr>
                                            <a:t>Rep_no</a:t>
                                          </a:r>
                                          <a:r>
                                            <a:rPr lang="en-US" sz="1200" dirty="0">
                                              <a:effectLst/>
                                              <a:ea typeface="Calibri"/>
                                              <a:cs typeface="Times New Roman"/>
                                            </a:rPr>
                                            <a:t> </a:t>
                                          </a:r>
                                          <a:endParaRPr lang="en-US" sz="1100" dirty="0">
                                            <a:effectLst/>
                                            <a:ea typeface="Calibri"/>
                                            <a:cs typeface="Times New Roman"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8" name="Oval 57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6526356" y="1895475"/>
                                          <a:ext cx="1417167" cy="428626"/>
                                        </a:xfrm>
                                        <a:prstGeom prst="ellipse">
                                          <a:avLst/>
                                        </a:prstGeom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6"/>
                                        </a:lnRef>
                                        <a:fillRef idx="1">
                                          <a:schemeClr val="lt1"/>
                                        </a:fillRef>
                                        <a:effectRef idx="0">
                                          <a:schemeClr val="accent6"/>
                                        </a:effectRef>
                                        <a:fontRef idx="minor">
                                          <a:schemeClr val="dk1"/>
                                        </a:fontRef>
                                      </p:style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pPr marL="0" marR="0">
                                            <a:lnSpc>
                                              <a:spcPct val="107000"/>
                                            </a:lnSpc>
                                            <a:spcBef>
                                              <a:spcPts val="0"/>
                                            </a:spcBef>
                                            <a:spcAft>
                                              <a:spcPts val="800"/>
                                            </a:spcAft>
                                          </a:pPr>
                                          <a:r>
                                            <a:rPr lang="en-GB" sz="900" dirty="0">
                                              <a:effectLst/>
                                              <a:ea typeface="Calibri"/>
                                              <a:cs typeface="Times New Roman"/>
                                            </a:rPr>
                                            <a:t>Description</a:t>
                                          </a:r>
                                          <a:r>
                                            <a:rPr lang="en-US" sz="1200" dirty="0">
                                              <a:effectLst/>
                                              <a:ea typeface="Calibri"/>
                                              <a:cs typeface="Times New Roman"/>
                                            </a:rPr>
                                            <a:t> </a:t>
                                          </a:r>
                                          <a:endParaRPr lang="en-US" sz="1100" dirty="0">
                                            <a:effectLst/>
                                            <a:ea typeface="Calibri"/>
                                            <a:cs typeface="Times New Roman"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9" name="Oval 58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4489473" y="1069974"/>
                                          <a:ext cx="831849" cy="445772"/>
                                        </a:xfrm>
                                        <a:prstGeom prst="ellipse">
                                          <a:avLst/>
                                        </a:prstGeom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6"/>
                                        </a:lnRef>
                                        <a:fillRef idx="1">
                                          <a:schemeClr val="lt1"/>
                                        </a:fillRef>
                                        <a:effectRef idx="0">
                                          <a:schemeClr val="accent6"/>
                                        </a:effectRef>
                                        <a:fontRef idx="minor">
                                          <a:schemeClr val="dk1"/>
                                        </a:fontRef>
                                      </p:style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pPr marL="0" marR="0">
                                            <a:lnSpc>
                                              <a:spcPct val="107000"/>
                                            </a:lnSpc>
                                            <a:spcBef>
                                              <a:spcPts val="0"/>
                                            </a:spcBef>
                                            <a:spcAft>
                                              <a:spcPts val="800"/>
                                            </a:spcAft>
                                          </a:pPr>
                                          <a:r>
                                            <a:rPr lang="en-GB" sz="900" dirty="0">
                                              <a:effectLst/>
                                              <a:ea typeface="Calibri"/>
                                              <a:cs typeface="Times New Roman"/>
                                            </a:rPr>
                                            <a:t>Date</a:t>
                                          </a:r>
                                          <a:r>
                                            <a:rPr lang="en-US" sz="1200" dirty="0">
                                              <a:effectLst/>
                                              <a:ea typeface="Calibri"/>
                                              <a:cs typeface="Times New Roman"/>
                                            </a:rPr>
                                            <a:t> </a:t>
                                          </a:r>
                                          <a:endParaRPr lang="en-US" sz="1100" dirty="0">
                                            <a:effectLst/>
                                            <a:ea typeface="Calibri"/>
                                            <a:cs typeface="Times New Roman"/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60" name="Straight Connector 59"/>
                                        <p:cNvCxnSpPr/>
                                        <p:nvPr/>
                                      </p:nvCxnSpPr>
                                      <p:spPr>
                                        <a:xfrm flipH="1" flipV="1">
                                          <a:off x="6429375" y="1495425"/>
                                          <a:ext cx="540327" cy="457200"/>
                                        </a:xfrm>
                                        <a:prstGeom prst="line">
                                          <a:avLst/>
                                        </a:prstGeom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dk1"/>
                                        </a:lnRef>
                                        <a:fillRef idx="0">
                                          <a:schemeClr val="dk1"/>
                                        </a:fillRef>
                                        <a:effectRef idx="0">
                                          <a:schemeClr val="dk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61" name="Straight Connector 60"/>
                                        <p:cNvCxnSpPr/>
                                        <p:nvPr/>
                                      </p:nvCxnSpPr>
                                      <p:spPr>
                                        <a:xfrm flipH="1">
                                          <a:off x="6600825" y="1352550"/>
                                          <a:ext cx="363682" cy="9410"/>
                                        </a:xfrm>
                                        <a:prstGeom prst="line">
                                          <a:avLst/>
                                        </a:prstGeom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dk1"/>
                                        </a:lnRef>
                                        <a:fillRef idx="0">
                                          <a:schemeClr val="dk1"/>
                                        </a:fillRef>
                                        <a:effectRef idx="0">
                                          <a:schemeClr val="dk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62" name="Straight Connector 61"/>
                                        <p:cNvCxnSpPr/>
                                        <p:nvPr/>
                                      </p:nvCxnSpPr>
                                      <p:spPr>
                                        <a:xfrm flipH="1">
                                          <a:off x="6276975" y="904875"/>
                                          <a:ext cx="249381" cy="258214"/>
                                        </a:xfrm>
                                        <a:prstGeom prst="line">
                                          <a:avLst/>
                                        </a:prstGeom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dk1"/>
                                        </a:lnRef>
                                        <a:fillRef idx="0">
                                          <a:schemeClr val="dk1"/>
                                        </a:fillRef>
                                        <a:effectRef idx="0">
                                          <a:schemeClr val="dk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63" name="Straight Connector 62"/>
                                        <p:cNvCxnSpPr>
                                          <a:stCxn id="55" idx="1"/>
                                        </p:cNvCxnSpPr>
                                        <p:nvPr/>
                                      </p:nvCxnSpPr>
                                      <p:spPr>
                                        <a:xfrm flipH="1" flipV="1">
                                          <a:off x="5295807" y="1238250"/>
                                          <a:ext cx="565776" cy="94297"/>
                                        </a:xfrm>
                                        <a:prstGeom prst="line">
                                          <a:avLst/>
                                        </a:prstGeom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dk1"/>
                                        </a:lnRef>
                                        <a:fillRef idx="0">
                                          <a:schemeClr val="dk1"/>
                                        </a:fillRef>
                                        <a:effectRef idx="0">
                                          <a:schemeClr val="dk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64" name="Diamond 63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4810124" y="1857373"/>
                                          <a:ext cx="1671498" cy="676276"/>
                                        </a:xfrm>
                                        <a:prstGeom prst="diamond">
                                          <a:avLst/>
                                        </a:prstGeom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6"/>
                                        </a:lnRef>
                                        <a:fillRef idx="1">
                                          <a:schemeClr val="lt1"/>
                                        </a:fillRef>
                                        <a:effectRef idx="0">
                                          <a:schemeClr val="accent6"/>
                                        </a:effectRef>
                                        <a:fontRef idx="minor">
                                          <a:schemeClr val="dk1"/>
                                        </a:fontRef>
                                      </p:style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pPr marL="0" marR="0">
                                            <a:lnSpc>
                                              <a:spcPct val="107000"/>
                                            </a:lnSpc>
                                            <a:spcBef>
                                              <a:spcPts val="0"/>
                                            </a:spcBef>
                                            <a:spcAft>
                                              <a:spcPts val="800"/>
                                            </a:spcAft>
                                          </a:pPr>
                                          <a:endParaRPr lang="en-GB" sz="900" dirty="0" smtClean="0">
                                            <a:effectLst/>
                                            <a:ea typeface="Calibri"/>
                                            <a:cs typeface="Times New Roman"/>
                                          </a:endParaRPr>
                                        </a:p>
                                        <a:p>
                                          <a:pPr marL="0" marR="0">
                                            <a:lnSpc>
                                              <a:spcPct val="107000"/>
                                            </a:lnSpc>
                                            <a:spcBef>
                                              <a:spcPts val="0"/>
                                            </a:spcBef>
                                            <a:spcAft>
                                              <a:spcPts val="800"/>
                                            </a:spcAft>
                                          </a:pPr>
                                          <a:r>
                                            <a:rPr lang="en-GB" sz="900" dirty="0">
                                              <a:ea typeface="Calibri"/>
                                              <a:cs typeface="Times New Roman"/>
                                            </a:rPr>
                                            <a:t> </a:t>
                                          </a:r>
                                          <a:r>
                                            <a:rPr lang="en-GB" sz="900" dirty="0" smtClean="0">
                                              <a:ea typeface="Calibri"/>
                                              <a:cs typeface="Times New Roman"/>
                                            </a:rPr>
                                            <a:t> g</a:t>
                                          </a:r>
                                          <a:r>
                                            <a:rPr lang="en-GB" sz="900" dirty="0" smtClean="0">
                                              <a:effectLst/>
                                              <a:ea typeface="Calibri"/>
                                              <a:cs typeface="Times New Roman"/>
                                            </a:rPr>
                                            <a:t>enerates</a:t>
                                          </a:r>
                                          <a:endParaRPr lang="en-US" sz="1100" dirty="0">
                                            <a:effectLst/>
                                            <a:ea typeface="Calibri"/>
                                            <a:cs typeface="Times New Roman"/>
                                          </a:endParaRPr>
                                        </a:p>
                                        <a:p>
                                          <a:pPr marL="0" marR="0">
                                            <a:lnSpc>
                                              <a:spcPct val="107000"/>
                                            </a:lnSpc>
                                            <a:spcBef>
                                              <a:spcPts val="0"/>
                                            </a:spcBef>
                                            <a:spcAft>
                                              <a:spcPts val="800"/>
                                            </a:spcAft>
                                          </a:pPr>
                                          <a:r>
                                            <a:rPr lang="en-GB" sz="1200" dirty="0">
                                              <a:effectLst/>
                                              <a:ea typeface="Calibri"/>
                                              <a:cs typeface="Times New Roman"/>
                                            </a:rPr>
                                            <a:t> </a:t>
                                          </a:r>
                                          <a:endParaRPr lang="en-US" sz="1100" dirty="0">
                                            <a:effectLst/>
                                            <a:ea typeface="Calibri"/>
                                            <a:cs typeface="Times New Roman"/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65" name="Straight Connector 64"/>
                                        <p:cNvCxnSpPr/>
                                        <p:nvPr/>
                                      </p:nvCxnSpPr>
                                      <p:spPr>
                                        <a:xfrm flipH="1">
                                          <a:off x="5657850" y="1504950"/>
                                          <a:ext cx="338556" cy="348916"/>
                                        </a:xfrm>
                                        <a:prstGeom prst="line">
                                          <a:avLst/>
                                        </a:prstGeom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dk1"/>
                                        </a:lnRef>
                                        <a:fillRef idx="0">
                                          <a:schemeClr val="dk1"/>
                                        </a:fillRef>
                                        <a:effectRef idx="0">
                                          <a:schemeClr val="dk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grpSp>
                                      <p:nvGrpSpPr>
                                        <p:cNvPr id="66" name="Group 65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-190510" y="828675"/>
                                          <a:ext cx="8133891" cy="8833493"/>
                                          <a:chOff x="-190510" y="142875"/>
                                          <a:chExt cx="8133891" cy="8833493"/>
                                        </a:xfrm>
                                      </p:grpSpPr>
                                      <p:sp>
                                        <p:nvSpPr>
                                          <p:cNvPr id="67" name="Rectangle 66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1371600" y="142875"/>
                                            <a:ext cx="784858" cy="31115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6"/>
                                          </a:lnRef>
                                          <a:fillRef idx="1">
                                            <a:schemeClr val="lt1"/>
                                          </a:fillRef>
                                          <a:effectRef idx="0">
                                            <a:schemeClr val="accent6"/>
                                          </a:effectRef>
                                          <a:fontRef idx="minor">
                                            <a:schemeClr val="dk1"/>
                                          </a:fontRef>
                                        </p:style>
                                        <p:txBody>
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<a:prstTxWarp prst="textNoShape">
                                              <a:avLst/>
                                            </a:prstTxWarp>
                                            <a:noAutofit/>
                                          </a:bodyPr>
                                          <a:lstStyle/>
                                          <a:p>
                                            <a:pPr marL="0" marR="0">
                                              <a:lnSpc>
                                                <a:spcPct val="107000"/>
                                              </a:lnSpc>
                                              <a:spcBef>
                                                <a:spcPts val="0"/>
                                              </a:spcBef>
                                              <a:spcAft>
                                                <a:spcPts val="800"/>
                                              </a:spcAft>
                                            </a:pPr>
                                            <a:r>
                                              <a:rPr lang="en-GB" sz="900">
                                                <a:effectLst/>
                                                <a:ea typeface="Calibri"/>
                                                <a:cs typeface="Times New Roman"/>
                                              </a:rPr>
                                              <a:t>Student</a:t>
                                            </a:r>
                                            <a:endParaRPr lang="en-US" sz="1100">
                                              <a:effectLst/>
                                              <a:ea typeface="Calibri"/>
                                              <a:cs typeface="Times New Roman"/>
                                            </a:endParaRPr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70" name="Straight Connector 69"/>
                                          <p:cNvCxnSpPr>
                                            <a:stCxn id="168" idx="7"/>
                                          </p:cNvCxnSpPr>
                                          <p:nvPr/>
                                        </p:nvCxnSpPr>
                                        <p:spPr>
                                          <a:xfrm flipV="1">
                                            <a:off x="1038337" y="260350"/>
                                            <a:ext cx="345328" cy="57918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dk1"/>
                                          </a:lnRef>
                                          <a:fillRef idx="0">
                                            <a:schemeClr val="dk1"/>
                                          </a:fillRef>
                                          <a:effectRef idx="0">
                                            <a:schemeClr val="dk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71" name="Straight Connector 70"/>
                                          <p:cNvCxnSpPr>
                                            <a:stCxn id="67" idx="2"/>
                                            <a:endCxn id="169" idx="7"/>
                                          </p:cNvCxnSpPr>
                                          <p:nvPr/>
                                        </p:nvCxnSpPr>
                                        <p:spPr>
                                          <a:xfrm flipH="1">
                                            <a:off x="1319075" y="454025"/>
                                            <a:ext cx="444954" cy="471349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dk1"/>
                                          </a:lnRef>
                                          <a:fillRef idx="0">
                                            <a:schemeClr val="dk1"/>
                                          </a:fillRef>
                                          <a:effectRef idx="0">
                                            <a:schemeClr val="dk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72" name="Straight Connector 71"/>
                                          <p:cNvCxnSpPr>
                                            <a:stCxn id="67" idx="2"/>
                                          </p:cNvCxnSpPr>
                                          <p:nvPr/>
                                        </p:nvCxnSpPr>
                                        <p:spPr>
                                          <a:xfrm>
                                            <a:off x="1764029" y="454025"/>
                                            <a:ext cx="157246" cy="653381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73" name="Straight Connector 72"/>
                                          <p:cNvCxnSpPr/>
                                          <p:nvPr/>
                                        </p:nvCxnSpPr>
                                        <p:spPr>
                                          <a:xfrm flipH="1">
                                            <a:off x="2590800" y="323850"/>
                                            <a:ext cx="1101725" cy="781685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dk1"/>
                                          </a:lnRef>
                                          <a:fillRef idx="0">
                                            <a:schemeClr val="dk1"/>
                                          </a:fillRef>
                                          <a:effectRef idx="0">
                                            <a:schemeClr val="dk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74" name="Straight Connector 73"/>
                                          <p:cNvCxnSpPr/>
                                          <p:nvPr/>
                                        </p:nvCxnSpPr>
                                        <p:spPr>
                                          <a:xfrm flipH="1">
                                            <a:off x="2238375" y="1504950"/>
                                            <a:ext cx="11430" cy="74168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dk1"/>
                                          </a:lnRef>
                                          <a:fillRef idx="0">
                                            <a:schemeClr val="dk1"/>
                                          </a:fillRef>
                                          <a:effectRef idx="0">
                                            <a:schemeClr val="dk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75" name="Flowchart: Merge 74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1666784" y="961409"/>
                                            <a:ext cx="1107487" cy="572116"/>
                                          </a:xfrm>
                                          <a:prstGeom prst="flowChartMerge">
                                            <a:avLst/>
                                          </a:prstGeom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6"/>
                                          </a:lnRef>
                                          <a:fillRef idx="1">
                                            <a:schemeClr val="lt1"/>
                                          </a:fillRef>
                                          <a:effectRef idx="0">
                                            <a:schemeClr val="accent6"/>
                                          </a:effectRef>
                                          <a:fontRef idx="minor">
                                            <a:schemeClr val="dk1"/>
                                          </a:fontRef>
                                        </p:style>
                                        <p:txBody>
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<a:prstTxWarp prst="textNoShape">
                                              <a:avLst/>
                                            </a:prstTxWarp>
                                            <a:noAutofit/>
                                          </a:bodyPr>
                                          <a:lstStyle/>
                                          <a:p>
                                            <a:pPr marL="0" marR="0" algn="ctr">
                                              <a:lnSpc>
                                                <a:spcPct val="107000"/>
                                              </a:lnSpc>
                                              <a:spcBef>
                                                <a:spcPts val="0"/>
                                              </a:spcBef>
                                              <a:spcAft>
                                                <a:spcPts val="800"/>
                                              </a:spcAft>
                                            </a:pPr>
                                            <a:r>
                                              <a:rPr lang="en-GB" sz="900">
                                                <a:effectLst/>
                                                <a:ea typeface="Calibri"/>
                                                <a:cs typeface="Times New Roman"/>
                                              </a:rPr>
                                              <a:t>ISA</a:t>
                                            </a:r>
                                            <a:endParaRPr lang="en-US" sz="1100">
                                              <a:effectLst/>
                                              <a:ea typeface="Calibri"/>
                                              <a:cs typeface="Times New Roman"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76" name="Oval 75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76199" y="1352550"/>
                                            <a:ext cx="857235" cy="3937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6"/>
                                          </a:lnRef>
                                          <a:fillRef idx="1">
                                            <a:schemeClr val="lt1"/>
                                          </a:fillRef>
                                          <a:effectRef idx="0">
                                            <a:schemeClr val="accent6"/>
                                          </a:effectRef>
                                          <a:fontRef idx="minor">
                                            <a:schemeClr val="dk1"/>
                                          </a:fontRef>
                                        </p:style>
                                        <p:txBody>
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<a:prstTxWarp prst="textNoShape">
                                              <a:avLst/>
                                            </a:prstTxWarp>
                                            <a:noAutofit/>
                                          </a:bodyPr>
                                          <a:lstStyle/>
                                          <a:p>
                                            <a:pPr marL="0" marR="0">
                                              <a:lnSpc>
                                                <a:spcPct val="107000"/>
                                              </a:lnSpc>
                                              <a:spcBef>
                                                <a:spcPts val="0"/>
                                              </a:spcBef>
                                              <a:spcAft>
                                                <a:spcPts val="800"/>
                                              </a:spcAft>
                                            </a:pPr>
                                            <a:r>
                                              <a:rPr lang="en-GB" sz="900">
                                                <a:effectLst/>
                                                <a:ea typeface="Calibri"/>
                                                <a:cs typeface="Times New Roman"/>
                                              </a:rPr>
                                              <a:t>DOB</a:t>
                                            </a:r>
                                            <a:endParaRPr lang="en-US" sz="1100">
                                              <a:effectLst/>
                                              <a:ea typeface="Calibri"/>
                                              <a:cs typeface="Times New Roman"/>
                                            </a:endParaRPr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77" name="Straight Connector 76"/>
                                          <p:cNvCxnSpPr/>
                                          <p:nvPr/>
                                        </p:nvCxnSpPr>
                                        <p:spPr>
                                          <a:xfrm flipV="1">
                                            <a:off x="2438400" y="1685925"/>
                                            <a:ext cx="421005" cy="558165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dk1"/>
                                          </a:lnRef>
                                          <a:fillRef idx="0">
                                            <a:schemeClr val="dk1"/>
                                          </a:fillRef>
                                          <a:effectRef idx="0">
                                            <a:schemeClr val="dk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78" name="Straight Connector 77"/>
                                          <p:cNvCxnSpPr/>
                                          <p:nvPr/>
                                        </p:nvCxnSpPr>
                                        <p:spPr>
                                          <a:xfrm flipH="1" flipV="1">
                                            <a:off x="914400" y="1638300"/>
                                            <a:ext cx="1055738" cy="625641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dk1"/>
                                          </a:lnRef>
                                          <a:fillRef idx="0">
                                            <a:schemeClr val="dk1"/>
                                          </a:fillRef>
                                          <a:effectRef idx="0">
                                            <a:schemeClr val="dk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grpSp>
                                        <p:nvGrpSpPr>
                                          <p:cNvPr id="79" name="Group 78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-190510" y="1847850"/>
                                            <a:ext cx="8133891" cy="7128518"/>
                                            <a:chOff x="-190510" y="0"/>
                                            <a:chExt cx="8133891" cy="7128518"/>
                                          </a:xfrm>
                                        </p:grpSpPr>
                                        <p:grpSp>
                                          <p:nvGrpSpPr>
                                            <p:cNvPr id="81" name="Group 80"/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4686300" y="0"/>
                                              <a:ext cx="2781935" cy="859156"/>
                                              <a:chOff x="0" y="0"/>
                                              <a:chExt cx="2781935" cy="859156"/>
                                            </a:xfrm>
                                          </p:grpSpPr>
                                          <p:sp>
                                            <p:nvSpPr>
                                              <p:cNvPr id="138" name="Rectangle 137"/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90182" y="409575"/>
                                                <a:ext cx="609881" cy="321945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ln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6"/>
                                              </a:lnRef>
                                              <a:fillRef idx="1">
                                                <a:schemeClr val="lt1"/>
                                              </a:fillRef>
                                              <a:effectRef idx="0">
                                                <a:schemeClr val="accent6"/>
                                              </a:effectRef>
                                              <a:fontRef idx="minor">
                                                <a:schemeClr val="dk1"/>
                                              </a:fontRef>
                                            </p:style>
                                            <p:txBody>
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<a:prstTxWarp prst="textNoShape">
                                                  <a:avLst/>
                                                </a:prstTxWarp>
                                                <a:noAutofit/>
                                              </a:bodyPr>
                                              <a:lstStyle/>
                                              <a:p>
                                                <a:pPr marL="0" marR="0">
                                                  <a:lnSpc>
                                                    <a:spcPct val="107000"/>
                                                  </a:lnSpc>
                                                  <a:spcBef>
                                                    <a:spcPts val="0"/>
                                                  </a:spcBef>
                                                  <a:spcAft>
                                                    <a:spcPts val="800"/>
                                                  </a:spcAft>
                                                </a:pPr>
                                                <a:r>
                                                  <a:rPr lang="en-GB" sz="900">
                                                    <a:effectLst/>
                                                    <a:ea typeface="Calibri"/>
                                                    <a:cs typeface="Times New Roman"/>
                                                  </a:rPr>
                                                  <a:t>User</a:t>
                                                </a:r>
                                                <a:endParaRPr lang="en-US" sz="1100">
                                                  <a:effectLst/>
                                                  <a:ea typeface="Calibri"/>
                                                  <a:cs typeface="Times New Roman"/>
                                                </a:endParaRPr>
                                              </a:p>
                                            </p:txBody>
                                          </p:sp>
                                          <p:cxnSp>
                                            <p:nvCxnSpPr>
                                              <p:cNvPr id="139" name="Straight Connector 138"/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 flipH="1">
                                                <a:off x="209550" y="581025"/>
                                                <a:ext cx="576580" cy="192405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dk1"/>
                                              </a:lnRef>
                                              <a:fillRef idx="0">
                                                <a:schemeClr val="dk1"/>
                                              </a:fillRef>
                                              <a:effectRef idx="0">
                                                <a:schemeClr val="dk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140" name="Straight Connector 139"/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 flipH="1">
                                                <a:off x="1247775" y="295275"/>
                                                <a:ext cx="346075" cy="103505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dk1"/>
                                              </a:lnRef>
                                              <a:fillRef idx="0">
                                                <a:schemeClr val="dk1"/>
                                              </a:fillRef>
                                              <a:effectRef idx="0">
                                                <a:schemeClr val="dk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sp>
                                            <p:nvSpPr>
                                              <p:cNvPr id="141" name="Oval 140"/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1514475" y="0"/>
                                                <a:ext cx="1267460" cy="424815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ln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6"/>
                                              </a:lnRef>
                                              <a:fillRef idx="1">
                                                <a:schemeClr val="lt1"/>
                                              </a:fillRef>
                                              <a:effectRef idx="0">
                                                <a:schemeClr val="accent6"/>
                                              </a:effectRef>
                                              <a:fontRef idx="minor">
                                                <a:schemeClr val="dk1"/>
                                              </a:fontRef>
                                            </p:style>
                                            <p:txBody>
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<a:prstTxWarp prst="textNoShape">
                                                  <a:avLst/>
                                                </a:prstTxWarp>
                                                <a:noAutofit/>
                                              </a:bodyPr>
                                              <a:lstStyle/>
                                              <a:p>
                                                <a:pPr marL="0" marR="0" algn="ctr">
                                                  <a:lnSpc>
                                                    <a:spcPct val="107000"/>
                                                  </a:lnSpc>
                                                  <a:spcBef>
                                                    <a:spcPts val="0"/>
                                                  </a:spcBef>
                                                  <a:spcAft>
                                                    <a:spcPts val="800"/>
                                                  </a:spcAft>
                                                </a:pPr>
                                                <a:r>
                                                  <a:rPr lang="en-GB" sz="900">
                                                    <a:effectLst/>
                                                    <a:ea typeface="Calibri"/>
                                                    <a:cs typeface="Times New Roman"/>
                                                  </a:rPr>
                                                  <a:t>Password</a:t>
                                                </a:r>
                                                <a:endParaRPr lang="en-US" sz="1100">
                                                  <a:effectLst/>
                                                  <a:ea typeface="Calibri"/>
                                                  <a:cs typeface="Times New Roman"/>
                                                </a:endParaRPr>
                                              </a:p>
                                            </p:txBody>
                                          </p:sp>
                                          <p:cxnSp>
                                            <p:nvCxnSpPr>
                                              <p:cNvPr id="142" name="Straight Connector 141"/>
                                              <p:cNvCxnSpPr>
                                                <a:endCxn id="138" idx="3"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flipH="1" flipV="1">
                                                <a:off x="1400063" y="570548"/>
                                                <a:ext cx="500377" cy="288608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dk1"/>
                                              </a:lnRef>
                                              <a:fillRef idx="0">
                                                <a:schemeClr val="dk1"/>
                                              </a:fillRef>
                                              <a:effectRef idx="0">
                                                <a:schemeClr val="dk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143" name="Straight Connector 142"/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 flipH="1" flipV="1">
                                                <a:off x="0" y="514350"/>
                                                <a:ext cx="77470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dk1"/>
                                              </a:lnRef>
                                              <a:fillRef idx="0">
                                                <a:schemeClr val="dk1"/>
                                              </a:fillRef>
                                              <a:effectRef idx="0">
                                                <a:schemeClr val="dk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</p:grpSp>
                                        <p:grpSp>
                                          <p:nvGrpSpPr>
                                            <p:cNvPr id="82" name="Group 81"/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-190510" y="192531"/>
                                              <a:ext cx="8133891" cy="6935987"/>
                                              <a:chOff x="-190510" y="-64644"/>
                                              <a:chExt cx="8133891" cy="6935987"/>
                                            </a:xfrm>
                                          </p:grpSpPr>
                                          <p:sp>
                                            <p:nvSpPr>
                                              <p:cNvPr id="83" name="Rectangle 82"/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1924012" y="161925"/>
                                                <a:ext cx="733413" cy="321946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ln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6"/>
                                              </a:lnRef>
                                              <a:fillRef idx="1">
                                                <a:schemeClr val="lt1"/>
                                              </a:fillRef>
                                              <a:effectRef idx="0">
                                                <a:schemeClr val="accent6"/>
                                              </a:effectRef>
                                              <a:fontRef idx="minor">
                                                <a:schemeClr val="dk1"/>
                                              </a:fontRef>
                                            </p:style>
                                            <p:txBody>
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<a:prstTxWarp prst="textNoShape">
                                                  <a:avLst/>
                                                </a:prstTxWarp>
                                                <a:noAutofit/>
                                              </a:bodyPr>
                                              <a:lstStyle/>
                                              <a:p>
                                                <a:pPr marL="0" marR="0">
                                                  <a:lnSpc>
                                                    <a:spcPct val="107000"/>
                                                  </a:lnSpc>
                                                  <a:spcBef>
                                                    <a:spcPts val="0"/>
                                                  </a:spcBef>
                                                  <a:spcAft>
                                                    <a:spcPts val="800"/>
                                                  </a:spcAft>
                                                </a:pPr>
                                                <a:r>
                                                  <a:rPr lang="en-GB" sz="900">
                                                    <a:effectLst/>
                                                    <a:ea typeface="Calibri"/>
                                                    <a:cs typeface="Times New Roman"/>
                                                  </a:rPr>
                                                  <a:t>Patient</a:t>
                                                </a:r>
                                                <a:endParaRPr lang="en-US" sz="1100">
                                                  <a:effectLst/>
                                                  <a:ea typeface="Calibri"/>
                                                  <a:cs typeface="Times New Roman"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84" name="Oval 83"/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0" y="66675"/>
                                                <a:ext cx="1000107" cy="372744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ln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6"/>
                                              </a:lnRef>
                                              <a:fillRef idx="1">
                                                <a:schemeClr val="lt1"/>
                                              </a:fillRef>
                                              <a:effectRef idx="0">
                                                <a:schemeClr val="accent6"/>
                                              </a:effectRef>
                                              <a:fontRef idx="minor">
                                                <a:schemeClr val="dk1"/>
                                              </a:fontRef>
                                            </p:style>
                                            <p:txBody>
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<a:prstTxWarp prst="textNoShape">
                                                  <a:avLst/>
                                                </a:prstTxWarp>
                                                <a:noAutofit/>
                                              </a:bodyPr>
                                              <a:lstStyle/>
                                              <a:p>
                                                <a:pPr marL="0" marR="0">
                                                  <a:lnSpc>
                                                    <a:spcPct val="107000"/>
                                                  </a:lnSpc>
                                                  <a:spcBef>
                                                    <a:spcPts val="0"/>
                                                  </a:spcBef>
                                                  <a:spcAft>
                                                    <a:spcPts val="800"/>
                                                  </a:spcAft>
                                                </a:pPr>
                                                <a:r>
                                                  <a:rPr lang="en-GB" sz="900">
                                                    <a:effectLst/>
                                                    <a:ea typeface="Calibri"/>
                                                    <a:cs typeface="Times New Roman"/>
                                                  </a:rPr>
                                                  <a:t>Phone</a:t>
                                                </a:r>
                                                <a:endParaRPr lang="en-US" sz="1100">
                                                  <a:effectLst/>
                                                  <a:ea typeface="Calibri"/>
                                                  <a:cs typeface="Times New Roman"/>
                                                </a:endParaRPr>
                                              </a:p>
                                            </p:txBody>
                                          </p:sp>
                                          <p:cxnSp>
                                            <p:nvCxnSpPr>
                                              <p:cNvPr id="85" name="Straight Connector 84"/>
                                              <p:cNvCxnSpPr>
                                                <a:endCxn id="83" idx="3"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flipH="1" flipV="1">
                                                <a:off x="2657425" y="322897"/>
                                                <a:ext cx="790494" cy="644809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dk1"/>
                                              </a:lnRef>
                                              <a:fillRef idx="0">
                                                <a:schemeClr val="dk1"/>
                                              </a:fillRef>
                                              <a:effectRef idx="0">
                                                <a:schemeClr val="dk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86" name="Straight Connector 85"/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 flipH="1">
                                                <a:off x="1466850" y="485775"/>
                                                <a:ext cx="502285" cy="25781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dk1"/>
                                              </a:lnRef>
                                              <a:fillRef idx="0">
                                                <a:schemeClr val="dk1"/>
                                              </a:fillRef>
                                              <a:effectRef idx="0">
                                                <a:schemeClr val="dk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87" name="Straight Connector 86"/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 flipH="1" flipV="1">
                                                <a:off x="1000125" y="257175"/>
                                                <a:ext cx="927735" cy="254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dk1"/>
                                              </a:lnRef>
                                              <a:fillRef idx="0">
                                                <a:schemeClr val="dk1"/>
                                              </a:fillRef>
                                              <a:effectRef idx="0">
                                                <a:schemeClr val="dk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sp>
                                            <p:nvSpPr>
                                              <p:cNvPr id="88" name="Diamond 87"/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3286067" y="-64644"/>
                                                <a:ext cx="1571510" cy="601980"/>
                                              </a:xfrm>
                                              <a:prstGeom prst="diamond">
                                                <a:avLst/>
                                              </a:prstGeom>
                                              <a:ln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6"/>
                                              </a:lnRef>
                                              <a:fillRef idx="1">
                                                <a:schemeClr val="lt1"/>
                                              </a:fillRef>
                                              <a:effectRef idx="0">
                                                <a:schemeClr val="accent6"/>
                                              </a:effectRef>
                                              <a:fontRef idx="minor">
                                                <a:schemeClr val="dk1"/>
                                              </a:fontRef>
                                            </p:style>
                                            <p:txBody>
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<a:prstTxWarp prst="textNoShape">
                                                  <a:avLst/>
                                                </a:prstTxWarp>
                                                <a:noAutofit/>
                                              </a:bodyPr>
                                              <a:lstStyle/>
                                              <a:p>
                                                <a:pPr marL="0" marR="0" algn="ctr">
                                                  <a:lnSpc>
                                                    <a:spcPct val="107000"/>
                                                  </a:lnSpc>
                                                  <a:spcBef>
                                                    <a:spcPts val="0"/>
                                                  </a:spcBef>
                                                  <a:spcAft>
                                                    <a:spcPts val="800"/>
                                                  </a:spcAft>
                                                </a:pPr>
                                                <a:r>
                                                  <a:rPr lang="en-GB" sz="900">
                                                    <a:effectLst/>
                                                    <a:ea typeface="Calibri"/>
                                                    <a:cs typeface="Times New Roman"/>
                                                  </a:rPr>
                                                  <a:t>registers</a:t>
                                                </a:r>
                                                <a:endParaRPr lang="en-US" sz="1100">
                                                  <a:effectLst/>
                                                  <a:ea typeface="Calibri"/>
                                                  <a:cs typeface="Times New Roman"/>
                                                </a:endParaRPr>
                                              </a:p>
                                            </p:txBody>
                                          </p:sp>
                                          <p:cxnSp>
                                            <p:nvCxnSpPr>
                                              <p:cNvPr id="89" name="Straight Connector 88"/>
                                              <p:cNvCxnSpPr>
                                                <a:endCxn id="83" idx="3"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flipH="1">
                                                <a:off x="2657425" y="209550"/>
                                                <a:ext cx="789863" cy="113347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dk1"/>
                                              </a:lnRef>
                                              <a:fillRef idx="0">
                                                <a:schemeClr val="dk1"/>
                                              </a:fillRef>
                                              <a:effectRef idx="0">
                                                <a:schemeClr val="dk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grpSp>
                                            <p:nvGrpSpPr>
                                              <p:cNvPr id="90" name="Group 89"/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-190510" y="476250"/>
                                                <a:ext cx="8133891" cy="6395093"/>
                                                <a:chOff x="-190510" y="0"/>
                                                <a:chExt cx="8133891" cy="6393180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91" name="Oval 90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1000107" y="990600"/>
                                                  <a:ext cx="1156199" cy="405130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ln>
                                                  <a:solidFill>
                                                    <a:schemeClr val="tx1"/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6"/>
                                                </a:lnRef>
                                                <a:fillRef idx="1">
                                                  <a:schemeClr val="lt1"/>
                                                </a:fillRef>
                                                <a:effectRef idx="0">
                                                  <a:schemeClr val="accent6"/>
                                                </a:effectRef>
                                                <a:fontRef idx="minor">
                                                  <a:schemeClr val="dk1"/>
                                                </a:fontRef>
                                              </p:style>
                                              <p:txBody>
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<a:prstTxWarp prst="textNoShape">
                                                    <a:avLst/>
                                                  </a:prstTxWarp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pPr marL="0" marR="0">
                                                    <a:lnSpc>
                                                      <a:spcPct val="107000"/>
                                                    </a:lnSpc>
                                                    <a:spcBef>
                                                      <a:spcPts val="0"/>
                                                    </a:spcBef>
                                                    <a:spcAft>
                                                      <a:spcPts val="800"/>
                                                    </a:spcAft>
                                                  </a:pPr>
                                                  <a:r>
                                                    <a:rPr lang="en-GB" sz="900">
                                                      <a:effectLst/>
                                                      <a:ea typeface="Calibri"/>
                                                      <a:cs typeface="Times New Roman"/>
                                                    </a:rPr>
                                                    <a:t>Surname</a:t>
                                                  </a:r>
                                                  <a:endParaRPr lang="en-US" sz="1100">
                                                    <a:effectLst/>
                                                    <a:ea typeface="Calibri"/>
                                                    <a:cs typeface="Times New Roman"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92" name="Oval 91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2476239" y="990600"/>
                                                  <a:ext cx="1143409" cy="405130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ln>
                                                  <a:solidFill>
                                                    <a:schemeClr val="tx1"/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6"/>
                                                </a:lnRef>
                                                <a:fillRef idx="1">
                                                  <a:schemeClr val="lt1"/>
                                                </a:fillRef>
                                                <a:effectRef idx="0">
                                                  <a:schemeClr val="accent6"/>
                                                </a:effectRef>
                                                <a:fontRef idx="minor">
                                                  <a:schemeClr val="dk1"/>
                                                </a:fontRef>
                                              </p:style>
                                              <p:txBody>
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<a:prstTxWarp prst="textNoShape">
                                                    <a:avLst/>
                                                  </a:prstTxWarp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pPr marL="0" marR="0">
                                                    <a:lnSpc>
                                                      <a:spcPct val="107000"/>
                                                    </a:lnSpc>
                                                    <a:spcBef>
                                                      <a:spcPts val="0"/>
                                                    </a:spcBef>
                                                    <a:spcAft>
                                                      <a:spcPts val="800"/>
                                                    </a:spcAft>
                                                  </a:pPr>
                                                  <a:r>
                                                    <a:rPr lang="en-GB" sz="900">
                                                      <a:effectLst/>
                                                      <a:ea typeface="Calibri"/>
                                                      <a:cs typeface="Times New Roman"/>
                                                    </a:rPr>
                                                    <a:t>Address</a:t>
                                                  </a:r>
                                                  <a:endParaRPr lang="en-US" sz="1100">
                                                    <a:effectLst/>
                                                    <a:ea typeface="Calibri"/>
                                                    <a:cs typeface="Times New Roman"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93" name="Oval 92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927718" y="276225"/>
                                                  <a:ext cx="1041348" cy="405130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ln>
                                                  <a:solidFill>
                                                    <a:schemeClr val="tx1"/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6"/>
                                                </a:lnRef>
                                                <a:fillRef idx="1">
                                                  <a:schemeClr val="lt1"/>
                                                </a:fillRef>
                                                <a:effectRef idx="0">
                                                  <a:schemeClr val="accent6"/>
                                                </a:effectRef>
                                                <a:fontRef idx="minor">
                                                  <a:schemeClr val="dk1"/>
                                                </a:fontRef>
                                              </p:style>
                                              <p:txBody>
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<a:prstTxWarp prst="textNoShape">
                                                    <a:avLst/>
                                                  </a:prstTxWarp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pPr marL="0" marR="0">
                                                    <a:lnSpc>
                                                      <a:spcPct val="107000"/>
                                                    </a:lnSpc>
                                                    <a:spcBef>
                                                      <a:spcPts val="0"/>
                                                    </a:spcBef>
                                                    <a:spcAft>
                                                      <a:spcPts val="800"/>
                                                    </a:spcAft>
                                                  </a:pPr>
                                                  <a:r>
                                                    <a:rPr lang="en-GB" sz="900">
                                                      <a:effectLst/>
                                                      <a:ea typeface="Calibri"/>
                                                      <a:cs typeface="Times New Roman"/>
                                                    </a:rPr>
                                                    <a:t>Name</a:t>
                                                  </a:r>
                                                  <a:endParaRPr lang="en-US" sz="1100">
                                                    <a:effectLst/>
                                                    <a:ea typeface="Calibri"/>
                                                    <a:cs typeface="Times New Roman"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94" name="Oval 93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-1" y="1112365"/>
                                                  <a:ext cx="971536" cy="36275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ln>
                                                  <a:solidFill>
                                                    <a:schemeClr val="tx1"/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6"/>
                                                </a:lnRef>
                                                <a:fillRef idx="1">
                                                  <a:schemeClr val="lt1"/>
                                                </a:fillRef>
                                                <a:effectRef idx="0">
                                                  <a:schemeClr val="accent6"/>
                                                </a:effectRef>
                                                <a:fontRef idx="minor">
                                                  <a:schemeClr val="dk1"/>
                                                </a:fontRef>
                                              </p:style>
                                              <p:txBody>
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<a:prstTxWarp prst="textNoShape">
                                                    <a:avLst/>
                                                  </a:prstTxWarp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pPr marL="0" marR="0">
                                                    <a:lnSpc>
                                                      <a:spcPct val="107000"/>
                                                    </a:lnSpc>
                                                    <a:spcBef>
                                                      <a:spcPts val="0"/>
                                                    </a:spcBef>
                                                    <a:spcAft>
                                                      <a:spcPts val="800"/>
                                                    </a:spcAft>
                                                  </a:pPr>
                                                  <a:r>
                                                    <a:rPr lang="en-GB" sz="900">
                                                      <a:effectLst/>
                                                      <a:ea typeface="Calibri"/>
                                                      <a:cs typeface="Times New Roman"/>
                                                    </a:rPr>
                                                    <a:t>Initials</a:t>
                                                  </a:r>
                                                  <a:endParaRPr lang="en-US" sz="1100">
                                                    <a:effectLst/>
                                                    <a:ea typeface="Calibri"/>
                                                    <a:cs typeface="Times New Roman"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cxnSp>
                                              <p:nvCxnSpPr>
                                                <p:cNvPr id="95" name="Straight Connector 94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1495425" y="676275"/>
                                                  <a:ext cx="168275" cy="300355"/>
                                                </a:xfrm>
                                                <a:prstGeom prst="line">
                                                  <a:avLst/>
                                                </a:prstGeom>
                                                <a:ln>
                                                  <a:solidFill>
                                                    <a:schemeClr val="tx1"/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0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96" name="Straight Connector 95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2514600" y="9525"/>
                                                  <a:ext cx="348615" cy="986155"/>
                                                </a:xfrm>
                                                <a:prstGeom prst="line">
                                                  <a:avLst/>
                                                </a:prstGeom>
                                                <a:ln>
                                                  <a:solidFill>
                                                    <a:schemeClr val="tx1"/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0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97" name="Straight Connector 96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 flipH="1">
                                                  <a:off x="666750" y="638175"/>
                                                  <a:ext cx="553452" cy="506630"/>
                                                </a:xfrm>
                                                <a:prstGeom prst="line">
                                                  <a:avLst/>
                                                </a:prstGeom>
                                                <a:ln>
                                                  <a:solidFill>
                                                    <a:schemeClr val="tx1"/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0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98" name="Straight Connector 97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 flipH="1">
                                                  <a:off x="2209800" y="0"/>
                                                  <a:ext cx="11430" cy="1565910"/>
                                                </a:xfrm>
                                                <a:prstGeom prst="line">
                                                  <a:avLst/>
                                                </a:prstGeom>
                                                <a:ln>
                                                  <a:solidFill>
                                                    <a:schemeClr val="tx1"/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0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sp>
                                              <p:nvSpPr>
                                                <p:cNvPr id="99" name="Diamond 98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1678243" y="1577038"/>
                                                  <a:ext cx="1096029" cy="565318"/>
                                                </a:xfrm>
                                                <a:prstGeom prst="diamond">
                                                  <a:avLst/>
                                                </a:prstGeom>
                                                <a:ln>
                                                  <a:solidFill>
                                                    <a:schemeClr val="tx1"/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6"/>
                                                </a:lnRef>
                                                <a:fillRef idx="1">
                                                  <a:schemeClr val="lt1"/>
                                                </a:fillRef>
                                                <a:effectRef idx="0">
                                                  <a:schemeClr val="accent6"/>
                                                </a:effectRef>
                                                <a:fontRef idx="minor">
                                                  <a:schemeClr val="dk1"/>
                                                </a:fontRef>
                                              </p:style>
                                              <p:txBody>
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<a:prstTxWarp prst="textNoShape">
                                                    <a:avLst/>
                                                  </a:prstTxWarp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pPr marL="0" marR="0">
                                                    <a:lnSpc>
                                                      <a:spcPct val="107000"/>
                                                    </a:lnSpc>
                                                    <a:spcBef>
                                                      <a:spcPts val="0"/>
                                                    </a:spcBef>
                                                    <a:spcAft>
                                                      <a:spcPts val="800"/>
                                                    </a:spcAft>
                                                  </a:pPr>
                                                  <a:r>
                                                    <a:rPr lang="en-GB" sz="900" dirty="0">
                                                      <a:effectLst/>
                                                      <a:ea typeface="Calibri"/>
                                                      <a:cs typeface="Times New Roman"/>
                                                    </a:rPr>
                                                    <a:t>gets</a:t>
                                                  </a:r>
                                                  <a:endParaRPr lang="en-US" sz="1100" dirty="0">
                                                    <a:effectLst/>
                                                    <a:ea typeface="Calibri"/>
                                                    <a:cs typeface="Times New Roman"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grpSp>
                                              <p:nvGrpSpPr>
                                                <p:cNvPr id="100" name="Group 99"/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-190510" y="1749774"/>
                                                  <a:ext cx="8133891" cy="4643406"/>
                                                  <a:chOff x="-190510" y="-269526"/>
                                                  <a:chExt cx="8133891" cy="4643406"/>
                                                </a:xfrm>
                                              </p:grpSpPr>
                                              <p:sp>
                                                <p:nvSpPr>
                                                  <p:cNvPr id="101" name="Oval 100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-190509" y="28575"/>
                                                    <a:ext cx="1674478" cy="394335"/>
                                                  </a:xfrm>
                                                  <a:prstGeom prst="ellipse">
                                                    <a:avLst/>
                                                  </a:prstGeom>
                                                  <a:ln>
                                                    <a:solidFill>
                                                      <a:schemeClr val="tx1"/>
                                                    </a:solidFill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6"/>
                                                  </a:lnRef>
                                                  <a:fillRef idx="1">
                                                    <a:schemeClr val="lt1"/>
                                                  </a:fillRef>
                                                  <a:effectRef idx="0">
                                                    <a:schemeClr val="accent6"/>
                                                  </a:effectRef>
                                                  <a:fontRef idx="minor">
                                                    <a:schemeClr val="dk1"/>
                                                  </a:fontRef>
                                                </p:style>
                                                <p:txBody>
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<a:prstTxWarp prst="textNoShape">
                                                      <a:avLst/>
                                                    </a:prstTxWarp>
                                                    <a:noAutofit/>
                                                  </a:bodyPr>
                                                  <a:lstStyle/>
                                                  <a:p>
                                                    <a:pPr marL="0" marR="0">
                                                      <a:lnSpc>
                                                        <a:spcPct val="107000"/>
                                                      </a:lnSpc>
                                                      <a:spcBef>
                                                        <a:spcPts val="0"/>
                                                      </a:spcBef>
                                                      <a:spcAft>
                                                        <a:spcPts val="800"/>
                                                      </a:spcAft>
                                                    </a:pPr>
                                                    <a:r>
                                                      <a:rPr lang="en-GB" sz="900" u="sng">
                                                        <a:effectLst/>
                                                        <a:ea typeface="Calibri"/>
                                                        <a:cs typeface="Times New Roman"/>
                                                      </a:rPr>
                                                      <a:t>Treatment_id</a:t>
                                                    </a:r>
                                                    <a:endParaRPr lang="en-US" sz="1100">
                                                      <a:effectLst/>
                                                      <a:ea typeface="Calibri"/>
                                                      <a:cs typeface="Times New Roman"/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  <p:grpSp>
                                                <p:nvGrpSpPr>
                                                  <p:cNvPr id="102" name="Group 101"/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-190510" y="238125"/>
                                                    <a:ext cx="4555422" cy="872490"/>
                                                    <a:chOff x="-352435" y="0"/>
                                                    <a:chExt cx="4555422" cy="872490"/>
                                                  </a:xfrm>
                                                </p:grpSpPr>
                                                <p:sp>
                                                  <p:nvSpPr>
                                                    <p:cNvPr id="133" name="Rectangle 132"/>
                                                    <p:cNvSpPr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1638265" y="186490"/>
                                                      <a:ext cx="888299" cy="374216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  <a:ln>
                                                      <a:solidFill>
                                                        <a:schemeClr val="tx1"/>
                                                      </a:solidFill>
                                                    </a:ln>
                                                  </p:spPr>
                                                  <p:style>
                                                    <a:lnRef idx="2">
                                                      <a:schemeClr val="accent6"/>
                                                    </a:lnRef>
                                                    <a:fillRef idx="1">
                                                      <a:schemeClr val="lt1"/>
                                                    </a:fillRef>
                                                    <a:effectRef idx="0">
                                                      <a:schemeClr val="accent6"/>
                                                    </a:effectRef>
                                                    <a:fontRef idx="minor">
                                                      <a:schemeClr val="dk1"/>
                                                    </a:fontRef>
                                                  </p:style>
                                                  <p:txBody>
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<a:prstTxWarp prst="textNoShape">
                                                        <a:avLst/>
                                                      </a:prstTxWarp>
                                                      <a:noAutofit/>
                                                    </a:bodyPr>
                                                    <a:lstStyle/>
                                                    <a:p>
                                                      <a:pPr marL="0" marR="0">
                                                        <a:lnSpc>
                                                          <a:spcPct val="107000"/>
                                                        </a:lnSpc>
                                                        <a:spcBef>
                                                          <a:spcPts val="0"/>
                                                        </a:spcBef>
                                                        <a:spcAft>
                                                          <a:spcPts val="800"/>
                                                        </a:spcAft>
                                                      </a:pPr>
                                                      <a:r>
                                                        <a:rPr lang="en-GB" sz="900">
                                                          <a:effectLst/>
                                                          <a:ea typeface="Calibri"/>
                                                          <a:cs typeface="Times New Roman"/>
                                                        </a:rPr>
                                                        <a:t>Treatment</a:t>
                                                      </a:r>
                                                      <a:endParaRPr lang="en-US" sz="1100">
                                                        <a:effectLst/>
                                                        <a:ea typeface="Calibri"/>
                                                        <a:cs typeface="Times New Roman"/>
                                                      </a:endParaRPr>
                                                    </a:p>
                                                  </p:txBody>
                                                </p:sp>
                                                <p:sp>
                                                  <p:nvSpPr>
                                                    <p:cNvPr id="134" name="Oval 133"/>
                                                    <p:cNvSpPr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-352435" y="447674"/>
                                                      <a:ext cx="1640821" cy="424816"/>
                                                    </a:xfrm>
                                                    <a:prstGeom prst="ellipse">
                                                      <a:avLst/>
                                                    </a:prstGeom>
                                                    <a:ln>
                                                      <a:solidFill>
                                                        <a:schemeClr val="tx1"/>
                                                      </a:solidFill>
                                                    </a:ln>
                                                  </p:spPr>
                                                  <p:style>
                                                    <a:lnRef idx="2">
                                                      <a:schemeClr val="accent6"/>
                                                    </a:lnRef>
                                                    <a:fillRef idx="1">
                                                      <a:schemeClr val="lt1"/>
                                                    </a:fillRef>
                                                    <a:effectRef idx="0">
                                                      <a:schemeClr val="accent6"/>
                                                    </a:effectRef>
                                                    <a:fontRef idx="minor">
                                                      <a:schemeClr val="dk1"/>
                                                    </a:fontRef>
                                                  </p:style>
                                                  <p:txBody>
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<a:prstTxWarp prst="textNoShape">
                                                        <a:avLst/>
                                                      </a:prstTxWarp>
                                                      <a:noAutofit/>
                                                    </a:bodyPr>
                                                    <a:lstStyle/>
                                                    <a:p>
                                                      <a:pPr marL="0" marR="0">
                                                        <a:lnSpc>
                                                          <a:spcPct val="107000"/>
                                                        </a:lnSpc>
                                                        <a:spcBef>
                                                          <a:spcPts val="0"/>
                                                        </a:spcBef>
                                                        <a:spcAft>
                                                          <a:spcPts val="800"/>
                                                        </a:spcAft>
                                                      </a:pPr>
                                                      <a:r>
                                                        <a:rPr lang="en-GB" sz="900">
                                                          <a:effectLst/>
                                                          <a:ea typeface="Calibri"/>
                                                          <a:cs typeface="Times New Roman"/>
                                                        </a:rPr>
                                                        <a:t>Time&amp;Date</a:t>
                                                      </a:r>
                                                      <a:endParaRPr lang="en-US" sz="1100">
                                                        <a:effectLst/>
                                                        <a:ea typeface="Calibri"/>
                                                        <a:cs typeface="Times New Roman"/>
                                                      </a:endParaRPr>
                                                    </a:p>
                                                  </p:txBody>
                                                </p:sp>
                                                <p:sp>
                                                  <p:nvSpPr>
                                                    <p:cNvPr id="135" name="Oval 134"/>
                                                    <p:cNvSpPr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2866864" y="323850"/>
                                                      <a:ext cx="1336123" cy="419100"/>
                                                    </a:xfrm>
                                                    <a:prstGeom prst="ellipse">
                                                      <a:avLst/>
                                                    </a:prstGeom>
                                                    <a:ln>
                                                      <a:solidFill>
                                                        <a:schemeClr val="tx1"/>
                                                      </a:solidFill>
                                                    </a:ln>
                                                  </p:spPr>
                                                  <p:style>
                                                    <a:lnRef idx="2">
                                                      <a:schemeClr val="accent6"/>
                                                    </a:lnRef>
                                                    <a:fillRef idx="1">
                                                      <a:schemeClr val="lt1"/>
                                                    </a:fillRef>
                                                    <a:effectRef idx="0">
                                                      <a:schemeClr val="accent6"/>
                                                    </a:effectRef>
                                                    <a:fontRef idx="minor">
                                                      <a:schemeClr val="dk1"/>
                                                    </a:fontRef>
                                                  </p:style>
                                                  <p:txBody>
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<a:prstTxWarp prst="textNoShape">
                                                        <a:avLst/>
                                                      </a:prstTxWarp>
                                                      <a:noAutofit/>
                                                    </a:bodyPr>
                                                    <a:lstStyle/>
                                                    <a:p>
                                                      <a:pPr marL="0" marR="0">
                                                        <a:lnSpc>
                                                          <a:spcPct val="107000"/>
                                                        </a:lnSpc>
                                                        <a:spcBef>
                                                          <a:spcPts val="0"/>
                                                        </a:spcBef>
                                                        <a:spcAft>
                                                          <a:spcPts val="800"/>
                                                        </a:spcAft>
                                                      </a:pPr>
                                                      <a:r>
                                                        <a:rPr lang="en-GB" sz="900" dirty="0">
                                                          <a:effectLst/>
                                                          <a:ea typeface="Calibri"/>
                                                          <a:cs typeface="Times New Roman"/>
                                                        </a:rPr>
                                                        <a:t>Description</a:t>
                                                      </a:r>
                                                      <a:r>
                                                        <a:rPr lang="en-US" sz="1200" dirty="0">
                                                          <a:effectLst/>
                                                          <a:ea typeface="Calibri"/>
                                                          <a:cs typeface="Times New Roman"/>
                                                        </a:rPr>
                                                        <a:t> </a:t>
                                                      </a:r>
                                                      <a:endParaRPr lang="en-US" sz="1100" dirty="0">
                                                        <a:effectLst/>
                                                        <a:ea typeface="Calibri"/>
                                                        <a:cs typeface="Times New Roman"/>
                                                      </a:endParaRPr>
                                                    </a:p>
                                                  </p:txBody>
                                                </p:sp>
                                                <p:cxnSp>
                                                  <p:nvCxnSpPr>
                                                    <p:cNvPr id="136" name="Straight Connector 135"/>
                                                    <p:cNvCxnSpPr/>
                                                    <p:nvPr/>
                                                  </p:nvCxnSpPr>
                                                  <p:spPr>
                                                    <a:xfrm flipV="1">
                                                      <a:off x="1295400" y="457200"/>
                                                      <a:ext cx="397042" cy="180474"/>
                                                    </a:xfrm>
                                                    <a:prstGeom prst="line">
                                                      <a:avLst/>
                                                    </a:prstGeom>
                                                    <a:ln>
                                                      <a:solidFill>
                                                        <a:schemeClr val="tx1"/>
                                                      </a:solidFill>
                                                    </a:ln>
                                                  </p:spPr>
                                                  <p:style>
                                                    <a:lnRef idx="1">
                                                      <a:schemeClr val="dk1"/>
                                                    </a:lnRef>
                                                    <a:fillRef idx="0">
                                                      <a:schemeClr val="dk1"/>
                                                    </a:fillRef>
                                                    <a:effectRef idx="0">
                                                      <a:schemeClr val="dk1"/>
                                                    </a:effectRef>
                                                    <a:fontRef idx="minor">
                                                      <a:schemeClr val="tx1"/>
                                                    </a:fontRef>
                                                  </p:style>
                                                </p:cxnSp>
                                                <p:cxnSp>
                                                  <p:nvCxnSpPr>
                                                    <p:cNvPr id="137" name="Straight Connector 136"/>
                                                    <p:cNvCxnSpPr/>
                                                    <p:nvPr/>
                                                  </p:nvCxnSpPr>
                                                  <p:spPr>
                                                    <a:xfrm flipH="1">
                                                      <a:off x="2486025" y="0"/>
                                                      <a:ext cx="409073" cy="186490"/>
                                                    </a:xfrm>
                                                    <a:prstGeom prst="line">
                                                      <a:avLst/>
                                                    </a:prstGeom>
                                                    <a:ln>
                                                      <a:solidFill>
                                                        <a:schemeClr val="tx1"/>
                                                      </a:solidFill>
                                                    </a:ln>
                                                  </p:spPr>
                                                  <p:style>
                                                    <a:lnRef idx="1">
                                                      <a:schemeClr val="dk1"/>
                                                    </a:lnRef>
                                                    <a:fillRef idx="0">
                                                      <a:schemeClr val="dk1"/>
                                                    </a:fillRef>
                                                    <a:effectRef idx="0">
                                                      <a:schemeClr val="dk1"/>
                                                    </a:effectRef>
                                                    <a:fontRef idx="minor">
                                                      <a:schemeClr val="tx1"/>
                                                    </a:fontRef>
                                                  </p:style>
                                                </p:cxnSp>
                                              </p:grpSp>
                                              <p:cxnSp>
                                                <p:nvCxnSpPr>
                                                  <p:cNvPr id="103" name="Straight Connector 102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1381125" y="314325"/>
                                                    <a:ext cx="459105" cy="281940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  <a:ln>
                                                    <a:solidFill>
                                                      <a:schemeClr val="tx1"/>
                                                    </a:solidFill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dk1"/>
                                                  </a:lnRef>
                                                  <a:fillRef idx="0">
                                                    <a:schemeClr val="dk1"/>
                                                  </a:fillRef>
                                                  <a:effectRef idx="0">
                                                    <a:schemeClr val="dk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grpSp>
                                                <p:nvGrpSpPr>
                                                  <p:cNvPr id="104" name="Group 103"/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1666842" y="-269526"/>
                                                    <a:ext cx="6276539" cy="4643406"/>
                                                    <a:chOff x="-209583" y="-269526"/>
                                                    <a:chExt cx="6276539" cy="4643406"/>
                                                  </a:xfrm>
                                                </p:grpSpPr>
                                                <p:sp>
                                                  <p:nvSpPr>
                                                    <p:cNvPr id="105" name="Oval 104"/>
                                                    <p:cNvSpPr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1161825" y="2600325"/>
                                                      <a:ext cx="1153309" cy="404495"/>
                                                    </a:xfrm>
                                                    <a:prstGeom prst="ellipse">
                                                      <a:avLst/>
                                                    </a:prstGeom>
                                                    <a:ln>
                                                      <a:solidFill>
                                                        <a:schemeClr val="tx1"/>
                                                      </a:solidFill>
                                                    </a:ln>
                                                  </p:spPr>
                                                  <p:style>
                                                    <a:lnRef idx="2">
                                                      <a:schemeClr val="accent6"/>
                                                    </a:lnRef>
                                                    <a:fillRef idx="1">
                                                      <a:schemeClr val="lt1"/>
                                                    </a:fillRef>
                                                    <a:effectRef idx="0">
                                                      <a:schemeClr val="accent6"/>
                                                    </a:effectRef>
                                                    <a:fontRef idx="minor">
                                                      <a:schemeClr val="dk1"/>
                                                    </a:fontRef>
                                                  </p:style>
                                                  <p:txBody>
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<a:prstTxWarp prst="textNoShape">
                                                        <a:avLst/>
                                                      </a:prstTxWarp>
                                                      <a:noAutofit/>
                                                    </a:bodyPr>
                                                    <a:lstStyle/>
                                                    <a:p>
                                                      <a:pPr marL="0" marR="0">
                                                        <a:lnSpc>
                                                          <a:spcPct val="107000"/>
                                                        </a:lnSpc>
                                                        <a:spcBef>
                                                          <a:spcPts val="0"/>
                                                        </a:spcBef>
                                                        <a:spcAft>
                                                          <a:spcPts val="800"/>
                                                        </a:spcAft>
                                                      </a:pPr>
                                                      <a:r>
                                                        <a:rPr lang="en-GB" sz="900">
                                                          <a:effectLst/>
                                                          <a:ea typeface="Calibri"/>
                                                          <a:cs typeface="Times New Roman"/>
                                                        </a:rPr>
                                                        <a:t>Quantity</a:t>
                                                      </a:r>
                                                      <a:endParaRPr lang="en-US" sz="1100">
                                                        <a:effectLst/>
                                                        <a:ea typeface="Calibri"/>
                                                        <a:cs typeface="Times New Roman"/>
                                                      </a:endParaRPr>
                                                    </a:p>
                                                  </p:txBody>
                                                </p:sp>
                                                <p:sp>
                                                  <p:nvSpPr>
                                                    <p:cNvPr id="106" name="Oval 105"/>
                                                    <p:cNvSpPr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-209583" y="3886200"/>
                                                      <a:ext cx="1488444" cy="487680"/>
                                                    </a:xfrm>
                                                    <a:prstGeom prst="ellipse">
                                                      <a:avLst/>
                                                    </a:prstGeom>
                                                    <a:ln>
                                                      <a:solidFill>
                                                        <a:schemeClr val="tx1"/>
                                                      </a:solidFill>
                                                    </a:ln>
                                                  </p:spPr>
                                                  <p:style>
                                                    <a:lnRef idx="2">
                                                      <a:schemeClr val="accent6"/>
                                                    </a:lnRef>
                                                    <a:fillRef idx="1">
                                                      <a:schemeClr val="lt1"/>
                                                    </a:fillRef>
                                                    <a:effectRef idx="0">
                                                      <a:schemeClr val="accent6"/>
                                                    </a:effectRef>
                                                    <a:fontRef idx="minor">
                                                      <a:schemeClr val="dk1"/>
                                                    </a:fontRef>
                                                  </p:style>
                                                  <p:txBody>
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<a:prstTxWarp prst="textNoShape">
                                                        <a:avLst/>
                                                      </a:prstTxWarp>
                                                      <a:noAutofit/>
                                                    </a:bodyPr>
                                                    <a:lstStyle/>
                                                    <a:p>
                                                      <a:pPr marL="0" marR="0">
                                                        <a:lnSpc>
                                                          <a:spcPct val="107000"/>
                                                        </a:lnSpc>
                                                        <a:spcBef>
                                                          <a:spcPts val="0"/>
                                                        </a:spcBef>
                                                        <a:spcAft>
                                                          <a:spcPts val="800"/>
                                                        </a:spcAft>
                                                      </a:pPr>
                                                      <a:r>
                                                        <a:rPr lang="en-GB" sz="900">
                                                          <a:effectLst/>
                                                          <a:ea typeface="Calibri"/>
                                                          <a:cs typeface="Times New Roman"/>
                                                        </a:rPr>
                                                        <a:t>Med_name</a:t>
                                                      </a:r>
                                                      <a:endParaRPr lang="en-US" sz="1100">
                                                        <a:effectLst/>
                                                        <a:ea typeface="Calibri"/>
                                                        <a:cs typeface="Times New Roman"/>
                                                      </a:endParaRPr>
                                                    </a:p>
                                                  </p:txBody>
                                                </p:sp>
                                                <p:sp>
                                                  <p:nvSpPr>
                                                    <p:cNvPr id="107" name="Oval 106"/>
                                                    <p:cNvSpPr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1199977" y="3124200"/>
                                                      <a:ext cx="1115080" cy="434975"/>
                                                    </a:xfrm>
                                                    <a:prstGeom prst="ellipse">
                                                      <a:avLst/>
                                                    </a:prstGeom>
                                                    <a:ln>
                                                      <a:solidFill>
                                                        <a:schemeClr val="tx1"/>
                                                      </a:solidFill>
                                                    </a:ln>
                                                  </p:spPr>
                                                  <p:style>
                                                    <a:lnRef idx="2">
                                                      <a:schemeClr val="accent6"/>
                                                    </a:lnRef>
                                                    <a:fillRef idx="1">
                                                      <a:schemeClr val="lt1"/>
                                                    </a:fillRef>
                                                    <a:effectRef idx="0">
                                                      <a:schemeClr val="accent6"/>
                                                    </a:effectRef>
                                                    <a:fontRef idx="minor">
                                                      <a:schemeClr val="dk1"/>
                                                    </a:fontRef>
                                                  </p:style>
                                                  <p:txBody>
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<a:prstTxWarp prst="textNoShape">
                                                        <a:avLst/>
                                                      </a:prstTxWarp>
                                                      <a:noAutofit/>
                                                    </a:bodyPr>
                                                    <a:lstStyle/>
                                                    <a:p>
                                                      <a:pPr marL="0" marR="0">
                                                        <a:lnSpc>
                                                          <a:spcPct val="107000"/>
                                                        </a:lnSpc>
                                                        <a:spcBef>
                                                          <a:spcPts val="0"/>
                                                        </a:spcBef>
                                                        <a:spcAft>
                                                          <a:spcPts val="800"/>
                                                        </a:spcAft>
                                                      </a:pPr>
                                                      <a:r>
                                                        <a:rPr lang="en-GB" sz="900">
                                                          <a:effectLst/>
                                                          <a:ea typeface="Calibri"/>
                                                          <a:cs typeface="Times New Roman"/>
                                                        </a:rPr>
                                                        <a:t>ExpDate</a:t>
                                                      </a:r>
                                                      <a:endParaRPr lang="en-US" sz="1100">
                                                        <a:effectLst/>
                                                        <a:ea typeface="Calibri"/>
                                                        <a:cs typeface="Times New Roman"/>
                                                      </a:endParaRPr>
                                                    </a:p>
                                                  </p:txBody>
                                                </p:sp>
                                                <p:sp>
                                                  <p:nvSpPr>
                                                    <p:cNvPr id="108" name="Oval 107"/>
                                                    <p:cNvSpPr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1372943" y="3678556"/>
                                                      <a:ext cx="1296135" cy="373381"/>
                                                    </a:xfrm>
                                                    <a:prstGeom prst="ellipse">
                                                      <a:avLst/>
                                                    </a:prstGeom>
                                                    <a:ln>
                                                      <a:solidFill>
                                                        <a:schemeClr val="tx1"/>
                                                      </a:solidFill>
                                                    </a:ln>
                                                  </p:spPr>
                                                  <p:style>
                                                    <a:lnRef idx="2">
                                                      <a:schemeClr val="accent6"/>
                                                    </a:lnRef>
                                                    <a:fillRef idx="1">
                                                      <a:schemeClr val="lt1"/>
                                                    </a:fillRef>
                                                    <a:effectRef idx="0">
                                                      <a:schemeClr val="accent6"/>
                                                    </a:effectRef>
                                                    <a:fontRef idx="minor">
                                                      <a:schemeClr val="dk1"/>
                                                    </a:fontRef>
                                                  </p:style>
                                                  <p:txBody>
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<a:prstTxWarp prst="textNoShape">
                                                        <a:avLst/>
                                                      </a:prstTxWarp>
                                                      <a:noAutofit/>
                                                    </a:bodyPr>
                                                    <a:lstStyle/>
                                                    <a:p>
                                                      <a:pPr marL="0" marR="0">
                                                        <a:lnSpc>
                                                          <a:spcPct val="107000"/>
                                                        </a:lnSpc>
                                                        <a:spcBef>
                                                          <a:spcPts val="0"/>
                                                        </a:spcBef>
                                                        <a:spcAft>
                                                          <a:spcPts val="800"/>
                                                        </a:spcAft>
                                                      </a:pPr>
                                                      <a:r>
                                                        <a:rPr lang="en-GB" sz="900">
                                                          <a:effectLst/>
                                                          <a:ea typeface="Calibri"/>
                                                          <a:cs typeface="Times New Roman"/>
                                                        </a:rPr>
                                                        <a:t>MfDate</a:t>
                                                      </a:r>
                                                      <a:endParaRPr lang="en-US" sz="1100">
                                                        <a:effectLst/>
                                                        <a:ea typeface="Calibri"/>
                                                        <a:cs typeface="Times New Roman"/>
                                                      </a:endParaRPr>
                                                    </a:p>
                                                  </p:txBody>
                                                </p:sp>
                                                <p:cxnSp>
                                                  <p:nvCxnSpPr>
                                                    <p:cNvPr id="109" name="Straight Connector 108"/>
                                                    <p:cNvCxnSpPr/>
                                                    <p:nvPr/>
                                                  </p:nvCxnSpPr>
                                                  <p:spPr>
                                                    <a:xfrm>
                                                      <a:off x="561975" y="3048000"/>
                                                      <a:ext cx="35560" cy="829945"/>
                                                    </a:xfrm>
                                                    <a:prstGeom prst="line">
                                                      <a:avLst/>
                                                    </a:prstGeom>
                                                    <a:ln>
                                                      <a:solidFill>
                                                        <a:schemeClr val="tx1"/>
                                                      </a:solidFill>
                                                    </a:ln>
                                                  </p:spPr>
                                                  <p:style>
                                                    <a:lnRef idx="1">
                                                      <a:schemeClr val="dk1"/>
                                                    </a:lnRef>
                                                    <a:fillRef idx="0">
                                                      <a:schemeClr val="dk1"/>
                                                    </a:fillRef>
                                                    <a:effectRef idx="0">
                                                      <a:schemeClr val="dk1"/>
                                                    </a:effectRef>
                                                    <a:fontRef idx="minor">
                                                      <a:schemeClr val="tx1"/>
                                                    </a:fontRef>
                                                  </p:style>
                                                </p:cxnSp>
                                                <p:cxnSp>
                                                  <p:nvCxnSpPr>
                                                    <p:cNvPr id="110" name="Straight Connector 109"/>
                                                    <p:cNvCxnSpPr/>
                                                    <p:nvPr/>
                                                  </p:nvCxnSpPr>
                                                  <p:spPr>
                                                    <a:xfrm flipH="1" flipV="1">
                                                      <a:off x="781050" y="2905125"/>
                                                      <a:ext cx="576580" cy="286385"/>
                                                    </a:xfrm>
                                                    <a:prstGeom prst="line">
                                                      <a:avLst/>
                                                    </a:prstGeom>
                                                    <a:ln>
                                                      <a:solidFill>
                                                        <a:schemeClr val="tx1"/>
                                                      </a:solidFill>
                                                    </a:ln>
                                                  </p:spPr>
                                                  <p:style>
                                                    <a:lnRef idx="1">
                                                      <a:schemeClr val="dk1"/>
                                                    </a:lnRef>
                                                    <a:fillRef idx="0">
                                                      <a:schemeClr val="dk1"/>
                                                    </a:fillRef>
                                                    <a:effectRef idx="0">
                                                      <a:schemeClr val="dk1"/>
                                                    </a:effectRef>
                                                    <a:fontRef idx="minor">
                                                      <a:schemeClr val="tx1"/>
                                                    </a:fontRef>
                                                  </p:style>
                                                </p:cxnSp>
                                                <p:cxnSp>
                                                  <p:nvCxnSpPr>
                                                    <p:cNvPr id="111" name="Straight Connector 110"/>
                                                    <p:cNvCxnSpPr/>
                                                    <p:nvPr/>
                                                  </p:nvCxnSpPr>
                                                  <p:spPr>
                                                    <a:xfrm flipH="1" flipV="1">
                                                      <a:off x="676275" y="3057525"/>
                                                      <a:ext cx="804311" cy="701173"/>
                                                    </a:xfrm>
                                                    <a:prstGeom prst="line">
                                                      <a:avLst/>
                                                    </a:prstGeom>
                                                    <a:ln>
                                                      <a:solidFill>
                                                        <a:schemeClr val="tx1"/>
                                                      </a:solidFill>
                                                    </a:ln>
                                                  </p:spPr>
                                                  <p:style>
                                                    <a:lnRef idx="1">
                                                      <a:schemeClr val="dk1"/>
                                                    </a:lnRef>
                                                    <a:fillRef idx="0">
                                                      <a:schemeClr val="dk1"/>
                                                    </a:fillRef>
                                                    <a:effectRef idx="0">
                                                      <a:schemeClr val="dk1"/>
                                                    </a:effectRef>
                                                    <a:fontRef idx="minor">
                                                      <a:schemeClr val="tx1"/>
                                                    </a:fontRef>
                                                  </p:style>
                                                </p:cxnSp>
                                                <p:cxnSp>
                                                  <p:nvCxnSpPr>
                                                    <p:cNvPr id="112" name="Straight Connector 111"/>
                                                    <p:cNvCxnSpPr/>
                                                    <p:nvPr/>
                                                  </p:nvCxnSpPr>
                                                  <p:spPr>
                                                    <a:xfrm flipH="1" flipV="1">
                                                      <a:off x="771525" y="2771775"/>
                                                      <a:ext cx="385010" cy="5882"/>
                                                    </a:xfrm>
                                                    <a:prstGeom prst="line">
                                                      <a:avLst/>
                                                    </a:prstGeom>
                                                    <a:ln>
                                                      <a:solidFill>
                                                        <a:schemeClr val="tx1"/>
                                                      </a:solidFill>
                                                    </a:ln>
                                                  </p:spPr>
                                                  <p:style>
                                                    <a:lnRef idx="1">
                                                      <a:schemeClr val="dk1"/>
                                                    </a:lnRef>
                                                    <a:fillRef idx="0">
                                                      <a:schemeClr val="dk1"/>
                                                    </a:fillRef>
                                                    <a:effectRef idx="0">
                                                      <a:schemeClr val="dk1"/>
                                                    </a:effectRef>
                                                    <a:fontRef idx="minor">
                                                      <a:schemeClr val="tx1"/>
                                                    </a:fontRef>
                                                  </p:style>
                                                </p:cxnSp>
                                                <p:grpSp>
                                                  <p:nvGrpSpPr>
                                                    <p:cNvPr id="113" name="Group 112"/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2433776" y="-269526"/>
                                                      <a:ext cx="3633180" cy="4259107"/>
                                                      <a:chOff x="109676" y="-269526"/>
                                                      <a:chExt cx="3633180" cy="4259107"/>
                                                    </a:xfrm>
                                                  </p:grpSpPr>
                                                  <p:grpSp>
                                                    <p:nvGrpSpPr>
                                                      <p:cNvPr id="114" name="Group 113"/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109676" y="2066925"/>
                                                        <a:ext cx="3633180" cy="1922656"/>
                                                        <a:chOff x="109676" y="0"/>
                                                        <a:chExt cx="3633180" cy="1922656"/>
                                                      </a:xfrm>
                                                    </p:grpSpPr>
                                                    <p:sp>
                                                      <p:nvSpPr>
                                                        <p:cNvPr id="121" name="Oval 120"/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2400300" y="981075"/>
                                                          <a:ext cx="1090930" cy="373380"/>
                                                        </a:xfrm>
                                                        <a:prstGeom prst="ellipse">
                                                          <a:avLst/>
                                                        </a:prstGeom>
                                                        <a:ln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accent6"/>
                                                        </a:lnRef>
                                                        <a:fillRef idx="1">
                                                          <a:schemeClr val="lt1"/>
                                                        </a:fillRef>
                                                        <a:effectRef idx="0">
                                                          <a:schemeClr val="accent6"/>
                                                        </a:effectRef>
                                                        <a:fontRef idx="minor">
                                                          <a:schemeClr val="dk1"/>
                                                        </a:fontRef>
                                                      </p:style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pPr marL="0" marR="0">
                                                            <a:lnSpc>
                                                              <a:spcPct val="107000"/>
                                                            </a:lnSpc>
                                                            <a:spcBef>
                                                              <a:spcPts val="0"/>
                                                            </a:spcBef>
                                                            <a:spcAft>
                                                              <a:spcPts val="800"/>
                                                            </a:spcAft>
                                                          </a:pPr>
                                                          <a:r>
                                                            <a:rPr lang="en-GB" sz="900">
                                                              <a:effectLst/>
                                                              <a:ea typeface="Calibri"/>
                                                              <a:cs typeface="Times New Roman"/>
                                                            </a:rPr>
                                                            <a:t>Status</a:t>
                                                          </a:r>
                                                          <a:r>
                                                            <a:rPr lang="en-US" sz="1200">
                                                              <a:effectLst/>
                                                              <a:ea typeface="Calibri"/>
                                                              <a:cs typeface="Times New Roman"/>
                                                            </a:rPr>
                                                            <a:t> </a:t>
                                                          </a:r>
                                                          <a:endParaRPr lang="en-US" sz="1100">
                                                            <a:effectLst/>
                                                            <a:ea typeface="Calibri"/>
                                                            <a:cs typeface="Times New Roman"/>
                                                          </a:endParaRPr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122" name="Oval 121"/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2352385" y="302345"/>
                                                          <a:ext cx="1390471" cy="402505"/>
                                                        </a:xfrm>
                                                        <a:prstGeom prst="ellipse">
                                                          <a:avLst/>
                                                        </a:prstGeom>
                                                        <a:ln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accent6"/>
                                                        </a:lnRef>
                                                        <a:fillRef idx="1">
                                                          <a:schemeClr val="lt1"/>
                                                        </a:fillRef>
                                                        <a:effectRef idx="0">
                                                          <a:schemeClr val="accent6"/>
                                                        </a:effectRef>
                                                        <a:fontRef idx="minor">
                                                          <a:schemeClr val="dk1"/>
                                                        </a:fontRef>
                                                      </p:style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pPr marL="0" marR="0">
                                                            <a:lnSpc>
                                                              <a:spcPct val="107000"/>
                                                            </a:lnSpc>
                                                            <a:spcBef>
                                                              <a:spcPts val="0"/>
                                                            </a:spcBef>
                                                            <a:spcAft>
                                                              <a:spcPts val="800"/>
                                                            </a:spcAft>
                                                          </a:pPr>
                                                          <a:r>
                                                            <a:rPr lang="en-GB" sz="900">
                                                              <a:effectLst/>
                                                              <a:ea typeface="Calibri"/>
                                                              <a:cs typeface="Times New Roman"/>
                                                            </a:rPr>
                                                            <a:t>Description</a:t>
                                                          </a:r>
                                                          <a:endParaRPr lang="en-US" sz="1100">
                                                            <a:effectLst/>
                                                            <a:ea typeface="Calibri"/>
                                                            <a:cs typeface="Times New Roman"/>
                                                          </a:endParaRPr>
                                                        </a:p>
                                                      </p:txBody>
                                                    </p:sp>
                                                    <p:cxnSp>
                                                      <p:nvCxnSpPr>
                                                        <p:cNvPr id="123" name="Straight Connector 122"/>
                                                        <p:cNvCxnSpPr/>
                                                        <p:nvPr/>
                                                      </p:nvCxnSpPr>
                                                      <p:spPr>
                                                        <a:xfrm flipH="1" flipV="1">
                                                          <a:off x="2076450" y="0"/>
                                                          <a:ext cx="505325" cy="338589"/>
                                                        </a:xfrm>
                                                        <a:prstGeom prst="line">
                                                          <a:avLst/>
                                                        </a:prstGeom>
                                                        <a:ln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1">
                                                          <a:schemeClr val="dk1"/>
                                                        </a:lnRef>
                                                        <a:fillRef idx="0">
                                                          <a:schemeClr val="dk1"/>
                                                        </a:fillRef>
                                                        <a:effectRef idx="0">
                                                          <a:schemeClr val="dk1"/>
                                                        </a:effectRef>
                                                        <a:fontRef idx="minor">
                                                          <a:schemeClr val="tx1"/>
                                                        </a:fontRef>
                                                      </p:style>
                                                    </p:cxnSp>
                                                    <p:grpSp>
                                                      <p:nvGrpSpPr>
                                                        <p:cNvPr id="124" name="Group 123"/>
                                                        <p:cNvGrpSpPr/>
                                                        <p:nvPr/>
                                                      </p:nvGrpSpPr>
                                                      <p:grpSpPr>
                                                        <a:xfrm>
                                                          <a:off x="109676" y="85725"/>
                                                          <a:ext cx="2583801" cy="1836931"/>
                                                          <a:chOff x="109676" y="0"/>
                                                          <a:chExt cx="2583801" cy="1836931"/>
                                                        </a:xfrm>
                                                      </p:grpSpPr>
                                                      <p:sp>
                                                        <p:nvSpPr>
                                                          <p:cNvPr id="125" name="Oval 124"/>
                                                          <p:cNvSpPr/>
                                                          <p:nvPr/>
                                                        </p:nvSpPr>
                                                        <p:spPr>
                                                          <a:xfrm>
                                                            <a:off x="1390349" y="1463551"/>
                                                            <a:ext cx="1303128" cy="373380"/>
                                                          </a:xfrm>
                                                          <a:prstGeom prst="ellipse">
                                                            <a:avLst/>
                                                          </a:prstGeom>
                                                          <a:ln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</a:ln>
                                                        </p:spPr>
                                                        <p:style>
                                                          <a:lnRef idx="2">
                                                            <a:schemeClr val="accent6"/>
                                                          </a:lnRef>
                                                          <a:fillRef idx="1">
                                                            <a:schemeClr val="lt1"/>
                                                          </a:fillRef>
                                                          <a:effectRef idx="0">
                                                            <a:schemeClr val="accent6"/>
                                                          </a:effectRef>
                                                          <a:fontRef idx="minor">
                                                            <a:schemeClr val="dk1"/>
                                                          </a:fontRef>
                                                        </p:style>
                                                        <p:txBody>
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<a:prstTxWarp prst="textNoShape">
                                                              <a:avLst/>
                                                            </a:prstTxWarp>
                                                            <a:noAutofit/>
                                                          </a:bodyPr>
                                                          <a:lstStyle/>
                                                          <a:p>
                                                            <a:pPr marL="0" marR="0">
                                                              <a:lnSpc>
                                                                <a:spcPct val="107000"/>
                                                              </a:lnSpc>
                                                              <a:spcBef>
                                                                <a:spcPts val="0"/>
                                                              </a:spcBef>
                                                              <a:spcAft>
                                                                <a:spcPts val="800"/>
                                                              </a:spcAft>
                                                            </a:pPr>
                                                            <a:r>
                                                              <a:rPr lang="en-GB" sz="900">
                                                                <a:effectLst/>
                                                                <a:ea typeface="Calibri"/>
                                                                <a:cs typeface="Times New Roman"/>
                                                              </a:rPr>
                                                              <a:t>ItemName</a:t>
                                                            </a:r>
                                                            <a:endParaRPr lang="en-US" sz="1100">
                                                              <a:effectLst/>
                                                              <a:ea typeface="Calibri"/>
                                                              <a:cs typeface="Times New Roman"/>
                                                            </a:endParaRPr>
                                                          </a:p>
                                                        </p:txBody>
                                                      </p:sp>
                                                      <p:grpSp>
                                                        <p:nvGrpSpPr>
                                                          <p:cNvPr id="126" name="Group 125"/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>
                                                            <a:off x="109676" y="380046"/>
                                                            <a:ext cx="1623766" cy="1145859"/>
                                                            <a:chOff x="109676" y="-10479"/>
                                                            <a:chExt cx="1623766" cy="1145859"/>
                                                          </a:xfrm>
                                                        </p:grpSpPr>
                                                        <p:sp>
                                                          <p:nvSpPr>
                                                            <p:cNvPr id="131" name="Oval 130"/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109676" y="-10479"/>
                                                              <a:ext cx="985089" cy="472123"/>
                                                            </a:xfrm>
                                                            <a:prstGeom prst="ellipse">
                                                              <a:avLst/>
                                                            </a:prstGeom>
                                                            <a:ln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</a:ln>
                                                          </p:spPr>
                                                          <p:style>
                                                            <a:lnRef idx="2">
                                                              <a:schemeClr val="accent6"/>
                                                            </a:lnRef>
                                                            <a:fillRef idx="1">
                                                              <a:schemeClr val="lt1"/>
                                                            </a:fillRef>
                                                            <a:effectRef idx="0">
                                                              <a:schemeClr val="accent6"/>
                                                            </a:effectRef>
                                                            <a:fontRef idx="minor">
                                                              <a:schemeClr val="dk1"/>
                                                            </a:fontRef>
                                                          </p:style>
                                                          <p:txBody>
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<a:prstTxWarp prst="textNoShape">
                                                                <a:avLst/>
                                                              </a:prstTxWarp>
                                                              <a:noAutofit/>
                                                            </a:bodyPr>
                                                            <a:lstStyle/>
                                                            <a:p>
                                                              <a:pPr marL="0" marR="0">
                                                                <a:lnSpc>
                                                                  <a:spcPct val="107000"/>
                                                                </a:lnSpc>
                                                                <a:spcBef>
                                                                  <a:spcPts val="0"/>
                                                                </a:spcBef>
                                                                <a:spcAft>
                                                                  <a:spcPts val="800"/>
                                                                </a:spcAft>
                                                              </a:pPr>
                                                              <a:r>
                                                                <a:rPr lang="en-GB" sz="900" u="sng">
                                                                  <a:effectLst/>
                                                                  <a:ea typeface="Calibri"/>
                                                                  <a:cs typeface="Times New Roman"/>
                                                                </a:rPr>
                                                                <a:t>itemNo</a:t>
                                                              </a:r>
                                                              <a:endParaRPr lang="en-US" sz="1100">
                                                                <a:effectLst/>
                                                                <a:ea typeface="Calibri"/>
                                                                <a:cs typeface="Times New Roman"/>
                                                              </a:endParaRPr>
                                                            </a:p>
                                                          </p:txBody>
                                                        </p:sp>
                                                        <p:sp>
                                                          <p:nvSpPr>
                                                            <p:cNvPr id="132" name="Oval 131"/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164143" y="762000"/>
                                                              <a:ext cx="1569299" cy="373380"/>
                                                            </a:xfrm>
                                                            <a:prstGeom prst="ellipse">
                                                              <a:avLst/>
                                                            </a:prstGeom>
                                                            <a:ln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</a:ln>
                                                          </p:spPr>
                                                          <p:style>
                                                            <a:lnRef idx="2">
                                                              <a:schemeClr val="accent6"/>
                                                            </a:lnRef>
                                                            <a:fillRef idx="1">
                                                              <a:schemeClr val="lt1"/>
                                                            </a:fillRef>
                                                            <a:effectRef idx="0">
                                                              <a:schemeClr val="accent6"/>
                                                            </a:effectRef>
                                                            <a:fontRef idx="minor">
                                                              <a:schemeClr val="dk1"/>
                                                            </a:fontRef>
                                                          </p:style>
                                                          <p:txBody>
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<a:prstTxWarp prst="textNoShape">
                                                                <a:avLst/>
                                                              </a:prstTxWarp>
                                                              <a:noAutofit/>
                                                            </a:bodyPr>
                                                            <a:lstStyle/>
                                                            <a:p>
                                                              <a:pPr marL="0" marR="0">
                                                                <a:lnSpc>
                                                                  <a:spcPct val="107000"/>
                                                                </a:lnSpc>
                                                                <a:spcBef>
                                                                  <a:spcPts val="0"/>
                                                                </a:spcBef>
                                                                <a:spcAft>
                                                                  <a:spcPts val="800"/>
                                                                </a:spcAft>
                                                              </a:pPr>
                                                              <a:r>
                                                                <a:rPr lang="en-GB" sz="900">
                                                                  <a:effectLst/>
                                                                  <a:ea typeface="Calibri"/>
                                                                  <a:cs typeface="Times New Roman"/>
                                                                </a:rPr>
                                                                <a:t>DateRecieved</a:t>
                                                              </a:r>
                                                              <a:endParaRPr lang="en-US" sz="1100">
                                                                <a:effectLst/>
                                                                <a:ea typeface="Calibri"/>
                                                                <a:cs typeface="Times New Roman"/>
                                                              </a:endParaRPr>
                                                            </a:p>
                                                          </p:txBody>
                                                        </p:sp>
                                                      </p:grpSp>
                                                      <p:cxnSp>
                                                        <p:nvCxnSpPr>
                                                          <p:cNvPr id="127" name="Straight Connector 126"/>
                                                          <p:cNvCxnSpPr/>
                                                          <p:nvPr/>
                                                        </p:nvCxnSpPr>
                                                        <p:spPr>
                                                          <a:xfrm flipH="1">
                                                            <a:off x="1085850" y="104775"/>
                                                            <a:ext cx="433136" cy="1045043"/>
                                                          </a:xfrm>
                                                          <a:prstGeom prst="line">
                                                            <a:avLst/>
                                                          </a:prstGeom>
                                                          <a:ln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</a:ln>
                                                        </p:spPr>
                                                        <p:style>
                                                          <a:lnRef idx="1">
                                                            <a:schemeClr val="dk1"/>
                                                          </a:lnRef>
                                                          <a:fillRef idx="0">
                                                            <a:schemeClr val="dk1"/>
                                                          </a:fillRef>
                                                          <a:effectRef idx="0">
                                                            <a:schemeClr val="dk1"/>
                                                          </a:effectRef>
                                                          <a:fontRef idx="minor">
                                                            <a:schemeClr val="tx1"/>
                                                          </a:fontRef>
                                                        </p:style>
                                                      </p:cxnSp>
                                                      <p:cxnSp>
                                                        <p:nvCxnSpPr>
                                                          <p:cNvPr id="128" name="Straight Connector 127"/>
                                                          <p:cNvCxnSpPr/>
                                                          <p:nvPr/>
                                                        </p:nvCxnSpPr>
                                                        <p:spPr>
                                                          <a:xfrm>
                                                            <a:off x="1733550" y="123825"/>
                                                            <a:ext cx="156411" cy="1353118"/>
                                                          </a:xfrm>
                                                          <a:prstGeom prst="line">
                                                            <a:avLst/>
                                                          </a:prstGeom>
                                                          <a:ln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</a:ln>
                                                        </p:spPr>
                                                        <p:style>
                                                          <a:lnRef idx="1">
                                                            <a:schemeClr val="dk1"/>
                                                          </a:lnRef>
                                                          <a:fillRef idx="0">
                                                            <a:schemeClr val="dk1"/>
                                                          </a:fillRef>
                                                          <a:effectRef idx="0">
                                                            <a:schemeClr val="dk1"/>
                                                          </a:effectRef>
                                                          <a:fontRef idx="minor">
                                                            <a:schemeClr val="tx1"/>
                                                          </a:fontRef>
                                                        </p:style>
                                                      </p:cxnSp>
                                                      <p:cxnSp>
                                                        <p:nvCxnSpPr>
                                                          <p:cNvPr id="129" name="Straight Connector 128"/>
                                                          <p:cNvCxnSpPr/>
                                                          <p:nvPr/>
                                                        </p:nvCxnSpPr>
                                                        <p:spPr>
                                                          <a:xfrm>
                                                            <a:off x="1952625" y="104775"/>
                                                            <a:ext cx="451185" cy="936758"/>
                                                          </a:xfrm>
                                                          <a:prstGeom prst="line">
                                                            <a:avLst/>
                                                          </a:prstGeom>
                                                          <a:ln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</a:ln>
                                                        </p:spPr>
                                                        <p:style>
                                                          <a:lnRef idx="1">
                                                            <a:schemeClr val="dk1"/>
                                                          </a:lnRef>
                                                          <a:fillRef idx="0">
                                                            <a:schemeClr val="dk1"/>
                                                          </a:fillRef>
                                                          <a:effectRef idx="0">
                                                            <a:schemeClr val="dk1"/>
                                                          </a:effectRef>
                                                          <a:fontRef idx="minor">
                                                            <a:schemeClr val="tx1"/>
                                                          </a:fontRef>
                                                        </p:style>
                                                      </p:cxnSp>
                                                      <p:cxnSp>
                                                        <p:nvCxnSpPr>
                                                          <p:cNvPr id="130" name="Straight Connector 129"/>
                                                          <p:cNvCxnSpPr/>
                                                          <p:nvPr/>
                                                        </p:nvCxnSpPr>
                                                        <p:spPr>
                                                          <a:xfrm flipH="1">
                                                            <a:off x="800100" y="0"/>
                                                            <a:ext cx="510773" cy="383306"/>
                                                          </a:xfrm>
                                                          <a:prstGeom prst="line">
                                                            <a:avLst/>
                                                          </a:prstGeom>
                                                          <a:ln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</a:ln>
                                                        </p:spPr>
                                                        <p:style>
                                                          <a:lnRef idx="1">
                                                            <a:schemeClr val="dk1"/>
                                                          </a:lnRef>
                                                          <a:fillRef idx="0">
                                                            <a:schemeClr val="dk1"/>
                                                          </a:fillRef>
                                                          <a:effectRef idx="0">
                                                            <a:schemeClr val="dk1"/>
                                                          </a:effectRef>
                                                          <a:fontRef idx="minor">
                                                            <a:schemeClr val="tx1"/>
                                                          </a:fontRef>
                                                        </p:style>
                                                      </p:cxnSp>
                                                    </p:grpSp>
                                                  </p:grpSp>
                                                  <p:grpSp>
                                                    <p:nvGrpSpPr>
                                                      <p:cNvPr id="115" name="Group 114"/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164146" y="-269526"/>
                                                        <a:ext cx="3500214" cy="2544731"/>
                                                        <a:chOff x="-188279" y="-269526"/>
                                                        <a:chExt cx="3500214" cy="2544731"/>
                                                      </a:xfrm>
                                                    </p:grpSpPr>
                                                    <p:sp>
                                                      <p:nvSpPr>
                                                        <p:cNvPr id="116" name="Rectangle 115"/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952102" y="1933575"/>
                                                          <a:ext cx="924208" cy="341630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ln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accent6"/>
                                                        </a:lnRef>
                                                        <a:fillRef idx="1">
                                                          <a:schemeClr val="lt1"/>
                                                        </a:fillRef>
                                                        <a:effectRef idx="0">
                                                          <a:schemeClr val="accent6"/>
                                                        </a:effectRef>
                                                        <a:fontRef idx="minor">
                                                          <a:schemeClr val="dk1"/>
                                                        </a:fontRef>
                                                      </p:style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pPr marL="0" marR="0">
                                                            <a:lnSpc>
                                                              <a:spcPct val="107000"/>
                                                            </a:lnSpc>
                                                            <a:spcBef>
                                                              <a:spcPts val="0"/>
                                                            </a:spcBef>
                                                            <a:spcAft>
                                                              <a:spcPts val="800"/>
                                                            </a:spcAft>
                                                          </a:pPr>
                                                          <a:r>
                                                            <a:rPr lang="en-GB" sz="900">
                                                              <a:effectLst/>
                                                              <a:ea typeface="Calibri"/>
                                                              <a:cs typeface="Times New Roman"/>
                                                            </a:rPr>
                                                            <a:t>Inventory</a:t>
                                                          </a:r>
                                                          <a:endParaRPr lang="en-US" sz="1100">
                                                            <a:effectLst/>
                                                            <a:ea typeface="Calibri"/>
                                                            <a:cs typeface="Times New Roman"/>
                                                          </a:endParaRPr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117" name="Diamond 116"/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1689488" y="788721"/>
                                                          <a:ext cx="1622447" cy="623762"/>
                                                        </a:xfrm>
                                                        <a:prstGeom prst="diamond">
                                                          <a:avLst/>
                                                        </a:prstGeom>
                                                        <a:ln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accent6"/>
                                                        </a:lnRef>
                                                        <a:fillRef idx="1">
                                                          <a:schemeClr val="lt1"/>
                                                        </a:fillRef>
                                                        <a:effectRef idx="0">
                                                          <a:schemeClr val="accent6"/>
                                                        </a:effectRef>
                                                        <a:fontRef idx="minor">
                                                          <a:schemeClr val="dk1"/>
                                                        </a:fontRef>
                                                      </p:style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pPr marL="0" marR="0">
                                                            <a:lnSpc>
                                                              <a:spcPct val="107000"/>
                                                            </a:lnSpc>
                                                            <a:spcBef>
                                                              <a:spcPts val="0"/>
                                                            </a:spcBef>
                                                            <a:spcAft>
                                                              <a:spcPts val="800"/>
                                                            </a:spcAft>
                                                          </a:pPr>
                                                          <a:r>
                                                            <a:rPr lang="en-GB" sz="900">
                                                              <a:effectLst/>
                                                              <a:ea typeface="Calibri"/>
                                                              <a:cs typeface="Times New Roman"/>
                                                            </a:rPr>
                                                            <a:t>manages</a:t>
                                                          </a:r>
                                                          <a:endParaRPr lang="en-US" sz="1100">
                                                            <a:effectLst/>
                                                            <a:ea typeface="Calibri"/>
                                                            <a:cs typeface="Times New Roman"/>
                                                          </a:endParaRPr>
                                                        </a:p>
                                                      </p:txBody>
                                                    </p:sp>
                                                    <p:cxnSp>
                                                      <p:nvCxnSpPr>
                                                        <p:cNvPr id="118" name="Straight Connector 117"/>
                                                        <p:cNvCxnSpPr>
                                                          <a:stCxn id="117" idx="2"/>
                                                          <a:endCxn id="116" idx="0"/>
                                                        </p:cNvCxnSpPr>
                                                        <p:nvPr/>
                                                      </p:nvCxnSpPr>
                                                      <p:spPr>
                                                        <a:xfrm flipH="1">
                                                          <a:off x="1414207" y="1412483"/>
                                                          <a:ext cx="1086505" cy="521093"/>
                                                        </a:xfrm>
                                                        <a:prstGeom prst="line">
                                                          <a:avLst/>
                                                        </a:prstGeom>
                                                        <a:ln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1">
                                                          <a:schemeClr val="dk1"/>
                                                        </a:lnRef>
                                                        <a:fillRef idx="0">
                                                          <a:schemeClr val="dk1"/>
                                                        </a:fillRef>
                                                        <a:effectRef idx="0">
                                                          <a:schemeClr val="dk1"/>
                                                        </a:effectRef>
                                                        <a:fontRef idx="minor">
                                                          <a:schemeClr val="tx1"/>
                                                        </a:fontRef>
                                                      </p:style>
                                                    </p:cxnSp>
                                                    <p:sp>
                                                      <p:nvSpPr>
                                                        <p:cNvPr id="119" name="Diamond 118"/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-188279" y="1226820"/>
                                                          <a:ext cx="1647795" cy="554743"/>
                                                        </a:xfrm>
                                                        <a:prstGeom prst="diamond">
                                                          <a:avLst/>
                                                        </a:prstGeom>
                                                        <a:ln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accent6"/>
                                                        </a:lnRef>
                                                        <a:fillRef idx="1">
                                                          <a:schemeClr val="lt1"/>
                                                        </a:fillRef>
                                                        <a:effectRef idx="0">
                                                          <a:schemeClr val="accent6"/>
                                                        </a:effectRef>
                                                        <a:fontRef idx="minor">
                                                          <a:schemeClr val="dk1"/>
                                                        </a:fontRef>
                                                      </p:style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pPr marL="0" marR="0">
                                                            <a:lnSpc>
                                                              <a:spcPct val="107000"/>
                                                            </a:lnSpc>
                                                            <a:spcBef>
                                                              <a:spcPts val="0"/>
                                                            </a:spcBef>
                                                            <a:spcAft>
                                                              <a:spcPts val="800"/>
                                                            </a:spcAft>
                                                          </a:pPr>
                                                          <a:r>
                                                            <a:rPr lang="en-GB" sz="900">
                                                              <a:effectLst/>
                                                              <a:ea typeface="Calibri"/>
                                                              <a:cs typeface="Times New Roman"/>
                                                            </a:rPr>
                                                            <a:t>manages</a:t>
                                                          </a:r>
                                                          <a:endParaRPr lang="en-US" sz="1100">
                                                            <a:effectLst/>
                                                            <a:ea typeface="Calibri"/>
                                                            <a:cs typeface="Times New Roman"/>
                                                          </a:endParaRPr>
                                                        </a:p>
                                                      </p:txBody>
                                                    </p:sp>
                                                    <p:cxnSp>
                                                      <p:nvCxnSpPr>
                                                        <p:cNvPr id="120" name="Straight Connector 119"/>
                                                        <p:cNvCxnSpPr>
                                                          <a:stCxn id="148" idx="1"/>
                                                        </p:cNvCxnSpPr>
                                                        <p:nvPr/>
                                                      </p:nvCxnSpPr>
                                                      <p:spPr>
                                                        <a:xfrm flipH="1">
                                                          <a:off x="638177" y="-269526"/>
                                                          <a:ext cx="1320095" cy="1496347"/>
                                                        </a:xfrm>
                                                        <a:prstGeom prst="line">
                                                          <a:avLst/>
                                                        </a:prstGeom>
                                                        <a:ln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1">
                                                          <a:schemeClr val="dk1"/>
                                                        </a:lnRef>
                                                        <a:fillRef idx="0">
                                                          <a:schemeClr val="dk1"/>
                                                        </a:fillRef>
                                                        <a:effectRef idx="0">
                                                          <a:schemeClr val="dk1"/>
                                                        </a:effectRef>
                                                        <a:fontRef idx="minor">
                                                          <a:schemeClr val="tx1"/>
                                                        </a:fontRef>
                                                      </p:style>
                                                    </p:cxnSp>
                                                  </p:grpSp>
                                                </p:grpSp>
                                              </p:grpSp>
                                            </p:grpSp>
                                          </p:grpSp>
                                        </p:grpSp>
                                      </p:grpSp>
                                      <p:sp>
                                        <p:nvSpPr>
                                          <p:cNvPr id="80" name="Donut 79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2476500" y="1247775"/>
                                            <a:ext cx="1383498" cy="468897"/>
                                          </a:xfrm>
                                          <a:prstGeom prst="donut">
                                            <a:avLst/>
                                          </a:prstGeom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6"/>
                                          </a:lnRef>
                                          <a:fillRef idx="1">
                                            <a:schemeClr val="lt1"/>
                                          </a:fillRef>
                                          <a:effectRef idx="0">
                                            <a:schemeClr val="accent6"/>
                                          </a:effectRef>
                                          <a:fontRef idx="minor">
                                            <a:schemeClr val="dk1"/>
                                          </a:fontRef>
                                        </p:style>
                                        <p:txBody>
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<a:prstTxWarp prst="textNoShape">
                                              <a:avLst/>
                                            </a:prstTxWarp>
                                            <a:noAutofit/>
                                          </a:bodyPr>
                                          <a:lstStyle/>
                                          <a:p>
                                            <a:pPr marL="0" marR="0" algn="ctr">
                                              <a:lnSpc>
                                                <a:spcPct val="107000"/>
                                              </a:lnSpc>
                                              <a:spcBef>
                                                <a:spcPts val="0"/>
                                              </a:spcBef>
                                              <a:spcAft>
                                                <a:spcPts val="800"/>
                                              </a:spcAft>
                                            </a:pPr>
                                            <a:r>
                                              <a:rPr lang="en-GB" sz="900">
                                                <a:effectLst/>
                                                <a:ea typeface="Calibri"/>
                                                <a:cs typeface="Times New Roman"/>
                                              </a:rPr>
                                              <a:t>Alergies</a:t>
                                            </a:r>
                                            <a:endParaRPr lang="en-US" sz="1100">
                                              <a:effectLst/>
                                              <a:ea typeface="Calibri"/>
                                              <a:cs typeface="Times New Roman"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</p:grp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8" name="Group 17"/>
                      <p:cNvGrpSpPr/>
                      <p:nvPr/>
                    </p:nvGrpSpPr>
                    <p:grpSpPr>
                      <a:xfrm>
                        <a:off x="2896237" y="3045594"/>
                        <a:ext cx="4345117" cy="2701609"/>
                        <a:chOff x="-27938" y="121419"/>
                        <a:chExt cx="4345117" cy="2701609"/>
                      </a:xfrm>
                    </p:grpSpPr>
                    <p:sp>
                      <p:nvSpPr>
                        <p:cNvPr id="20" name="Text Box 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-27938" y="121419"/>
                          <a:ext cx="389890" cy="32384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rot="0" vert="horz" wrap="square" lIns="91440" tIns="45720" rIns="91440" bIns="45720" anchor="t" anchorCtr="0">
                          <a:noAutofit/>
                        </a:bodyPr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GB" sz="12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N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21" name="Text Box 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27289" y="2492936"/>
                          <a:ext cx="389890" cy="33009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rot="0" vert="horz" wrap="square" lIns="91440" tIns="45720" rIns="91440" bIns="45720" anchor="t" anchorCtr="0">
                          <a:noAutofit/>
                        </a:bodyPr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GB" sz="12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22" name="Text Box 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93346" y="2323021"/>
                          <a:ext cx="389890" cy="32575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rot="0" vert="horz" wrap="square" lIns="91440" tIns="45720" rIns="91440" bIns="45720" anchor="t" anchorCtr="0">
                          <a:noAutofit/>
                        </a:bodyPr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GB" sz="12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p:txBody>
                    </p:sp>
                  </p:grpSp>
                  <p:sp>
                    <p:nvSpPr>
                      <p:cNvPr id="19" name="Text Box 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905397" y="2697102"/>
                        <a:ext cx="389890" cy="35089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 marL="0" marR="0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GB" sz="1200">
                            <a:effectLst/>
                            <a:latin typeface="Calibri"/>
                            <a:ea typeface="Calibri"/>
                            <a:cs typeface="Times New Roman"/>
                          </a:rPr>
                          <a:t>1</a:t>
                        </a:r>
                        <a:endParaRPr lang="en-US" sz="1100">
                          <a:effectLst/>
                          <a:latin typeface="Calibri"/>
                          <a:ea typeface="Calibri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14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095675" y="7143750"/>
                      <a:ext cx="389890" cy="29651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p:txBody>
                </p:sp>
                <p:sp>
                  <p:nvSpPr>
                    <p:cNvPr id="15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24013" y="7247377"/>
                      <a:ext cx="418458" cy="40957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p:txBody>
                </p:sp>
                <p:sp>
                  <p:nvSpPr>
                    <p:cNvPr id="16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82309" y="6163036"/>
                      <a:ext cx="485766" cy="29491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p:txBody>
                </p:sp>
              </p:grp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932499" y="2411856"/>
                  <a:ext cx="595735" cy="1689586"/>
                  <a:chOff x="-86801" y="-102744"/>
                  <a:chExt cx="595735" cy="1689586"/>
                </a:xfrm>
              </p:grpSpPr>
              <p:sp>
                <p:nvSpPr>
                  <p:cNvPr id="8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86801" y="-102744"/>
                    <a:ext cx="389890" cy="31432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GB" sz="1200">
                        <a:effectLst/>
                        <a:latin typeface="Calibri"/>
                        <a:ea typeface="Calibri"/>
                        <a:cs typeface="Times New Roman"/>
                      </a:rPr>
                      <a:t>1</a:t>
                    </a:r>
                    <a:endParaRPr lang="en-US" sz="1100">
                      <a:effectLst/>
                      <a:latin typeface="Calibri"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9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9044" y="1273809"/>
                    <a:ext cx="389890" cy="31303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GB" sz="1200">
                        <a:effectLst/>
                        <a:latin typeface="Calibri"/>
                        <a:ea typeface="Calibri"/>
                        <a:cs typeface="Times New Roman"/>
                      </a:rPr>
                      <a:t>M</a:t>
                    </a:r>
                    <a:endParaRPr lang="en-US" sz="1100">
                      <a:effectLst/>
                      <a:latin typeface="Calibri"/>
                      <a:ea typeface="Calibri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168" name="Oval 167"/>
              <p:cNvSpPr/>
              <p:nvPr/>
            </p:nvSpPr>
            <p:spPr>
              <a:xfrm>
                <a:off x="1622946" y="1195848"/>
                <a:ext cx="876171" cy="24871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GB" sz="900" dirty="0" err="1" smtClean="0">
                    <a:ea typeface="Calibri"/>
                    <a:cs typeface="Times New Roman"/>
                  </a:rPr>
                  <a:t>Reg_no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1854483" y="1570080"/>
                <a:ext cx="876171" cy="24871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GB" sz="900" dirty="0" smtClean="0">
                    <a:ea typeface="Calibri"/>
                    <a:cs typeface="Times New Roman"/>
                  </a:rPr>
                  <a:t>Batch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67" name="Diamond 166"/>
              <p:cNvSpPr/>
              <p:nvPr/>
            </p:nvSpPr>
            <p:spPr>
              <a:xfrm>
                <a:off x="4899620" y="3888240"/>
                <a:ext cx="1353780" cy="348577"/>
              </a:xfrm>
              <a:prstGeom prst="diamon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GB" sz="900" dirty="0" smtClean="0">
                    <a:effectLst/>
                    <a:ea typeface="Calibri"/>
                    <a:cs typeface="Times New Roman"/>
                  </a:rPr>
                  <a:t>Prescribes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</p:grpSp>
        <p:cxnSp>
          <p:nvCxnSpPr>
            <p:cNvPr id="68" name="Straight Connector 67"/>
            <p:cNvCxnSpPr>
              <a:stCxn id="167" idx="1"/>
              <a:endCxn id="133" idx="3"/>
            </p:cNvCxnSpPr>
            <p:nvPr/>
          </p:nvCxnSpPr>
          <p:spPr>
            <a:xfrm flipH="1">
              <a:off x="3731757" y="4062529"/>
              <a:ext cx="1167863" cy="1870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82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interface</a:t>
            </a:r>
            <a:endParaRPr lang="en-US" dirty="0"/>
          </a:p>
        </p:txBody>
      </p:sp>
      <p:pic>
        <p:nvPicPr>
          <p:cNvPr id="4" name="Content Placeholder 3" descr="C:\Users\ravithas\AppData\Local\Microsoft\Windows\INetCache\Content.Word\IMG-20171031-WA0003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295400"/>
            <a:ext cx="4257675" cy="25145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600200" y="4114800"/>
            <a:ext cx="297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Using </a:t>
            </a:r>
            <a:r>
              <a:rPr lang="en-GB" sz="2400" dirty="0"/>
              <a:t>blue colour </a:t>
            </a:r>
            <a:endParaRPr lang="en-GB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Make </a:t>
            </a:r>
            <a:r>
              <a:rPr lang="en-GB" sz="2400" dirty="0"/>
              <a:t>the user </a:t>
            </a:r>
            <a:r>
              <a:rPr lang="en-GB" sz="2400" dirty="0" smtClean="0"/>
              <a:t>easy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Font  </a:t>
            </a:r>
            <a:r>
              <a:rPr lang="en-GB" sz="2400" dirty="0"/>
              <a:t>and the sizes </a:t>
            </a:r>
            <a:endParaRPr lang="en-GB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Few images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904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497</TotalTime>
  <Words>520</Words>
  <Application>Microsoft Office PowerPoint</Application>
  <PresentationFormat>On-screen Show (4:3)</PresentationFormat>
  <Paragraphs>175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                                                                                      UVA WELLASSA UNIVERSITY MEDICAL CENTER MANAGEMENT SYSTEM  </vt:lpstr>
      <vt:lpstr>PowerPoint Presentation</vt:lpstr>
      <vt:lpstr>Project aims/objectives </vt:lpstr>
      <vt:lpstr>Progress of the Project</vt:lpstr>
      <vt:lpstr>PowerPoint Presentation</vt:lpstr>
      <vt:lpstr>PowerPoint Presentation</vt:lpstr>
      <vt:lpstr>                          Use case diagrams</vt:lpstr>
      <vt:lpstr>PowerPoint Presentation</vt:lpstr>
      <vt:lpstr>An interface</vt:lpstr>
      <vt:lpstr>Future Work</vt:lpstr>
      <vt:lpstr>Individual Contribution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WELLASSA UNIVERSITY MEDICAL CENTER MANAGEMENT SYSTEM</dc:title>
  <dc:creator>ravithas ravi</dc:creator>
  <cp:lastModifiedBy>ravithas ravi</cp:lastModifiedBy>
  <cp:revision>43</cp:revision>
  <dcterms:created xsi:type="dcterms:W3CDTF">2017-10-30T11:33:15Z</dcterms:created>
  <dcterms:modified xsi:type="dcterms:W3CDTF">2017-11-02T02:32:48Z</dcterms:modified>
</cp:coreProperties>
</file>