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A0E84C-27EA-4362-8142-C7463D333A22}">
  <a:tblStyle styleId="{EEA0E84C-27EA-4362-8142-C7463D333A2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A1C7851-F909-405F-AE66-6D8254513FF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90a19cc71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90a19cc7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c8f049efa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c8f049efaa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8f049efa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1c8f049efaa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d06a7f71d2_0_36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d06a7f71d2_0_3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d06a7f71d2_0_3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d06a7f71d2_0_3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c8f049efa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1c8f049efaa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lt1"/>
              </a:buClr>
              <a:buSzPts val="10700"/>
              <a:buNone/>
              <a:defRPr sz="10700">
                <a:solidFill>
                  <a:schemeClr val="lt1"/>
                </a:solidFill>
              </a:defRPr>
            </a:lvl1pPr>
            <a:lvl2pPr lvl="1" rtl="0" algn="ctr">
              <a:spcBef>
                <a:spcPts val="0"/>
              </a:spcBef>
              <a:spcAft>
                <a:spcPts val="0"/>
              </a:spcAft>
              <a:buClr>
                <a:schemeClr val="lt1"/>
              </a:buClr>
              <a:buSzPts val="10700"/>
              <a:buNone/>
              <a:defRPr sz="10700">
                <a:solidFill>
                  <a:schemeClr val="lt1"/>
                </a:solidFill>
              </a:defRPr>
            </a:lvl2pPr>
            <a:lvl3pPr lvl="2" rtl="0" algn="ctr">
              <a:spcBef>
                <a:spcPts val="0"/>
              </a:spcBef>
              <a:spcAft>
                <a:spcPts val="0"/>
              </a:spcAft>
              <a:buClr>
                <a:schemeClr val="lt1"/>
              </a:buClr>
              <a:buSzPts val="10700"/>
              <a:buNone/>
              <a:defRPr sz="10700">
                <a:solidFill>
                  <a:schemeClr val="lt1"/>
                </a:solidFill>
              </a:defRPr>
            </a:lvl3pPr>
            <a:lvl4pPr lvl="3" rtl="0" algn="ctr">
              <a:spcBef>
                <a:spcPts val="0"/>
              </a:spcBef>
              <a:spcAft>
                <a:spcPts val="0"/>
              </a:spcAft>
              <a:buClr>
                <a:schemeClr val="lt1"/>
              </a:buClr>
              <a:buSzPts val="10700"/>
              <a:buNone/>
              <a:defRPr sz="10700">
                <a:solidFill>
                  <a:schemeClr val="lt1"/>
                </a:solidFill>
              </a:defRPr>
            </a:lvl4pPr>
            <a:lvl5pPr lvl="4" rtl="0" algn="ctr">
              <a:spcBef>
                <a:spcPts val="0"/>
              </a:spcBef>
              <a:spcAft>
                <a:spcPts val="0"/>
              </a:spcAft>
              <a:buClr>
                <a:schemeClr val="lt1"/>
              </a:buClr>
              <a:buSzPts val="10700"/>
              <a:buNone/>
              <a:defRPr sz="10700">
                <a:solidFill>
                  <a:schemeClr val="lt1"/>
                </a:solidFill>
              </a:defRPr>
            </a:lvl5pPr>
            <a:lvl6pPr lvl="5" rtl="0" algn="ctr">
              <a:spcBef>
                <a:spcPts val="0"/>
              </a:spcBef>
              <a:spcAft>
                <a:spcPts val="0"/>
              </a:spcAft>
              <a:buClr>
                <a:schemeClr val="lt1"/>
              </a:buClr>
              <a:buSzPts val="10700"/>
              <a:buNone/>
              <a:defRPr sz="10700">
                <a:solidFill>
                  <a:schemeClr val="lt1"/>
                </a:solidFill>
              </a:defRPr>
            </a:lvl6pPr>
            <a:lvl7pPr lvl="6" rtl="0" algn="ctr">
              <a:spcBef>
                <a:spcPts val="0"/>
              </a:spcBef>
              <a:spcAft>
                <a:spcPts val="0"/>
              </a:spcAft>
              <a:buClr>
                <a:schemeClr val="lt1"/>
              </a:buClr>
              <a:buSzPts val="10700"/>
              <a:buNone/>
              <a:defRPr sz="10700">
                <a:solidFill>
                  <a:schemeClr val="lt1"/>
                </a:solidFill>
              </a:defRPr>
            </a:lvl7pPr>
            <a:lvl8pPr lvl="7" rtl="0" algn="ctr">
              <a:spcBef>
                <a:spcPts val="0"/>
              </a:spcBef>
              <a:spcAft>
                <a:spcPts val="0"/>
              </a:spcAft>
              <a:buClr>
                <a:schemeClr val="lt1"/>
              </a:buClr>
              <a:buSzPts val="10700"/>
              <a:buNone/>
              <a:defRPr sz="10700">
                <a:solidFill>
                  <a:schemeClr val="lt1"/>
                </a:solidFill>
              </a:defRPr>
            </a:lvl8pPr>
            <a:lvl9pPr lvl="8" rtl="0"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Clr>
                <a:schemeClr val="lt1"/>
              </a:buClr>
              <a:buSzPts val="1700"/>
              <a:buChar char="●"/>
              <a:defRPr>
                <a:solidFill>
                  <a:schemeClr val="lt1"/>
                </a:solidFill>
              </a:defRPr>
            </a:lvl1pPr>
            <a:lvl2pPr indent="-323850" lvl="1" marL="914400" rtl="0" algn="ctr">
              <a:spcBef>
                <a:spcPts val="0"/>
              </a:spcBef>
              <a:spcAft>
                <a:spcPts val="0"/>
              </a:spcAft>
              <a:buClr>
                <a:schemeClr val="lt1"/>
              </a:buClr>
              <a:buSzPts val="1500"/>
              <a:buChar char="○"/>
              <a:defRPr>
                <a:solidFill>
                  <a:schemeClr val="lt1"/>
                </a:solidFill>
              </a:defRPr>
            </a:lvl2pPr>
            <a:lvl3pPr indent="-323850" lvl="2" marL="1371600" rtl="0" algn="ctr">
              <a:spcBef>
                <a:spcPts val="0"/>
              </a:spcBef>
              <a:spcAft>
                <a:spcPts val="0"/>
              </a:spcAft>
              <a:buClr>
                <a:schemeClr val="lt1"/>
              </a:buClr>
              <a:buSzPts val="1500"/>
              <a:buChar char="■"/>
              <a:defRPr>
                <a:solidFill>
                  <a:schemeClr val="lt1"/>
                </a:solidFill>
              </a:defRPr>
            </a:lvl3pPr>
            <a:lvl4pPr indent="-323850" lvl="3" marL="1828800" rtl="0" algn="ctr">
              <a:spcBef>
                <a:spcPts val="0"/>
              </a:spcBef>
              <a:spcAft>
                <a:spcPts val="0"/>
              </a:spcAft>
              <a:buClr>
                <a:schemeClr val="lt1"/>
              </a:buClr>
              <a:buSzPts val="1500"/>
              <a:buChar char="●"/>
              <a:defRPr>
                <a:solidFill>
                  <a:schemeClr val="lt1"/>
                </a:solidFill>
              </a:defRPr>
            </a:lvl4pPr>
            <a:lvl5pPr indent="-323850" lvl="4" marL="2286000" rtl="0" algn="ctr">
              <a:spcBef>
                <a:spcPts val="0"/>
              </a:spcBef>
              <a:spcAft>
                <a:spcPts val="0"/>
              </a:spcAft>
              <a:buClr>
                <a:schemeClr val="lt1"/>
              </a:buClr>
              <a:buSzPts val="1500"/>
              <a:buChar char="○"/>
              <a:defRPr>
                <a:solidFill>
                  <a:schemeClr val="lt1"/>
                </a:solidFill>
              </a:defRPr>
            </a:lvl5pPr>
            <a:lvl6pPr indent="-323850" lvl="5" marL="2743200" rtl="0" algn="ctr">
              <a:spcBef>
                <a:spcPts val="0"/>
              </a:spcBef>
              <a:spcAft>
                <a:spcPts val="0"/>
              </a:spcAft>
              <a:buClr>
                <a:schemeClr val="lt1"/>
              </a:buClr>
              <a:buSzPts val="1500"/>
              <a:buChar char="■"/>
              <a:defRPr>
                <a:solidFill>
                  <a:schemeClr val="lt1"/>
                </a:solidFill>
              </a:defRPr>
            </a:lvl6pPr>
            <a:lvl7pPr indent="-323850" lvl="6" marL="3200400" rtl="0" algn="ctr">
              <a:spcBef>
                <a:spcPts val="0"/>
              </a:spcBef>
              <a:spcAft>
                <a:spcPts val="0"/>
              </a:spcAft>
              <a:buClr>
                <a:schemeClr val="lt1"/>
              </a:buClr>
              <a:buSzPts val="1500"/>
              <a:buChar char="●"/>
              <a:defRPr>
                <a:solidFill>
                  <a:schemeClr val="lt1"/>
                </a:solidFill>
              </a:defRPr>
            </a:lvl7pPr>
            <a:lvl8pPr indent="-323850" lvl="7" marL="3657600" rtl="0" algn="ctr">
              <a:spcBef>
                <a:spcPts val="0"/>
              </a:spcBef>
              <a:spcAft>
                <a:spcPts val="0"/>
              </a:spcAft>
              <a:buClr>
                <a:schemeClr val="lt1"/>
              </a:buClr>
              <a:buSzPts val="1500"/>
              <a:buChar char="○"/>
              <a:defRPr>
                <a:solidFill>
                  <a:schemeClr val="lt1"/>
                </a:solidFill>
              </a:defRPr>
            </a:lvl8pPr>
            <a:lvl9pPr indent="-323850" lvl="8" marL="4114800" rtl="0" algn="ctr">
              <a:spcBef>
                <a:spcPts val="0"/>
              </a:spcBef>
              <a:spcAft>
                <a:spcPts val="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276" name="Google Shape;276;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rt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200">
                <a:solidFill>
                  <a:schemeClr val="dk2"/>
                </a:solidFill>
                <a:latin typeface="Nunito"/>
                <a:ea typeface="Nunito"/>
                <a:cs typeface="Nunito"/>
                <a:sym typeface="Nunito"/>
              </a:defRPr>
            </a:lvl1pPr>
            <a:lvl2pPr lvl="1" rtl="0" algn="r">
              <a:buNone/>
              <a:defRPr sz="1200">
                <a:solidFill>
                  <a:schemeClr val="dk2"/>
                </a:solidFill>
                <a:latin typeface="Nunito"/>
                <a:ea typeface="Nunito"/>
                <a:cs typeface="Nunito"/>
                <a:sym typeface="Nunito"/>
              </a:defRPr>
            </a:lvl2pPr>
            <a:lvl3pPr lvl="2" rtl="0" algn="r">
              <a:buNone/>
              <a:defRPr sz="1200">
                <a:solidFill>
                  <a:schemeClr val="dk2"/>
                </a:solidFill>
                <a:latin typeface="Nunito"/>
                <a:ea typeface="Nunito"/>
                <a:cs typeface="Nunito"/>
                <a:sym typeface="Nunito"/>
              </a:defRPr>
            </a:lvl3pPr>
            <a:lvl4pPr lvl="3" rtl="0" algn="r">
              <a:buNone/>
              <a:defRPr sz="1200">
                <a:solidFill>
                  <a:schemeClr val="dk2"/>
                </a:solidFill>
                <a:latin typeface="Nunito"/>
                <a:ea typeface="Nunito"/>
                <a:cs typeface="Nunito"/>
                <a:sym typeface="Nunito"/>
              </a:defRPr>
            </a:lvl4pPr>
            <a:lvl5pPr lvl="4" rtl="0" algn="r">
              <a:buNone/>
              <a:defRPr sz="1200">
                <a:solidFill>
                  <a:schemeClr val="dk2"/>
                </a:solidFill>
                <a:latin typeface="Nunito"/>
                <a:ea typeface="Nunito"/>
                <a:cs typeface="Nunito"/>
                <a:sym typeface="Nunito"/>
              </a:defRPr>
            </a:lvl5pPr>
            <a:lvl6pPr lvl="5" rtl="0" algn="r">
              <a:buNone/>
              <a:defRPr sz="1200">
                <a:solidFill>
                  <a:schemeClr val="dk2"/>
                </a:solidFill>
                <a:latin typeface="Nunito"/>
                <a:ea typeface="Nunito"/>
                <a:cs typeface="Nunito"/>
                <a:sym typeface="Nunito"/>
              </a:defRPr>
            </a:lvl6pPr>
            <a:lvl7pPr lvl="6" rtl="0" algn="r">
              <a:buNone/>
              <a:defRPr sz="1200">
                <a:solidFill>
                  <a:schemeClr val="dk2"/>
                </a:solidFill>
                <a:latin typeface="Nunito"/>
                <a:ea typeface="Nunito"/>
                <a:cs typeface="Nunito"/>
                <a:sym typeface="Nunito"/>
              </a:defRPr>
            </a:lvl7pPr>
            <a:lvl8pPr lvl="7" rtl="0" algn="r">
              <a:buNone/>
              <a:defRPr sz="1200">
                <a:solidFill>
                  <a:schemeClr val="dk2"/>
                </a:solidFill>
                <a:latin typeface="Nunito"/>
                <a:ea typeface="Nunito"/>
                <a:cs typeface="Nunito"/>
                <a:sym typeface="Nunito"/>
              </a:defRPr>
            </a:lvl8pPr>
            <a:lvl9pPr lvl="8" rtl="0"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098675" y="836350"/>
            <a:ext cx="5673900" cy="3812700"/>
          </a:xfrm>
          <a:prstGeom prst="rect">
            <a:avLst/>
          </a:prstGeom>
        </p:spPr>
        <p:txBody>
          <a:bodyPr anchorCtr="0" anchor="ctr" bIns="121900" lIns="121900" spcFirstLastPara="1" rIns="121900" wrap="square" tIns="121900">
            <a:normAutofit fontScale="90000"/>
          </a:bodyPr>
          <a:lstStyle/>
          <a:p>
            <a:pPr indent="0" lvl="0" marL="0" rtl="0" algn="ctr">
              <a:lnSpc>
                <a:spcPct val="90000"/>
              </a:lnSpc>
              <a:spcBef>
                <a:spcPts val="0"/>
              </a:spcBef>
              <a:spcAft>
                <a:spcPts val="0"/>
              </a:spcAft>
              <a:buClr>
                <a:schemeClr val="dk1"/>
              </a:buClr>
              <a:buSzPct val="125000"/>
              <a:buFont typeface="Calibri"/>
              <a:buNone/>
            </a:pPr>
            <a:r>
              <a:rPr lang="en-IN">
                <a:solidFill>
                  <a:srgbClr val="980000"/>
                </a:solidFill>
                <a:latin typeface="Arial"/>
                <a:ea typeface="Arial"/>
                <a:cs typeface="Arial"/>
                <a:sym typeface="Arial"/>
              </a:rPr>
              <a:t>CAPSTONE PROJECT SOLUTION DESIGN</a:t>
            </a:r>
            <a:endParaRPr>
              <a:solidFill>
                <a:srgbClr val="980000"/>
              </a:solidFill>
              <a:latin typeface="Arial"/>
              <a:ea typeface="Arial"/>
              <a:cs typeface="Arial"/>
              <a:sym typeface="Arial"/>
            </a:endParaRPr>
          </a:p>
          <a:p>
            <a:pPr indent="0" lvl="0" marL="0" rtl="0" algn="ctr">
              <a:lnSpc>
                <a:spcPct val="90000"/>
              </a:lnSpc>
              <a:spcBef>
                <a:spcPts val="0"/>
              </a:spcBef>
              <a:spcAft>
                <a:spcPts val="0"/>
              </a:spcAft>
              <a:buClr>
                <a:schemeClr val="dk1"/>
              </a:buClr>
              <a:buSzPct val="125000"/>
              <a:buFont typeface="Calibri"/>
              <a:buNone/>
            </a:pPr>
            <a:br>
              <a:rPr lang="en-IN"/>
            </a:br>
            <a:r>
              <a:rPr lang="en-IN">
                <a:latin typeface="Arial"/>
                <a:ea typeface="Arial"/>
                <a:cs typeface="Arial"/>
                <a:sym typeface="Arial"/>
              </a:rPr>
              <a:t>Title: Blockchain based ticket management</a:t>
            </a:r>
            <a:endParaRPr>
              <a:latin typeface="Arial"/>
              <a:ea typeface="Arial"/>
              <a:cs typeface="Arial"/>
              <a:sym typeface="Arial"/>
            </a:endParaRPr>
          </a:p>
        </p:txBody>
      </p:sp>
      <p:sp>
        <p:nvSpPr>
          <p:cNvPr id="284" name="Google Shape;284;p1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285" name="Google Shape;285;p14"/>
          <p:cNvSpPr txBox="1"/>
          <p:nvPr>
            <p:ph idx="1" type="subTitle"/>
          </p:nvPr>
        </p:nvSpPr>
        <p:spPr>
          <a:xfrm>
            <a:off x="1098667" y="5178642"/>
            <a:ext cx="5673900" cy="927300"/>
          </a:xfrm>
          <a:prstGeom prst="rect">
            <a:avLst/>
          </a:prstGeom>
        </p:spPr>
        <p:txBody>
          <a:bodyPr anchorCtr="0" anchor="t" bIns="121900" lIns="121900" spcFirstLastPara="1" rIns="121900" wrap="square" tIns="121900">
            <a:normAutofit fontScale="77500" lnSpcReduction="20000"/>
          </a:bodyPr>
          <a:lstStyle/>
          <a:p>
            <a:pPr indent="0" lvl="0" marL="0" rtl="0" algn="ctr">
              <a:lnSpc>
                <a:spcPct val="90000"/>
              </a:lnSpc>
              <a:spcBef>
                <a:spcPts val="0"/>
              </a:spcBef>
              <a:spcAft>
                <a:spcPts val="0"/>
              </a:spcAft>
              <a:buClr>
                <a:schemeClr val="dk1"/>
              </a:buClr>
              <a:buSzPct val="114285"/>
              <a:buFont typeface="Arial"/>
              <a:buNone/>
            </a:pPr>
            <a:r>
              <a:rPr b="1" lang="en-IN">
                <a:solidFill>
                  <a:srgbClr val="F6B26B"/>
                </a:solidFill>
                <a:latin typeface="Arial"/>
                <a:ea typeface="Arial"/>
                <a:cs typeface="Arial"/>
                <a:sym typeface="Arial"/>
              </a:rPr>
              <a:t>Team members:</a:t>
            </a:r>
            <a:endParaRPr b="1">
              <a:solidFill>
                <a:srgbClr val="F6B26B"/>
              </a:solidFill>
              <a:latin typeface="Arial"/>
              <a:ea typeface="Arial"/>
              <a:cs typeface="Arial"/>
              <a:sym typeface="Arial"/>
            </a:endParaRPr>
          </a:p>
          <a:p>
            <a:pPr indent="0" lvl="0" marL="0" rtl="0" algn="ctr">
              <a:lnSpc>
                <a:spcPct val="90000"/>
              </a:lnSpc>
              <a:spcBef>
                <a:spcPts val="1000"/>
              </a:spcBef>
              <a:spcAft>
                <a:spcPts val="0"/>
              </a:spcAft>
              <a:buClr>
                <a:schemeClr val="dk1"/>
              </a:buClr>
              <a:buSzPct val="114285"/>
              <a:buFont typeface="Arial"/>
              <a:buNone/>
            </a:pPr>
            <a:r>
              <a:rPr lang="en-IN">
                <a:solidFill>
                  <a:srgbClr val="F6B26B"/>
                </a:solidFill>
                <a:latin typeface="Arial"/>
                <a:ea typeface="Arial"/>
                <a:cs typeface="Arial"/>
                <a:sym typeface="Arial"/>
              </a:rPr>
              <a:t>Rajith, Mayank, Priyanka, Debjit</a:t>
            </a:r>
            <a:endParaRPr>
              <a:solidFill>
                <a:srgbClr val="F6B26B"/>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3"/>
          <p:cNvPicPr preferRelativeResize="0"/>
          <p:nvPr/>
        </p:nvPicPr>
        <p:blipFill>
          <a:blip r:embed="rId3">
            <a:alphaModFix/>
          </a:blip>
          <a:stretch>
            <a:fillRect/>
          </a:stretch>
        </p:blipFill>
        <p:spPr>
          <a:xfrm>
            <a:off x="355050" y="152400"/>
            <a:ext cx="11660474" cy="6553201"/>
          </a:xfrm>
          <a:prstGeom prst="rect">
            <a:avLst/>
          </a:prstGeom>
          <a:noFill/>
          <a:ln>
            <a:noFill/>
          </a:ln>
        </p:spPr>
      </p:pic>
      <p:sp>
        <p:nvSpPr>
          <p:cNvPr id="354" name="Google Shape;354;p2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838200" y="1036801"/>
            <a:ext cx="7810500" cy="92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FUTURE SCOPE</a:t>
            </a:r>
            <a:endParaRPr>
              <a:solidFill>
                <a:srgbClr val="980000"/>
              </a:solidFill>
              <a:latin typeface="Arial"/>
              <a:ea typeface="Arial"/>
              <a:cs typeface="Arial"/>
              <a:sym typeface="Arial"/>
            </a:endParaRPr>
          </a:p>
        </p:txBody>
      </p:sp>
      <p:sp>
        <p:nvSpPr>
          <p:cNvPr id="360" name="Google Shape;360;p24"/>
          <p:cNvSpPr txBox="1"/>
          <p:nvPr>
            <p:ph idx="4294967295" type="body"/>
          </p:nvPr>
        </p:nvSpPr>
        <p:spPr>
          <a:xfrm>
            <a:off x="838200" y="2130286"/>
            <a:ext cx="10515600" cy="404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IN" sz="1800">
                <a:solidFill>
                  <a:schemeClr val="lt1"/>
                </a:solidFill>
                <a:latin typeface="Arial"/>
                <a:ea typeface="Arial"/>
                <a:cs typeface="Arial"/>
                <a:sym typeface="Arial"/>
              </a:rPr>
              <a:t>The following features are taken as the future scope:</a:t>
            </a:r>
            <a:endParaRPr sz="1800">
              <a:solidFill>
                <a:schemeClr val="lt1"/>
              </a:solidFill>
              <a:latin typeface="Arial"/>
              <a:ea typeface="Arial"/>
              <a:cs typeface="Arial"/>
              <a:sym typeface="Arial"/>
            </a:endParaRPr>
          </a:p>
          <a:p>
            <a:pPr indent="-228600" lvl="1" marL="685800" rtl="0" algn="l">
              <a:lnSpc>
                <a:spcPct val="160000"/>
              </a:lnSpc>
              <a:spcBef>
                <a:spcPts val="1600"/>
              </a:spcBef>
              <a:spcAft>
                <a:spcPts val="0"/>
              </a:spcAft>
              <a:buClr>
                <a:schemeClr val="lt1"/>
              </a:buClr>
              <a:buSzPts val="1800"/>
              <a:buFont typeface="Arial"/>
              <a:buChar char="○"/>
            </a:pPr>
            <a:r>
              <a:rPr lang="en-IN" sz="1800">
                <a:solidFill>
                  <a:schemeClr val="lt1"/>
                </a:solidFill>
                <a:latin typeface="Arial"/>
                <a:ea typeface="Arial"/>
                <a:cs typeface="Arial"/>
                <a:sym typeface="Arial"/>
              </a:rPr>
              <a:t>Instead of simulating the flight data and flight behaviour, we can use an Oracle to get actual flight information and act accordingly. This would require:</a:t>
            </a:r>
            <a:endParaRPr sz="1800">
              <a:solidFill>
                <a:schemeClr val="lt1"/>
              </a:solidFill>
              <a:latin typeface="Arial"/>
              <a:ea typeface="Arial"/>
              <a:cs typeface="Arial"/>
              <a:sym typeface="Arial"/>
            </a:endParaRPr>
          </a:p>
          <a:p>
            <a:pPr indent="-228600" lvl="2" marL="1143000" rtl="0" algn="l">
              <a:lnSpc>
                <a:spcPct val="16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Defining smart contract with actual upcoming flight information and using the Oracle to update status.</a:t>
            </a:r>
            <a:endParaRPr sz="1800">
              <a:solidFill>
                <a:schemeClr val="lt1"/>
              </a:solidFill>
              <a:latin typeface="Arial"/>
              <a:ea typeface="Arial"/>
              <a:cs typeface="Arial"/>
              <a:sym typeface="Arial"/>
            </a:endParaRPr>
          </a:p>
          <a:p>
            <a:pPr indent="-228600" lvl="1" marL="685800" rtl="0" algn="l">
              <a:lnSpc>
                <a:spcPct val="160000"/>
              </a:lnSpc>
              <a:spcBef>
                <a:spcPts val="0"/>
              </a:spcBef>
              <a:spcAft>
                <a:spcPts val="0"/>
              </a:spcAft>
              <a:buClr>
                <a:schemeClr val="lt1"/>
              </a:buClr>
              <a:buSzPts val="1800"/>
              <a:buChar char="○"/>
            </a:pPr>
            <a:r>
              <a:rPr lang="en-IN" sz="1800">
                <a:solidFill>
                  <a:schemeClr val="lt1"/>
                </a:solidFill>
                <a:latin typeface="Arial"/>
                <a:ea typeface="Arial"/>
                <a:cs typeface="Arial"/>
                <a:sym typeface="Arial"/>
              </a:rPr>
              <a:t>Hyperledger Besu is an Ethereum based modified EVM with support for private transactions. We would enhance our solution by using Besu nodes and mark all transactions as private, only visible to the airline account and the customer account.</a:t>
            </a:r>
            <a:br>
              <a:rPr lang="en-IN"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361" name="Google Shape;361;p2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48150" y="1074177"/>
            <a:ext cx="7810500" cy="98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rPr>
              <a:t>SUMMARY</a:t>
            </a:r>
            <a:endParaRPr>
              <a:solidFill>
                <a:srgbClr val="980000"/>
              </a:solidFill>
            </a:endParaRPr>
          </a:p>
        </p:txBody>
      </p:sp>
      <p:graphicFrame>
        <p:nvGraphicFramePr>
          <p:cNvPr id="291" name="Google Shape;291;p15"/>
          <p:cNvGraphicFramePr/>
          <p:nvPr/>
        </p:nvGraphicFramePr>
        <p:xfrm>
          <a:off x="1248150" y="2552675"/>
          <a:ext cx="3000000" cy="3000000"/>
        </p:xfrm>
        <a:graphic>
          <a:graphicData uri="http://schemas.openxmlformats.org/drawingml/2006/table">
            <a:tbl>
              <a:tblPr bandRow="1" firstRow="1">
                <a:noFill/>
                <a:tableStyleId>{EEA0E84C-27EA-4362-8142-C7463D333A22}</a:tableStyleId>
              </a:tblPr>
              <a:tblGrid>
                <a:gridCol w="1980450"/>
                <a:gridCol w="4135125"/>
                <a:gridCol w="3362900"/>
              </a:tblGrid>
              <a:tr h="370850">
                <a:tc>
                  <a:txBody>
                    <a:bodyPr/>
                    <a:lstStyle/>
                    <a:p>
                      <a:pPr indent="0" lvl="0" marL="0" marR="0" rtl="0" algn="l">
                        <a:spcBef>
                          <a:spcPts val="0"/>
                        </a:spcBef>
                        <a:spcAft>
                          <a:spcPts val="0"/>
                        </a:spcAft>
                        <a:buNone/>
                      </a:pPr>
                      <a:r>
                        <a:rPr lang="en-IN" sz="1800" u="none" cap="none" strike="noStrike"/>
                        <a:t>Date</a:t>
                      </a:r>
                      <a:endParaRPr/>
                    </a:p>
                  </a:txBody>
                  <a:tcPr marT="45725" marB="45725" marR="91450" marL="91450"/>
                </a:tc>
                <a:tc>
                  <a:txBody>
                    <a:bodyPr/>
                    <a:lstStyle/>
                    <a:p>
                      <a:pPr indent="0" lvl="0" marL="0" marR="0" rtl="0" algn="l">
                        <a:spcBef>
                          <a:spcPts val="0"/>
                        </a:spcBef>
                        <a:spcAft>
                          <a:spcPts val="0"/>
                        </a:spcAft>
                        <a:buNone/>
                      </a:pPr>
                      <a:r>
                        <a:rPr lang="en-IN" sz="1800"/>
                        <a:t>Author</a:t>
                      </a:r>
                      <a:endParaRPr/>
                    </a:p>
                  </a:txBody>
                  <a:tcPr marT="45725" marB="45725" marR="91450" marL="91450"/>
                </a:tc>
                <a:tc>
                  <a:txBody>
                    <a:bodyPr/>
                    <a:lstStyle/>
                    <a:p>
                      <a:pPr indent="0" lvl="0" marL="0" marR="0" rtl="0" algn="l">
                        <a:spcBef>
                          <a:spcPts val="0"/>
                        </a:spcBef>
                        <a:spcAft>
                          <a:spcPts val="0"/>
                        </a:spcAft>
                        <a:buNone/>
                      </a:pPr>
                      <a:r>
                        <a:rPr lang="en-IN" sz="1800"/>
                        <a:t>Comments</a:t>
                      </a:r>
                      <a:endParaRPr/>
                    </a:p>
                  </a:txBody>
                  <a:tcPr marT="45725" marB="45725" marR="91450" marL="91450"/>
                </a:tc>
              </a:tr>
              <a:tr h="370850">
                <a:tc>
                  <a:txBody>
                    <a:bodyPr/>
                    <a:lstStyle/>
                    <a:p>
                      <a:pPr indent="0" lvl="0" marL="0" marR="0" rtl="0" algn="l">
                        <a:spcBef>
                          <a:spcPts val="0"/>
                        </a:spcBef>
                        <a:spcAft>
                          <a:spcPts val="0"/>
                        </a:spcAft>
                        <a:buNone/>
                      </a:pPr>
                      <a:r>
                        <a:rPr lang="en-IN" sz="1800">
                          <a:solidFill>
                            <a:schemeClr val="dk2"/>
                          </a:solidFill>
                        </a:rPr>
                        <a:t>January 6, 2023</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en-IN" sz="1800">
                          <a:solidFill>
                            <a:schemeClr val="dk2"/>
                          </a:solidFill>
                        </a:rPr>
                        <a:t>Debjit Roy, Priyanka Dhiman</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en-IN" sz="1800">
                          <a:solidFill>
                            <a:schemeClr val="dk2"/>
                          </a:solidFill>
                        </a:rPr>
                        <a:t>Initial version</a:t>
                      </a:r>
                      <a:endParaRPr>
                        <a:solidFill>
                          <a:schemeClr val="dk2"/>
                        </a:solidFill>
                      </a:endParaRPr>
                    </a:p>
                  </a:txBody>
                  <a:tcPr marT="45725" marB="45725" marR="91450" marL="91450"/>
                </a:tc>
              </a:tr>
              <a:tr h="640100">
                <a:tc>
                  <a:txBody>
                    <a:bodyPr/>
                    <a:lstStyle/>
                    <a:p>
                      <a:pPr indent="0" lvl="0" marL="0" marR="0" rtl="0" algn="l">
                        <a:spcBef>
                          <a:spcPts val="0"/>
                        </a:spcBef>
                        <a:spcAft>
                          <a:spcPts val="0"/>
                        </a:spcAft>
                        <a:buNone/>
                      </a:pPr>
                      <a:r>
                        <a:rPr lang="en-IN" sz="1800">
                          <a:solidFill>
                            <a:schemeClr val="dk2"/>
                          </a:solidFill>
                        </a:rPr>
                        <a:t>January 8,2023</a:t>
                      </a:r>
                      <a:endParaRPr sz="1800">
                        <a:solidFill>
                          <a:schemeClr val="dk2"/>
                        </a:solidFill>
                      </a:endParaRPr>
                    </a:p>
                  </a:txBody>
                  <a:tcPr marT="45725" marB="45725" marR="91450" marL="91450"/>
                </a:tc>
                <a:tc>
                  <a:txBody>
                    <a:bodyPr/>
                    <a:lstStyle/>
                    <a:p>
                      <a:pPr indent="0" lvl="0" marL="0" marR="0" rtl="0" algn="l">
                        <a:spcBef>
                          <a:spcPts val="0"/>
                        </a:spcBef>
                        <a:spcAft>
                          <a:spcPts val="0"/>
                        </a:spcAft>
                        <a:buNone/>
                      </a:pPr>
                      <a:r>
                        <a:rPr lang="en-IN" sz="1800">
                          <a:solidFill>
                            <a:schemeClr val="dk2"/>
                          </a:solidFill>
                        </a:rPr>
                        <a:t>Priyanka</a:t>
                      </a:r>
                      <a:endParaRPr sz="1800">
                        <a:solidFill>
                          <a:schemeClr val="dk2"/>
                        </a:solidFill>
                      </a:endParaRPr>
                    </a:p>
                  </a:txBody>
                  <a:tcPr marT="45725" marB="45725" marR="91450" marL="91450"/>
                </a:tc>
                <a:tc>
                  <a:txBody>
                    <a:bodyPr/>
                    <a:lstStyle/>
                    <a:p>
                      <a:pPr indent="0" lvl="0" marL="0" marR="0" rtl="0" algn="l">
                        <a:spcBef>
                          <a:spcPts val="0"/>
                        </a:spcBef>
                        <a:spcAft>
                          <a:spcPts val="0"/>
                        </a:spcAft>
                        <a:buNone/>
                      </a:pPr>
                      <a:r>
                        <a:rPr lang="en-IN" sz="1800">
                          <a:solidFill>
                            <a:schemeClr val="dk2"/>
                          </a:solidFill>
                        </a:rPr>
                        <a:t>Updated after internal</a:t>
                      </a:r>
                      <a:r>
                        <a:rPr lang="en-IN" sz="1800">
                          <a:solidFill>
                            <a:schemeClr val="dk2"/>
                          </a:solidFill>
                        </a:rPr>
                        <a:t> review.</a:t>
                      </a:r>
                      <a:endParaRPr sz="1800">
                        <a:solidFill>
                          <a:schemeClr val="dk2"/>
                        </a:solidFill>
                      </a:endParaRPr>
                    </a:p>
                    <a:p>
                      <a:pPr indent="0" lvl="0" marL="0" marR="0" rtl="0" algn="l">
                        <a:spcBef>
                          <a:spcPts val="0"/>
                        </a:spcBef>
                        <a:spcAft>
                          <a:spcPts val="0"/>
                        </a:spcAft>
                        <a:buNone/>
                      </a:pPr>
                      <a:r>
                        <a:rPr lang="en-IN" sz="1800">
                          <a:solidFill>
                            <a:schemeClr val="dk2"/>
                          </a:solidFill>
                        </a:rPr>
                        <a:t>Participants: Mayank, Rajith</a:t>
                      </a:r>
                      <a:endParaRPr sz="1800">
                        <a:solidFill>
                          <a:schemeClr val="dk2"/>
                        </a:solidFill>
                      </a:endParaRPr>
                    </a:p>
                  </a:txBody>
                  <a:tcPr marT="45725" marB="45725" marR="91450" marL="91450"/>
                </a:tc>
              </a:tr>
            </a:tbl>
          </a:graphicData>
        </a:graphic>
      </p:graphicFrame>
      <p:sp>
        <p:nvSpPr>
          <p:cNvPr id="292" name="Google Shape;292;p1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70675" y="1018102"/>
            <a:ext cx="7810500" cy="98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CONTENT</a:t>
            </a:r>
            <a:endParaRPr>
              <a:solidFill>
                <a:srgbClr val="980000"/>
              </a:solidFill>
              <a:latin typeface="Arial"/>
              <a:ea typeface="Arial"/>
              <a:cs typeface="Arial"/>
              <a:sym typeface="Arial"/>
            </a:endParaRPr>
          </a:p>
        </p:txBody>
      </p:sp>
      <p:sp>
        <p:nvSpPr>
          <p:cNvPr id="298" name="Google Shape;298;p16"/>
          <p:cNvSpPr txBox="1"/>
          <p:nvPr/>
        </p:nvSpPr>
        <p:spPr>
          <a:xfrm>
            <a:off x="1270675" y="2424075"/>
            <a:ext cx="46905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AutoNum type="arabicPeriod"/>
            </a:pPr>
            <a:r>
              <a:rPr lang="en-IN" sz="2200">
                <a:solidFill>
                  <a:schemeClr val="lt1"/>
                </a:solidFill>
              </a:rPr>
              <a:t>Objective</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IN" sz="2200">
                <a:solidFill>
                  <a:schemeClr val="lt1"/>
                </a:solidFill>
              </a:rPr>
              <a:t>Scope</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IN" sz="2200">
                <a:solidFill>
                  <a:schemeClr val="lt1"/>
                </a:solidFill>
              </a:rPr>
              <a:t>Requirements</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IN" sz="2200">
                <a:solidFill>
                  <a:schemeClr val="lt1"/>
                </a:solidFill>
              </a:rPr>
              <a:t>High Level solution design</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IN" sz="2200">
                <a:solidFill>
                  <a:schemeClr val="lt1"/>
                </a:solidFill>
              </a:rPr>
              <a:t>Low level solution design</a:t>
            </a:r>
            <a:endParaRPr sz="2200">
              <a:solidFill>
                <a:schemeClr val="lt1"/>
              </a:solidFill>
            </a:endParaRPr>
          </a:p>
          <a:p>
            <a:pPr indent="-368300" lvl="0" marL="457200" rtl="0" algn="l">
              <a:spcBef>
                <a:spcPts val="0"/>
              </a:spcBef>
              <a:spcAft>
                <a:spcPts val="0"/>
              </a:spcAft>
              <a:buClr>
                <a:schemeClr val="lt1"/>
              </a:buClr>
              <a:buSzPts val="2200"/>
              <a:buAutoNum type="arabicPeriod"/>
            </a:pPr>
            <a:r>
              <a:rPr lang="en-IN" sz="2200">
                <a:solidFill>
                  <a:schemeClr val="lt1"/>
                </a:solidFill>
              </a:rPr>
              <a:t>Future scope</a:t>
            </a:r>
            <a:endParaRPr sz="2200">
              <a:solidFill>
                <a:schemeClr val="lt1"/>
              </a:solidFill>
            </a:endParaRPr>
          </a:p>
        </p:txBody>
      </p:sp>
      <p:sp>
        <p:nvSpPr>
          <p:cNvPr id="299" name="Google Shape;299;p1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838200" y="1018131"/>
            <a:ext cx="7810500" cy="12243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IN">
                <a:solidFill>
                  <a:srgbClr val="980000"/>
                </a:solidFill>
                <a:latin typeface="Arial"/>
                <a:ea typeface="Arial"/>
                <a:cs typeface="Arial"/>
                <a:sym typeface="Arial"/>
              </a:rPr>
              <a:t>OBJECTIVE</a:t>
            </a:r>
            <a:endParaRPr>
              <a:solidFill>
                <a:srgbClr val="980000"/>
              </a:solidFill>
              <a:latin typeface="Arial"/>
              <a:ea typeface="Arial"/>
              <a:cs typeface="Arial"/>
              <a:sym typeface="Arial"/>
            </a:endParaRPr>
          </a:p>
        </p:txBody>
      </p:sp>
      <p:sp>
        <p:nvSpPr>
          <p:cNvPr id="305" name="Google Shape;305;p17"/>
          <p:cNvSpPr txBox="1"/>
          <p:nvPr>
            <p:ph idx="4294967295" type="body"/>
          </p:nvPr>
        </p:nvSpPr>
        <p:spPr>
          <a:xfrm>
            <a:off x="838200" y="2429275"/>
            <a:ext cx="10515600" cy="3747600"/>
          </a:xfrm>
          <a:prstGeom prst="rect">
            <a:avLst/>
          </a:prstGeom>
        </p:spPr>
        <p:txBody>
          <a:bodyPr anchorCtr="0" anchor="t" bIns="121900" lIns="121900" spcFirstLastPara="1" rIns="121900" wrap="square" tIns="121900">
            <a:normAutofit/>
          </a:bodyPr>
          <a:lstStyle/>
          <a:p>
            <a:pPr indent="-342900" lvl="0" marL="457200" rtl="0" algn="just">
              <a:lnSpc>
                <a:spcPct val="160000"/>
              </a:lnSpc>
              <a:spcBef>
                <a:spcPts val="900"/>
              </a:spcBef>
              <a:spcAft>
                <a:spcPts val="0"/>
              </a:spcAft>
              <a:buClr>
                <a:schemeClr val="lt1"/>
              </a:buClr>
              <a:buSzPts val="1800"/>
              <a:buFont typeface="Arial"/>
              <a:buChar char="●"/>
            </a:pPr>
            <a:r>
              <a:rPr lang="en-IN" sz="1800">
                <a:solidFill>
                  <a:schemeClr val="lt1"/>
                </a:solidFill>
                <a:latin typeface="Arial"/>
                <a:ea typeface="Arial"/>
                <a:cs typeface="Arial"/>
                <a:sym typeface="Arial"/>
              </a:rPr>
              <a:t>To help Eagle Airlines develop a unique blockchain based ticket management system to entice users with transparency, automated refunds and delay penalties.</a:t>
            </a:r>
            <a:endParaRPr sz="1800">
              <a:solidFill>
                <a:schemeClr val="lt1"/>
              </a:solidFill>
              <a:latin typeface="Arial"/>
              <a:ea typeface="Arial"/>
              <a:cs typeface="Arial"/>
              <a:sym typeface="Arial"/>
            </a:endParaRPr>
          </a:p>
          <a:p>
            <a:pPr indent="-342900" lvl="0" marL="457200" rtl="0" algn="just">
              <a:lnSpc>
                <a:spcPct val="16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To develop a base contract code using Solidity which will be deployed every time a ticket is bought by a customer from Eagle Airlines. </a:t>
            </a:r>
            <a:endParaRPr sz="1800">
              <a:solidFill>
                <a:schemeClr val="lt1"/>
              </a:solidFill>
              <a:latin typeface="Arial"/>
              <a:ea typeface="Arial"/>
              <a:cs typeface="Arial"/>
              <a:sym typeface="Arial"/>
            </a:endParaRPr>
          </a:p>
          <a:p>
            <a:pPr indent="0" lvl="0" marL="0" rtl="0" algn="just">
              <a:lnSpc>
                <a:spcPct val="160000"/>
              </a:lnSpc>
              <a:spcBef>
                <a:spcPts val="900"/>
              </a:spcBef>
              <a:spcAft>
                <a:spcPts val="0"/>
              </a:spcAft>
              <a:buNone/>
            </a:pPr>
            <a:r>
              <a:t/>
            </a:r>
            <a:endParaRPr sz="1800">
              <a:solidFill>
                <a:schemeClr val="lt1"/>
              </a:solidFill>
              <a:latin typeface="Arial"/>
              <a:ea typeface="Arial"/>
              <a:cs typeface="Arial"/>
              <a:sym typeface="Arial"/>
            </a:endParaRPr>
          </a:p>
          <a:p>
            <a:pPr indent="0" lvl="0" marL="0" rtl="0" algn="just">
              <a:spcBef>
                <a:spcPts val="900"/>
              </a:spcBef>
              <a:spcAft>
                <a:spcPts val="1600"/>
              </a:spcAft>
              <a:buNone/>
            </a:pPr>
            <a:r>
              <a:t/>
            </a:r>
            <a:endParaRPr>
              <a:solidFill>
                <a:schemeClr val="lt1"/>
              </a:solidFill>
              <a:latin typeface="Arial"/>
              <a:ea typeface="Arial"/>
              <a:cs typeface="Arial"/>
              <a:sym typeface="Arial"/>
            </a:endParaRPr>
          </a:p>
        </p:txBody>
      </p:sp>
      <p:sp>
        <p:nvSpPr>
          <p:cNvPr id="306" name="Google Shape;306;p1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838200" y="457501"/>
            <a:ext cx="7810500" cy="161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SCOPE</a:t>
            </a:r>
            <a:endParaRPr>
              <a:solidFill>
                <a:srgbClr val="980000"/>
              </a:solidFill>
              <a:latin typeface="Arial"/>
              <a:ea typeface="Arial"/>
              <a:cs typeface="Arial"/>
              <a:sym typeface="Arial"/>
            </a:endParaRPr>
          </a:p>
        </p:txBody>
      </p:sp>
      <p:sp>
        <p:nvSpPr>
          <p:cNvPr id="312" name="Google Shape;312;p18"/>
          <p:cNvSpPr txBox="1"/>
          <p:nvPr>
            <p:ph idx="4294967295" type="body"/>
          </p:nvPr>
        </p:nvSpPr>
        <p:spPr>
          <a:xfrm>
            <a:off x="838200" y="1775225"/>
            <a:ext cx="10515600" cy="4410000"/>
          </a:xfrm>
          <a:prstGeom prst="rect">
            <a:avLst/>
          </a:prstGeom>
          <a:noFill/>
          <a:ln>
            <a:noFill/>
          </a:ln>
        </p:spPr>
        <p:txBody>
          <a:bodyPr anchorCtr="0" anchor="t" bIns="45700" lIns="91425" spcFirstLastPara="1" rIns="91425" wrap="square" tIns="45700">
            <a:noAutofit/>
          </a:bodyPr>
          <a:lstStyle/>
          <a:p>
            <a:pPr indent="-323850" lvl="0" marL="457200" rtl="0" algn="just">
              <a:lnSpc>
                <a:spcPct val="160000"/>
              </a:lnSpc>
              <a:spcBef>
                <a:spcPts val="900"/>
              </a:spcBef>
              <a:spcAft>
                <a:spcPts val="0"/>
              </a:spcAft>
              <a:buClr>
                <a:schemeClr val="lt1"/>
              </a:buClr>
              <a:buSzPts val="1500"/>
              <a:buFont typeface="Arial"/>
              <a:buChar char="●"/>
            </a:pPr>
            <a:r>
              <a:rPr lang="en-IN" sz="1500">
                <a:solidFill>
                  <a:schemeClr val="lt1"/>
                </a:solidFill>
                <a:latin typeface="Arial"/>
                <a:ea typeface="Arial"/>
                <a:cs typeface="Arial"/>
                <a:sym typeface="Arial"/>
              </a:rPr>
              <a:t>The airlines will deploy the contract with customer address and simulated dummy flight details. The customer will then call a specific function to transfer the ticket money to the contract and receive a confirmation id and flight details in response.</a:t>
            </a:r>
            <a:endParaRPr sz="1500">
              <a:solidFill>
                <a:schemeClr val="lt1"/>
              </a:solidFill>
              <a:latin typeface="Arial"/>
              <a:ea typeface="Arial"/>
              <a:cs typeface="Arial"/>
              <a:sym typeface="Arial"/>
            </a:endParaRPr>
          </a:p>
          <a:p>
            <a:pPr indent="-323850" lvl="0" marL="457200" rtl="0" algn="l">
              <a:lnSpc>
                <a:spcPct val="160000"/>
              </a:lnSpc>
              <a:spcBef>
                <a:spcPts val="0"/>
              </a:spcBef>
              <a:spcAft>
                <a:spcPts val="0"/>
              </a:spcAft>
              <a:buClr>
                <a:schemeClr val="lt1"/>
              </a:buClr>
              <a:buSzPts val="1500"/>
              <a:buFont typeface="Arial"/>
              <a:buChar char="●"/>
            </a:pPr>
            <a:r>
              <a:rPr lang="en-IN" sz="1500">
                <a:solidFill>
                  <a:schemeClr val="lt1"/>
                </a:solidFill>
                <a:latin typeface="Arial"/>
                <a:ea typeface="Arial"/>
                <a:cs typeface="Arial"/>
                <a:sym typeface="Arial"/>
              </a:rPr>
              <a:t>The features implemented in the smart contract are:</a:t>
            </a:r>
            <a:endParaRPr sz="1500">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The customer should be able to trigger a cancellation anytime till 2 hours before the flight start time.</a:t>
            </a:r>
            <a:endParaRPr>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Any cancellation triggered by the airline before or after departure time should result in a complete amount refund to the customer.</a:t>
            </a:r>
            <a:endParaRPr>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The airline should update the status of the flight within 24 hours of the flight start time. </a:t>
            </a:r>
            <a:endParaRPr>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24 hours after the flight departure time, the customer can trigger a claim function to demand a refund.</a:t>
            </a:r>
            <a:endParaRPr>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Call based simulation of various features like normal flights, cancellation by the airline, cancellation by the customer, and delayed flights.</a:t>
            </a:r>
            <a:endParaRPr>
              <a:solidFill>
                <a:schemeClr val="lt1"/>
              </a:solidFill>
              <a:latin typeface="Arial"/>
              <a:ea typeface="Arial"/>
              <a:cs typeface="Arial"/>
              <a:sym typeface="Arial"/>
            </a:endParaRPr>
          </a:p>
          <a:p>
            <a:pPr indent="-323850" lvl="1" marL="914400" rtl="0" algn="l">
              <a:lnSpc>
                <a:spcPct val="160000"/>
              </a:lnSpc>
              <a:spcBef>
                <a:spcPts val="0"/>
              </a:spcBef>
              <a:spcAft>
                <a:spcPts val="0"/>
              </a:spcAft>
              <a:buClr>
                <a:schemeClr val="lt1"/>
              </a:buClr>
              <a:buSzPts val="1500"/>
              <a:buFont typeface="Arial"/>
              <a:buChar char="○"/>
            </a:pPr>
            <a:r>
              <a:rPr lang="en-IN">
                <a:solidFill>
                  <a:schemeClr val="lt1"/>
                </a:solidFill>
                <a:latin typeface="Arial"/>
                <a:ea typeface="Arial"/>
                <a:cs typeface="Arial"/>
                <a:sym typeface="Arial"/>
              </a:rPr>
              <a:t>Add support for multiple cancellation penalties in favour of the airline, and delay penalties in favour of the customer, based on various time ranges in the contract.</a:t>
            </a:r>
            <a:br>
              <a:rPr lang="en-IN">
                <a:solidFill>
                  <a:schemeClr val="lt1"/>
                </a:solidFill>
                <a:latin typeface="Arial"/>
                <a:ea typeface="Arial"/>
                <a:cs typeface="Arial"/>
                <a:sym typeface="Arial"/>
              </a:rPr>
            </a:br>
            <a:endParaRPr>
              <a:solidFill>
                <a:schemeClr val="lt1"/>
              </a:solidFill>
              <a:latin typeface="Arial"/>
              <a:ea typeface="Arial"/>
              <a:cs typeface="Arial"/>
              <a:sym typeface="Arial"/>
            </a:endParaRPr>
          </a:p>
        </p:txBody>
      </p:sp>
      <p:sp>
        <p:nvSpPr>
          <p:cNvPr id="313" name="Google Shape;313;p1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838200" y="1018097"/>
            <a:ext cx="7810500" cy="8262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IN">
                <a:solidFill>
                  <a:srgbClr val="980000"/>
                </a:solidFill>
                <a:latin typeface="Arial"/>
                <a:ea typeface="Arial"/>
                <a:cs typeface="Arial"/>
                <a:sym typeface="Arial"/>
              </a:rPr>
              <a:t>REQUIREMENTS</a:t>
            </a:r>
            <a:endParaRPr>
              <a:solidFill>
                <a:srgbClr val="980000"/>
              </a:solidFill>
              <a:latin typeface="Arial"/>
              <a:ea typeface="Arial"/>
              <a:cs typeface="Arial"/>
              <a:sym typeface="Arial"/>
            </a:endParaRPr>
          </a:p>
        </p:txBody>
      </p:sp>
      <p:sp>
        <p:nvSpPr>
          <p:cNvPr id="319" name="Google Shape;319;p19"/>
          <p:cNvSpPr txBox="1"/>
          <p:nvPr>
            <p:ph idx="4294967295" type="body"/>
          </p:nvPr>
        </p:nvSpPr>
        <p:spPr>
          <a:xfrm>
            <a:off x="838200" y="2242400"/>
            <a:ext cx="10515600" cy="3953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IN" sz="2000">
                <a:solidFill>
                  <a:schemeClr val="lt1"/>
                </a:solidFill>
                <a:latin typeface="Arial"/>
                <a:ea typeface="Arial"/>
                <a:cs typeface="Arial"/>
                <a:sym typeface="Arial"/>
              </a:rPr>
              <a:t>FUNCTIONAL REQUIREMENTS:</a:t>
            </a:r>
            <a:endParaRPr b="1" sz="2000">
              <a:solidFill>
                <a:schemeClr val="lt1"/>
              </a:solidFill>
              <a:latin typeface="Arial"/>
              <a:ea typeface="Arial"/>
              <a:cs typeface="Arial"/>
              <a:sym typeface="Arial"/>
            </a:endParaRPr>
          </a:p>
          <a:p>
            <a:pPr indent="-247650" lvl="1" marL="685800" rtl="0" algn="l">
              <a:spcBef>
                <a:spcPts val="1600"/>
              </a:spcBef>
              <a:spcAft>
                <a:spcPts val="0"/>
              </a:spcAft>
              <a:buClr>
                <a:schemeClr val="lt1"/>
              </a:buClr>
              <a:buSzPts val="2100"/>
              <a:buFont typeface="Arial"/>
              <a:buChar char="○"/>
            </a:pPr>
            <a:r>
              <a:rPr lang="en-IN" sz="1800">
                <a:solidFill>
                  <a:schemeClr val="lt1"/>
                </a:solidFill>
                <a:latin typeface="Arial"/>
                <a:ea typeface="Arial"/>
                <a:cs typeface="Arial"/>
                <a:sym typeface="Arial"/>
              </a:rPr>
              <a:t>Private ethereum blockchain using Geth</a:t>
            </a:r>
            <a:endParaRPr sz="1800">
              <a:solidFill>
                <a:schemeClr val="lt1"/>
              </a:solidFill>
              <a:latin typeface="Arial"/>
              <a:ea typeface="Arial"/>
              <a:cs typeface="Arial"/>
              <a:sym typeface="Arial"/>
            </a:endParaRPr>
          </a:p>
          <a:p>
            <a:pPr indent="-247650" lvl="1" marL="685800" rtl="0" algn="l">
              <a:spcBef>
                <a:spcPts val="0"/>
              </a:spcBef>
              <a:spcAft>
                <a:spcPts val="0"/>
              </a:spcAft>
              <a:buClr>
                <a:schemeClr val="lt1"/>
              </a:buClr>
              <a:buSzPts val="2100"/>
              <a:buFont typeface="Arial"/>
              <a:buChar char="○"/>
            </a:pPr>
            <a:r>
              <a:rPr lang="en-IN" sz="1800">
                <a:solidFill>
                  <a:schemeClr val="lt1"/>
                </a:solidFill>
                <a:latin typeface="Arial"/>
                <a:ea typeface="Arial"/>
                <a:cs typeface="Arial"/>
                <a:sym typeface="Arial"/>
              </a:rPr>
              <a:t>Nodes running on AWS EC2 machines with different ports</a:t>
            </a:r>
            <a:endParaRPr sz="1800">
              <a:solidFill>
                <a:schemeClr val="lt1"/>
              </a:solidFill>
              <a:latin typeface="Arial"/>
              <a:ea typeface="Arial"/>
              <a:cs typeface="Arial"/>
              <a:sym typeface="Arial"/>
            </a:endParaRPr>
          </a:p>
          <a:p>
            <a:pPr indent="-247650" lvl="1" marL="685800" rtl="0" algn="l">
              <a:spcBef>
                <a:spcPts val="0"/>
              </a:spcBef>
              <a:spcAft>
                <a:spcPts val="0"/>
              </a:spcAft>
              <a:buClr>
                <a:schemeClr val="lt1"/>
              </a:buClr>
              <a:buSzPts val="2100"/>
              <a:buFont typeface="Arial"/>
              <a:buChar char="○"/>
            </a:pPr>
            <a:r>
              <a:rPr lang="en-IN" sz="1800">
                <a:solidFill>
                  <a:schemeClr val="lt1"/>
                </a:solidFill>
                <a:latin typeface="Arial"/>
                <a:ea typeface="Arial"/>
                <a:cs typeface="Arial"/>
                <a:sym typeface="Arial"/>
              </a:rPr>
              <a:t>Clique (Proof of Authority) </a:t>
            </a:r>
            <a:endParaRPr sz="1800">
              <a:solidFill>
                <a:schemeClr val="lt1"/>
              </a:solidFill>
              <a:latin typeface="Arial"/>
              <a:ea typeface="Arial"/>
              <a:cs typeface="Arial"/>
              <a:sym typeface="Arial"/>
            </a:endParaRPr>
          </a:p>
          <a:p>
            <a:pPr indent="-247650" lvl="1" marL="685800" rtl="0" algn="l">
              <a:spcBef>
                <a:spcPts val="0"/>
              </a:spcBef>
              <a:spcAft>
                <a:spcPts val="0"/>
              </a:spcAft>
              <a:buClr>
                <a:schemeClr val="lt1"/>
              </a:buClr>
              <a:buSzPts val="2100"/>
              <a:buFont typeface="Arial"/>
              <a:buChar char="○"/>
            </a:pPr>
            <a:r>
              <a:rPr lang="en-IN" sz="1800">
                <a:solidFill>
                  <a:schemeClr val="lt1"/>
                </a:solidFill>
                <a:latin typeface="Arial"/>
                <a:ea typeface="Arial"/>
                <a:cs typeface="Arial"/>
                <a:sym typeface="Arial"/>
              </a:rPr>
              <a:t>Remix IDE connected to private blockchain</a:t>
            </a:r>
            <a:endParaRPr sz="1800">
              <a:solidFill>
                <a:schemeClr val="lt1"/>
              </a:solidFill>
              <a:latin typeface="Arial"/>
              <a:ea typeface="Arial"/>
              <a:cs typeface="Arial"/>
              <a:sym typeface="Arial"/>
            </a:endParaRPr>
          </a:p>
          <a:p>
            <a:pPr indent="-209550" lvl="1" marL="685800" rtl="0" algn="l">
              <a:spcBef>
                <a:spcPts val="0"/>
              </a:spcBef>
              <a:spcAft>
                <a:spcPts val="0"/>
              </a:spcAft>
              <a:buClr>
                <a:schemeClr val="lt1"/>
              </a:buClr>
              <a:buSzPts val="1500"/>
              <a:buFont typeface="Arial"/>
              <a:buChar char="○"/>
            </a:pPr>
            <a:r>
              <a:rPr lang="en-IN" sz="1800">
                <a:solidFill>
                  <a:schemeClr val="lt1"/>
                </a:solidFill>
                <a:latin typeface="Arial"/>
                <a:ea typeface="Arial"/>
                <a:cs typeface="Arial"/>
                <a:sym typeface="Arial"/>
              </a:rPr>
              <a:t>Base contract in Solidity language</a:t>
            </a:r>
            <a:endParaRPr sz="1800">
              <a:solidFill>
                <a:schemeClr val="lt1"/>
              </a:solidFill>
              <a:latin typeface="Arial"/>
              <a:ea typeface="Arial"/>
              <a:cs typeface="Arial"/>
              <a:sym typeface="Arial"/>
            </a:endParaRPr>
          </a:p>
          <a:p>
            <a:pPr indent="-247650" lvl="1" marL="685800" rtl="0" algn="l">
              <a:spcBef>
                <a:spcPts val="0"/>
              </a:spcBef>
              <a:spcAft>
                <a:spcPts val="0"/>
              </a:spcAft>
              <a:buClr>
                <a:schemeClr val="lt1"/>
              </a:buClr>
              <a:buSzPts val="2100"/>
              <a:buFont typeface="Arial"/>
              <a:buChar char="○"/>
            </a:pPr>
            <a:r>
              <a:rPr lang="en-IN" sz="1800">
                <a:solidFill>
                  <a:schemeClr val="lt1"/>
                </a:solidFill>
                <a:latin typeface="Arial"/>
                <a:ea typeface="Arial"/>
                <a:cs typeface="Arial"/>
                <a:sym typeface="Arial"/>
              </a:rPr>
              <a:t>Metamask chrome extension </a:t>
            </a:r>
            <a:endParaRPr>
              <a:solidFill>
                <a:schemeClr val="lt1"/>
              </a:solidFill>
              <a:latin typeface="Arial"/>
              <a:ea typeface="Arial"/>
              <a:cs typeface="Arial"/>
              <a:sym typeface="Arial"/>
            </a:endParaRPr>
          </a:p>
        </p:txBody>
      </p:sp>
      <p:sp>
        <p:nvSpPr>
          <p:cNvPr id="320" name="Google Shape;320;p1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838200" y="868626"/>
            <a:ext cx="7810500" cy="133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ASSUMPTIONS</a:t>
            </a:r>
            <a:endParaRPr>
              <a:solidFill>
                <a:srgbClr val="980000"/>
              </a:solidFill>
              <a:latin typeface="Arial"/>
              <a:ea typeface="Arial"/>
              <a:cs typeface="Arial"/>
              <a:sym typeface="Arial"/>
            </a:endParaRPr>
          </a:p>
        </p:txBody>
      </p:sp>
      <p:sp>
        <p:nvSpPr>
          <p:cNvPr id="326" name="Google Shape;326;p20"/>
          <p:cNvSpPr txBox="1"/>
          <p:nvPr>
            <p:ph idx="4294967295" type="body"/>
          </p:nvPr>
        </p:nvSpPr>
        <p:spPr>
          <a:xfrm>
            <a:off x="838200" y="2466653"/>
            <a:ext cx="10515600" cy="371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sz="1800">
                <a:solidFill>
                  <a:schemeClr val="lt1"/>
                </a:solidFill>
                <a:latin typeface="Arial"/>
                <a:ea typeface="Arial"/>
                <a:cs typeface="Arial"/>
                <a:sym typeface="Arial"/>
              </a:rPr>
              <a:t>The following assumptions are made:</a:t>
            </a:r>
            <a:endParaRPr sz="1800">
              <a:solidFill>
                <a:schemeClr val="lt1"/>
              </a:solidFill>
              <a:latin typeface="Arial"/>
              <a:ea typeface="Arial"/>
              <a:cs typeface="Arial"/>
              <a:sym typeface="Arial"/>
            </a:endParaRPr>
          </a:p>
          <a:p>
            <a:pPr indent="-342900" lvl="0" marL="457200" rtl="0" algn="l">
              <a:spcBef>
                <a:spcPts val="1600"/>
              </a:spcBef>
              <a:spcAft>
                <a:spcPts val="0"/>
              </a:spcAft>
              <a:buClr>
                <a:schemeClr val="lt1"/>
              </a:buClr>
              <a:buSzPts val="1800"/>
              <a:buFont typeface="Arial"/>
              <a:buChar char="●"/>
            </a:pPr>
            <a:r>
              <a:rPr lang="en-IN" sz="1800">
                <a:solidFill>
                  <a:schemeClr val="lt1"/>
                </a:solidFill>
                <a:latin typeface="Arial"/>
                <a:ea typeface="Arial"/>
                <a:cs typeface="Arial"/>
                <a:sym typeface="Arial"/>
              </a:rPr>
              <a:t>Nodes must be running on AWS EC2 instances on different ports.</a:t>
            </a:r>
            <a:endParaRPr sz="1800">
              <a:solidFill>
                <a:schemeClr val="lt1"/>
              </a:solidFill>
              <a:latin typeface="Arial"/>
              <a:ea typeface="Arial"/>
              <a:cs typeface="Arial"/>
              <a:sym typeface="Arial"/>
            </a:endParaRPr>
          </a:p>
          <a:p>
            <a:pPr indent="-342900" lvl="0" marL="457200" rtl="0" algn="l">
              <a:lnSpc>
                <a:spcPct val="9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Remix must be connected to private blockchain for successful transaction.</a:t>
            </a:r>
            <a:endParaRPr sz="1800">
              <a:solidFill>
                <a:schemeClr val="lt1"/>
              </a:solidFill>
              <a:latin typeface="Arial"/>
              <a:ea typeface="Arial"/>
              <a:cs typeface="Arial"/>
              <a:sym typeface="Arial"/>
            </a:endParaRPr>
          </a:p>
          <a:p>
            <a:pPr indent="-342900" lvl="0" marL="457200" rtl="0" algn="l">
              <a:lnSpc>
                <a:spcPct val="9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Airlines must be aware of the customer reservation Id. There must be database that is storing the customer reservation id for a flight.</a:t>
            </a:r>
            <a:endParaRPr sz="1800">
              <a:solidFill>
                <a:schemeClr val="lt1"/>
              </a:solidFill>
              <a:latin typeface="Arial"/>
              <a:ea typeface="Arial"/>
              <a:cs typeface="Arial"/>
              <a:sym typeface="Arial"/>
            </a:endParaRPr>
          </a:p>
          <a:p>
            <a:pPr indent="-342900" lvl="0" marL="457200" rtl="0" algn="l">
              <a:lnSpc>
                <a:spcPct val="9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Flight details’ inputs must be valid.</a:t>
            </a:r>
            <a:endParaRPr sz="1800">
              <a:solidFill>
                <a:schemeClr val="lt1"/>
              </a:solidFill>
              <a:latin typeface="Arial"/>
              <a:ea typeface="Arial"/>
              <a:cs typeface="Arial"/>
              <a:sym typeface="Arial"/>
            </a:endParaRPr>
          </a:p>
          <a:p>
            <a:pPr indent="-342900" lvl="0" marL="457200" rtl="0" algn="l">
              <a:lnSpc>
                <a:spcPct val="90000"/>
              </a:lnSpc>
              <a:spcBef>
                <a:spcPts val="0"/>
              </a:spcBef>
              <a:spcAft>
                <a:spcPts val="0"/>
              </a:spcAft>
              <a:buClr>
                <a:schemeClr val="lt1"/>
              </a:buClr>
              <a:buSzPts val="1800"/>
              <a:buFont typeface="Arial"/>
              <a:buChar char="●"/>
            </a:pPr>
            <a:r>
              <a:rPr lang="en-IN" sz="1800">
                <a:solidFill>
                  <a:schemeClr val="lt1"/>
                </a:solidFill>
                <a:latin typeface="Arial"/>
                <a:ea typeface="Arial"/>
                <a:cs typeface="Arial"/>
                <a:sym typeface="Arial"/>
              </a:rPr>
              <a:t>Customer address cannot be empty.</a:t>
            </a:r>
            <a:endParaRPr sz="1800">
              <a:solidFill>
                <a:schemeClr val="lt1"/>
              </a:solidFill>
              <a:latin typeface="Arial"/>
              <a:ea typeface="Arial"/>
              <a:cs typeface="Arial"/>
              <a:sym typeface="Arial"/>
            </a:endParaRPr>
          </a:p>
          <a:p>
            <a:pPr indent="0" lvl="0" marL="0" rtl="0" algn="l">
              <a:lnSpc>
                <a:spcPct val="90000"/>
              </a:lnSpc>
              <a:spcBef>
                <a:spcPts val="1600"/>
              </a:spcBef>
              <a:spcAft>
                <a:spcPts val="1600"/>
              </a:spcAft>
              <a:buNone/>
            </a:pPr>
            <a:r>
              <a:t/>
            </a:r>
            <a:endParaRPr sz="1800">
              <a:solidFill>
                <a:schemeClr val="lt1"/>
              </a:solidFill>
              <a:latin typeface="Arial"/>
              <a:ea typeface="Arial"/>
              <a:cs typeface="Arial"/>
              <a:sym typeface="Arial"/>
            </a:endParaRPr>
          </a:p>
        </p:txBody>
      </p:sp>
      <p:sp>
        <p:nvSpPr>
          <p:cNvPr id="327" name="Google Shape;327;p2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098675" y="651125"/>
            <a:ext cx="8898600" cy="111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High Level Solution Design</a:t>
            </a:r>
            <a:endParaRPr>
              <a:solidFill>
                <a:srgbClr val="980000"/>
              </a:solidFill>
              <a:latin typeface="Arial"/>
              <a:ea typeface="Arial"/>
              <a:cs typeface="Arial"/>
              <a:sym typeface="Arial"/>
            </a:endParaRPr>
          </a:p>
        </p:txBody>
      </p:sp>
      <p:sp>
        <p:nvSpPr>
          <p:cNvPr id="333" name="Google Shape;333;p21"/>
          <p:cNvSpPr txBox="1"/>
          <p:nvPr/>
        </p:nvSpPr>
        <p:spPr>
          <a:xfrm>
            <a:off x="9362000" y="2391900"/>
            <a:ext cx="11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Nunito"/>
              <a:ea typeface="Nunito"/>
              <a:cs typeface="Nunito"/>
              <a:sym typeface="Nunito"/>
            </a:endParaRPr>
          </a:p>
        </p:txBody>
      </p:sp>
      <p:sp>
        <p:nvSpPr>
          <p:cNvPr id="334" name="Google Shape;334;p21"/>
          <p:cNvSpPr txBox="1"/>
          <p:nvPr/>
        </p:nvSpPr>
        <p:spPr>
          <a:xfrm>
            <a:off x="1259775" y="4574975"/>
            <a:ext cx="193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Nunito"/>
              <a:ea typeface="Nunito"/>
              <a:cs typeface="Nunito"/>
              <a:sym typeface="Nunito"/>
            </a:endParaRPr>
          </a:p>
        </p:txBody>
      </p:sp>
      <p:sp>
        <p:nvSpPr>
          <p:cNvPr id="335" name="Google Shape;335;p2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336" name="Google Shape;336;p21"/>
          <p:cNvGraphicFramePr/>
          <p:nvPr/>
        </p:nvGraphicFramePr>
        <p:xfrm>
          <a:off x="983175" y="1961260"/>
          <a:ext cx="3000000" cy="3000000"/>
        </p:xfrm>
        <a:graphic>
          <a:graphicData uri="http://schemas.openxmlformats.org/drawingml/2006/table">
            <a:tbl>
              <a:tblPr>
                <a:noFill/>
                <a:tableStyleId>{2A1C7851-F909-405F-AE66-6D8254513FF5}</a:tableStyleId>
              </a:tblPr>
              <a:tblGrid>
                <a:gridCol w="3843225"/>
              </a:tblGrid>
              <a:tr h="388250">
                <a:tc>
                  <a:txBody>
                    <a:bodyPr/>
                    <a:lstStyle/>
                    <a:p>
                      <a:pPr indent="0" lvl="0" marL="0" rtl="0" algn="ctr">
                        <a:spcBef>
                          <a:spcPts val="0"/>
                        </a:spcBef>
                        <a:spcAft>
                          <a:spcPts val="0"/>
                        </a:spcAft>
                        <a:buNone/>
                      </a:pPr>
                      <a:r>
                        <a:rPr b="1" lang="en-IN" sz="1800"/>
                        <a:t>TICKETSERVER</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3112000">
                <a:tc>
                  <a:txBody>
                    <a:bodyPr/>
                    <a:lstStyle/>
                    <a:p>
                      <a:pPr indent="0" lvl="0" marL="0" rtl="0" algn="l">
                        <a:spcBef>
                          <a:spcPts val="0"/>
                        </a:spcBef>
                        <a:spcAft>
                          <a:spcPts val="0"/>
                        </a:spcAft>
                        <a:buNone/>
                      </a:pPr>
                      <a:r>
                        <a:rPr lang="en-IN" sz="1500">
                          <a:highlight>
                            <a:schemeClr val="lt1"/>
                          </a:highlight>
                        </a:rPr>
                        <a:t>bookedSeatList : mapping(bytes32-&gt;uint[])</a:t>
                      </a:r>
                      <a:endParaRPr sz="1500">
                        <a:highlight>
                          <a:schemeClr val="lt1"/>
                        </a:highlight>
                      </a:endParaRPr>
                    </a:p>
                    <a:p>
                      <a:pPr indent="0" lvl="0" marL="0" rtl="0" algn="l">
                        <a:spcBef>
                          <a:spcPts val="0"/>
                        </a:spcBef>
                        <a:spcAft>
                          <a:spcPts val="0"/>
                        </a:spcAft>
                        <a:buNone/>
                      </a:pPr>
                      <a:r>
                        <a:rPr lang="en-IN" sz="1500">
                          <a:highlight>
                            <a:schemeClr val="lt1"/>
                          </a:highlight>
                        </a:rPr>
                        <a:t>ticketList: mapping(bytest32-&gt;Ticket)</a:t>
                      </a:r>
                      <a:endParaRPr sz="1500">
                        <a:highlight>
                          <a:schemeClr val="lt1"/>
                        </a:highlight>
                      </a:endParaRPr>
                    </a:p>
                    <a:p>
                      <a:pPr indent="0" lvl="0" marL="0" rtl="0" algn="l">
                        <a:spcBef>
                          <a:spcPts val="0"/>
                        </a:spcBef>
                        <a:spcAft>
                          <a:spcPts val="0"/>
                        </a:spcAft>
                        <a:buNone/>
                      </a:pPr>
                      <a:r>
                        <a:t/>
                      </a:r>
                      <a:endParaRPr sz="1500">
                        <a:highlight>
                          <a:schemeClr val="lt1"/>
                        </a:highlight>
                      </a:endParaRPr>
                    </a:p>
                    <a:p>
                      <a:pPr indent="0" lvl="0" marL="0" rtl="0" algn="l">
                        <a:spcBef>
                          <a:spcPts val="0"/>
                        </a:spcBef>
                        <a:spcAft>
                          <a:spcPts val="0"/>
                        </a:spcAft>
                        <a:buNone/>
                      </a:pPr>
                      <a:r>
                        <a:rPr lang="en-IN" sz="1500">
                          <a:highlight>
                            <a:schemeClr val="lt1"/>
                          </a:highlight>
                        </a:rPr>
                        <a:t>confirm(string, uint, uint8): public</a:t>
                      </a:r>
                      <a:endParaRPr sz="1500">
                        <a:highlight>
                          <a:schemeClr val="lt1"/>
                        </a:highlight>
                      </a:endParaRPr>
                    </a:p>
                    <a:p>
                      <a:pPr indent="0" lvl="0" marL="0" rtl="0" algn="l">
                        <a:spcBef>
                          <a:spcPts val="0"/>
                        </a:spcBef>
                        <a:spcAft>
                          <a:spcPts val="0"/>
                        </a:spcAft>
                        <a:buNone/>
                      </a:pPr>
                      <a:r>
                        <a:rPr lang="en-IN" sz="1500">
                          <a:highlight>
                            <a:schemeClr val="lt1"/>
                          </a:highlight>
                        </a:rPr>
                        <a:t>reserve(address, string, uint): public</a:t>
                      </a:r>
                      <a:endParaRPr sz="1500">
                        <a:highlight>
                          <a:schemeClr val="lt1"/>
                        </a:highlight>
                      </a:endParaRPr>
                    </a:p>
                    <a:p>
                      <a:pPr indent="0" lvl="0" marL="0" rtl="0" algn="l">
                        <a:spcBef>
                          <a:spcPts val="0"/>
                        </a:spcBef>
                        <a:spcAft>
                          <a:spcPts val="0"/>
                        </a:spcAft>
                        <a:buNone/>
                      </a:pPr>
                      <a:r>
                        <a:rPr lang="en-IN" sz="1500">
                          <a:highlight>
                            <a:schemeClr val="lt1"/>
                          </a:highlight>
                        </a:rPr>
                        <a:t>cancel(bytes32): public</a:t>
                      </a:r>
                      <a:endParaRPr sz="1500">
                        <a:highlight>
                          <a:schemeClr val="lt1"/>
                        </a:highlight>
                      </a:endParaRPr>
                    </a:p>
                    <a:p>
                      <a:pPr indent="0" lvl="0" marL="0" rtl="0" algn="l">
                        <a:spcBef>
                          <a:spcPts val="0"/>
                        </a:spcBef>
                        <a:spcAft>
                          <a:spcPts val="0"/>
                        </a:spcAft>
                        <a:buNone/>
                      </a:pPr>
                      <a:r>
                        <a:rPr lang="en-IN" sz="1500">
                          <a:highlight>
                            <a:schemeClr val="lt1"/>
                          </a:highlight>
                        </a:rPr>
                        <a:t>delay(bytes32, uint): public</a:t>
                      </a:r>
                      <a:endParaRPr sz="1500">
                        <a:highlight>
                          <a:schemeClr val="lt1"/>
                        </a:highlight>
                      </a:endParaRPr>
                    </a:p>
                    <a:p>
                      <a:pPr indent="0" lvl="0" marL="0" rtl="0" algn="l">
                        <a:spcBef>
                          <a:spcPts val="0"/>
                        </a:spcBef>
                        <a:spcAft>
                          <a:spcPts val="0"/>
                        </a:spcAft>
                        <a:buNone/>
                      </a:pPr>
                      <a:r>
                        <a:rPr lang="en-IN" sz="1500">
                          <a:highlight>
                            <a:schemeClr val="lt1"/>
                          </a:highlight>
                        </a:rPr>
                        <a:t>ontime(bytes32): public</a:t>
                      </a:r>
                      <a:endParaRPr sz="1500">
                        <a:highlight>
                          <a:schemeClr val="lt1"/>
                        </a:highlight>
                      </a:endParaRPr>
                    </a:p>
                    <a:p>
                      <a:pPr indent="0" lvl="0" marL="0" rtl="0" algn="l">
                        <a:spcBef>
                          <a:spcPts val="0"/>
                        </a:spcBef>
                        <a:spcAft>
                          <a:spcPts val="0"/>
                        </a:spcAft>
                        <a:buNone/>
                      </a:pPr>
                      <a:r>
                        <a:rPr lang="en-IN" sz="1500">
                          <a:highlight>
                            <a:schemeClr val="lt1"/>
                          </a:highlight>
                        </a:rPr>
                        <a:t>claim(bytes32): public</a:t>
                      </a:r>
                      <a:endParaRPr sz="1500">
                        <a:highlight>
                          <a:schemeClr val="lt1"/>
                        </a:highlight>
                      </a:endParaRPr>
                    </a:p>
                    <a:p>
                      <a:pPr indent="0" lvl="0" marL="0" rtl="0" algn="l">
                        <a:spcBef>
                          <a:spcPts val="0"/>
                        </a:spcBef>
                        <a:spcAft>
                          <a:spcPts val="0"/>
                        </a:spcAft>
                        <a:buNone/>
                      </a:pPr>
                      <a:r>
                        <a:rPr lang="en-IN" sz="1500">
                          <a:highlight>
                            <a:schemeClr val="lt1"/>
                          </a:highlight>
                        </a:rPr>
                        <a:t>transfer(address, uint):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getTicketDetails(bytes32):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getTicket(bytes32): public</a:t>
                      </a:r>
                      <a:endParaRPr sz="1500">
                        <a:highlight>
                          <a:schemeClr val="lt1"/>
                        </a:highlight>
                      </a:endParaRPr>
                    </a:p>
                    <a:p>
                      <a:pPr indent="0" lvl="0" marL="0" rtl="0" algn="l">
                        <a:lnSpc>
                          <a:spcPct val="135714"/>
                        </a:lnSpc>
                        <a:spcBef>
                          <a:spcPts val="0"/>
                        </a:spcBef>
                        <a:spcAft>
                          <a:spcPts val="0"/>
                        </a:spcAft>
                        <a:buNone/>
                      </a:pPr>
                      <a:r>
                        <a:t/>
                      </a:r>
                      <a:endParaRPr sz="1500">
                        <a:highlight>
                          <a:schemeClr val="lt1"/>
                        </a:highlight>
                      </a:endParaRPr>
                    </a:p>
                    <a:p>
                      <a:pPr indent="0" lvl="0" marL="0" rtl="0" algn="l">
                        <a:spcBef>
                          <a:spcPts val="0"/>
                        </a:spcBef>
                        <a:spcAft>
                          <a:spcPts val="0"/>
                        </a:spcAft>
                        <a:buNone/>
                      </a:pPr>
                      <a:r>
                        <a:rPr lang="en-IN" sz="1500">
                          <a:highlight>
                            <a:schemeClr val="lt1"/>
                          </a:highlight>
                        </a:rPr>
                        <a:t>getNextseatNum(string, uint): private</a:t>
                      </a:r>
                      <a:endParaRPr sz="1500">
                        <a:highlight>
                          <a:schemeClr val="lt1"/>
                        </a:highlight>
                      </a:endParaRPr>
                    </a:p>
                    <a:p>
                      <a:pPr indent="0" lvl="0" marL="0" rtl="0" algn="l">
                        <a:spcBef>
                          <a:spcPts val="0"/>
                        </a:spcBef>
                        <a:spcAft>
                          <a:spcPts val="0"/>
                        </a:spcAft>
                        <a:buNone/>
                      </a:pPr>
                      <a:r>
                        <a:rPr lang="en-IN" sz="1500">
                          <a:highlight>
                            <a:schemeClr val="lt1"/>
                          </a:highlight>
                        </a:rPr>
                        <a:t>b</a:t>
                      </a:r>
                      <a:r>
                        <a:rPr lang="en-IN" sz="1500">
                          <a:highlight>
                            <a:schemeClr val="lt1"/>
                          </a:highlight>
                        </a:rPr>
                        <a:t>ookSeatNum(string, uint, uint8): private</a:t>
                      </a:r>
                      <a:endParaRPr sz="1500">
                        <a:highlight>
                          <a:schemeClr val="lt1"/>
                        </a:highlight>
                      </a:endParaRPr>
                    </a:p>
                    <a:p>
                      <a:pPr indent="0" lvl="0" marL="0" rtl="0" algn="l">
                        <a:spcBef>
                          <a:spcPts val="0"/>
                        </a:spcBef>
                        <a:spcAft>
                          <a:spcPts val="0"/>
                        </a:spcAft>
                        <a:buNone/>
                      </a:pPr>
                      <a:r>
                        <a:rPr lang="en-IN" sz="1500">
                          <a:highlight>
                            <a:schemeClr val="lt1"/>
                          </a:highlight>
                        </a:rPr>
                        <a:t>cancelSeatNum(string, uint, uint8): private</a:t>
                      </a:r>
                      <a:endParaRPr sz="1500">
                        <a:highlight>
                          <a:schemeClr val="lt1"/>
                        </a:highlight>
                      </a:endParaRPr>
                    </a:p>
                    <a:p>
                      <a:pPr indent="0" lvl="0" marL="0" rtl="0" algn="l">
                        <a:lnSpc>
                          <a:spcPct val="135714"/>
                        </a:lnSpc>
                        <a:spcBef>
                          <a:spcPts val="0"/>
                        </a:spcBef>
                        <a:spcAft>
                          <a:spcPts val="0"/>
                        </a:spcAft>
                        <a:buNone/>
                      </a:pPr>
                      <a:r>
                        <a:t/>
                      </a:r>
                      <a:endParaRPr sz="1500">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graphicFrame>
        <p:nvGraphicFramePr>
          <p:cNvPr id="337" name="Google Shape;337;p21"/>
          <p:cNvGraphicFramePr/>
          <p:nvPr/>
        </p:nvGraphicFramePr>
        <p:xfrm>
          <a:off x="6854650" y="1559713"/>
          <a:ext cx="3000000" cy="3000000"/>
        </p:xfrm>
        <a:graphic>
          <a:graphicData uri="http://schemas.openxmlformats.org/drawingml/2006/table">
            <a:tbl>
              <a:tblPr>
                <a:noFill/>
                <a:tableStyleId>{2A1C7851-F909-405F-AE66-6D8254513FF5}</a:tableStyleId>
              </a:tblPr>
              <a:tblGrid>
                <a:gridCol w="3973625"/>
              </a:tblGrid>
              <a:tr h="485950">
                <a:tc>
                  <a:txBody>
                    <a:bodyPr/>
                    <a:lstStyle/>
                    <a:p>
                      <a:pPr indent="0" lvl="0" marL="0" rtl="0" algn="ctr">
                        <a:spcBef>
                          <a:spcPts val="0"/>
                        </a:spcBef>
                        <a:spcAft>
                          <a:spcPts val="0"/>
                        </a:spcAft>
                        <a:buNone/>
                      </a:pPr>
                      <a:r>
                        <a:rPr b="1" lang="en-IN" sz="1800"/>
                        <a:t>TICKET</a:t>
                      </a:r>
                      <a:endParaRPr b="1"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3513900">
                <a:tc>
                  <a:txBody>
                    <a:bodyPr/>
                    <a:lstStyle/>
                    <a:p>
                      <a:pPr indent="0" lvl="0" marL="0" rtl="0" algn="l">
                        <a:lnSpc>
                          <a:spcPct val="135714"/>
                        </a:lnSpc>
                        <a:spcBef>
                          <a:spcPts val="0"/>
                        </a:spcBef>
                        <a:spcAft>
                          <a:spcPts val="0"/>
                        </a:spcAft>
                        <a:buNone/>
                      </a:pPr>
                      <a:r>
                        <a:rPr lang="en-IN" sz="1500">
                          <a:highlight>
                            <a:schemeClr val="lt1"/>
                          </a:highlight>
                        </a:rPr>
                        <a:t>ticketData : TicketData(customer, airline, datetime, seatnum, etc)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parent: TicketServer</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confirm(address, uint):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cancel(address):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delay(address, uint):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ontime(address):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claim(address):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getTicketDetails(): public</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getTicket(): public</a:t>
                      </a:r>
                      <a:endParaRPr sz="1500">
                        <a:highlight>
                          <a:schemeClr val="lt1"/>
                        </a:highlight>
                      </a:endParaRPr>
                    </a:p>
                    <a:p>
                      <a:pPr indent="0" lvl="0" marL="0" rtl="0" algn="l">
                        <a:lnSpc>
                          <a:spcPct val="135714"/>
                        </a:lnSpc>
                        <a:spcBef>
                          <a:spcPts val="0"/>
                        </a:spcBef>
                        <a:spcAft>
                          <a:spcPts val="0"/>
                        </a:spcAft>
                        <a:buNone/>
                      </a:pPr>
                      <a:r>
                        <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customer_cancel(): private</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refund_get(): private</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airline_cancel(address): private</a:t>
                      </a:r>
                      <a:endParaRPr sz="1500">
                        <a:highlight>
                          <a:schemeClr val="lt1"/>
                        </a:highlight>
                      </a:endParaRPr>
                    </a:p>
                    <a:p>
                      <a:pPr indent="0" lvl="0" marL="0" rtl="0" algn="l">
                        <a:lnSpc>
                          <a:spcPct val="135714"/>
                        </a:lnSpc>
                        <a:spcBef>
                          <a:spcPts val="0"/>
                        </a:spcBef>
                        <a:spcAft>
                          <a:spcPts val="0"/>
                        </a:spcAft>
                        <a:buNone/>
                      </a:pPr>
                      <a:r>
                        <a:rPr lang="en-IN" sz="1500">
                          <a:highlight>
                            <a:schemeClr val="lt1"/>
                          </a:highlight>
                        </a:rPr>
                        <a:t>payment_get(): private</a:t>
                      </a:r>
                      <a:endParaRPr sz="1500">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cxnSp>
        <p:nvCxnSpPr>
          <p:cNvPr id="338" name="Google Shape;338;p21"/>
          <p:cNvCxnSpPr/>
          <p:nvPr/>
        </p:nvCxnSpPr>
        <p:spPr>
          <a:xfrm>
            <a:off x="4832825" y="2945725"/>
            <a:ext cx="2025300" cy="30600"/>
          </a:xfrm>
          <a:prstGeom prst="straightConnector1">
            <a:avLst/>
          </a:prstGeom>
          <a:noFill/>
          <a:ln cap="flat" cmpd="sng" w="9525">
            <a:solidFill>
              <a:srgbClr val="000000"/>
            </a:solidFill>
            <a:prstDash val="solid"/>
            <a:round/>
            <a:headEnd len="med" w="med" type="none"/>
            <a:tailEnd len="med" w="med" type="stealth"/>
          </a:ln>
        </p:spPr>
      </p:cxnSp>
      <p:sp>
        <p:nvSpPr>
          <p:cNvPr id="339" name="Google Shape;339;p21"/>
          <p:cNvSpPr txBox="1"/>
          <p:nvPr/>
        </p:nvSpPr>
        <p:spPr>
          <a:xfrm>
            <a:off x="4765025" y="2576125"/>
            <a:ext cx="1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1</a:t>
            </a:r>
            <a:endParaRPr>
              <a:latin typeface="Nunito"/>
              <a:ea typeface="Nunito"/>
              <a:cs typeface="Nunito"/>
              <a:sym typeface="Nunito"/>
            </a:endParaRPr>
          </a:p>
        </p:txBody>
      </p:sp>
      <p:sp>
        <p:nvSpPr>
          <p:cNvPr id="340" name="Google Shape;340;p21"/>
          <p:cNvSpPr txBox="1"/>
          <p:nvPr/>
        </p:nvSpPr>
        <p:spPr>
          <a:xfrm>
            <a:off x="6547750" y="2884500"/>
            <a:ext cx="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N</a:t>
            </a:r>
            <a:endParaRPr>
              <a:latin typeface="Nunito"/>
              <a:ea typeface="Nunito"/>
              <a:cs typeface="Nunito"/>
              <a:sym typeface="Nunito"/>
            </a:endParaRPr>
          </a:p>
        </p:txBody>
      </p:sp>
      <p:cxnSp>
        <p:nvCxnSpPr>
          <p:cNvPr id="341" name="Google Shape;341;p21"/>
          <p:cNvCxnSpPr/>
          <p:nvPr/>
        </p:nvCxnSpPr>
        <p:spPr>
          <a:xfrm>
            <a:off x="1035575" y="3148975"/>
            <a:ext cx="3772500" cy="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21"/>
          <p:cNvCxnSpPr/>
          <p:nvPr/>
        </p:nvCxnSpPr>
        <p:spPr>
          <a:xfrm>
            <a:off x="6847963" y="3301746"/>
            <a:ext cx="3987000" cy="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838200" y="887300"/>
            <a:ext cx="8767800" cy="458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solidFill>
                  <a:srgbClr val="980000"/>
                </a:solidFill>
                <a:latin typeface="Arial"/>
                <a:ea typeface="Arial"/>
                <a:cs typeface="Arial"/>
                <a:sym typeface="Arial"/>
              </a:rPr>
              <a:t>LOW LEVEL SOLUTION DESIGN</a:t>
            </a:r>
            <a:endParaRPr>
              <a:solidFill>
                <a:srgbClr val="980000"/>
              </a:solidFill>
              <a:latin typeface="Arial"/>
              <a:ea typeface="Arial"/>
              <a:cs typeface="Arial"/>
              <a:sym typeface="Arial"/>
            </a:endParaRPr>
          </a:p>
        </p:txBody>
      </p:sp>
      <p:sp>
        <p:nvSpPr>
          <p:cNvPr id="348" name="Google Shape;348;p2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