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B10B3747-5F51-4686-ADF5-AF5D85113E41}" type="datetime">
              <a:rPr b="0" lang="en-US" sz="1200" spc="-1" strike="noStrike">
                <a:solidFill>
                  <a:srgbClr val="8b8b8b"/>
                </a:solidFill>
                <a:latin typeface="Calibri"/>
              </a:rPr>
              <a:t>10/28/22</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2EA389C0-86A4-4CB9-8813-A9E2340714F4}" type="slidenum">
              <a:rPr b="0" lang="en-US" sz="1200" spc="-1" strike="noStrike">
                <a:solidFill>
                  <a:srgbClr val="8b8b8b"/>
                </a:solidFill>
                <a:latin typeface="Calibri"/>
              </a:rPr>
              <a:t>1</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87CBA7D1-5E84-4EED-AE0F-F2639C34F3F1}" type="datetime">
              <a:rPr b="0" lang="en-US" sz="1200" spc="-1" strike="noStrike">
                <a:solidFill>
                  <a:srgbClr val="8b8b8b"/>
                </a:solidFill>
                <a:latin typeface="Calibri"/>
              </a:rPr>
              <a:t>10/28/22</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E7F71EA4-3590-4E3D-A2E0-E51C452985BB}"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286640" y="1500480"/>
            <a:ext cx="9143640" cy="2387160"/>
          </a:xfrm>
          <a:prstGeom prst="rect">
            <a:avLst/>
          </a:prstGeom>
          <a:noFill/>
          <a:ln>
            <a:noFill/>
          </a:ln>
        </p:spPr>
        <p:txBody>
          <a:bodyPr anchor="b">
            <a:normAutofit/>
          </a:bodyPr>
          <a:p>
            <a:pPr algn="ctr">
              <a:lnSpc>
                <a:spcPct val="90000"/>
              </a:lnSpc>
            </a:pPr>
            <a:r>
              <a:rPr b="1" lang="en-US" sz="6500" spc="-1" strike="noStrike">
                <a:solidFill>
                  <a:srgbClr val="c00000"/>
                </a:solidFill>
                <a:latin typeface="Calibri Light"/>
              </a:rPr>
              <a:t>SPRING BOOT 2</a:t>
            </a:r>
            <a:endParaRPr b="0" lang="en-US" sz="6500" spc="-1" strike="noStrike">
              <a:solidFill>
                <a:srgbClr val="000000"/>
              </a:solidFill>
              <a:latin typeface="Calibri"/>
            </a:endParaRPr>
          </a:p>
        </p:txBody>
      </p:sp>
      <p:sp>
        <p:nvSpPr>
          <p:cNvPr id="83" name="TextShape 2"/>
          <p:cNvSpPr txBox="1"/>
          <p:nvPr/>
        </p:nvSpPr>
        <p:spPr>
          <a:xfrm>
            <a:off x="3537360" y="5000040"/>
            <a:ext cx="9143640" cy="1655280"/>
          </a:xfrm>
          <a:prstGeom prst="rect">
            <a:avLst/>
          </a:prstGeom>
          <a:noFill/>
          <a:ln>
            <a:noFill/>
          </a:ln>
        </p:spPr>
        <p:txBody>
          <a:bodyPr>
            <a:noAutofit/>
          </a:bodyPr>
          <a:p>
            <a:pPr algn="ctr"/>
            <a:endParaRPr b="0" lang="en-IN" sz="3200" spc="-1" strike="noStrike">
              <a:latin typeface="Arial"/>
            </a:endParaRPr>
          </a:p>
        </p:txBody>
      </p:sp>
      <p:pic>
        <p:nvPicPr>
          <p:cNvPr id="84" name="Picture 4" descr=""/>
          <p:cNvPicPr/>
          <p:nvPr/>
        </p:nvPicPr>
        <p:blipFill>
          <a:blip r:embed="rId1"/>
          <a:stretch/>
        </p:blipFill>
        <p:spPr>
          <a:xfrm>
            <a:off x="6919560" y="357480"/>
            <a:ext cx="3809520" cy="199368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750240" y="1280520"/>
            <a:ext cx="11101320" cy="4618800"/>
          </a:xfrm>
          <a:prstGeom prst="rect">
            <a:avLst/>
          </a:prstGeom>
          <a:noFill/>
          <a:ln>
            <a:noFill/>
          </a:ln>
        </p:spPr>
        <p:txBody>
          <a:bodyPr>
            <a:noAutofit/>
          </a:bodyPr>
          <a:p>
            <a:pPr>
              <a:lnSpc>
                <a:spcPct val="90000"/>
              </a:lnSpc>
              <a:spcBef>
                <a:spcPts val="1001"/>
              </a:spcBef>
              <a:tabLst>
                <a:tab algn="l" pos="0"/>
              </a:tabLst>
            </a:pPr>
            <a:r>
              <a:rPr b="0" lang="en-IN" sz="2800" spc="-1" strike="noStrike">
                <a:solidFill>
                  <a:srgbClr val="000000"/>
                </a:solidFill>
                <a:latin typeface="Calibri"/>
              </a:rPr>
              <a:t>The advantage of using the spring-boot-starter-parent pom.xml file is that developers need not worry about finding the right compatible versions of different libraries such a Spring, Jersey, JUnit, Hibernate, Jackson, and so on. The jar versions are defined in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&lt;artifactId&gt; </a:t>
            </a:r>
            <a:r>
              <a:rPr b="1" lang="en-IN" sz="2800" spc="-1" strike="noStrike">
                <a:solidFill>
                  <a:srgbClr val="000000"/>
                </a:solidFill>
                <a:latin typeface="Calibri"/>
              </a:rPr>
              <a:t>spring-boot-dependencies</a:t>
            </a:r>
            <a:r>
              <a:rPr b="0" lang="en-IN" sz="2800" spc="-1" strike="noStrike">
                <a:solidFill>
                  <a:srgbClr val="000000"/>
                </a:solidFill>
                <a:latin typeface="Calibri"/>
              </a:rPr>
              <a:t>&lt;/artifactId&gt;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The </a:t>
            </a:r>
            <a:r>
              <a:rPr b="1" lang="en-IN" sz="2800" spc="-1" strike="noStrike">
                <a:solidFill>
                  <a:srgbClr val="000000"/>
                </a:solidFill>
                <a:latin typeface="Calibri"/>
              </a:rPr>
              <a:t>snapshot</a:t>
            </a:r>
            <a:r>
              <a:rPr b="0" lang="en-IN" sz="2800" spc="-1" strike="noStrike">
                <a:solidFill>
                  <a:srgbClr val="000000"/>
                </a:solidFill>
                <a:latin typeface="Calibri"/>
              </a:rPr>
              <a:t> of some of the properties as shown as follows: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477080" y="861480"/>
            <a:ext cx="10984320" cy="5165640"/>
          </a:xfrm>
          <a:prstGeom prst="rect">
            <a:avLst/>
          </a:prstGeom>
          <a:noFill/>
          <a:ln>
            <a:noFill/>
          </a:ln>
        </p:spPr>
        <p:txBody>
          <a:bodyPr>
            <a:normAutofit fontScale="74000"/>
          </a:bodyPr>
          <a:p>
            <a:pPr>
              <a:lnSpc>
                <a:spcPct val="90000"/>
              </a:lnSpc>
              <a:spcBef>
                <a:spcPts val="1001"/>
              </a:spcBef>
              <a:tabLst>
                <a:tab algn="l" pos="0"/>
              </a:tabLst>
            </a:pPr>
            <a:r>
              <a:rPr b="0" lang="en-IN" sz="2800" spc="-1" strike="noStrike">
                <a:solidFill>
                  <a:srgbClr val="000000"/>
                </a:solidFill>
                <a:latin typeface="Calibri"/>
              </a:rPr>
              <a:t>&lt;properties&gt;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&lt;!—Dependency version -- &gt;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&lt;activemq.version&gt;5.14.5&lt;/ activemq.version&gt;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&lt;antlr2.version&gt;2.7.7&lt;/antlr2.version&gt;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&lt;appengine-sdk.version&gt;1.9.51&lt;/appengine-sdk.version&gt;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&lt;tomcat.version&gt;8.5.14&lt;/tomcat.version&gt;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&lt;hikaricp.version&gt;2.5.1&lt;/hikari.version&gt;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&lt;commans-dbcp.version&gt;1.4&lt;/commans.dbcp.version&gt;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&lt;commans-dbcp2.version&gt;2.1.1&lt;/commans-dbcp.version&gt;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&lt;hibernate.version&gt;5.0.12.FINAL&lt;/hibernate.version&gt;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&lt;/properties&gt;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297240" y="87840"/>
            <a:ext cx="11737440" cy="6145560"/>
          </a:xfrm>
          <a:prstGeom prst="rect">
            <a:avLst/>
          </a:prstGeom>
          <a:noFill/>
          <a:ln>
            <a:noFill/>
          </a:ln>
        </p:spPr>
        <p:txBody>
          <a:bodyPr>
            <a:noAutofit/>
          </a:bodyPr>
          <a:p>
            <a:pPr>
              <a:lnSpc>
                <a:spcPct val="90000"/>
              </a:lnSpc>
              <a:spcBef>
                <a:spcPts val="1001"/>
              </a:spcBef>
              <a:tabLst>
                <a:tab algn="l" pos="0"/>
              </a:tabLst>
            </a:pPr>
            <a:r>
              <a:rPr b="0" lang="en-IN" sz="1300" spc="-1" strike="noStrike">
                <a:solidFill>
                  <a:srgbClr val="000000"/>
                </a:solidFill>
                <a:latin typeface="Calibri"/>
              </a:rPr>
              <a:t>Below is the modified pom.xml file after adding parent starter:</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&lt;project&gt;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&lt;parent&gt;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&lt;groupId&gt;org.springframework.boot&lt;/groupId&gt;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&lt;artifactId&gt;spring-boot-starter-parent&lt;/artifactId&gt;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&lt;version&gt;2.3.9.RELEASE&lt;/version&gt;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&lt;/parent&gt;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&lt;dependencies&gt;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&lt;dependency&gt;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&lt;groupId&gt;org.springframework.boot&lt;/groupId&gt;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&lt;artifactId&gt;spring-boot-starter-jdbc&lt;/artifactId&gt;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&lt;/dependency&gt;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&lt;dependency&gt;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&lt;groupId&gt;org.springframework.boot&lt;/groupId&gt;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&lt;artifactId&gt;spring-boot-starter-test&lt;/artifactId&gt;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&lt;/dependency&gt;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&lt;dependency&gt;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&lt;groupId&gt;org.springframework.boot&lt;/groupId&gt;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&lt;artifactId&gt;spring-boot-starter-web&lt;/artifactId&gt;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&lt;/dependency&gt;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    </a:t>
            </a:r>
            <a:r>
              <a:rPr b="0" lang="en-IN" sz="1300" spc="-1" strike="noStrike">
                <a:solidFill>
                  <a:srgbClr val="000000"/>
                </a:solidFill>
                <a:latin typeface="Calibri"/>
              </a:rPr>
              <a:t>&lt;/dependencies&gt;</a:t>
            </a:r>
            <a:endParaRPr b="0" lang="en-US" sz="1300" spc="-1" strike="noStrike">
              <a:solidFill>
                <a:srgbClr val="000000"/>
              </a:solidFill>
              <a:latin typeface="Calibri"/>
            </a:endParaRPr>
          </a:p>
          <a:p>
            <a:pPr>
              <a:lnSpc>
                <a:spcPct val="90000"/>
              </a:lnSpc>
              <a:spcBef>
                <a:spcPts val="1001"/>
              </a:spcBef>
              <a:tabLst>
                <a:tab algn="l" pos="0"/>
              </a:tabLst>
            </a:pPr>
            <a:r>
              <a:rPr b="0" lang="en-IN" sz="1300" spc="-1" strike="noStrike">
                <a:solidFill>
                  <a:srgbClr val="000000"/>
                </a:solidFill>
                <a:latin typeface="Calibri"/>
              </a:rPr>
              <a:t>&lt;/project&gt; </a:t>
            </a:r>
            <a:endParaRPr b="0" lang="en-US" sz="1300" spc="-1" strike="noStrike">
              <a:solidFill>
                <a:srgbClr val="000000"/>
              </a:solidFill>
              <a:latin typeface="Calibri"/>
            </a:endParaRPr>
          </a:p>
          <a:p>
            <a:pPr>
              <a:lnSpc>
                <a:spcPct val="90000"/>
              </a:lnSpc>
              <a:spcBef>
                <a:spcPts val="1001"/>
              </a:spcBef>
              <a:tabLst>
                <a:tab algn="l" pos="0"/>
              </a:tabLst>
            </a:pPr>
            <a:endParaRPr b="0" lang="en-US" sz="13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IN" sz="4400" spc="-1" strike="noStrike">
                <a:solidFill>
                  <a:srgbClr val="000000"/>
                </a:solidFill>
                <a:latin typeface="Calibri Light"/>
              </a:rPr>
              <a:t>Auto Configuration</a:t>
            </a:r>
            <a:br/>
            <a:endParaRPr b="0" lang="en-US" sz="4400" spc="-1" strike="noStrike">
              <a:solidFill>
                <a:srgbClr val="000000"/>
              </a:solidFill>
              <a:latin typeface="Calibri"/>
            </a:endParaRPr>
          </a:p>
        </p:txBody>
      </p:sp>
      <p:sp>
        <p:nvSpPr>
          <p:cNvPr id="104"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Spring boot use this </a:t>
            </a:r>
            <a:r>
              <a:rPr b="1" lang="en-IN" sz="2800" spc="-1" strike="noStrike">
                <a:solidFill>
                  <a:srgbClr val="000000"/>
                </a:solidFill>
                <a:latin typeface="Calibri"/>
              </a:rPr>
              <a:t>convention over configuration</a:t>
            </a:r>
            <a:r>
              <a:rPr b="0" lang="en-IN" sz="2800" spc="-1" strike="noStrike">
                <a:solidFill>
                  <a:srgbClr val="000000"/>
                </a:solidFill>
                <a:latin typeface="Calibri"/>
              </a:rPr>
              <a:t> by scanning the dependent libraries available in the class path. For each </a:t>
            </a:r>
            <a:r>
              <a:rPr b="1" i="1" lang="en-IN" sz="2800" spc="-1" strike="noStrike">
                <a:solidFill>
                  <a:srgbClr val="000000"/>
                </a:solidFill>
                <a:latin typeface="Calibri"/>
              </a:rPr>
              <a:t>spring-boot-starter-*</a:t>
            </a:r>
            <a:r>
              <a:rPr b="0" lang="en-IN" sz="2800" spc="-1" strike="noStrike">
                <a:solidFill>
                  <a:srgbClr val="000000"/>
                </a:solidFill>
                <a:latin typeface="Calibri"/>
              </a:rPr>
              <a:t> dependency in the POM file, spring boot executes a default </a:t>
            </a:r>
            <a:r>
              <a:rPr b="1" i="1" lang="en-IN" sz="2800" spc="-1" strike="noStrike">
                <a:solidFill>
                  <a:srgbClr val="000000"/>
                </a:solidFill>
                <a:latin typeface="Calibri"/>
              </a:rPr>
              <a:t>AutoConfiguration </a:t>
            </a:r>
            <a:r>
              <a:rPr b="0" lang="en-IN" sz="2800" spc="-1" strike="noStrike">
                <a:solidFill>
                  <a:srgbClr val="000000"/>
                </a:solidFill>
                <a:latin typeface="Calibri"/>
              </a:rPr>
              <a:t>classes</a:t>
            </a:r>
            <a:r>
              <a:rPr b="1" i="1" lang="en-IN"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Spring boot provides ‘</a:t>
            </a:r>
            <a:r>
              <a:rPr b="1" lang="en-IN" sz="2800" spc="-1" strike="noStrike">
                <a:solidFill>
                  <a:srgbClr val="000000"/>
                </a:solidFill>
                <a:latin typeface="Calibri"/>
              </a:rPr>
              <a:t>spring-boot-autoconfigure’</a:t>
            </a:r>
            <a:r>
              <a:rPr b="0" lang="en-IN" sz="2800" spc="-1" strike="noStrike">
                <a:solidFill>
                  <a:srgbClr val="000000"/>
                </a:solidFill>
                <a:latin typeface="Calibri"/>
              </a:rPr>
              <a:t> module (spring-boot-autoconfigure-&lt;version&gt;.jar) which contains many configuration classes to autoconfigure beans. The above jar file contains META-INF/spring.factories file which contains list of auto configure classes.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510120" y="826560"/>
            <a:ext cx="11019240" cy="5060160"/>
          </a:xfrm>
          <a:prstGeom prst="rect">
            <a:avLst/>
          </a:prstGeom>
          <a:noFill/>
          <a:ln>
            <a:noFill/>
          </a:ln>
        </p:spPr>
        <p:txBody>
          <a:bodyPr>
            <a:normAutofit fontScale="42000"/>
          </a:bodyPr>
          <a:p>
            <a:pPr>
              <a:lnSpc>
                <a:spcPct val="90000"/>
              </a:lnSpc>
              <a:spcBef>
                <a:spcPts val="1001"/>
              </a:spcBef>
              <a:tabLst>
                <a:tab algn="l" pos="0"/>
              </a:tabLst>
            </a:pPr>
            <a:r>
              <a:rPr b="0" lang="en-IN" sz="2800" spc="-1" strike="noStrike">
                <a:solidFill>
                  <a:srgbClr val="000000"/>
                </a:solidFill>
                <a:latin typeface="Calibri"/>
              </a:rPr>
              <a:t># Auto Configure</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org.springframework.boot.autoconfigure.EnableAutoConfiguration=\</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org.springframework.boot.autoconfigure.jdbc.DataSourceAutoConfiguration,\</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org.springframework.boot.autoconfigure.jdbc.JdbcTemplateAutoConfiguration,\</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org.springframework.boot.autoconfigure.transaction.TransactionAutoConfiguration,\</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org.springframework.boot.autoconfigure.web.WebMvcAutoConfiguration,\</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org.springframework.boot.autoconfigure.orm.jpa.HibernateJpaAutoConfiguration,\</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org.springframework.boot.autoconfigure.data.jpa.JpaRepositoriesAutoConfiguration,\</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jpaBaseConfiguration#transactionManager,\</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jpaBaseConfiguration#jpaVendoreAdapter</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org.springframework.boot.autoconfigure.batch.BatchAutoConfiguration,\</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908640" y="1315800"/>
            <a:ext cx="10515240" cy="4350960"/>
          </a:xfrm>
          <a:prstGeom prst="rect">
            <a:avLst/>
          </a:prstGeom>
          <a:noFill/>
          <a:ln>
            <a:noFill/>
          </a:ln>
        </p:spPr>
        <p:txBody>
          <a:bodyPr>
            <a:noAutofit/>
          </a:bodyPr>
          <a:p>
            <a:pPr>
              <a:lnSpc>
                <a:spcPct val="90000"/>
              </a:lnSpc>
              <a:spcBef>
                <a:spcPts val="1001"/>
              </a:spcBef>
              <a:tabLst>
                <a:tab algn="l" pos="0"/>
              </a:tabLst>
            </a:pPr>
            <a:r>
              <a:rPr b="0" lang="en-IN" sz="2800" spc="-1" strike="noStrike">
                <a:solidFill>
                  <a:srgbClr val="000000"/>
                </a:solidFill>
                <a:latin typeface="Calibri"/>
              </a:rPr>
              <a:t>Since spring boot provides many autoconfigure classes hence reduces the complexity of configuration. Spring boot auto-configuration is a runtime (more accurately, application start up-time) process that considers several factors to decide what Spring configuration should and should not be applied. For example, the spring’s jdbcTemplate available on the class path? If so and if there is a DataSource bean, then auto-configure a jdbcTemplate bean.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750240" y="439560"/>
            <a:ext cx="11198160" cy="6084000"/>
          </a:xfrm>
          <a:prstGeom prst="rect">
            <a:avLst/>
          </a:prstGeom>
          <a:noFill/>
          <a:ln>
            <a:noFill/>
          </a:ln>
        </p:spPr>
        <p:txBody>
          <a:bodyPr>
            <a:normAutofit fontScale="63000"/>
          </a:bodyPr>
          <a:p>
            <a:pPr>
              <a:lnSpc>
                <a:spcPct val="90000"/>
              </a:lnSpc>
              <a:spcBef>
                <a:spcPts val="1001"/>
              </a:spcBef>
              <a:tabLst>
                <a:tab algn="l" pos="0"/>
              </a:tabLst>
            </a:pPr>
            <a:r>
              <a:rPr b="0" lang="en-IN" sz="2800" spc="-1" strike="noStrike">
                <a:solidFill>
                  <a:srgbClr val="000000"/>
                </a:solidFill>
                <a:latin typeface="Calibri"/>
              </a:rPr>
              <a:t>Ex:</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@Configuration</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@ConditionalOnClass({</a:t>
            </a:r>
            <a:r>
              <a:rPr b="1" lang="en-IN" sz="2800" spc="-1" strike="noStrike">
                <a:solidFill>
                  <a:srgbClr val="000000"/>
                </a:solidFill>
                <a:latin typeface="Calibri"/>
              </a:rPr>
              <a:t>DataSource.class</a:t>
            </a:r>
            <a:r>
              <a:rPr b="0" lang="en-IN" sz="2800" spc="-1" strike="noStrike">
                <a:solidFill>
                  <a:srgbClr val="000000"/>
                </a:solidFill>
                <a:latin typeface="Calibri"/>
              </a:rPr>
              <a:t>,</a:t>
            </a:r>
            <a:r>
              <a:rPr b="1" lang="en-IN" sz="2800" spc="-1" strike="noStrike">
                <a:solidFill>
                  <a:srgbClr val="000000"/>
                </a:solidFill>
                <a:latin typeface="Calibri"/>
              </a:rPr>
              <a:t>JdbcTemplate.class</a:t>
            </a:r>
            <a:r>
              <a:rPr b="0" lang="en-IN"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public class JdbcTemplateAutoConfiguration{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The </a:t>
            </a:r>
            <a:r>
              <a:rPr b="1" lang="en-IN" sz="2800" spc="-1" strike="noStrike">
                <a:solidFill>
                  <a:srgbClr val="000000"/>
                </a:solidFill>
                <a:latin typeface="Calibri"/>
              </a:rPr>
              <a:t>@EnableAutoConfiguration</a:t>
            </a:r>
            <a:r>
              <a:rPr b="0" lang="en-IN" sz="2800" spc="-1" strike="noStrike">
                <a:solidFill>
                  <a:srgbClr val="000000"/>
                </a:solidFill>
                <a:latin typeface="Calibri"/>
              </a:rPr>
              <a:t> enables the magic of auto configuration</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Spring-Boot checks tomcat-jdbc (default), HikariCP, Commons DBCP and Common DBCP2 in this case sequence order i.e.,. Spring boot checks the availability of the following data source classes and uses the first one that is available in class path.</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org.apache.tomcat.jdbc.pool.DataSource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com.zaxxer.hikari.HikariDataSource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org.apache.commons.dbcp.BasicDataSource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org.apache.commons.dbcp2.BasicDataSource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What is Spring boot?</a:t>
            </a:r>
            <a:endParaRPr b="0" lang="en-US" sz="4400" spc="-1" strike="noStrike">
              <a:solidFill>
                <a:srgbClr val="000000"/>
              </a:solidFill>
              <a:latin typeface="Calibri"/>
            </a:endParaRPr>
          </a:p>
        </p:txBody>
      </p:sp>
      <p:sp>
        <p:nvSpPr>
          <p:cNvPr id="86" name="TextShape 2"/>
          <p:cNvSpPr txBox="1"/>
          <p:nvPr/>
        </p:nvSpPr>
        <p:spPr>
          <a:xfrm>
            <a:off x="838080" y="1825560"/>
            <a:ext cx="10515240" cy="4350960"/>
          </a:xfrm>
          <a:prstGeom prst="rect">
            <a:avLst/>
          </a:prstGeom>
          <a:noFill/>
          <a:ln>
            <a:noFill/>
          </a:ln>
        </p:spPr>
        <p:txBody>
          <a:bodyPr lIns="0" rIns="0" tIns="0" bIns="0">
            <a:normAutofit/>
          </a:bodyPr>
          <a:p>
            <a:pPr>
              <a:lnSpc>
                <a:spcPct val="90000"/>
              </a:lnSpc>
              <a:spcBef>
                <a:spcPts val="1001"/>
              </a:spcBef>
              <a:tabLst>
                <a:tab algn="l" pos="0"/>
              </a:tabLst>
            </a:pPr>
            <a:r>
              <a:rPr b="1" lang="en-IN" sz="2800" spc="-1" strike="noStrike">
                <a:solidFill>
                  <a:srgbClr val="000000"/>
                </a:solidFill>
                <a:latin typeface="Calibri"/>
              </a:rPr>
              <a:t>Spring Boot </a:t>
            </a:r>
            <a:r>
              <a:rPr b="0" lang="en-IN" sz="2800" spc="-1" strike="noStrike">
                <a:solidFill>
                  <a:srgbClr val="000000"/>
                </a:solidFill>
                <a:latin typeface="Calibri"/>
              </a:rPr>
              <a:t>is a brand new framework from the team at </a:t>
            </a:r>
            <a:r>
              <a:rPr b="1" lang="en-IN" sz="2800" spc="-1" strike="noStrike">
                <a:solidFill>
                  <a:srgbClr val="000000"/>
                </a:solidFill>
                <a:latin typeface="Calibri"/>
              </a:rPr>
              <a:t>Pivotal</a:t>
            </a:r>
            <a:r>
              <a:rPr b="0" lang="en-IN" sz="2800" spc="-1" strike="noStrike">
                <a:solidFill>
                  <a:srgbClr val="000000"/>
                </a:solidFill>
                <a:latin typeface="Calibri"/>
              </a:rPr>
              <a:t>, designed to simplify the bootstrapping and development of a new Spring application.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The framework takes an opinionated approach to configuration, freeing developers from the need to define boilerplate configuration</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Spring Boot is a project built on the top of the Spring framework. It provides a simpler and faster way to set up, configure, and run both simple and web-based applications.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IN" sz="4400" spc="-1" strike="noStrike">
                <a:solidFill>
                  <a:srgbClr val="000000"/>
                </a:solidFill>
                <a:latin typeface="Calibri Light"/>
              </a:rPr>
              <a:t>Without spring boot ?</a:t>
            </a:r>
            <a:endParaRPr b="0" lang="en-US" sz="4400" spc="-1" strike="noStrike">
              <a:solidFill>
                <a:srgbClr val="000000"/>
              </a:solidFill>
              <a:latin typeface="Calibri"/>
            </a:endParaRPr>
          </a:p>
        </p:txBody>
      </p:sp>
      <p:sp>
        <p:nvSpPr>
          <p:cNvPr id="88"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We need to hunt for all the compatible libraries for the specific spring version and add them.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Most of the times we have to configure </a:t>
            </a:r>
            <a:r>
              <a:rPr b="1" lang="en-IN" sz="2800" spc="-1" strike="noStrike">
                <a:solidFill>
                  <a:srgbClr val="000000"/>
                </a:solidFill>
                <a:latin typeface="Calibri"/>
              </a:rPr>
              <a:t>Datasource</a:t>
            </a:r>
            <a:r>
              <a:rPr b="0" lang="en-IN" sz="2800" spc="-1" strike="noStrike">
                <a:solidFill>
                  <a:srgbClr val="000000"/>
                </a:solidFill>
                <a:latin typeface="Calibri"/>
              </a:rPr>
              <a:t>, </a:t>
            </a:r>
            <a:r>
              <a:rPr b="1" lang="en-IN" sz="2800" spc="-1" strike="noStrike">
                <a:solidFill>
                  <a:srgbClr val="000000"/>
                </a:solidFill>
                <a:latin typeface="Calibri"/>
              </a:rPr>
              <a:t>JDBC Template</a:t>
            </a:r>
            <a:r>
              <a:rPr b="0" lang="en-IN" sz="2800" spc="-1" strike="noStrike">
                <a:solidFill>
                  <a:srgbClr val="000000"/>
                </a:solidFill>
                <a:latin typeface="Calibri"/>
              </a:rPr>
              <a:t>, </a:t>
            </a:r>
            <a:r>
              <a:rPr b="1" lang="en-IN" sz="2800" spc="-1" strike="noStrike">
                <a:solidFill>
                  <a:srgbClr val="000000"/>
                </a:solidFill>
                <a:latin typeface="Calibri"/>
              </a:rPr>
              <a:t>Transaction manager</a:t>
            </a:r>
            <a:r>
              <a:rPr b="0" lang="en-IN" sz="2800" spc="-1" strike="noStrike">
                <a:solidFill>
                  <a:srgbClr val="000000"/>
                </a:solidFill>
                <a:latin typeface="Calibri"/>
              </a:rPr>
              <a:t>, </a:t>
            </a:r>
            <a:r>
              <a:rPr b="1" lang="en-IN" sz="2800" spc="-1" strike="noStrike">
                <a:solidFill>
                  <a:srgbClr val="000000"/>
                </a:solidFill>
                <a:latin typeface="Calibri"/>
              </a:rPr>
              <a:t>DispatcherServlet</a:t>
            </a:r>
            <a:r>
              <a:rPr b="0" lang="en-IN" sz="2800" spc="-1" strike="noStrike">
                <a:solidFill>
                  <a:srgbClr val="000000"/>
                </a:solidFill>
                <a:latin typeface="Calibri"/>
              </a:rPr>
              <a:t>, </a:t>
            </a:r>
            <a:r>
              <a:rPr b="1" lang="en-IN" sz="2800" spc="-1" strike="noStrike">
                <a:solidFill>
                  <a:srgbClr val="000000"/>
                </a:solidFill>
                <a:latin typeface="Calibri"/>
              </a:rPr>
              <a:t>Handler Mapping</a:t>
            </a:r>
            <a:r>
              <a:rPr b="0" lang="en-IN" sz="2800" spc="-1" strike="noStrike">
                <a:solidFill>
                  <a:srgbClr val="000000"/>
                </a:solidFill>
                <a:latin typeface="Calibri"/>
              </a:rPr>
              <a:t>, </a:t>
            </a:r>
            <a:r>
              <a:rPr b="1" lang="en-IN" sz="2800" spc="-1" strike="noStrike">
                <a:solidFill>
                  <a:srgbClr val="000000"/>
                </a:solidFill>
                <a:latin typeface="Calibri"/>
              </a:rPr>
              <a:t>View Resolver</a:t>
            </a:r>
            <a:r>
              <a:rPr b="0" lang="en-IN" sz="2800" spc="-1" strike="noStrike">
                <a:solidFill>
                  <a:srgbClr val="000000"/>
                </a:solidFill>
                <a:latin typeface="Calibri"/>
              </a:rPr>
              <a:t>, etc beans in the same way.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We should always deployed in external server.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The problem with spring component-scanning and autowiring is that it’s hard to see how all of the components in an application are wired together.</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4320"/>
            <a:ext cx="10515240" cy="1325160"/>
          </a:xfrm>
          <a:prstGeom prst="rect">
            <a:avLst/>
          </a:prstGeom>
          <a:noFill/>
          <a:ln>
            <a:noFill/>
          </a:ln>
        </p:spPr>
        <p:txBody>
          <a:bodyPr anchor="ctr">
            <a:noAutofit/>
          </a:bodyPr>
          <a:p>
            <a:pPr>
              <a:lnSpc>
                <a:spcPct val="90000"/>
              </a:lnSpc>
            </a:pPr>
            <a:r>
              <a:rPr b="1" lang="en-IN" sz="4400" spc="-1" strike="noStrike">
                <a:solidFill>
                  <a:srgbClr val="000000"/>
                </a:solidFill>
                <a:latin typeface="Calibri Light"/>
              </a:rPr>
              <a:t>With Spring boot the advantages</a:t>
            </a:r>
            <a:endParaRPr b="0" lang="en-US" sz="4400" spc="-1" strike="noStrike">
              <a:solidFill>
                <a:srgbClr val="000000"/>
              </a:solidFill>
              <a:latin typeface="Calibri"/>
            </a:endParaRPr>
          </a:p>
        </p:txBody>
      </p:sp>
      <p:sp>
        <p:nvSpPr>
          <p:cNvPr id="90" name="TextShape 2"/>
          <p:cNvSpPr txBox="1"/>
          <p:nvPr/>
        </p:nvSpPr>
        <p:spPr>
          <a:xfrm>
            <a:off x="838080" y="1192680"/>
            <a:ext cx="10987200" cy="5383800"/>
          </a:xfrm>
          <a:prstGeom prst="rect">
            <a:avLst/>
          </a:prstGeom>
          <a:noFill/>
          <a:ln>
            <a:noFill/>
          </a:ln>
        </p:spPr>
        <p:txBody>
          <a:bodyPr>
            <a:normAutofit fontScale="63000"/>
          </a:bodyPr>
          <a:p>
            <a:pPr marL="228600" indent="-228240">
              <a:lnSpc>
                <a:spcPct val="90000"/>
              </a:lnSpc>
              <a:spcBef>
                <a:spcPts val="1001"/>
              </a:spcBef>
              <a:buClr>
                <a:srgbClr val="4472c4"/>
              </a:buClr>
              <a:buFont typeface="Arial"/>
              <a:buChar char="•"/>
            </a:pPr>
            <a:r>
              <a:rPr b="1" lang="en-IN" sz="2800" spc="-1" strike="noStrike">
                <a:solidFill>
                  <a:srgbClr val="4472c4"/>
                </a:solidFill>
                <a:highlight>
                  <a:srgbClr val="ffff00"/>
                </a:highlight>
                <a:latin typeface="Calibri"/>
              </a:rPr>
              <a:t>Starters</a:t>
            </a:r>
            <a:r>
              <a:rPr b="0" lang="en-IN" sz="2800" spc="-1" strike="noStrike">
                <a:solidFill>
                  <a:srgbClr val="000000"/>
                </a:solidFill>
                <a:highlight>
                  <a:srgbClr val="ffff00"/>
                </a:highlight>
                <a:latin typeface="Calibri"/>
              </a:rPr>
              <a:t> help easy dependency management.</a:t>
            </a:r>
            <a:endParaRPr b="0" lang="en-US" sz="2800" spc="-1" strike="noStrike">
              <a:solidFill>
                <a:srgbClr val="000000"/>
              </a:solidFill>
              <a:latin typeface="Calibri"/>
            </a:endParaRPr>
          </a:p>
          <a:p>
            <a:pPr marL="228600" indent="-228240">
              <a:lnSpc>
                <a:spcPct val="90000"/>
              </a:lnSpc>
              <a:spcBef>
                <a:spcPts val="1001"/>
              </a:spcBef>
              <a:buClr>
                <a:srgbClr val="4472c4"/>
              </a:buClr>
              <a:buFont typeface="Arial"/>
              <a:buChar char="•"/>
            </a:pPr>
            <a:r>
              <a:rPr b="1" lang="en-IN" sz="2800" spc="-1" strike="noStrike">
                <a:solidFill>
                  <a:srgbClr val="4472c4"/>
                </a:solidFill>
                <a:highlight>
                  <a:srgbClr val="ffff00"/>
                </a:highlight>
                <a:latin typeface="Calibri"/>
              </a:rPr>
              <a:t>Auto configuration</a:t>
            </a:r>
            <a:r>
              <a:rPr b="0" lang="en-IN" sz="2800" spc="-1" strike="noStrike">
                <a:solidFill>
                  <a:srgbClr val="4472c4"/>
                </a:solidFill>
                <a:highlight>
                  <a:srgbClr val="ffff00"/>
                </a:highlight>
                <a:latin typeface="Calibri"/>
              </a:rPr>
              <a:t> </a:t>
            </a:r>
            <a:r>
              <a:rPr b="0" lang="en-IN" sz="2800" spc="-1" strike="noStrike">
                <a:solidFill>
                  <a:srgbClr val="000000"/>
                </a:solidFill>
                <a:highlight>
                  <a:srgbClr val="ffff00"/>
                </a:highlight>
                <a:latin typeface="Calibri"/>
              </a:rPr>
              <a:t>for most of the commonly used built-in classes such </a:t>
            </a:r>
            <a:r>
              <a:rPr b="1" lang="en-IN" sz="2800" spc="-1" strike="noStrike">
                <a:solidFill>
                  <a:srgbClr val="000000"/>
                </a:solidFill>
                <a:highlight>
                  <a:srgbClr val="ffff00"/>
                </a:highlight>
                <a:latin typeface="Calibri"/>
              </a:rPr>
              <a:t>Datasource</a:t>
            </a:r>
            <a:r>
              <a:rPr b="0" lang="en-IN" sz="2800" spc="-1" strike="noStrike">
                <a:solidFill>
                  <a:srgbClr val="000000"/>
                </a:solidFill>
                <a:highlight>
                  <a:srgbClr val="ffff00"/>
                </a:highlight>
                <a:latin typeface="Calibri"/>
              </a:rPr>
              <a:t>, </a:t>
            </a:r>
            <a:r>
              <a:rPr b="1" lang="en-IN" sz="2800" spc="-1" strike="noStrike">
                <a:solidFill>
                  <a:srgbClr val="000000"/>
                </a:solidFill>
                <a:highlight>
                  <a:srgbClr val="ffff00"/>
                </a:highlight>
                <a:latin typeface="Calibri"/>
              </a:rPr>
              <a:t>JDBC Template</a:t>
            </a:r>
            <a:r>
              <a:rPr b="0" lang="en-IN" sz="2800" spc="-1" strike="noStrike">
                <a:solidFill>
                  <a:srgbClr val="000000"/>
                </a:solidFill>
                <a:highlight>
                  <a:srgbClr val="ffff00"/>
                </a:highlight>
                <a:latin typeface="Calibri"/>
              </a:rPr>
              <a:t>, </a:t>
            </a:r>
            <a:r>
              <a:rPr b="1" lang="en-IN" sz="2800" spc="-1" strike="noStrike">
                <a:solidFill>
                  <a:srgbClr val="000000"/>
                </a:solidFill>
                <a:highlight>
                  <a:srgbClr val="ffff00"/>
                </a:highlight>
                <a:latin typeface="Calibri"/>
              </a:rPr>
              <a:t>Transaction manager</a:t>
            </a:r>
            <a:r>
              <a:rPr b="0" lang="en-IN" sz="2800" spc="-1" strike="noStrike">
                <a:solidFill>
                  <a:srgbClr val="000000"/>
                </a:solidFill>
                <a:highlight>
                  <a:srgbClr val="ffff00"/>
                </a:highlight>
                <a:latin typeface="Calibri"/>
              </a:rPr>
              <a:t>, </a:t>
            </a:r>
            <a:r>
              <a:rPr b="1" lang="en-IN" sz="2800" spc="-1" strike="noStrike">
                <a:solidFill>
                  <a:srgbClr val="000000"/>
                </a:solidFill>
                <a:highlight>
                  <a:srgbClr val="ffff00"/>
                </a:highlight>
                <a:latin typeface="Calibri"/>
              </a:rPr>
              <a:t>DispatcherServlet</a:t>
            </a:r>
            <a:r>
              <a:rPr b="0" lang="en-IN" sz="2800" spc="-1" strike="noStrike">
                <a:solidFill>
                  <a:srgbClr val="000000"/>
                </a:solidFill>
                <a:highlight>
                  <a:srgbClr val="ffff00"/>
                </a:highlight>
                <a:latin typeface="Calibri"/>
              </a:rPr>
              <a:t>, </a:t>
            </a:r>
            <a:r>
              <a:rPr b="1" lang="en-IN" sz="2800" spc="-1" strike="noStrike">
                <a:solidFill>
                  <a:srgbClr val="000000"/>
                </a:solidFill>
                <a:highlight>
                  <a:srgbClr val="ffff00"/>
                </a:highlight>
                <a:latin typeface="Calibri"/>
              </a:rPr>
              <a:t>Handler Mapping</a:t>
            </a:r>
            <a:r>
              <a:rPr b="0" lang="en-IN" sz="2800" spc="-1" strike="noStrike">
                <a:solidFill>
                  <a:srgbClr val="000000"/>
                </a:solidFill>
                <a:highlight>
                  <a:srgbClr val="ffff00"/>
                </a:highlight>
                <a:latin typeface="Calibri"/>
              </a:rPr>
              <a:t>, </a:t>
            </a:r>
            <a:r>
              <a:rPr b="1" lang="en-IN" sz="2800" spc="-1" strike="noStrike">
                <a:solidFill>
                  <a:srgbClr val="000000"/>
                </a:solidFill>
                <a:highlight>
                  <a:srgbClr val="ffff00"/>
                </a:highlight>
                <a:latin typeface="Calibri"/>
              </a:rPr>
              <a:t>View Resolver</a:t>
            </a:r>
            <a:r>
              <a:rPr b="0" lang="en-IN" sz="2800" spc="-1" strike="noStrike">
                <a:solidFill>
                  <a:srgbClr val="000000"/>
                </a:solidFill>
                <a:highlight>
                  <a:srgbClr val="ffff00"/>
                </a:highlight>
                <a:latin typeface="Calibri"/>
              </a:rPr>
              <a:t>, using customisable properties.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highlight>
                  <a:srgbClr val="ffff00"/>
                </a:highlight>
                <a:latin typeface="Calibri"/>
              </a:rPr>
              <a:t>We need to enable auto configuration by adding </a:t>
            </a:r>
            <a:r>
              <a:rPr b="1" i="1" lang="en-IN" sz="2800" spc="-1" strike="noStrike">
                <a:solidFill>
                  <a:srgbClr val="70ad47"/>
                </a:solidFill>
                <a:highlight>
                  <a:srgbClr val="ffff00"/>
                </a:highlight>
                <a:latin typeface="Calibri"/>
              </a:rPr>
              <a:t>@SpringBootApplication</a:t>
            </a:r>
            <a:r>
              <a:rPr b="0" lang="en-IN" sz="2800" spc="-1" strike="noStrike">
                <a:solidFill>
                  <a:srgbClr val="000000"/>
                </a:solidFill>
                <a:highlight>
                  <a:srgbClr val="ffff00"/>
                </a:highlight>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c00000"/>
              </a:buClr>
              <a:buFont typeface="Arial"/>
              <a:buChar char="•"/>
            </a:pPr>
            <a:r>
              <a:rPr b="1" lang="en-IN" sz="2800" spc="-1" strike="noStrike">
                <a:solidFill>
                  <a:srgbClr val="c00000"/>
                </a:solidFill>
                <a:highlight>
                  <a:srgbClr val="ffff00"/>
                </a:highlight>
                <a:latin typeface="Calibri"/>
              </a:rPr>
              <a:t>Embedded Server</a:t>
            </a:r>
            <a:r>
              <a:rPr b="0" lang="en-IN" sz="2800" spc="-1" strike="noStrike">
                <a:solidFill>
                  <a:srgbClr val="c00000"/>
                </a:solidFill>
                <a:highlight>
                  <a:srgbClr val="ffff00"/>
                </a:highlight>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highlight>
                  <a:srgbClr val="ffff00"/>
                </a:highlight>
                <a:latin typeface="Calibri"/>
              </a:rPr>
              <a:t>The </a:t>
            </a:r>
            <a:r>
              <a:rPr b="1" i="1" lang="en-IN" sz="2800" spc="-1" strike="noStrike">
                <a:solidFill>
                  <a:srgbClr val="c55a11"/>
                </a:solidFill>
                <a:highlight>
                  <a:srgbClr val="ffff00"/>
                </a:highlight>
                <a:latin typeface="Calibri"/>
              </a:rPr>
              <a:t>spring-boot-starter-web</a:t>
            </a:r>
            <a:r>
              <a:rPr b="0" lang="en-IN" sz="2800" spc="-1" strike="noStrike">
                <a:solidFill>
                  <a:srgbClr val="000000"/>
                </a:solidFill>
                <a:highlight>
                  <a:srgbClr val="ffff00"/>
                </a:highlight>
                <a:latin typeface="Calibri"/>
              </a:rPr>
              <a:t> automatically pulls spring-boot-starter-tomcat which starts tomcat as an embedded server. So we don’t have to deploy our application on any externally installed tomcat server.</a:t>
            </a:r>
            <a:endParaRPr b="0" lang="en-US" sz="2800" spc="-1" strike="noStrike">
              <a:solidFill>
                <a:srgbClr val="000000"/>
              </a:solidFill>
              <a:latin typeface="Calibri"/>
            </a:endParaRPr>
          </a:p>
          <a:p>
            <a:pPr marL="228600" indent="-228240">
              <a:lnSpc>
                <a:spcPct val="90000"/>
              </a:lnSpc>
              <a:spcBef>
                <a:spcPts val="1001"/>
              </a:spcBef>
              <a:buClr>
                <a:srgbClr val="7030a0"/>
              </a:buClr>
              <a:buFont typeface="Arial"/>
              <a:buChar char="•"/>
            </a:pPr>
            <a:r>
              <a:rPr b="1" lang="en-IN" sz="2800" spc="-1" strike="noStrike">
                <a:solidFill>
                  <a:srgbClr val="7030a0"/>
                </a:solidFill>
                <a:highlight>
                  <a:srgbClr val="ffff00"/>
                </a:highlight>
                <a:latin typeface="Calibri"/>
              </a:rPr>
              <a:t>Actuators</a:t>
            </a:r>
            <a:r>
              <a:rPr b="0" lang="en-IN" sz="2800" spc="-1" strike="noStrike">
                <a:solidFill>
                  <a:srgbClr val="7030a0"/>
                </a:solidFill>
                <a:highlight>
                  <a:srgbClr val="ffff00"/>
                </a:highlight>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highlight>
                  <a:srgbClr val="ffff00"/>
                </a:highlight>
                <a:latin typeface="Calibri"/>
              </a:rPr>
              <a:t>The actuators let us look inside of our bean dependencies, auto config details, environment variables, configuration properties, memory usage, garbage collection, web requests, and data source usage.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1101960" y="95436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Note</a:t>
            </a:r>
            <a:endParaRPr b="0" lang="en-US" sz="4400" spc="-1" strike="noStrike">
              <a:solidFill>
                <a:srgbClr val="000000"/>
              </a:solidFill>
              <a:latin typeface="Calibri"/>
            </a:endParaRPr>
          </a:p>
        </p:txBody>
      </p:sp>
      <p:sp>
        <p:nvSpPr>
          <p:cNvPr id="92" name="TextShape 2"/>
          <p:cNvSpPr txBox="1"/>
          <p:nvPr/>
        </p:nvSpPr>
        <p:spPr>
          <a:xfrm>
            <a:off x="1014120" y="250668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Spring boot increases the speed of development because of starters and auto configuration.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One of the great out comes of spring boot is that it 100% eliminates the need, to have traditional XML configurations.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Spring Boot Features</a:t>
            </a:r>
            <a:endParaRPr b="0" lang="en-US" sz="4400" spc="-1" strike="noStrike">
              <a:solidFill>
                <a:srgbClr val="000000"/>
              </a:solidFill>
              <a:latin typeface="Calibri"/>
            </a:endParaRPr>
          </a:p>
        </p:txBody>
      </p:sp>
      <p:sp>
        <p:nvSpPr>
          <p:cNvPr id="94"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r>
              <a:rPr b="1" lang="en-IN" sz="2800" spc="-1" strike="noStrike">
                <a:solidFill>
                  <a:srgbClr val="000000"/>
                </a:solidFill>
                <a:latin typeface="Calibri"/>
              </a:rPr>
              <a:t>Spring boot starters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Without spring boot, we need to configure all the dependencies required in our pom.xml.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Spring boot starter </a:t>
            </a:r>
            <a:r>
              <a:rPr b="1" lang="en-IN" sz="2800" spc="-1" strike="noStrike">
                <a:solidFill>
                  <a:srgbClr val="000000"/>
                </a:solidFill>
                <a:latin typeface="Calibri"/>
              </a:rPr>
              <a:t>aggregates</a:t>
            </a:r>
            <a:r>
              <a:rPr b="0" lang="en-IN" sz="2800" spc="-1" strike="noStrike">
                <a:solidFill>
                  <a:srgbClr val="000000"/>
                </a:solidFill>
                <a:latin typeface="Calibri"/>
              </a:rPr>
              <a:t> common groupings of dependencies into single </a:t>
            </a:r>
            <a:r>
              <a:rPr b="1" lang="en-IN" sz="2800" spc="-1" strike="noStrike">
                <a:solidFill>
                  <a:srgbClr val="000000"/>
                </a:solidFill>
                <a:latin typeface="Calibri"/>
              </a:rPr>
              <a:t>starter dependency</a:t>
            </a:r>
            <a:r>
              <a:rPr b="0" lang="en-IN" sz="2800" spc="-1" strike="noStrike">
                <a:solidFill>
                  <a:srgbClr val="000000"/>
                </a:solidFill>
                <a:latin typeface="Calibri"/>
              </a:rPr>
              <a:t> that can be added to a project Maven or Gradle build.</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499200" y="70200"/>
            <a:ext cx="10913760" cy="5552280"/>
          </a:xfrm>
          <a:prstGeom prst="rect">
            <a:avLst/>
          </a:prstGeom>
          <a:noFill/>
          <a:ln>
            <a:noFill/>
          </a:ln>
        </p:spPr>
        <p:txBody>
          <a:bodyPr>
            <a:noAutofit/>
          </a:bodyPr>
          <a:p>
            <a:pPr>
              <a:lnSpc>
                <a:spcPct val="90000"/>
              </a:lnSpc>
              <a:spcBef>
                <a:spcPts val="1001"/>
              </a:spcBef>
              <a:tabLst>
                <a:tab algn="l" pos="0"/>
              </a:tabLst>
            </a:pPr>
            <a:r>
              <a:rPr b="1" lang="en-IN" sz="1500" spc="-1" strike="noStrike">
                <a:solidFill>
                  <a:srgbClr val="000000"/>
                </a:solidFill>
                <a:latin typeface="Calibri"/>
              </a:rPr>
              <a:t>#pom.xml</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&lt;project&gt;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&lt;dependencies&gt;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&lt;dependency&gt;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&lt;groupId&gt;org.springframework.boot&lt;/groupId&gt;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&lt;artifactId&gt;spring-boot-starter-jdbc&lt;/artifactId&gt;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&lt;version&gt;2.3.9.RELEASE&lt;/version&gt;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&lt;/dependency&gt;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&lt;dependency&gt;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&lt;groupId&gt;org.springframework.boot&lt;/groupId&gt;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&lt;artifactId&gt;spring-boot-starter-test&lt;/artifactId&gt;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&lt;version&gt;2.3.9.RELEASE&lt;/version&gt;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&lt;/dependency&gt;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&lt;dependency&gt;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&lt;groupId&gt;org.springframework.boot&lt;/groupId&gt;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&lt;artifactId&gt;spring-boot-starter-web&lt;/artifactId&gt;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&lt;version&gt;2.3.9.RELEASE&lt;/version&gt;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&lt;/dependency&gt;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    </a:t>
            </a:r>
            <a:r>
              <a:rPr b="0" lang="en-IN" sz="1500" spc="-1" strike="noStrike">
                <a:solidFill>
                  <a:srgbClr val="000000"/>
                </a:solidFill>
                <a:latin typeface="Calibri"/>
              </a:rPr>
              <a:t>&lt;/dependencies&gt;</a:t>
            </a:r>
            <a:endParaRPr b="0" lang="en-US" sz="1500" spc="-1" strike="noStrike">
              <a:solidFill>
                <a:srgbClr val="000000"/>
              </a:solidFill>
              <a:latin typeface="Calibri"/>
            </a:endParaRPr>
          </a:p>
          <a:p>
            <a:pPr>
              <a:lnSpc>
                <a:spcPct val="90000"/>
              </a:lnSpc>
              <a:spcBef>
                <a:spcPts val="1001"/>
              </a:spcBef>
              <a:tabLst>
                <a:tab algn="l" pos="0"/>
              </a:tabLst>
            </a:pPr>
            <a:r>
              <a:rPr b="0" lang="en-IN" sz="1500" spc="-1" strike="noStrike">
                <a:solidFill>
                  <a:srgbClr val="000000"/>
                </a:solidFill>
                <a:latin typeface="Calibri"/>
              </a:rPr>
              <a:t>&lt;/project&gt; </a:t>
            </a: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The list of starters </a:t>
            </a:r>
            <a:endParaRPr b="0" lang="en-US" sz="4400" spc="-1" strike="noStrike">
              <a:solidFill>
                <a:srgbClr val="000000"/>
              </a:solidFill>
              <a:latin typeface="Calibri"/>
            </a:endParaRPr>
          </a:p>
        </p:txBody>
      </p:sp>
      <p:sp>
        <p:nvSpPr>
          <p:cNvPr id="97" name="TextShape 2"/>
          <p:cNvSpPr txBox="1"/>
          <p:nvPr/>
        </p:nvSpPr>
        <p:spPr>
          <a:xfrm>
            <a:off x="838080" y="1825560"/>
            <a:ext cx="10515240" cy="4350960"/>
          </a:xfrm>
          <a:prstGeom prst="rect">
            <a:avLst/>
          </a:prstGeom>
          <a:noFill/>
          <a:ln>
            <a:noFill/>
          </a:ln>
        </p:spPr>
        <p:txBody>
          <a:bodyPr>
            <a:normAutofit fontScale="56000"/>
          </a:bodyPr>
          <a:p>
            <a:pPr>
              <a:lnSpc>
                <a:spcPct val="90000"/>
              </a:lnSpc>
              <a:spcBef>
                <a:spcPts val="1001"/>
              </a:spcBef>
              <a:tabLst>
                <a:tab algn="l" pos="0"/>
              </a:tabLst>
            </a:pPr>
            <a:r>
              <a:rPr b="0" lang="en-IN" sz="2800" spc="-1" strike="noStrike">
                <a:solidFill>
                  <a:srgbClr val="000000"/>
                </a:solidFill>
                <a:latin typeface="Calibri"/>
              </a:rPr>
              <a:t>&lt;modules&gt;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&lt;module-name&gt;spring-boot-starter&lt;/module-name&gt;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&lt;module-name&gt;spring-boot-activemq&lt;/module-name&gt;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&lt;module-name&gt;spring-boot-amqp&lt;/module-name&gt;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&lt;module-name&gt;spring-boot-aop&lt;/module-name&gt;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&lt;module-name&gt;spring-boot-jdbc&lt;/module-name&gt;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&lt;module-name&gt;spring-boot-test&lt;/module-name&gt;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&lt;module-name&gt;spring-boot-data-jpa&lt;/module-name&gt;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&lt;module-name&gt;spring-boot-starter-data-web&lt;/module-name&gt;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&lt;/modules&gt;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The parent element </a:t>
            </a:r>
            <a:endParaRPr b="0" lang="en-US" sz="4400" spc="-1" strike="noStrike">
              <a:solidFill>
                <a:srgbClr val="000000"/>
              </a:solidFill>
              <a:latin typeface="Calibri"/>
            </a:endParaRPr>
          </a:p>
        </p:txBody>
      </p:sp>
      <p:sp>
        <p:nvSpPr>
          <p:cNvPr id="9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The parent element is one of the interesting aspects in the pom.xml file.</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&lt;parent&gt;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&lt;groupId&gt;org.springframework.boot&lt;/groupId&gt;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&lt;artifactId&gt;spring-boot-starter-parent&lt;/artifactId&gt;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&lt;version&gt;2.3.9.RELEASE&lt;/version&gt;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&lt;/parent&gt;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3288</TotalTime>
  <Application>LibreOffice/6.4.7.2$Linux_X86_64 LibreOffice_project/40$Build-2</Application>
  <Words>600</Words>
  <Paragraphs>129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2019-01-01T02:57:59Z</dcterms:created>
  <dc:creator>Microsoft Office User</dc:creator>
  <dc:description/>
  <dc:language>en-IN</dc:language>
  <cp:lastModifiedBy/>
  <dcterms:modified xsi:type="dcterms:W3CDTF">2022-10-28T10:49:01Z</dcterms:modified>
  <cp:revision>28</cp:revision>
  <dc:subject/>
  <dc:title>SPRING BOOT 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