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471" r:id="rId5"/>
    <p:sldId id="472" r:id="rId6"/>
    <p:sldId id="473" r:id="rId7"/>
    <p:sldId id="469" r:id="rId8"/>
    <p:sldId id="476" r:id="rId9"/>
    <p:sldId id="475" r:id="rId10"/>
    <p:sldId id="474" r:id="rId11"/>
    <p:sldId id="465" r:id="rId12"/>
    <p:sldId id="270"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070"/>
    <a:srgbClr val="00ADE8"/>
    <a:srgbClr val="34B44B"/>
    <a:srgbClr val="50B3CF"/>
    <a:srgbClr val="000000"/>
    <a:srgbClr val="94D4A1"/>
    <a:srgbClr val="92D050"/>
    <a:srgbClr val="B4AA6C"/>
    <a:srgbClr val="3EA7C1"/>
    <a:srgbClr val="98C1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6423" autoAdjust="0"/>
  </p:normalViewPr>
  <p:slideViewPr>
    <p:cSldViewPr snapToGrid="0">
      <p:cViewPr varScale="1">
        <p:scale>
          <a:sx n="76" d="100"/>
          <a:sy n="76" d="100"/>
        </p:scale>
        <p:origin x="1260" y="90"/>
      </p:cViewPr>
      <p:guideLst>
        <p:guide orient="horz" pos="1620"/>
        <p:guide pos="2880"/>
      </p:guideLst>
    </p:cSldViewPr>
  </p:slideViewPr>
  <p:notesTextViewPr>
    <p:cViewPr>
      <p:scale>
        <a:sx n="1" d="1"/>
        <a:sy n="1" d="1"/>
      </p:scale>
      <p:origin x="0" y="0"/>
    </p:cViewPr>
  </p:notesTextViewPr>
  <p:sorterViewPr>
    <p:cViewPr>
      <p:scale>
        <a:sx n="100" d="100"/>
        <a:sy n="100" d="100"/>
      </p:scale>
      <p:origin x="0" y="-4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a:t>
            </a:fld>
            <a:endParaRPr lang="en-US"/>
          </a:p>
        </p:txBody>
      </p:sp>
    </p:spTree>
    <p:extLst>
      <p:ext uri="{BB962C8B-B14F-4D97-AF65-F5344CB8AC3E}">
        <p14:creationId xmlns:p14="http://schemas.microsoft.com/office/powerpoint/2010/main" val="2612010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a:p>
        </p:txBody>
      </p:sp>
    </p:spTree>
    <p:extLst>
      <p:ext uri="{BB962C8B-B14F-4D97-AF65-F5344CB8AC3E}">
        <p14:creationId xmlns:p14="http://schemas.microsoft.com/office/powerpoint/2010/main" val="148208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eaLnBrk="0" hangingPunct="0">
              <a:lnSpc>
                <a:spcPct val="100000"/>
              </a:lnSpc>
              <a:spcBef>
                <a:spcPts val="0"/>
              </a:spcBef>
              <a:spcAft>
                <a:spcPts val="0"/>
              </a:spcAft>
              <a:buClrTx/>
              <a:buFont typeface="Arial" panose="020B0604020202020204" pitchFamily="34" charset="0"/>
              <a:buNone/>
            </a:pPr>
            <a:r>
              <a:rPr lang="en-US" sz="1200" b="0" dirty="0" smtClean="0">
                <a:solidFill>
                  <a:schemeClr val="tx2"/>
                </a:solidFill>
                <a:latin typeface="Tahoma" panose="020B0604030504040204" pitchFamily="34" charset="0"/>
                <a:ea typeface="Tahoma" panose="020B0604030504040204" pitchFamily="34" charset="0"/>
                <a:cs typeface="Tahoma" panose="020B0604030504040204" pitchFamily="34" charset="0"/>
              </a:rPr>
              <a:t>Cognizant Academy is a partner</a:t>
            </a:r>
            <a:r>
              <a:rPr lang="en-US" sz="1200" b="0" baseline="0" dirty="0" smtClean="0">
                <a:solidFill>
                  <a:schemeClr val="tx2"/>
                </a:solidFill>
                <a:latin typeface="Tahoma" panose="020B0604030504040204" pitchFamily="34" charset="0"/>
                <a:ea typeface="Tahoma" panose="020B0604030504040204" pitchFamily="34" charset="0"/>
                <a:cs typeface="Tahoma" panose="020B0604030504040204" pitchFamily="34" charset="0"/>
              </a:rPr>
              <a:t> to the associates right from the Campus Hire stage to their growth through CCA, all the way </a:t>
            </a:r>
            <a:r>
              <a:rPr lang="en-US" sz="1200" b="0" baseline="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upto</a:t>
            </a:r>
            <a:r>
              <a:rPr lang="en-US" sz="1200" b="0" baseline="0" dirty="0" smtClean="0">
                <a:solidFill>
                  <a:schemeClr val="tx2"/>
                </a:solidFill>
                <a:latin typeface="Tahoma" panose="020B0604030504040204" pitchFamily="34" charset="0"/>
                <a:ea typeface="Tahoma" panose="020B0604030504040204" pitchFamily="34" charset="0"/>
                <a:cs typeface="Tahoma" panose="020B0604030504040204" pitchFamily="34" charset="0"/>
              </a:rPr>
              <a:t> Leadership Development. It also supports onboarding of Laterals, M&amp;A, Sales Excellence training and Skilling needs of various Business Units as and when the need arises.</a:t>
            </a:r>
          </a:p>
          <a:p>
            <a:pPr marL="0" lvl="1" indent="0" eaLnBrk="0" hangingPunct="0">
              <a:lnSpc>
                <a:spcPct val="100000"/>
              </a:lnSpc>
              <a:spcBef>
                <a:spcPts val="0"/>
              </a:spcBef>
              <a:spcAft>
                <a:spcPts val="0"/>
              </a:spcAft>
              <a:buClrTx/>
              <a:buFont typeface="Arial" panose="020B0604020202020204" pitchFamily="34" charset="0"/>
              <a:buNone/>
            </a:pPr>
            <a:endParaRPr lang="en-US" sz="1200" b="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lvl="1" indent="0" eaLnBrk="0" hangingPunct="0">
              <a:lnSpc>
                <a:spcPct val="100000"/>
              </a:lnSpc>
              <a:spcBef>
                <a:spcPts val="0"/>
              </a:spcBef>
              <a:spcAft>
                <a:spcPts val="0"/>
              </a:spcAft>
              <a:buClrTx/>
              <a:buFont typeface="Arial" panose="020B0604020202020204" pitchFamily="34" charset="0"/>
              <a:buNone/>
            </a:pPr>
            <a:r>
              <a:rPr lang="en-US" sz="11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Whether it is a campus hire, a veteran Practice Lead, an Instructor, or a Delivery Head who is looking for quick skilling, Cognizant LEARN will play a central part in their experience. </a:t>
            </a:r>
          </a:p>
          <a:p>
            <a:pPr marL="0" lvl="1" indent="0" eaLnBrk="0" hangingPunct="0">
              <a:lnSpc>
                <a:spcPct val="100000"/>
              </a:lnSpc>
              <a:spcBef>
                <a:spcPts val="0"/>
              </a:spcBef>
              <a:spcAft>
                <a:spcPts val="0"/>
              </a:spcAft>
              <a:buClrTx/>
              <a:buFont typeface="Arial" panose="020B0604020202020204" pitchFamily="34" charset="0"/>
              <a:buNone/>
            </a:pPr>
            <a:endParaRPr lang="en-US" sz="1100" b="0" baseline="0"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0" indent="0">
              <a:buFont typeface="Wingdings" panose="05000000000000000000" pitchFamily="2" charset="2"/>
              <a:buNone/>
            </a:pPr>
            <a:endParaRPr lang="en-US" sz="1200"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3</a:t>
            </a:fld>
            <a:endParaRPr lang="en-US"/>
          </a:p>
        </p:txBody>
      </p:sp>
    </p:spTree>
    <p:extLst>
      <p:ext uri="{BB962C8B-B14F-4D97-AF65-F5344CB8AC3E}">
        <p14:creationId xmlns:p14="http://schemas.microsoft.com/office/powerpoint/2010/main" val="53991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Here’s what Cognizant LEARN has to offer: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Personalized Learning Paths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Empowers associates with tools that connect learning to critical developmental and performance needs. Equips our associates with their own curated content aligned to their role development plans (RDPs).</a:t>
            </a:r>
          </a:p>
          <a:p>
            <a:r>
              <a:rPr lang="en-US" sz="1200" b="1" kern="1200" dirty="0" smtClean="0">
                <a:solidFill>
                  <a:schemeClr val="tx1"/>
                </a:solidFill>
                <a:effectLst/>
                <a:latin typeface="+mn-lt"/>
                <a:ea typeface="+mn-ea"/>
                <a:cs typeface="+mn-cs"/>
              </a:rPr>
              <a:t>Learner Dashboard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Visual timelines of priorities and tasks and individualized insights into learning progress that help associates track their role readiness and RDP completion progress.</a:t>
            </a:r>
          </a:p>
          <a:p>
            <a:r>
              <a:rPr lang="en-US" sz="1200" b="1" kern="1200" dirty="0" smtClean="0">
                <a:solidFill>
                  <a:schemeClr val="tx1"/>
                </a:solidFill>
                <a:effectLst/>
                <a:latin typeface="+mn-lt"/>
                <a:ea typeface="+mn-ea"/>
                <a:cs typeface="+mn-cs"/>
              </a:rPr>
              <a:t>Cloud Deployed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Hosted in high resilience cloud environment, the platform gives our associates responsive access from anywhere around the world through office network or through internet.</a:t>
            </a:r>
          </a:p>
          <a:p>
            <a:r>
              <a:rPr lang="en-US" sz="1200" b="1" kern="1200" dirty="0" smtClean="0">
                <a:solidFill>
                  <a:schemeClr val="tx1"/>
                </a:solidFill>
                <a:effectLst/>
                <a:latin typeface="+mn-lt"/>
                <a:ea typeface="+mn-ea"/>
                <a:cs typeface="+mn-cs"/>
              </a:rPr>
              <a:t>Collaborative Learning Ecosystem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Empowers informal learning by providing learners a complete set of tools and communities of practice to collaborate with and to share knowledge around any topic or activity. Provides social platform for agile creation of content by subject matter experts.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a:p>
        </p:txBody>
      </p:sp>
    </p:spTree>
    <p:extLst>
      <p:ext uri="{BB962C8B-B14F-4D97-AF65-F5344CB8AC3E}">
        <p14:creationId xmlns:p14="http://schemas.microsoft.com/office/powerpoint/2010/main" val="176894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5</a:t>
            </a:fld>
            <a:endParaRPr lang="en-US"/>
          </a:p>
        </p:txBody>
      </p:sp>
    </p:spTree>
    <p:extLst>
      <p:ext uri="{BB962C8B-B14F-4D97-AF65-F5344CB8AC3E}">
        <p14:creationId xmlns:p14="http://schemas.microsoft.com/office/powerpoint/2010/main" val="323895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a:p>
        </p:txBody>
      </p:sp>
    </p:spTree>
    <p:extLst>
      <p:ext uri="{BB962C8B-B14F-4D97-AF65-F5344CB8AC3E}">
        <p14:creationId xmlns:p14="http://schemas.microsoft.com/office/powerpoint/2010/main" val="132021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dirty="0"/>
          </a:p>
        </p:txBody>
      </p:sp>
      <p:sp>
        <p:nvSpPr>
          <p:cNvPr id="4" name="Slide Number Placeholder 3"/>
          <p:cNvSpPr>
            <a:spLocks noGrp="1"/>
          </p:cNvSpPr>
          <p:nvPr>
            <p:ph type="sldNum" sz="quarter" idx="10"/>
          </p:nvPr>
        </p:nvSpPr>
        <p:spPr/>
        <p:txBody>
          <a:bodyPr/>
          <a:lstStyle/>
          <a:p>
            <a:fld id="{DEE3FF9B-D010-439D-8507-D8610CFD0D90}"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311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TextBox 10"/>
          <p:cNvSpPr txBox="1"/>
          <p:nvPr userDrawn="1"/>
        </p:nvSpPr>
        <p:spPr>
          <a:xfrm>
            <a:off x="419102"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pic>
        <p:nvPicPr>
          <p:cNvPr id="10" name="Picture 9" descr="Cognizant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601" y="337322"/>
            <a:ext cx="2258155" cy="684559"/>
          </a:xfrm>
          <a:prstGeom prst="rect">
            <a:avLst/>
          </a:prstGeom>
        </p:spPr>
      </p:pic>
      <p:sp>
        <p:nvSpPr>
          <p:cNvPr id="12" name="Text Placeholder 12"/>
          <p:cNvSpPr>
            <a:spLocks noGrp="1"/>
          </p:cNvSpPr>
          <p:nvPr>
            <p:ph type="body" sz="quarter" idx="13" hasCustomPrompt="1"/>
          </p:nvPr>
        </p:nvSpPr>
        <p:spPr>
          <a:xfrm>
            <a:off x="419101" y="2123030"/>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1" y="2558810"/>
            <a:ext cx="8284633" cy="584775"/>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1"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
        <p:nvSpPr>
          <p:cNvPr id="5" name="TextBox 4"/>
          <p:cNvSpPr txBox="1"/>
          <p:nvPr userDrawn="1"/>
        </p:nvSpPr>
        <p:spPr>
          <a:xfrm>
            <a:off x="1079501" y="-1308100"/>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3512915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11" name="TextBox 10"/>
          <p:cNvSpPr txBox="1"/>
          <p:nvPr userDrawn="1"/>
        </p:nvSpPr>
        <p:spPr>
          <a:xfrm>
            <a:off x="419102"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930402"/>
            <a:ext cx="9144000" cy="1832559"/>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1800" dirty="0"/>
          </a:p>
        </p:txBody>
      </p:sp>
      <p:sp>
        <p:nvSpPr>
          <p:cNvPr id="9" name="Text Placeholder 12"/>
          <p:cNvSpPr>
            <a:spLocks noGrp="1"/>
          </p:cNvSpPr>
          <p:nvPr>
            <p:ph type="body" sz="quarter" idx="13" hasCustomPrompt="1"/>
          </p:nvPr>
        </p:nvSpPr>
        <p:spPr>
          <a:xfrm>
            <a:off x="419101" y="2123030"/>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2" name="Text Placeholder 14"/>
          <p:cNvSpPr>
            <a:spLocks noGrp="1"/>
          </p:cNvSpPr>
          <p:nvPr>
            <p:ph type="body" sz="quarter" idx="14" hasCustomPrompt="1"/>
          </p:nvPr>
        </p:nvSpPr>
        <p:spPr>
          <a:xfrm>
            <a:off x="419101" y="2558810"/>
            <a:ext cx="8284633" cy="584775"/>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3" name="Text Placeholder 12"/>
          <p:cNvSpPr>
            <a:spLocks noGrp="1"/>
          </p:cNvSpPr>
          <p:nvPr>
            <p:ph type="body" sz="quarter" idx="15" hasCustomPrompt="1"/>
          </p:nvPr>
        </p:nvSpPr>
        <p:spPr>
          <a:xfrm>
            <a:off x="419101" y="31489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6" name="Picture 15" descr="Cognizant_LOGO_on bla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333" y="333472"/>
            <a:ext cx="2269067" cy="686973"/>
          </a:xfrm>
          <a:prstGeom prst="rect">
            <a:avLst/>
          </a:prstGeom>
        </p:spPr>
      </p:pic>
    </p:spTree>
    <p:extLst>
      <p:ext uri="{BB962C8B-B14F-4D97-AF65-F5344CB8AC3E}">
        <p14:creationId xmlns:p14="http://schemas.microsoft.com/office/powerpoint/2010/main" val="1878726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2" name="TextBox 21"/>
          <p:cNvSpPr txBox="1"/>
          <p:nvPr userDrawn="1"/>
        </p:nvSpPr>
        <p:spPr>
          <a:xfrm>
            <a:off x="419102"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pic>
        <p:nvPicPr>
          <p:cNvPr id="23" name="Picture 22" descr="Cognizant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601" y="337322"/>
            <a:ext cx="2258155" cy="684559"/>
          </a:xfrm>
          <a:prstGeom prst="rect">
            <a:avLst/>
          </a:prstGeom>
        </p:spPr>
      </p:pic>
      <p:sp>
        <p:nvSpPr>
          <p:cNvPr id="13" name="Text Placeholder 12"/>
          <p:cNvSpPr>
            <a:spLocks noGrp="1"/>
          </p:cNvSpPr>
          <p:nvPr>
            <p:ph type="body" sz="quarter" idx="13" hasCustomPrompt="1"/>
          </p:nvPr>
        </p:nvSpPr>
        <p:spPr>
          <a:xfrm>
            <a:off x="419101" y="1778003"/>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1"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1"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2725746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9" name="TextBox 18"/>
          <p:cNvSpPr txBox="1"/>
          <p:nvPr userDrawn="1"/>
        </p:nvSpPr>
        <p:spPr>
          <a:xfrm>
            <a:off x="419102"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769533"/>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1800" dirty="0"/>
          </a:p>
        </p:txBody>
      </p:sp>
      <p:sp>
        <p:nvSpPr>
          <p:cNvPr id="15" name="Text Placeholder 12"/>
          <p:cNvSpPr>
            <a:spLocks noGrp="1"/>
          </p:cNvSpPr>
          <p:nvPr>
            <p:ph type="body" sz="quarter" idx="13" hasCustomPrompt="1"/>
          </p:nvPr>
        </p:nvSpPr>
        <p:spPr>
          <a:xfrm>
            <a:off x="419101" y="1778003"/>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1"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1"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0" name="Picture 9" descr="Cognizant_LOGO_on bla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333" y="333472"/>
            <a:ext cx="2269067" cy="686973"/>
          </a:xfrm>
          <a:prstGeom prst="rect">
            <a:avLst/>
          </a:prstGeom>
        </p:spPr>
      </p:pic>
    </p:spTree>
    <p:extLst>
      <p:ext uri="{BB962C8B-B14F-4D97-AF65-F5344CB8AC3E}">
        <p14:creationId xmlns:p14="http://schemas.microsoft.com/office/powerpoint/2010/main" val="377238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572001" y="397630"/>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1" y="2"/>
            <a:ext cx="4364039"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30185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4" name="Picture 3" descr="16x9-01.png"/>
          <p:cNvPicPr>
            <a:picLocks noChangeAspect="1"/>
          </p:cNvPicPr>
          <p:nvPr userDrawn="1"/>
        </p:nvPicPr>
        <p:blipFill rotWithShape="1">
          <a:blip r:embed="rId2">
            <a:extLst>
              <a:ext uri="{28A0092B-C50C-407E-A947-70E740481C1C}">
                <a14:useLocalDpi xmlns:a14="http://schemas.microsoft.com/office/drawing/2010/main" val="0"/>
              </a:ext>
            </a:extLst>
          </a:blip>
          <a:srcRect b="3811"/>
          <a:stretch/>
        </p:blipFill>
        <p:spPr>
          <a:xfrm>
            <a:off x="2" y="190501"/>
            <a:ext cx="9154183" cy="4953001"/>
          </a:xfrm>
          <a:prstGeom prst="rect">
            <a:avLst/>
          </a:prstGeom>
        </p:spPr>
      </p:pic>
      <p:sp>
        <p:nvSpPr>
          <p:cNvPr id="2" name="Title 1"/>
          <p:cNvSpPr>
            <a:spLocks noGrp="1"/>
          </p:cNvSpPr>
          <p:nvPr>
            <p:ph type="title" hasCustomPrompt="1"/>
          </p:nvPr>
        </p:nvSpPr>
        <p:spPr>
          <a:xfrm>
            <a:off x="5407283"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7"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2"/>
            <a:ext cx="2258155" cy="684559"/>
          </a:xfrm>
          <a:prstGeom prst="rect">
            <a:avLst/>
          </a:prstGeom>
        </p:spPr>
      </p:pic>
    </p:spTree>
    <p:extLst>
      <p:ext uri="{BB962C8B-B14F-4D97-AF65-F5344CB8AC3E}">
        <p14:creationId xmlns:p14="http://schemas.microsoft.com/office/powerpoint/2010/main" val="406710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with 1-Line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52CECC-9F18-4D3B-9E1C-C0118FC31B9E}" type="slidenum">
              <a:rPr lang="en-US" smtClean="0">
                <a:solidFill>
                  <a:prstClr val="white"/>
                </a:solidFill>
              </a:rPr>
              <a:pPr/>
              <a:t>‹#›</a:t>
            </a:fld>
            <a:endParaRPr lang="en-US" dirty="0">
              <a:solidFill>
                <a:prstClr val="white"/>
              </a:solidFill>
            </a:endParaRPr>
          </a:p>
        </p:txBody>
      </p:sp>
      <p:cxnSp>
        <p:nvCxnSpPr>
          <p:cNvPr id="9" name="Straight Connector 8"/>
          <p:cNvCxnSpPr/>
          <p:nvPr userDrawn="1"/>
        </p:nvCxnSpPr>
        <p:spPr>
          <a:xfrm>
            <a:off x="408220" y="3429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7" name="Title Placeholder 32"/>
          <p:cNvSpPr>
            <a:spLocks noGrp="1"/>
          </p:cNvSpPr>
          <p:nvPr>
            <p:ph type="title"/>
          </p:nvPr>
        </p:nvSpPr>
        <p:spPr>
          <a:xfrm>
            <a:off x="304454" y="1759"/>
            <a:ext cx="8382437" cy="455444"/>
          </a:xfrm>
          <a:prstGeom prst="rect">
            <a:avLst/>
          </a:prstGeom>
        </p:spPr>
        <p:txBody>
          <a:bodyPr vert="horz" lIns="91225" tIns="45613" rIns="91225" bIns="45613" rtlCol="0" anchor="t">
            <a:normAutofit/>
          </a:bodyPr>
          <a:lstStyle>
            <a:lvl1pPr>
              <a:defRPr sz="1567"/>
            </a:lvl1pPr>
          </a:lstStyle>
          <a:p>
            <a:r>
              <a:rPr lang="en-US" dirty="0" smtClean="0"/>
              <a:t>Header text</a:t>
            </a:r>
            <a:endParaRPr lang="en-US" dirty="0"/>
          </a:p>
        </p:txBody>
      </p:sp>
    </p:spTree>
    <p:extLst>
      <p:ext uri="{BB962C8B-B14F-4D97-AF65-F5344CB8AC3E}">
        <p14:creationId xmlns:p14="http://schemas.microsoft.com/office/powerpoint/2010/main" val="1469605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24CCF7F-C92B-4351-A33A-EA5A2225D9FE}" type="slidenum">
              <a:rPr lang="en-US" smtClean="0"/>
              <a:t>‹#›</a:t>
            </a:fld>
            <a:endParaRPr lang="en-US"/>
          </a:p>
        </p:txBody>
      </p:sp>
    </p:spTree>
    <p:extLst>
      <p:ext uri="{BB962C8B-B14F-4D97-AF65-F5344CB8AC3E}">
        <p14:creationId xmlns:p14="http://schemas.microsoft.com/office/powerpoint/2010/main" val="364039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alpha val="0"/>
          </a:schemeClr>
        </a:solidFill>
        <a:effectLst/>
      </p:bgPr>
    </p:bg>
    <p:spTree>
      <p:nvGrpSpPr>
        <p:cNvPr id="1" name=""/>
        <p:cNvGrpSpPr/>
        <p:nvPr/>
      </p:nvGrpSpPr>
      <p:grpSpPr>
        <a:xfrm>
          <a:off x="0" y="0"/>
          <a:ext cx="0" cy="0"/>
          <a:chOff x="0" y="0"/>
          <a:chExt cx="0" cy="0"/>
        </a:xfrm>
      </p:grpSpPr>
      <p:sp>
        <p:nvSpPr>
          <p:cNvPr id="27" name="Rectangle 26"/>
          <p:cNvSpPr/>
          <p:nvPr/>
        </p:nvSpPr>
        <p:spPr>
          <a:xfrm>
            <a:off x="0" y="4703350"/>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2"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mn-lt"/>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30" name="Straight Connector 29"/>
          <p:cNvCxnSpPr/>
          <p:nvPr/>
        </p:nvCxnSpPr>
        <p:spPr>
          <a:xfrm>
            <a:off x="616875"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7" y="4728850"/>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4"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9" name="Picture 8" descr="Cognizant_LOGO_on black.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53351" y="4771125"/>
            <a:ext cx="1018116" cy="308241"/>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75" r:id="rId4"/>
    <p:sldLayoutId id="2147483666" r:id="rId5"/>
    <p:sldLayoutId id="2147483669" r:id="rId6"/>
    <p:sldLayoutId id="2147483667" r:id="rId7"/>
    <p:sldLayoutId id="2147483679" r:id="rId8"/>
    <p:sldLayoutId id="2147483680" r:id="rId9"/>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s://blogs.cognizant.com/cognizantlearn/" TargetMode="External"/><Relationship Id="rId5" Type="http://schemas.openxmlformats.org/officeDocument/2006/relationships/image" Target="../media/image20.jpeg"/><Relationship Id="rId4" Type="http://schemas.openxmlformats.org/officeDocument/2006/relationships/hyperlink" Target="mailto:FutureOfLearning2@cognizant.com" TargetMode="External"/><Relationship Id="rId9" Type="http://schemas.openxmlformats.org/officeDocument/2006/relationships/hyperlink" Target="https://www.yammer.com/cognizant.com/#/threads/inGroup?type=in_group&amp;feedId=10240901&amp;view=all"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8.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 Id="rId9" Type="http://schemas.openxmlformats.org/officeDocument/2006/relationships/image" Target="../media/image3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 y="-8474"/>
            <a:ext cx="9141770" cy="514224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011" y="194747"/>
            <a:ext cx="2517337" cy="2517337"/>
          </a:xfrm>
          <a:prstGeom prst="rect">
            <a:avLst/>
          </a:prstGeom>
        </p:spPr>
      </p:pic>
    </p:spTree>
    <p:extLst>
      <p:ext uri="{BB962C8B-B14F-4D97-AF65-F5344CB8AC3E}">
        <p14:creationId xmlns:p14="http://schemas.microsoft.com/office/powerpoint/2010/main" val="1486109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 y="0"/>
            <a:ext cx="9141770" cy="5142246"/>
          </a:xfrm>
          <a:prstGeom prst="rect">
            <a:avLst/>
          </a:prstGeom>
        </p:spPr>
      </p:pic>
      <p:sp>
        <p:nvSpPr>
          <p:cNvPr id="7" name="Rectangle 6"/>
          <p:cNvSpPr/>
          <p:nvPr/>
        </p:nvSpPr>
        <p:spPr>
          <a:xfrm>
            <a:off x="1067218" y="3254453"/>
            <a:ext cx="6081539" cy="337667"/>
          </a:xfrm>
          <a:prstGeom prst="rect">
            <a:avLst/>
          </a:prstGeom>
          <a:solidFill>
            <a:schemeClr val="tx2"/>
          </a:solid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sp>
        <p:nvSpPr>
          <p:cNvPr id="2" name="TextBox 1"/>
          <p:cNvSpPr txBox="1"/>
          <p:nvPr/>
        </p:nvSpPr>
        <p:spPr>
          <a:xfrm>
            <a:off x="949102" y="3284787"/>
            <a:ext cx="6199655" cy="276999"/>
          </a:xfrm>
          <a:prstGeom prst="rect">
            <a:avLst/>
          </a:prstGeom>
          <a:noFill/>
        </p:spPr>
        <p:txBody>
          <a:bodyPr wrap="square" rtlCol="0">
            <a:spAutoFit/>
          </a:bodyPr>
          <a:lstStyle/>
          <a:p>
            <a:pPr algn="ctr"/>
            <a:r>
              <a:rPr lang="en-US" sz="1200" i="1" dirty="0">
                <a:solidFill>
                  <a:schemeClr val="bg1"/>
                </a:solidFill>
              </a:rPr>
              <a:t>https://cognizant.kpoint.com/app/video/gcc-2b27e004-2e07-4bbb-bf70-674475c7cbc2</a:t>
            </a:r>
          </a:p>
        </p:txBody>
      </p:sp>
      <p:sp>
        <p:nvSpPr>
          <p:cNvPr id="5" name="TextBox 4"/>
          <p:cNvSpPr txBox="1"/>
          <p:nvPr/>
        </p:nvSpPr>
        <p:spPr>
          <a:xfrm>
            <a:off x="998392" y="2885121"/>
            <a:ext cx="5043947" cy="369332"/>
          </a:xfrm>
          <a:prstGeom prst="rect">
            <a:avLst/>
          </a:prstGeom>
          <a:noFill/>
        </p:spPr>
        <p:txBody>
          <a:bodyPr wrap="square" rtlCol="0">
            <a:spAutoFit/>
          </a:bodyPr>
          <a:lstStyle/>
          <a:p>
            <a:r>
              <a:rPr lang="en-US" dirty="0" smtClean="0">
                <a:solidFill>
                  <a:schemeClr val="bg1"/>
                </a:solidFill>
              </a:rPr>
              <a:t>Copy URL into browser to play intro video</a:t>
            </a:r>
            <a:endParaRPr lang="en-US" dirty="0">
              <a:solidFill>
                <a:schemeClr val="bg1"/>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011" y="194747"/>
            <a:ext cx="2517337" cy="2517337"/>
          </a:xfrm>
          <a:prstGeom prst="rect">
            <a:avLst/>
          </a:prstGeom>
        </p:spPr>
      </p:pic>
    </p:spTree>
    <p:extLst>
      <p:ext uri="{BB962C8B-B14F-4D97-AF65-F5344CB8AC3E}">
        <p14:creationId xmlns:p14="http://schemas.microsoft.com/office/powerpoint/2010/main" val="975758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06" y="1900"/>
            <a:ext cx="9147605" cy="4717222"/>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18" y="0"/>
            <a:ext cx="6106181" cy="4717222"/>
          </a:xfrm>
          <a:prstGeom prst="rect">
            <a:avLst/>
          </a:prstGeom>
        </p:spPr>
      </p:pic>
      <p:grpSp>
        <p:nvGrpSpPr>
          <p:cNvPr id="11" name="Group 10"/>
          <p:cNvGrpSpPr/>
          <p:nvPr/>
        </p:nvGrpSpPr>
        <p:grpSpPr>
          <a:xfrm>
            <a:off x="388550" y="2645428"/>
            <a:ext cx="4579648" cy="1768264"/>
            <a:chOff x="398170" y="3362546"/>
            <a:chExt cx="4579648" cy="812033"/>
          </a:xfrm>
        </p:grpSpPr>
        <p:sp>
          <p:nvSpPr>
            <p:cNvPr id="32" name="TextBox 31"/>
            <p:cNvSpPr txBox="1"/>
            <p:nvPr/>
          </p:nvSpPr>
          <p:spPr>
            <a:xfrm>
              <a:off x="2492989" y="3616740"/>
              <a:ext cx="2484829" cy="113071"/>
            </a:xfrm>
            <a:prstGeom prst="rect">
              <a:avLst/>
            </a:prstGeom>
            <a:noFill/>
          </p:spPr>
          <p:txBody>
            <a:bodyPr wrap="square" rtlCol="0">
              <a:spAutoFit/>
            </a:bodyPr>
            <a:lstStyle/>
            <a:p>
              <a:r>
                <a:rPr lang="en-US" sz="1000" b="1" dirty="0" smtClean="0">
                  <a:solidFill>
                    <a:schemeClr val="accent2">
                      <a:lumMod val="60000"/>
                      <a:lumOff val="40000"/>
                    </a:schemeClr>
                  </a:solidFill>
                </a:rPr>
                <a:t>LEADERSHIP DEVELOPMENT</a:t>
              </a:r>
              <a:endParaRPr lang="en-US" sz="1000" b="1" dirty="0">
                <a:solidFill>
                  <a:schemeClr val="accent2">
                    <a:lumMod val="60000"/>
                    <a:lumOff val="40000"/>
                  </a:schemeClr>
                </a:solidFill>
              </a:endParaRPr>
            </a:p>
          </p:txBody>
        </p:sp>
        <p:sp>
          <p:nvSpPr>
            <p:cNvPr id="7" name="TextBox 6"/>
            <p:cNvSpPr txBox="1"/>
            <p:nvPr/>
          </p:nvSpPr>
          <p:spPr>
            <a:xfrm>
              <a:off x="398170" y="3362546"/>
              <a:ext cx="1598321" cy="234000"/>
            </a:xfrm>
            <a:prstGeom prst="snip1Rect">
              <a:avLst/>
            </a:prstGeom>
            <a:noFill/>
          </p:spPr>
          <p:txBody>
            <a:bodyPr wrap="square" rtlCol="0" anchor="ctr">
              <a:noAutofit/>
            </a:bodyPr>
            <a:lstStyle/>
            <a:p>
              <a:r>
                <a:rPr lang="en-US" sz="1000" b="1" dirty="0" smtClean="0">
                  <a:solidFill>
                    <a:srgbClr val="0070C0"/>
                  </a:solidFill>
                </a:rPr>
                <a:t>CAMPUS HIRE</a:t>
              </a:r>
              <a:endParaRPr lang="en-US" sz="1000" b="1" dirty="0">
                <a:solidFill>
                  <a:srgbClr val="0070C0"/>
                </a:solidFill>
              </a:endParaRPr>
            </a:p>
          </p:txBody>
        </p:sp>
        <p:sp>
          <p:nvSpPr>
            <p:cNvPr id="8" name="TextBox 7"/>
            <p:cNvSpPr txBox="1"/>
            <p:nvPr/>
          </p:nvSpPr>
          <p:spPr>
            <a:xfrm>
              <a:off x="398170" y="3549809"/>
              <a:ext cx="2008258" cy="234000"/>
            </a:xfrm>
            <a:prstGeom prst="snip1Rect">
              <a:avLst/>
            </a:prstGeom>
            <a:noFill/>
          </p:spPr>
          <p:txBody>
            <a:bodyPr wrap="square" rtlCol="0" anchor="ctr">
              <a:noAutofit/>
            </a:bodyPr>
            <a:lstStyle/>
            <a:p>
              <a:r>
                <a:rPr lang="en-US" sz="1000" b="1" dirty="0" smtClean="0">
                  <a:solidFill>
                    <a:srgbClr val="92D050"/>
                  </a:solidFill>
                </a:rPr>
                <a:t>YEAR 1 LEARNING</a:t>
              </a:r>
              <a:endParaRPr lang="en-US" sz="1000" b="1" dirty="0">
                <a:solidFill>
                  <a:srgbClr val="92D050"/>
                </a:solidFill>
              </a:endParaRPr>
            </a:p>
          </p:txBody>
        </p:sp>
        <p:sp>
          <p:nvSpPr>
            <p:cNvPr id="16" name="TextBox 15"/>
            <p:cNvSpPr txBox="1"/>
            <p:nvPr/>
          </p:nvSpPr>
          <p:spPr>
            <a:xfrm>
              <a:off x="2480261" y="3802806"/>
              <a:ext cx="2367673" cy="150251"/>
            </a:xfrm>
            <a:prstGeom prst="snip1Rect">
              <a:avLst>
                <a:gd name="adj" fmla="val 50000"/>
              </a:avLst>
            </a:prstGeom>
            <a:noFill/>
          </p:spPr>
          <p:txBody>
            <a:bodyPr wrap="square" rtlCol="0" anchor="ctr">
              <a:spAutoFit/>
            </a:bodyPr>
            <a:lstStyle/>
            <a:p>
              <a:r>
                <a:rPr lang="en-US" sz="1000" b="1" dirty="0" smtClean="0">
                  <a:solidFill>
                    <a:schemeClr val="accent6"/>
                  </a:solidFill>
                </a:rPr>
                <a:t>MERGERS &amp; ACQUISITIONS</a:t>
              </a:r>
              <a:endParaRPr lang="en-US" sz="1000" b="1" dirty="0">
                <a:solidFill>
                  <a:schemeClr val="accent6"/>
                </a:solidFill>
              </a:endParaRPr>
            </a:p>
          </p:txBody>
        </p:sp>
        <p:sp>
          <p:nvSpPr>
            <p:cNvPr id="60" name="TextBox 59"/>
            <p:cNvSpPr txBox="1"/>
            <p:nvPr/>
          </p:nvSpPr>
          <p:spPr>
            <a:xfrm>
              <a:off x="398170" y="3802806"/>
              <a:ext cx="2438179" cy="183741"/>
            </a:xfrm>
            <a:prstGeom prst="rect">
              <a:avLst/>
            </a:prstGeom>
            <a:noFill/>
          </p:spPr>
          <p:txBody>
            <a:bodyPr wrap="square" rtlCol="0">
              <a:spAutoFit/>
            </a:bodyPr>
            <a:lstStyle/>
            <a:p>
              <a:r>
                <a:rPr lang="en-US" sz="1000" b="1" dirty="0" smtClean="0">
                  <a:solidFill>
                    <a:srgbClr val="00ADE8"/>
                  </a:solidFill>
                </a:rPr>
                <a:t>COGNIZANT CAREER ARCHITECTURE</a:t>
              </a:r>
              <a:endParaRPr lang="en-IN" sz="1000" b="1" dirty="0">
                <a:solidFill>
                  <a:srgbClr val="00ADE8"/>
                </a:solidFill>
              </a:endParaRPr>
            </a:p>
          </p:txBody>
        </p:sp>
        <p:sp>
          <p:nvSpPr>
            <p:cNvPr id="61" name="TextBox 60"/>
            <p:cNvSpPr txBox="1"/>
            <p:nvPr/>
          </p:nvSpPr>
          <p:spPr>
            <a:xfrm>
              <a:off x="398170" y="4051666"/>
              <a:ext cx="2008258" cy="122913"/>
            </a:xfrm>
            <a:prstGeom prst="snip1Rect">
              <a:avLst/>
            </a:prstGeom>
            <a:noFill/>
          </p:spPr>
          <p:txBody>
            <a:bodyPr wrap="square" rtlCol="0" anchor="ctr">
              <a:spAutoFit/>
            </a:bodyPr>
            <a:lstStyle/>
            <a:p>
              <a:r>
                <a:rPr lang="en-US" sz="1000" b="1" dirty="0" smtClean="0">
                  <a:solidFill>
                    <a:srgbClr val="FFC000"/>
                  </a:solidFill>
                </a:rPr>
                <a:t>ONBOARDING LATERAL</a:t>
              </a:r>
              <a:endParaRPr lang="en-US" sz="1000" b="1" dirty="0">
                <a:solidFill>
                  <a:srgbClr val="FFC000"/>
                </a:solidFill>
              </a:endParaRPr>
            </a:p>
          </p:txBody>
        </p:sp>
        <p:sp>
          <p:nvSpPr>
            <p:cNvPr id="62" name="TextBox 61"/>
            <p:cNvSpPr txBox="1"/>
            <p:nvPr/>
          </p:nvSpPr>
          <p:spPr>
            <a:xfrm>
              <a:off x="2480261" y="3371982"/>
              <a:ext cx="1642067" cy="216747"/>
            </a:xfrm>
            <a:prstGeom prst="snip1Rect">
              <a:avLst/>
            </a:prstGeom>
            <a:noFill/>
          </p:spPr>
          <p:txBody>
            <a:bodyPr wrap="square" rtlCol="0" anchor="ctr">
              <a:noAutofit/>
            </a:bodyPr>
            <a:lstStyle/>
            <a:p>
              <a:r>
                <a:rPr lang="en-US" sz="1000" b="1" dirty="0" smtClean="0">
                  <a:solidFill>
                    <a:schemeClr val="bg1"/>
                  </a:solidFill>
                </a:rPr>
                <a:t>SKILLING </a:t>
              </a:r>
              <a:endParaRPr lang="en-US" sz="1000" b="1" dirty="0">
                <a:solidFill>
                  <a:schemeClr val="bg1"/>
                </a:solidFill>
              </a:endParaRPr>
            </a:p>
          </p:txBody>
        </p:sp>
        <p:sp>
          <p:nvSpPr>
            <p:cNvPr id="51" name="TextBox 50"/>
            <p:cNvSpPr txBox="1"/>
            <p:nvPr/>
          </p:nvSpPr>
          <p:spPr>
            <a:xfrm>
              <a:off x="2480261" y="4051666"/>
              <a:ext cx="1870874" cy="122913"/>
            </a:xfrm>
            <a:prstGeom prst="snip1Rect">
              <a:avLst/>
            </a:prstGeom>
            <a:noFill/>
          </p:spPr>
          <p:txBody>
            <a:bodyPr wrap="square" rtlCol="0" anchor="ctr">
              <a:spAutoFit/>
            </a:bodyPr>
            <a:lstStyle/>
            <a:p>
              <a:r>
                <a:rPr lang="en-US" sz="1000" b="1" dirty="0" smtClean="0">
                  <a:solidFill>
                    <a:srgbClr val="92D050"/>
                  </a:solidFill>
                </a:rPr>
                <a:t>SALES EXCELLENCE</a:t>
              </a:r>
              <a:endParaRPr lang="en-US" sz="1000" b="1" dirty="0">
                <a:solidFill>
                  <a:srgbClr val="92D050"/>
                </a:solidFill>
              </a:endParaRPr>
            </a:p>
          </p:txBody>
        </p:sp>
      </p:gr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02" y="276933"/>
            <a:ext cx="1432643" cy="880993"/>
          </a:xfrm>
          <a:prstGeom prst="rect">
            <a:avLst/>
          </a:prstGeom>
        </p:spPr>
      </p:pic>
      <p:cxnSp>
        <p:nvCxnSpPr>
          <p:cNvPr id="13" name="Straight Connector 12"/>
          <p:cNvCxnSpPr/>
          <p:nvPr/>
        </p:nvCxnSpPr>
        <p:spPr>
          <a:xfrm flipH="1">
            <a:off x="2272546" y="2840477"/>
            <a:ext cx="3726" cy="1501547"/>
          </a:xfrm>
          <a:prstGeom prst="line">
            <a:avLst/>
          </a:prstGeom>
          <a:ln>
            <a:gradFill>
              <a:gsLst>
                <a:gs pos="0">
                  <a:srgbClr val="00ADE8"/>
                </a:gs>
                <a:gs pos="100000">
                  <a:srgbClr val="34B44B"/>
                </a:gs>
              </a:gsLst>
              <a:lin ang="5400000" scaled="0"/>
            </a:gra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76103" y="1932186"/>
            <a:ext cx="4047259" cy="523220"/>
          </a:xfrm>
          <a:prstGeom prst="rect">
            <a:avLst/>
          </a:prstGeom>
          <a:gradFill flip="none" rotWithShape="1">
            <a:gsLst>
              <a:gs pos="0">
                <a:srgbClr val="00ADE8"/>
              </a:gs>
              <a:gs pos="100000">
                <a:srgbClr val="34B44B"/>
              </a:gs>
            </a:gsLst>
            <a:lin ang="0" scaled="0"/>
            <a:tileRect/>
          </a:gradFill>
        </p:spPr>
        <p:txBody>
          <a:bodyPr wrap="square" rtlCol="0">
            <a:spAutoFit/>
          </a:bodyPr>
          <a:lstStyle/>
          <a:p>
            <a:pPr algn="ctr"/>
            <a:r>
              <a:rPr lang="en-US" sz="2800" b="1" dirty="0" smtClean="0">
                <a:solidFill>
                  <a:schemeClr val="bg1"/>
                </a:solidFill>
              </a:rPr>
              <a:t>From ELT to ELT</a:t>
            </a:r>
            <a:endParaRPr lang="en-US" sz="2800" b="1" spc="600" dirty="0">
              <a:solidFill>
                <a:schemeClr val="bg1"/>
              </a:solidFill>
            </a:endParaRPr>
          </a:p>
        </p:txBody>
      </p:sp>
      <p:sp>
        <p:nvSpPr>
          <p:cNvPr id="17" name="TextBox 16"/>
          <p:cNvSpPr txBox="1"/>
          <p:nvPr/>
        </p:nvSpPr>
        <p:spPr>
          <a:xfrm>
            <a:off x="388550" y="1280066"/>
            <a:ext cx="4631896" cy="509553"/>
          </a:xfrm>
          <a:prstGeom prst="snip1Rect">
            <a:avLst/>
          </a:prstGeom>
          <a:noFill/>
        </p:spPr>
        <p:txBody>
          <a:bodyPr wrap="square" rtlCol="0" anchor="ctr">
            <a:noAutofit/>
          </a:bodyPr>
          <a:lstStyle/>
          <a:p>
            <a:r>
              <a:rPr lang="en-US" sz="1600" b="1" dirty="0" smtClean="0">
                <a:solidFill>
                  <a:schemeClr val="accent2"/>
                </a:solidFill>
              </a:rPr>
              <a:t>One Stop Portal for all Learning Needs</a:t>
            </a:r>
            <a:endParaRPr lang="en-US" sz="1600" b="1" dirty="0">
              <a:solidFill>
                <a:schemeClr val="accent2"/>
              </a:solidFill>
            </a:endParaRPr>
          </a:p>
        </p:txBody>
      </p:sp>
      <p:grpSp>
        <p:nvGrpSpPr>
          <p:cNvPr id="2" name="Group 1"/>
          <p:cNvGrpSpPr/>
          <p:nvPr/>
        </p:nvGrpSpPr>
        <p:grpSpPr>
          <a:xfrm>
            <a:off x="3383736" y="289714"/>
            <a:ext cx="3736257" cy="525146"/>
            <a:chOff x="3383736" y="289714"/>
            <a:chExt cx="3736257" cy="525146"/>
          </a:xfrm>
        </p:grpSpPr>
        <p:sp>
          <p:nvSpPr>
            <p:cNvPr id="18" name="TextBox 17"/>
            <p:cNvSpPr txBox="1"/>
            <p:nvPr/>
          </p:nvSpPr>
          <p:spPr>
            <a:xfrm>
              <a:off x="3470779" y="328939"/>
              <a:ext cx="3562169" cy="400110"/>
            </a:xfrm>
            <a:prstGeom prst="rect">
              <a:avLst/>
            </a:prstGeom>
            <a:noFill/>
          </p:spPr>
          <p:txBody>
            <a:bodyPr wrap="square" rtlCol="0">
              <a:spAutoFit/>
            </a:bodyPr>
            <a:lstStyle/>
            <a:p>
              <a:pPr algn="ctr"/>
              <a:r>
                <a:rPr lang="en-US" sz="2000" b="1" dirty="0" smtClean="0">
                  <a:solidFill>
                    <a:schemeClr val="bg1"/>
                  </a:solidFill>
                </a:rPr>
                <a:t>Go-Live: 16th </a:t>
              </a:r>
              <a:r>
                <a:rPr lang="en-US" sz="2000" b="1" dirty="0">
                  <a:solidFill>
                    <a:schemeClr val="bg1"/>
                  </a:solidFill>
                </a:rPr>
                <a:t>January, 2018</a:t>
              </a:r>
            </a:p>
          </p:txBody>
        </p:sp>
        <p:sp>
          <p:nvSpPr>
            <p:cNvPr id="19" name="Rectangle 18"/>
            <p:cNvSpPr/>
            <p:nvPr/>
          </p:nvSpPr>
          <p:spPr>
            <a:xfrm>
              <a:off x="3383736" y="289714"/>
              <a:ext cx="3736257" cy="525146"/>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spTree>
    <p:extLst>
      <p:ext uri="{BB962C8B-B14F-4D97-AF65-F5344CB8AC3E}">
        <p14:creationId xmlns:p14="http://schemas.microsoft.com/office/powerpoint/2010/main" val="1497199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8801"/>
          <a:stretch/>
        </p:blipFill>
        <p:spPr bwMode="auto">
          <a:xfrm>
            <a:off x="6038542" y="2482918"/>
            <a:ext cx="3107246" cy="133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flipH="1">
            <a:off x="-6914" y="3819898"/>
            <a:ext cx="9150914" cy="57526"/>
          </a:xfrm>
          <a:prstGeom prst="rect">
            <a:avLst/>
          </a:prstGeom>
          <a:gradFill>
            <a:gsLst>
              <a:gs pos="0">
                <a:srgbClr val="00ADE8"/>
              </a:gs>
              <a:gs pos="100000">
                <a:srgbClr val="34B44B"/>
              </a:gs>
            </a:gsLst>
            <a:lin ang="4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914" y="3865874"/>
            <a:ext cx="9150914" cy="847640"/>
          </a:xfrm>
          <a:prstGeom prst="rect">
            <a:avLst/>
          </a:prstGeom>
          <a:solidFill>
            <a:srgbClr val="000000">
              <a:alpha val="1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t="7534" b="5420"/>
          <a:stretch/>
        </p:blipFill>
        <p:spPr>
          <a:xfrm>
            <a:off x="2944929" y="817732"/>
            <a:ext cx="5477597" cy="2680683"/>
          </a:xfrm>
          <a:prstGeom prst="rect">
            <a:avLst/>
          </a:prstGeom>
        </p:spPr>
      </p:pic>
      <p:sp>
        <p:nvSpPr>
          <p:cNvPr id="2" name="Slide Number Placeholder 1"/>
          <p:cNvSpPr>
            <a:spLocks noGrp="1"/>
          </p:cNvSpPr>
          <p:nvPr>
            <p:ph type="sldNum" sz="quarter" idx="12"/>
          </p:nvPr>
        </p:nvSpPr>
        <p:spPr/>
        <p:txBody>
          <a:bodyPr/>
          <a:lstStyle/>
          <a:p>
            <a:fld id="{B32AB80A-78BA-6B42-BA0D-B44ACF890F5A}" type="slidenum">
              <a:rPr lang="en-US" smtClean="0"/>
              <a:t>4</a:t>
            </a:fld>
            <a:endParaRPr lang="en-US" dirty="0"/>
          </a:p>
        </p:txBody>
      </p:sp>
      <p:sp>
        <p:nvSpPr>
          <p:cNvPr id="32" name="TextBox 31"/>
          <p:cNvSpPr txBox="1"/>
          <p:nvPr/>
        </p:nvSpPr>
        <p:spPr>
          <a:xfrm>
            <a:off x="243108" y="4146554"/>
            <a:ext cx="1121047" cy="507831"/>
          </a:xfrm>
          <a:prstGeom prst="rect">
            <a:avLst/>
          </a:prstGeom>
          <a:noFill/>
        </p:spPr>
        <p:txBody>
          <a:bodyPr wrap="square" rtlCol="0">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Intuitive navigation and workflows</a:t>
            </a:r>
          </a:p>
        </p:txBody>
      </p:sp>
      <p:sp>
        <p:nvSpPr>
          <p:cNvPr id="33" name="TextBox 32"/>
          <p:cNvSpPr txBox="1"/>
          <p:nvPr/>
        </p:nvSpPr>
        <p:spPr>
          <a:xfrm>
            <a:off x="2396093" y="4146554"/>
            <a:ext cx="1829654" cy="507831"/>
          </a:xfrm>
          <a:prstGeom prst="rect">
            <a:avLst/>
          </a:prstGeom>
          <a:noFill/>
        </p:spPr>
        <p:txBody>
          <a:bodyPr wrap="square" rtlCol="0">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Enterprise </a:t>
            </a:r>
            <a:r>
              <a:rPr lang="en-US" sz="900" dirty="0" smtClean="0">
                <a:solidFill>
                  <a:schemeClr val="tx2"/>
                </a:solidFill>
                <a:latin typeface="+mj-lt"/>
                <a:ea typeface="Segoe UI" panose="020B0502040204020203" pitchFamily="34" charset="0"/>
                <a:cs typeface="Segoe UI" panose="020B0502040204020203" pitchFamily="34" charset="0"/>
              </a:rPr>
              <a:t>Search</a:t>
            </a:r>
            <a:endParaRPr lang="en-US" sz="900" dirty="0">
              <a:solidFill>
                <a:schemeClr val="tx2"/>
              </a:solidFill>
              <a:latin typeface="+mj-lt"/>
              <a:ea typeface="Segoe UI" panose="020B0502040204020203" pitchFamily="34" charset="0"/>
              <a:cs typeface="Segoe UI" panose="020B0502040204020203" pitchFamily="34" charset="0"/>
            </a:endParaRPr>
          </a:p>
          <a:p>
            <a:pPr algn="ctr"/>
            <a:r>
              <a:rPr lang="en-US" sz="900" dirty="0" smtClean="0">
                <a:solidFill>
                  <a:schemeClr val="tx2"/>
                </a:solidFill>
                <a:latin typeface="+mj-lt"/>
                <a:ea typeface="Segoe UI" panose="020B0502040204020203" pitchFamily="34" charset="0"/>
                <a:cs typeface="Segoe UI" panose="020B0502040204020203" pitchFamily="34" charset="0"/>
              </a:rPr>
              <a:t>Accessible</a:t>
            </a:r>
          </a:p>
          <a:p>
            <a:pPr algn="ctr"/>
            <a:r>
              <a:rPr lang="en-US" sz="900" dirty="0" smtClean="0">
                <a:solidFill>
                  <a:schemeClr val="tx2"/>
                </a:solidFill>
                <a:latin typeface="+mj-lt"/>
                <a:ea typeface="Segoe UI" panose="020B0502040204020203" pitchFamily="34" charset="0"/>
                <a:cs typeface="Segoe UI" panose="020B0502040204020203" pitchFamily="34" charset="0"/>
              </a:rPr>
              <a:t> </a:t>
            </a:r>
            <a:r>
              <a:rPr lang="en-US" sz="900" dirty="0">
                <a:solidFill>
                  <a:schemeClr val="tx2"/>
                </a:solidFill>
                <a:latin typeface="+mj-lt"/>
                <a:ea typeface="Segoe UI" panose="020B0502040204020203" pitchFamily="34" charset="0"/>
                <a:cs typeface="Segoe UI" panose="020B0502040204020203" pitchFamily="34" charset="0"/>
              </a:rPr>
              <a:t>anywhere</a:t>
            </a:r>
          </a:p>
        </p:txBody>
      </p:sp>
      <p:sp>
        <p:nvSpPr>
          <p:cNvPr id="34" name="Rectangle 33"/>
          <p:cNvSpPr/>
          <p:nvPr/>
        </p:nvSpPr>
        <p:spPr>
          <a:xfrm>
            <a:off x="1519800" y="4146554"/>
            <a:ext cx="1153501" cy="369332"/>
          </a:xfrm>
          <a:prstGeom prst="rect">
            <a:avLst/>
          </a:prstGeom>
        </p:spPr>
        <p:txBody>
          <a:bodyPr wrap="square">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Mobile and </a:t>
            </a:r>
            <a:r>
              <a:rPr lang="en-US" sz="900" dirty="0" smtClean="0">
                <a:solidFill>
                  <a:schemeClr val="tx2"/>
                </a:solidFill>
                <a:latin typeface="+mj-lt"/>
                <a:ea typeface="Segoe UI" panose="020B0502040204020203" pitchFamily="34" charset="0"/>
                <a:cs typeface="Segoe UI" panose="020B0502040204020203" pitchFamily="34" charset="0"/>
              </a:rPr>
              <a:t>Social </a:t>
            </a:r>
            <a:r>
              <a:rPr lang="en-US" sz="900" dirty="0">
                <a:solidFill>
                  <a:schemeClr val="tx2"/>
                </a:solidFill>
                <a:latin typeface="+mj-lt"/>
                <a:ea typeface="Segoe UI" panose="020B0502040204020203" pitchFamily="34" charset="0"/>
                <a:cs typeface="Segoe UI" panose="020B0502040204020203" pitchFamily="34" charset="0"/>
              </a:rPr>
              <a:t>capabilities</a:t>
            </a: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1638" y="3634623"/>
            <a:ext cx="459000" cy="459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5391" y="3634623"/>
            <a:ext cx="453700" cy="458915"/>
          </a:xfrm>
          <a:prstGeom prst="rect">
            <a:avLst/>
          </a:prstGeom>
        </p:spPr>
      </p:pic>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7885" y="3634623"/>
            <a:ext cx="459000" cy="459000"/>
          </a:xfrm>
          <a:prstGeom prst="rect">
            <a:avLst/>
          </a:prstGeom>
        </p:spPr>
      </p:pic>
      <p:sp>
        <p:nvSpPr>
          <p:cNvPr id="41" name="Rectangle 40"/>
          <p:cNvSpPr/>
          <p:nvPr/>
        </p:nvSpPr>
        <p:spPr>
          <a:xfrm>
            <a:off x="3654834" y="3990906"/>
            <a:ext cx="1757149" cy="646331"/>
          </a:xfrm>
          <a:prstGeom prst="rect">
            <a:avLst/>
          </a:prstGeom>
        </p:spPr>
        <p:txBody>
          <a:bodyPr wrap="square">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Single-click </a:t>
            </a:r>
            <a:endParaRPr lang="en-US" sz="900" dirty="0" smtClean="0">
              <a:solidFill>
                <a:schemeClr val="tx2"/>
              </a:solidFill>
              <a:latin typeface="+mj-lt"/>
              <a:ea typeface="Segoe UI" panose="020B0502040204020203" pitchFamily="34" charset="0"/>
              <a:cs typeface="Segoe UI" panose="020B0502040204020203" pitchFamily="34" charset="0"/>
            </a:endParaRPr>
          </a:p>
          <a:p>
            <a:pPr algn="ctr"/>
            <a:r>
              <a:rPr lang="en-US" sz="900" dirty="0" smtClean="0">
                <a:solidFill>
                  <a:schemeClr val="tx2"/>
                </a:solidFill>
                <a:latin typeface="+mj-lt"/>
                <a:ea typeface="Segoe UI" panose="020B0502040204020203" pitchFamily="34" charset="0"/>
                <a:cs typeface="Segoe UI" panose="020B0502040204020203" pitchFamily="34" charset="0"/>
              </a:rPr>
              <a:t>access </a:t>
            </a:r>
            <a:r>
              <a:rPr lang="en-US" sz="900" dirty="0">
                <a:solidFill>
                  <a:schemeClr val="tx2"/>
                </a:solidFill>
                <a:latin typeface="+mj-lt"/>
                <a:ea typeface="Segoe UI" panose="020B0502040204020203" pitchFamily="34" charset="0"/>
                <a:cs typeface="Segoe UI" panose="020B0502040204020203" pitchFamily="34" charset="0"/>
              </a:rPr>
              <a:t>to</a:t>
            </a:r>
          </a:p>
          <a:p>
            <a:pPr algn="ctr"/>
            <a:r>
              <a:rPr lang="en-US" sz="900" dirty="0">
                <a:solidFill>
                  <a:schemeClr val="tx2"/>
                </a:solidFill>
                <a:latin typeface="+mj-lt"/>
                <a:ea typeface="Segoe UI" panose="020B0502040204020203" pitchFamily="34" charset="0"/>
                <a:cs typeface="Segoe UI" panose="020B0502040204020203" pitchFamily="34" charset="0"/>
              </a:rPr>
              <a:t>information </a:t>
            </a:r>
            <a:endParaRPr lang="en-US" sz="900" dirty="0" smtClean="0">
              <a:solidFill>
                <a:schemeClr val="tx2"/>
              </a:solidFill>
              <a:latin typeface="+mj-lt"/>
              <a:ea typeface="Segoe UI" panose="020B0502040204020203" pitchFamily="34" charset="0"/>
              <a:cs typeface="Segoe UI" panose="020B0502040204020203" pitchFamily="34" charset="0"/>
            </a:endParaRPr>
          </a:p>
          <a:p>
            <a:pPr algn="ctr"/>
            <a:r>
              <a:rPr lang="en-US" sz="900" dirty="0" smtClean="0">
                <a:solidFill>
                  <a:schemeClr val="tx2"/>
                </a:solidFill>
                <a:latin typeface="+mj-lt"/>
                <a:ea typeface="Segoe UI" panose="020B0502040204020203" pitchFamily="34" charset="0"/>
                <a:cs typeface="Segoe UI" panose="020B0502040204020203" pitchFamily="34" charset="0"/>
              </a:rPr>
              <a:t>and </a:t>
            </a:r>
            <a:r>
              <a:rPr lang="en-US" sz="900" dirty="0">
                <a:solidFill>
                  <a:schemeClr val="tx2"/>
                </a:solidFill>
                <a:latin typeface="+mj-lt"/>
                <a:ea typeface="Segoe UI" panose="020B0502040204020203" pitchFamily="34" charset="0"/>
                <a:cs typeface="Segoe UI" panose="020B0502040204020203" pitchFamily="34" charset="0"/>
              </a:rPr>
              <a:t>actions</a:t>
            </a:r>
          </a:p>
        </p:txBody>
      </p:sp>
      <p:sp>
        <p:nvSpPr>
          <p:cNvPr id="42" name="TextBox 41"/>
          <p:cNvSpPr txBox="1"/>
          <p:nvPr/>
        </p:nvSpPr>
        <p:spPr>
          <a:xfrm>
            <a:off x="7676453" y="4146554"/>
            <a:ext cx="1105637" cy="369332"/>
          </a:xfrm>
          <a:prstGeom prst="rect">
            <a:avLst/>
          </a:prstGeom>
          <a:noFill/>
        </p:spPr>
        <p:txBody>
          <a:bodyPr wrap="square" rtlCol="0">
            <a:spAutoFit/>
          </a:bodyPr>
          <a:lstStyle/>
          <a:p>
            <a:pPr algn="ctr"/>
            <a:r>
              <a:rPr lang="en-IN" sz="900" dirty="0">
                <a:solidFill>
                  <a:schemeClr val="tx2"/>
                </a:solidFill>
                <a:latin typeface="+mj-lt"/>
                <a:ea typeface="Segoe UI" panose="020B0502040204020203" pitchFamily="34" charset="0"/>
                <a:cs typeface="Segoe UI" panose="020B0502040204020203" pitchFamily="34" charset="0"/>
              </a:rPr>
              <a:t>Multi </a:t>
            </a:r>
            <a:endParaRPr lang="en-IN" sz="900" dirty="0" smtClean="0">
              <a:solidFill>
                <a:schemeClr val="tx2"/>
              </a:solidFill>
              <a:latin typeface="+mj-lt"/>
              <a:ea typeface="Segoe UI" panose="020B0502040204020203" pitchFamily="34" charset="0"/>
              <a:cs typeface="Segoe UI" panose="020B0502040204020203" pitchFamily="34" charset="0"/>
            </a:endParaRPr>
          </a:p>
          <a:p>
            <a:pPr algn="ctr"/>
            <a:r>
              <a:rPr lang="en-IN" sz="900" dirty="0" smtClean="0">
                <a:solidFill>
                  <a:schemeClr val="tx2"/>
                </a:solidFill>
                <a:latin typeface="+mj-lt"/>
                <a:ea typeface="Segoe UI" panose="020B0502040204020203" pitchFamily="34" charset="0"/>
                <a:cs typeface="Segoe UI" panose="020B0502040204020203" pitchFamily="34" charset="0"/>
              </a:rPr>
              <a:t>Lingual</a:t>
            </a:r>
            <a:endParaRPr lang="en-US" sz="900" dirty="0">
              <a:solidFill>
                <a:schemeClr val="tx2"/>
              </a:solidFill>
              <a:latin typeface="+mj-lt"/>
              <a:ea typeface="Segoe UI" panose="020B0502040204020203" pitchFamily="34" charset="0"/>
              <a:cs typeface="Segoe UI" panose="020B0502040204020203" pitchFamily="34" charset="0"/>
            </a:endParaRPr>
          </a:p>
        </p:txBody>
      </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0131" y="3634623"/>
            <a:ext cx="457200" cy="462337"/>
          </a:xfrm>
          <a:prstGeom prst="rect">
            <a:avLst/>
          </a:prstGeom>
        </p:spPr>
      </p:pic>
      <p:sp>
        <p:nvSpPr>
          <p:cNvPr id="44" name="TextBox 43"/>
          <p:cNvSpPr txBox="1"/>
          <p:nvPr/>
        </p:nvSpPr>
        <p:spPr>
          <a:xfrm>
            <a:off x="6534573" y="4146554"/>
            <a:ext cx="964259" cy="369332"/>
          </a:xfrm>
          <a:prstGeom prst="rect">
            <a:avLst/>
          </a:prstGeom>
          <a:noFill/>
        </p:spPr>
        <p:txBody>
          <a:bodyPr wrap="square" rtlCol="0">
            <a:spAutoFit/>
          </a:bodyPr>
          <a:lstStyle/>
          <a:p>
            <a:pPr algn="ctr"/>
            <a:r>
              <a:rPr lang="en-IN" sz="900" dirty="0">
                <a:solidFill>
                  <a:schemeClr val="tx2"/>
                </a:solidFill>
                <a:latin typeface="+mj-lt"/>
                <a:ea typeface="Segoe UI" panose="020B0502040204020203" pitchFamily="34" charset="0"/>
                <a:cs typeface="Segoe UI" panose="020B0502040204020203" pitchFamily="34" charset="0"/>
              </a:rPr>
              <a:t>Seamless Integration</a:t>
            </a:r>
            <a:endParaRPr lang="en-US" sz="900" dirty="0">
              <a:solidFill>
                <a:schemeClr val="tx2"/>
              </a:solidFill>
              <a:latin typeface="+mj-lt"/>
              <a:ea typeface="Segoe UI" panose="020B0502040204020203" pitchFamily="34" charset="0"/>
              <a:cs typeface="Segoe UI" panose="020B0502040204020203" pitchFamily="34" charset="0"/>
            </a:endParaRPr>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9607" y="3634623"/>
            <a:ext cx="455771" cy="455771"/>
          </a:xfrm>
          <a:prstGeom prst="rect">
            <a:avLst/>
          </a:prstGeom>
        </p:spPr>
      </p:pic>
      <p:sp>
        <p:nvSpPr>
          <p:cNvPr id="46" name="Oval 45"/>
          <p:cNvSpPr/>
          <p:nvPr/>
        </p:nvSpPr>
        <p:spPr>
          <a:xfrm>
            <a:off x="505258" y="3569087"/>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7" name="Rectangle 46"/>
          <p:cNvSpPr/>
          <p:nvPr/>
        </p:nvSpPr>
        <p:spPr>
          <a:xfrm>
            <a:off x="5124781" y="4146554"/>
            <a:ext cx="1275185" cy="507831"/>
          </a:xfrm>
          <a:prstGeom prst="rect">
            <a:avLst/>
          </a:prstGeom>
        </p:spPr>
        <p:txBody>
          <a:bodyPr wrap="square">
            <a:spAutoFit/>
          </a:bodyPr>
          <a:lstStyle/>
          <a:p>
            <a:pPr algn="ctr"/>
            <a:r>
              <a:rPr lang="en-US" sz="900" dirty="0">
                <a:solidFill>
                  <a:schemeClr val="tx2"/>
                </a:solidFill>
                <a:latin typeface="+mj-lt"/>
                <a:ea typeface="Segoe UI" panose="020B0502040204020203" pitchFamily="34" charset="0"/>
                <a:cs typeface="Segoe UI" panose="020B0502040204020203" pitchFamily="34" charset="0"/>
              </a:rPr>
              <a:t>Robust </a:t>
            </a:r>
            <a:endParaRPr lang="en-US" sz="900" dirty="0" smtClean="0">
              <a:solidFill>
                <a:schemeClr val="tx2"/>
              </a:solidFill>
              <a:latin typeface="+mj-lt"/>
              <a:ea typeface="Segoe UI" panose="020B0502040204020203" pitchFamily="34" charset="0"/>
              <a:cs typeface="Segoe UI" panose="020B0502040204020203" pitchFamily="34" charset="0"/>
            </a:endParaRPr>
          </a:p>
          <a:p>
            <a:pPr algn="ctr"/>
            <a:r>
              <a:rPr lang="en-US" sz="900" dirty="0" smtClean="0">
                <a:solidFill>
                  <a:schemeClr val="tx2"/>
                </a:solidFill>
                <a:latin typeface="+mj-lt"/>
                <a:ea typeface="Segoe UI" panose="020B0502040204020203" pitchFamily="34" charset="0"/>
                <a:cs typeface="Segoe UI" panose="020B0502040204020203" pitchFamily="34" charset="0"/>
              </a:rPr>
              <a:t>reporting </a:t>
            </a:r>
          </a:p>
          <a:p>
            <a:pPr algn="ctr"/>
            <a:r>
              <a:rPr lang="en-US" sz="900" dirty="0" smtClean="0">
                <a:solidFill>
                  <a:schemeClr val="tx2"/>
                </a:solidFill>
                <a:latin typeface="+mj-lt"/>
                <a:ea typeface="Segoe UI" panose="020B0502040204020203" pitchFamily="34" charset="0"/>
                <a:cs typeface="Segoe UI" panose="020B0502040204020203" pitchFamily="34" charset="0"/>
              </a:rPr>
              <a:t>and </a:t>
            </a:r>
            <a:r>
              <a:rPr lang="en-US" sz="900" dirty="0">
                <a:solidFill>
                  <a:schemeClr val="tx2"/>
                </a:solidFill>
                <a:latin typeface="+mj-lt"/>
                <a:ea typeface="Segoe UI" panose="020B0502040204020203" pitchFamily="34" charset="0"/>
                <a:cs typeface="Segoe UI" panose="020B0502040204020203" pitchFamily="34" charset="0"/>
              </a:rPr>
              <a:t>analytics</a:t>
            </a:r>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03844" y="3634623"/>
            <a:ext cx="461010" cy="461010"/>
          </a:xfrm>
          <a:prstGeom prst="rect">
            <a:avLst/>
          </a:prstGeom>
        </p:spPr>
      </p:pic>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4131" y="3637960"/>
            <a:ext cx="459000" cy="459000"/>
          </a:xfrm>
          <a:prstGeom prst="rect">
            <a:avLst/>
          </a:prstGeom>
          <a:ln>
            <a:noFill/>
          </a:ln>
        </p:spPr>
      </p:pic>
      <p:sp>
        <p:nvSpPr>
          <p:cNvPr id="57" name="Oval 56"/>
          <p:cNvSpPr/>
          <p:nvPr/>
        </p:nvSpPr>
        <p:spPr>
          <a:xfrm>
            <a:off x="1739305" y="3576524"/>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4" name="Oval 63"/>
          <p:cNvSpPr/>
          <p:nvPr/>
        </p:nvSpPr>
        <p:spPr>
          <a:xfrm>
            <a:off x="2971800" y="3566237"/>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5" name="Oval 64"/>
          <p:cNvSpPr/>
          <p:nvPr/>
        </p:nvSpPr>
        <p:spPr>
          <a:xfrm>
            <a:off x="4202151" y="3566237"/>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6" name="Oval 65"/>
          <p:cNvSpPr/>
          <p:nvPr/>
        </p:nvSpPr>
        <p:spPr>
          <a:xfrm>
            <a:off x="5441796" y="3575531"/>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7" name="Oval 66"/>
          <p:cNvSpPr/>
          <p:nvPr/>
        </p:nvSpPr>
        <p:spPr>
          <a:xfrm>
            <a:off x="6662853" y="3577388"/>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8" name="Oval 67"/>
          <p:cNvSpPr/>
          <p:nvPr/>
        </p:nvSpPr>
        <p:spPr>
          <a:xfrm>
            <a:off x="7891347" y="3566237"/>
            <a:ext cx="596746" cy="596746"/>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5" name="Group 4"/>
          <p:cNvGrpSpPr/>
          <p:nvPr/>
        </p:nvGrpSpPr>
        <p:grpSpPr>
          <a:xfrm>
            <a:off x="346911" y="869221"/>
            <a:ext cx="2034487" cy="2542439"/>
            <a:chOff x="346911" y="869221"/>
            <a:chExt cx="2034487" cy="2542439"/>
          </a:xfrm>
        </p:grpSpPr>
        <p:grpSp>
          <p:nvGrpSpPr>
            <p:cNvPr id="30" name="Group 29"/>
            <p:cNvGrpSpPr/>
            <p:nvPr/>
          </p:nvGrpSpPr>
          <p:grpSpPr>
            <a:xfrm>
              <a:off x="346911" y="869221"/>
              <a:ext cx="2034487" cy="525146"/>
              <a:chOff x="955485" y="275751"/>
              <a:chExt cx="3565135" cy="973997"/>
            </a:xfrm>
          </p:grpSpPr>
          <p:sp>
            <p:nvSpPr>
              <p:cNvPr id="59" name="TextBox 58"/>
              <p:cNvSpPr txBox="1"/>
              <p:nvPr/>
            </p:nvSpPr>
            <p:spPr>
              <a:xfrm>
                <a:off x="1577240" y="374680"/>
                <a:ext cx="2321618" cy="856258"/>
              </a:xfrm>
              <a:prstGeom prst="rect">
                <a:avLst/>
              </a:prstGeom>
              <a:noFill/>
            </p:spPr>
            <p:txBody>
              <a:bodyPr wrap="square" rtlCol="0">
                <a:spAutoFit/>
              </a:bodyPr>
              <a:lstStyle/>
              <a:p>
                <a:pPr algn="ctr"/>
                <a:r>
                  <a:rPr lang="en-US" sz="1200" dirty="0">
                    <a:solidFill>
                      <a:schemeClr val="tx2"/>
                    </a:solidFill>
                  </a:rPr>
                  <a:t>Personalized Learning Paths</a:t>
                </a:r>
              </a:p>
            </p:txBody>
          </p:sp>
          <p:sp>
            <p:nvSpPr>
              <p:cNvPr id="60" name="Rectangle 59"/>
              <p:cNvSpPr/>
              <p:nvPr/>
            </p:nvSpPr>
            <p:spPr>
              <a:xfrm>
                <a:off x="955485" y="275751"/>
                <a:ext cx="3565135" cy="973997"/>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grpSp>
          <p:nvGrpSpPr>
            <p:cNvPr id="31" name="Group 30"/>
            <p:cNvGrpSpPr/>
            <p:nvPr/>
          </p:nvGrpSpPr>
          <p:grpSpPr>
            <a:xfrm>
              <a:off x="346911" y="2214084"/>
              <a:ext cx="2034485" cy="525146"/>
              <a:chOff x="955485" y="1603954"/>
              <a:chExt cx="3565132" cy="973998"/>
            </a:xfrm>
          </p:grpSpPr>
          <p:sp>
            <p:nvSpPr>
              <p:cNvPr id="55" name="TextBox 54"/>
              <p:cNvSpPr txBox="1"/>
              <p:nvPr/>
            </p:nvSpPr>
            <p:spPr>
              <a:xfrm>
                <a:off x="1418723" y="1863932"/>
                <a:ext cx="2700995" cy="452766"/>
              </a:xfrm>
              <a:prstGeom prst="rect">
                <a:avLst/>
              </a:prstGeom>
              <a:noFill/>
            </p:spPr>
            <p:txBody>
              <a:bodyPr wrap="square" rtlCol="0">
                <a:spAutoFit/>
              </a:bodyPr>
              <a:lstStyle/>
              <a:p>
                <a:pPr algn="ctr"/>
                <a:r>
                  <a:rPr lang="en-US" sz="1200" dirty="0" smtClean="0">
                    <a:solidFill>
                      <a:schemeClr val="tx2"/>
                    </a:solidFill>
                  </a:rPr>
                  <a:t>Cloud Deployed</a:t>
                </a:r>
                <a:endParaRPr lang="en-US" sz="1200" dirty="0">
                  <a:solidFill>
                    <a:schemeClr val="tx2"/>
                  </a:solidFill>
                </a:endParaRPr>
              </a:p>
            </p:txBody>
          </p:sp>
          <p:sp>
            <p:nvSpPr>
              <p:cNvPr id="58" name="Rectangle 57"/>
              <p:cNvSpPr/>
              <p:nvPr/>
            </p:nvSpPr>
            <p:spPr>
              <a:xfrm>
                <a:off x="955485" y="1603954"/>
                <a:ext cx="3565132" cy="973998"/>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grpSp>
          <p:nvGrpSpPr>
            <p:cNvPr id="35" name="Group 34"/>
            <p:cNvGrpSpPr/>
            <p:nvPr/>
          </p:nvGrpSpPr>
          <p:grpSpPr>
            <a:xfrm>
              <a:off x="346911" y="1541652"/>
              <a:ext cx="2034485" cy="525147"/>
              <a:chOff x="4609662" y="2628310"/>
              <a:chExt cx="3565132" cy="973999"/>
            </a:xfrm>
          </p:grpSpPr>
          <p:sp>
            <p:nvSpPr>
              <p:cNvPr id="52" name="TextBox 51"/>
              <p:cNvSpPr txBox="1"/>
              <p:nvPr/>
            </p:nvSpPr>
            <p:spPr>
              <a:xfrm>
                <a:off x="4961371" y="2927220"/>
                <a:ext cx="2861714" cy="452766"/>
              </a:xfrm>
              <a:prstGeom prst="rect">
                <a:avLst/>
              </a:prstGeom>
              <a:noFill/>
            </p:spPr>
            <p:txBody>
              <a:bodyPr wrap="square" rtlCol="0">
                <a:spAutoFit/>
              </a:bodyPr>
              <a:lstStyle/>
              <a:p>
                <a:pPr algn="ctr"/>
                <a:r>
                  <a:rPr lang="en-US" sz="1200" dirty="0" smtClean="0">
                    <a:solidFill>
                      <a:schemeClr val="tx2"/>
                    </a:solidFill>
                  </a:rPr>
                  <a:t>Learner Dashboard</a:t>
                </a:r>
                <a:endParaRPr lang="en-US" sz="1200" dirty="0">
                  <a:solidFill>
                    <a:schemeClr val="tx2"/>
                  </a:solidFill>
                </a:endParaRPr>
              </a:p>
            </p:txBody>
          </p:sp>
          <p:sp>
            <p:nvSpPr>
              <p:cNvPr id="53" name="Rectangle 52"/>
              <p:cNvSpPr/>
              <p:nvPr/>
            </p:nvSpPr>
            <p:spPr>
              <a:xfrm>
                <a:off x="4609662" y="2628310"/>
                <a:ext cx="3565132" cy="973999"/>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grpSp>
          <p:nvGrpSpPr>
            <p:cNvPr id="37" name="Group 36"/>
            <p:cNvGrpSpPr/>
            <p:nvPr/>
          </p:nvGrpSpPr>
          <p:grpSpPr>
            <a:xfrm>
              <a:off x="346911" y="2886514"/>
              <a:ext cx="2034485" cy="525146"/>
              <a:chOff x="4633636" y="4203918"/>
              <a:chExt cx="3565132" cy="973997"/>
            </a:xfrm>
          </p:grpSpPr>
          <p:sp>
            <p:nvSpPr>
              <p:cNvPr id="50" name="TextBox 49"/>
              <p:cNvSpPr txBox="1"/>
              <p:nvPr/>
            </p:nvSpPr>
            <p:spPr>
              <a:xfrm>
                <a:off x="5007829" y="4292157"/>
                <a:ext cx="2861714" cy="754611"/>
              </a:xfrm>
              <a:prstGeom prst="rect">
                <a:avLst/>
              </a:prstGeom>
              <a:noFill/>
            </p:spPr>
            <p:txBody>
              <a:bodyPr wrap="square" rtlCol="0">
                <a:spAutoFit/>
              </a:bodyPr>
              <a:lstStyle/>
              <a:p>
                <a:pPr algn="ctr"/>
                <a:r>
                  <a:rPr lang="en-US" sz="1200" dirty="0">
                    <a:solidFill>
                      <a:schemeClr val="tx2"/>
                    </a:solidFill>
                  </a:rPr>
                  <a:t>Collaborative Learning Ecosystem</a:t>
                </a:r>
              </a:p>
            </p:txBody>
          </p:sp>
          <p:sp>
            <p:nvSpPr>
              <p:cNvPr id="51" name="Rectangle 50"/>
              <p:cNvSpPr/>
              <p:nvPr/>
            </p:nvSpPr>
            <p:spPr>
              <a:xfrm>
                <a:off x="4633636" y="4203918"/>
                <a:ext cx="3565132" cy="973997"/>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p>
            </p:txBody>
          </p:sp>
        </p:grpSp>
      </p:grpSp>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Here’s what </a:t>
            </a:r>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Cognizant </a:t>
            </a:r>
            <a:r>
              <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LEARN has to </a:t>
            </a:r>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offer</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114378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5</a:t>
            </a:fld>
            <a:endParaRPr lang="en-US" dirty="0"/>
          </a:p>
        </p:txBody>
      </p:sp>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What is Changin</a:t>
            </a:r>
            <a:r>
              <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g</a:t>
            </a:r>
          </a:p>
        </p:txBody>
      </p:sp>
      <p:sp>
        <p:nvSpPr>
          <p:cNvPr id="59" name="TextBox 58"/>
          <p:cNvSpPr txBox="1"/>
          <p:nvPr/>
        </p:nvSpPr>
        <p:spPr>
          <a:xfrm>
            <a:off x="580060" y="1084778"/>
            <a:ext cx="2327524" cy="461665"/>
          </a:xfrm>
          <a:prstGeom prst="rect">
            <a:avLst/>
          </a:prstGeom>
          <a:noFill/>
        </p:spPr>
        <p:txBody>
          <a:bodyPr wrap="square" rtlCol="0">
            <a:spAutoFit/>
          </a:bodyPr>
          <a:lstStyle/>
          <a:p>
            <a:r>
              <a:rPr lang="en-US" sz="1200" dirty="0">
                <a:solidFill>
                  <a:schemeClr val="tx2"/>
                </a:solidFill>
              </a:rPr>
              <a:t>One </a:t>
            </a:r>
            <a:r>
              <a:rPr lang="en-US" sz="1200" dirty="0" smtClean="0">
                <a:solidFill>
                  <a:schemeClr val="tx2"/>
                </a:solidFill>
              </a:rPr>
              <a:t>stop </a:t>
            </a:r>
            <a:r>
              <a:rPr lang="en-US" sz="1200" dirty="0">
                <a:solidFill>
                  <a:schemeClr val="tx2"/>
                </a:solidFill>
              </a:rPr>
              <a:t>p</a:t>
            </a:r>
            <a:r>
              <a:rPr lang="en-US" sz="1200" dirty="0" smtClean="0">
                <a:solidFill>
                  <a:schemeClr val="tx2"/>
                </a:solidFill>
              </a:rPr>
              <a:t>ortal </a:t>
            </a:r>
            <a:r>
              <a:rPr lang="en-US" sz="1200" dirty="0">
                <a:solidFill>
                  <a:schemeClr val="tx2"/>
                </a:solidFill>
              </a:rPr>
              <a:t>for all l</a:t>
            </a:r>
            <a:r>
              <a:rPr lang="en-US" sz="1200" dirty="0" smtClean="0">
                <a:solidFill>
                  <a:schemeClr val="tx2"/>
                </a:solidFill>
              </a:rPr>
              <a:t>earning </a:t>
            </a:r>
            <a:r>
              <a:rPr lang="en-US" sz="1200" dirty="0">
                <a:solidFill>
                  <a:schemeClr val="tx2"/>
                </a:solidFill>
              </a:rPr>
              <a:t>n</a:t>
            </a:r>
            <a:r>
              <a:rPr lang="en-US" sz="1200" dirty="0" smtClean="0">
                <a:solidFill>
                  <a:schemeClr val="tx2"/>
                </a:solidFill>
              </a:rPr>
              <a:t>eeds</a:t>
            </a:r>
            <a:endParaRPr lang="en-US" sz="1200" dirty="0">
              <a:solidFill>
                <a:schemeClr val="tx2"/>
              </a:solidFill>
            </a:endParaRPr>
          </a:p>
        </p:txBody>
      </p:sp>
      <p:sp>
        <p:nvSpPr>
          <p:cNvPr id="60" name="Rectangle 59"/>
          <p:cNvSpPr/>
          <p:nvPr/>
        </p:nvSpPr>
        <p:spPr>
          <a:xfrm>
            <a:off x="400683" y="1053038"/>
            <a:ext cx="2589097" cy="525146"/>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solidFill>
                <a:schemeClr val="tx2"/>
              </a:solidFill>
            </a:endParaRPr>
          </a:p>
        </p:txBody>
      </p:sp>
      <p:sp>
        <p:nvSpPr>
          <p:cNvPr id="55" name="TextBox 54"/>
          <p:cNvSpPr txBox="1"/>
          <p:nvPr/>
        </p:nvSpPr>
        <p:spPr>
          <a:xfrm>
            <a:off x="580059" y="2440791"/>
            <a:ext cx="2563827" cy="461665"/>
          </a:xfrm>
          <a:prstGeom prst="rect">
            <a:avLst/>
          </a:prstGeom>
          <a:noFill/>
        </p:spPr>
        <p:txBody>
          <a:bodyPr wrap="square" rtlCol="0">
            <a:spAutoFit/>
          </a:bodyPr>
          <a:lstStyle/>
          <a:p>
            <a:r>
              <a:rPr lang="en-US" sz="1200" dirty="0" smtClean="0">
                <a:solidFill>
                  <a:schemeClr val="tx2"/>
                </a:solidFill>
              </a:rPr>
              <a:t>Tighter controls on WebEx sessions pre-registration</a:t>
            </a:r>
            <a:endParaRPr lang="en-US" sz="1200" dirty="0">
              <a:solidFill>
                <a:schemeClr val="tx2"/>
              </a:solidFill>
            </a:endParaRPr>
          </a:p>
        </p:txBody>
      </p:sp>
      <p:sp>
        <p:nvSpPr>
          <p:cNvPr id="52" name="TextBox 51"/>
          <p:cNvSpPr txBox="1"/>
          <p:nvPr/>
        </p:nvSpPr>
        <p:spPr>
          <a:xfrm>
            <a:off x="580060" y="1769701"/>
            <a:ext cx="2327524" cy="461665"/>
          </a:xfrm>
          <a:prstGeom prst="rect">
            <a:avLst/>
          </a:prstGeom>
          <a:noFill/>
        </p:spPr>
        <p:txBody>
          <a:bodyPr wrap="square" rtlCol="0">
            <a:spAutoFit/>
          </a:bodyPr>
          <a:lstStyle/>
          <a:p>
            <a:r>
              <a:rPr lang="en-US" sz="1200" dirty="0">
                <a:solidFill>
                  <a:schemeClr val="tx2"/>
                </a:solidFill>
              </a:rPr>
              <a:t>ELM, My Learning, </a:t>
            </a:r>
            <a:r>
              <a:rPr lang="en-US" sz="1200" dirty="0" smtClean="0">
                <a:solidFill>
                  <a:schemeClr val="tx2"/>
                </a:solidFill>
              </a:rPr>
              <a:t>Skill port , RDP app to be </a:t>
            </a:r>
            <a:r>
              <a:rPr lang="en-US" sz="1200" dirty="0">
                <a:solidFill>
                  <a:schemeClr val="tx2"/>
                </a:solidFill>
              </a:rPr>
              <a:t>s</a:t>
            </a:r>
            <a:r>
              <a:rPr lang="en-US" sz="1200" dirty="0" smtClean="0">
                <a:solidFill>
                  <a:schemeClr val="tx2"/>
                </a:solidFill>
              </a:rPr>
              <a:t>unset</a:t>
            </a:r>
            <a:endParaRPr lang="en-US" sz="1200" dirty="0">
              <a:solidFill>
                <a:schemeClr val="tx2"/>
              </a:solidFill>
            </a:endParaRPr>
          </a:p>
        </p:txBody>
      </p:sp>
      <p:sp>
        <p:nvSpPr>
          <p:cNvPr id="53" name="Rectangle 52"/>
          <p:cNvSpPr/>
          <p:nvPr/>
        </p:nvSpPr>
        <p:spPr>
          <a:xfrm>
            <a:off x="400683" y="1725469"/>
            <a:ext cx="2589094" cy="525147"/>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solidFill>
                <a:schemeClr val="tx2"/>
              </a:solidFill>
            </a:endParaRPr>
          </a:p>
        </p:txBody>
      </p:sp>
      <p:sp>
        <p:nvSpPr>
          <p:cNvPr id="50" name="TextBox 49"/>
          <p:cNvSpPr txBox="1"/>
          <p:nvPr/>
        </p:nvSpPr>
        <p:spPr>
          <a:xfrm>
            <a:off x="580060" y="3200098"/>
            <a:ext cx="2563827" cy="276999"/>
          </a:xfrm>
          <a:prstGeom prst="rect">
            <a:avLst/>
          </a:prstGeom>
          <a:noFill/>
        </p:spPr>
        <p:txBody>
          <a:bodyPr wrap="square" rtlCol="0">
            <a:spAutoFit/>
          </a:bodyPr>
          <a:lstStyle/>
          <a:p>
            <a:r>
              <a:rPr lang="en-US" sz="1200" dirty="0" smtClean="0">
                <a:solidFill>
                  <a:schemeClr val="tx2"/>
                </a:solidFill>
              </a:rPr>
              <a:t>User friendly list based UI</a:t>
            </a:r>
            <a:endParaRPr lang="en-US" sz="1200" dirty="0">
              <a:solidFill>
                <a:schemeClr val="tx2"/>
              </a:solidFill>
            </a:endParaRPr>
          </a:p>
        </p:txBody>
      </p:sp>
      <p:sp>
        <p:nvSpPr>
          <p:cNvPr id="51" name="Rectangle 50"/>
          <p:cNvSpPr/>
          <p:nvPr/>
        </p:nvSpPr>
        <p:spPr>
          <a:xfrm>
            <a:off x="400683" y="3070331"/>
            <a:ext cx="2589094" cy="525146"/>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solidFill>
                <a:schemeClr val="tx2"/>
              </a:solidFill>
            </a:endParaRPr>
          </a:p>
        </p:txBody>
      </p:sp>
      <p:sp>
        <p:nvSpPr>
          <p:cNvPr id="49" name="Rectangle 48"/>
          <p:cNvSpPr/>
          <p:nvPr/>
        </p:nvSpPr>
        <p:spPr>
          <a:xfrm>
            <a:off x="400683" y="2397901"/>
            <a:ext cx="2589094" cy="525146"/>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solidFill>
                <a:schemeClr val="tx2"/>
              </a:solidFill>
            </a:endParaRPr>
          </a:p>
        </p:txBody>
      </p:sp>
      <p:sp>
        <p:nvSpPr>
          <p:cNvPr id="71" name="TextBox 70"/>
          <p:cNvSpPr txBox="1"/>
          <p:nvPr/>
        </p:nvSpPr>
        <p:spPr>
          <a:xfrm>
            <a:off x="580059" y="3780676"/>
            <a:ext cx="2327525" cy="461665"/>
          </a:xfrm>
          <a:prstGeom prst="rect">
            <a:avLst/>
          </a:prstGeom>
          <a:noFill/>
        </p:spPr>
        <p:txBody>
          <a:bodyPr wrap="square" rtlCol="0">
            <a:spAutoFit/>
          </a:bodyPr>
          <a:lstStyle/>
          <a:p>
            <a:r>
              <a:rPr lang="en-US" sz="1200" dirty="0" smtClean="0">
                <a:solidFill>
                  <a:schemeClr val="tx2"/>
                </a:solidFill>
              </a:rPr>
              <a:t>RDP completion updates every 4 hours</a:t>
            </a:r>
            <a:endParaRPr lang="en-US" sz="1200" dirty="0">
              <a:solidFill>
                <a:schemeClr val="tx2"/>
              </a:solidFill>
            </a:endParaRPr>
          </a:p>
        </p:txBody>
      </p:sp>
      <p:sp>
        <p:nvSpPr>
          <p:cNvPr id="73" name="TextBox 72"/>
          <p:cNvSpPr txBox="1"/>
          <p:nvPr/>
        </p:nvSpPr>
        <p:spPr>
          <a:xfrm>
            <a:off x="3915313" y="1078501"/>
            <a:ext cx="2005336" cy="461665"/>
          </a:xfrm>
          <a:prstGeom prst="rect">
            <a:avLst/>
          </a:prstGeom>
          <a:noFill/>
        </p:spPr>
        <p:txBody>
          <a:bodyPr wrap="square" rtlCol="0">
            <a:spAutoFit/>
          </a:bodyPr>
          <a:lstStyle/>
          <a:p>
            <a:r>
              <a:rPr lang="en-US" sz="1200" dirty="0" smtClean="0">
                <a:solidFill>
                  <a:schemeClr val="tx2"/>
                </a:solidFill>
              </a:rPr>
              <a:t>Seamless integration with </a:t>
            </a:r>
            <a:r>
              <a:rPr lang="en-US" sz="1200" dirty="0" err="1" smtClean="0">
                <a:solidFill>
                  <a:schemeClr val="tx2"/>
                </a:solidFill>
              </a:rPr>
              <a:t>MyCareerApp</a:t>
            </a:r>
            <a:r>
              <a:rPr lang="en-US" sz="1200" dirty="0" smtClean="0">
                <a:solidFill>
                  <a:schemeClr val="tx2"/>
                </a:solidFill>
              </a:rPr>
              <a:t> and RDP</a:t>
            </a:r>
            <a:endParaRPr lang="en-US" sz="1200" dirty="0">
              <a:solidFill>
                <a:schemeClr val="tx2"/>
              </a:solidFill>
            </a:endParaRPr>
          </a:p>
        </p:txBody>
      </p:sp>
      <p:sp>
        <p:nvSpPr>
          <p:cNvPr id="75" name="TextBox 74"/>
          <p:cNvSpPr txBox="1"/>
          <p:nvPr/>
        </p:nvSpPr>
        <p:spPr>
          <a:xfrm>
            <a:off x="3907596" y="1746017"/>
            <a:ext cx="2005336" cy="461665"/>
          </a:xfrm>
          <a:prstGeom prst="rect">
            <a:avLst/>
          </a:prstGeom>
          <a:noFill/>
        </p:spPr>
        <p:txBody>
          <a:bodyPr wrap="square" rtlCol="0">
            <a:spAutoFit/>
          </a:bodyPr>
          <a:lstStyle/>
          <a:p>
            <a:r>
              <a:rPr lang="en-US" sz="1200" dirty="0" smtClean="0">
                <a:solidFill>
                  <a:schemeClr val="tx2"/>
                </a:solidFill>
              </a:rPr>
              <a:t>RDP </a:t>
            </a:r>
            <a:r>
              <a:rPr lang="en-US" sz="1200" dirty="0">
                <a:solidFill>
                  <a:schemeClr val="tx2"/>
                </a:solidFill>
              </a:rPr>
              <a:t>s</a:t>
            </a:r>
            <a:r>
              <a:rPr lang="en-US" sz="1200" dirty="0" smtClean="0">
                <a:solidFill>
                  <a:schemeClr val="tx2"/>
                </a:solidFill>
              </a:rPr>
              <a:t>ubmission </a:t>
            </a:r>
            <a:r>
              <a:rPr lang="en-US" sz="1200" dirty="0">
                <a:solidFill>
                  <a:schemeClr val="tx2"/>
                </a:solidFill>
              </a:rPr>
              <a:t>s</a:t>
            </a:r>
            <a:r>
              <a:rPr lang="en-US" sz="1200" dirty="0" smtClean="0">
                <a:solidFill>
                  <a:schemeClr val="tx2"/>
                </a:solidFill>
              </a:rPr>
              <a:t>tep no longer needed</a:t>
            </a:r>
            <a:endParaRPr lang="en-US" sz="1200" dirty="0">
              <a:solidFill>
                <a:schemeClr val="tx2"/>
              </a:solidFill>
            </a:endParaRPr>
          </a:p>
        </p:txBody>
      </p:sp>
      <p:sp>
        <p:nvSpPr>
          <p:cNvPr id="77" name="TextBox 76"/>
          <p:cNvSpPr txBox="1"/>
          <p:nvPr/>
        </p:nvSpPr>
        <p:spPr>
          <a:xfrm>
            <a:off x="3915313" y="2434557"/>
            <a:ext cx="2005336" cy="461665"/>
          </a:xfrm>
          <a:prstGeom prst="rect">
            <a:avLst/>
          </a:prstGeom>
          <a:noFill/>
        </p:spPr>
        <p:txBody>
          <a:bodyPr wrap="square" rtlCol="0">
            <a:spAutoFit/>
          </a:bodyPr>
          <a:lstStyle/>
          <a:p>
            <a:r>
              <a:rPr lang="en-US" sz="1200" dirty="0" smtClean="0">
                <a:solidFill>
                  <a:schemeClr val="tx2"/>
                </a:solidFill>
              </a:rPr>
              <a:t>BPS REC now available as RDP</a:t>
            </a:r>
            <a:endParaRPr lang="en-US" sz="1200" dirty="0">
              <a:solidFill>
                <a:schemeClr val="tx2"/>
              </a:solidFill>
            </a:endParaRPr>
          </a:p>
        </p:txBody>
      </p:sp>
      <p:sp>
        <p:nvSpPr>
          <p:cNvPr id="79" name="TextBox 78"/>
          <p:cNvSpPr txBox="1"/>
          <p:nvPr/>
        </p:nvSpPr>
        <p:spPr>
          <a:xfrm>
            <a:off x="3915313" y="3097490"/>
            <a:ext cx="2005336" cy="461665"/>
          </a:xfrm>
          <a:prstGeom prst="rect">
            <a:avLst/>
          </a:prstGeom>
          <a:noFill/>
        </p:spPr>
        <p:txBody>
          <a:bodyPr wrap="square" rtlCol="0">
            <a:spAutoFit/>
          </a:bodyPr>
          <a:lstStyle/>
          <a:p>
            <a:r>
              <a:rPr lang="en-US" sz="1200" dirty="0" smtClean="0">
                <a:solidFill>
                  <a:schemeClr val="tx2"/>
                </a:solidFill>
              </a:rPr>
              <a:t>Improved ease of access to instructor </a:t>
            </a:r>
            <a:r>
              <a:rPr lang="en-US" sz="1200" dirty="0">
                <a:solidFill>
                  <a:schemeClr val="tx2"/>
                </a:solidFill>
              </a:rPr>
              <a:t>f</a:t>
            </a:r>
            <a:r>
              <a:rPr lang="en-US" sz="1200" dirty="0" smtClean="0">
                <a:solidFill>
                  <a:schemeClr val="tx2"/>
                </a:solidFill>
              </a:rPr>
              <a:t>eedback</a:t>
            </a:r>
            <a:endParaRPr lang="en-US" sz="1200" dirty="0">
              <a:solidFill>
                <a:schemeClr val="tx2"/>
              </a:solidFill>
            </a:endParaRPr>
          </a:p>
        </p:txBody>
      </p:sp>
      <p:sp>
        <p:nvSpPr>
          <p:cNvPr id="33" name="Rectangle 32"/>
          <p:cNvSpPr/>
          <p:nvPr/>
        </p:nvSpPr>
        <p:spPr>
          <a:xfrm>
            <a:off x="401548" y="3749854"/>
            <a:ext cx="2589094" cy="525146"/>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solidFill>
                <a:schemeClr val="tx2"/>
              </a:solidFill>
            </a:endParaRPr>
          </a:p>
        </p:txBody>
      </p:sp>
      <p:sp>
        <p:nvSpPr>
          <p:cNvPr id="34" name="Rectangle 33"/>
          <p:cNvSpPr/>
          <p:nvPr/>
        </p:nvSpPr>
        <p:spPr>
          <a:xfrm>
            <a:off x="3702116" y="1046761"/>
            <a:ext cx="2589097" cy="525146"/>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solidFill>
                <a:schemeClr val="tx2"/>
              </a:solidFill>
            </a:endParaRPr>
          </a:p>
        </p:txBody>
      </p:sp>
      <p:sp>
        <p:nvSpPr>
          <p:cNvPr id="36" name="Rectangle 35"/>
          <p:cNvSpPr/>
          <p:nvPr/>
        </p:nvSpPr>
        <p:spPr>
          <a:xfrm>
            <a:off x="3702116" y="1719192"/>
            <a:ext cx="2589094" cy="525147"/>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solidFill>
                <a:schemeClr val="tx2"/>
              </a:solidFill>
            </a:endParaRPr>
          </a:p>
        </p:txBody>
      </p:sp>
      <p:sp>
        <p:nvSpPr>
          <p:cNvPr id="38" name="Rectangle 37"/>
          <p:cNvSpPr/>
          <p:nvPr/>
        </p:nvSpPr>
        <p:spPr>
          <a:xfrm>
            <a:off x="3702116" y="3064054"/>
            <a:ext cx="2589094" cy="525146"/>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solidFill>
                <a:schemeClr val="tx2"/>
              </a:solidFill>
            </a:endParaRPr>
          </a:p>
        </p:txBody>
      </p:sp>
      <p:sp>
        <p:nvSpPr>
          <p:cNvPr id="39" name="Rectangle 38"/>
          <p:cNvSpPr/>
          <p:nvPr/>
        </p:nvSpPr>
        <p:spPr>
          <a:xfrm>
            <a:off x="3702116" y="2391624"/>
            <a:ext cx="2589094" cy="525146"/>
          </a:xfrm>
          <a:prstGeom prst="rect">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200">
              <a:solidFill>
                <a:schemeClr val="tx2"/>
              </a:solidFill>
            </a:endParaRPr>
          </a:p>
        </p:txBody>
      </p:sp>
      <p:sp>
        <p:nvSpPr>
          <p:cNvPr id="41" name="Oval 40"/>
          <p:cNvSpPr/>
          <p:nvPr/>
        </p:nvSpPr>
        <p:spPr>
          <a:xfrm>
            <a:off x="193496" y="1121722"/>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1</a:t>
            </a:r>
            <a:endParaRPr lang="en-US" sz="1350" dirty="0"/>
          </a:p>
        </p:txBody>
      </p:sp>
      <p:sp>
        <p:nvSpPr>
          <p:cNvPr id="43" name="Oval 42"/>
          <p:cNvSpPr/>
          <p:nvPr/>
        </p:nvSpPr>
        <p:spPr>
          <a:xfrm>
            <a:off x="193496" y="1809750"/>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2</a:t>
            </a:r>
            <a:endParaRPr lang="en-US" sz="1350" dirty="0"/>
          </a:p>
        </p:txBody>
      </p:sp>
      <p:sp>
        <p:nvSpPr>
          <p:cNvPr id="44" name="Oval 43"/>
          <p:cNvSpPr/>
          <p:nvPr/>
        </p:nvSpPr>
        <p:spPr>
          <a:xfrm>
            <a:off x="193496" y="2485276"/>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3</a:t>
            </a:r>
            <a:endParaRPr lang="en-US" sz="1350" dirty="0"/>
          </a:p>
        </p:txBody>
      </p:sp>
      <p:sp>
        <p:nvSpPr>
          <p:cNvPr id="45" name="Oval 44"/>
          <p:cNvSpPr/>
          <p:nvPr/>
        </p:nvSpPr>
        <p:spPr>
          <a:xfrm>
            <a:off x="193496" y="3135972"/>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4</a:t>
            </a:r>
            <a:endParaRPr lang="en-US" sz="1350" dirty="0"/>
          </a:p>
        </p:txBody>
      </p:sp>
      <p:sp>
        <p:nvSpPr>
          <p:cNvPr id="46" name="Oval 45"/>
          <p:cNvSpPr/>
          <p:nvPr/>
        </p:nvSpPr>
        <p:spPr>
          <a:xfrm>
            <a:off x="193496" y="3836328"/>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5</a:t>
            </a:r>
            <a:endParaRPr lang="en-US" sz="1350" dirty="0"/>
          </a:p>
        </p:txBody>
      </p:sp>
      <p:sp>
        <p:nvSpPr>
          <p:cNvPr id="47" name="Oval 46"/>
          <p:cNvSpPr/>
          <p:nvPr/>
        </p:nvSpPr>
        <p:spPr>
          <a:xfrm>
            <a:off x="3509568" y="1113510"/>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6</a:t>
            </a:r>
            <a:endParaRPr lang="en-US" sz="1350" dirty="0"/>
          </a:p>
        </p:txBody>
      </p:sp>
      <p:sp>
        <p:nvSpPr>
          <p:cNvPr id="48" name="Oval 47"/>
          <p:cNvSpPr/>
          <p:nvPr/>
        </p:nvSpPr>
        <p:spPr>
          <a:xfrm>
            <a:off x="3509568" y="1801538"/>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7</a:t>
            </a:r>
            <a:endParaRPr lang="en-US" sz="1350" dirty="0"/>
          </a:p>
        </p:txBody>
      </p:sp>
      <p:sp>
        <p:nvSpPr>
          <p:cNvPr id="54" name="Oval 53"/>
          <p:cNvSpPr/>
          <p:nvPr/>
        </p:nvSpPr>
        <p:spPr>
          <a:xfrm>
            <a:off x="3509568" y="2477064"/>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8</a:t>
            </a:r>
            <a:endParaRPr lang="en-US" sz="1350" dirty="0"/>
          </a:p>
        </p:txBody>
      </p:sp>
      <p:sp>
        <p:nvSpPr>
          <p:cNvPr id="56" name="Oval 55"/>
          <p:cNvSpPr/>
          <p:nvPr/>
        </p:nvSpPr>
        <p:spPr>
          <a:xfrm>
            <a:off x="3509568" y="3127760"/>
            <a:ext cx="405745" cy="375221"/>
          </a:xfrm>
          <a:prstGeom prst="ellipse">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9</a:t>
            </a:r>
            <a:endParaRPr lang="en-US" sz="1350" dirty="0"/>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177" y="2489079"/>
            <a:ext cx="3636097" cy="2207853"/>
          </a:xfrm>
          <a:prstGeom prst="rect">
            <a:avLst/>
          </a:prstGeom>
        </p:spPr>
      </p:pic>
      <p:pic>
        <p:nvPicPr>
          <p:cNvPr id="42" name="Picture 2"/>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b="9518"/>
          <a:stretch/>
        </p:blipFill>
        <p:spPr bwMode="auto">
          <a:xfrm>
            <a:off x="6570586" y="1051830"/>
            <a:ext cx="2304312" cy="1388373"/>
          </a:xfrm>
          <a:prstGeom prst="rect">
            <a:avLst/>
          </a:prstGeom>
          <a:noFill/>
          <a:ln w="9525">
            <a:solidFill>
              <a:srgbClr val="0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39368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6914" y="109075"/>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62" name="Group 61"/>
          <p:cNvGrpSpPr/>
          <p:nvPr/>
        </p:nvGrpSpPr>
        <p:grpSpPr>
          <a:xfrm>
            <a:off x="8692809" y="109075"/>
            <a:ext cx="482013" cy="553009"/>
            <a:chOff x="8692809" y="284176"/>
            <a:chExt cx="482013" cy="449357"/>
          </a:xfrm>
        </p:grpSpPr>
        <p:sp>
          <p:nvSpPr>
            <p:cNvPr id="63" name="Rectangle 62"/>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9" name="Rectangle 68"/>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0" name="Title 8"/>
          <p:cNvSpPr>
            <a:spLocks noGrp="1"/>
          </p:cNvSpPr>
          <p:nvPr>
            <p:ph type="title"/>
          </p:nvPr>
        </p:nvSpPr>
        <p:spPr>
          <a:xfrm>
            <a:off x="183447" y="153984"/>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Important dates to note</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grpSp>
        <p:nvGrpSpPr>
          <p:cNvPr id="5" name="Group 4"/>
          <p:cNvGrpSpPr/>
          <p:nvPr/>
        </p:nvGrpSpPr>
        <p:grpSpPr>
          <a:xfrm>
            <a:off x="528738" y="3683946"/>
            <a:ext cx="7867117" cy="723058"/>
            <a:chOff x="528738" y="3551563"/>
            <a:chExt cx="6777793" cy="723058"/>
          </a:xfrm>
        </p:grpSpPr>
        <p:sp>
          <p:nvSpPr>
            <p:cNvPr id="19" name="Pentagon 18"/>
            <p:cNvSpPr/>
            <p:nvPr/>
          </p:nvSpPr>
          <p:spPr>
            <a:xfrm>
              <a:off x="568067" y="3893166"/>
              <a:ext cx="6738464" cy="381455"/>
            </a:xfrm>
            <a:prstGeom prst="homePlate">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2"/>
                  </a:solidFill>
                </a:rPr>
                <a:t>Classroom sessions, Virtual classroom / Webinars and Assessments </a:t>
              </a:r>
              <a:r>
                <a:rPr lang="en-US" sz="1200" dirty="0" smtClean="0">
                  <a:solidFill>
                    <a:schemeClr val="tx2"/>
                  </a:solidFill>
                </a:rPr>
                <a:t>to resume.</a:t>
              </a:r>
              <a:endParaRPr lang="en-US" sz="1200" dirty="0">
                <a:solidFill>
                  <a:schemeClr val="tx2"/>
                </a:solidFill>
              </a:endParaRPr>
            </a:p>
          </p:txBody>
        </p:sp>
        <p:sp>
          <p:nvSpPr>
            <p:cNvPr id="12" name="Rectangle 11"/>
            <p:cNvSpPr/>
            <p:nvPr/>
          </p:nvSpPr>
          <p:spPr>
            <a:xfrm>
              <a:off x="528738" y="3551563"/>
              <a:ext cx="2343830" cy="276999"/>
            </a:xfrm>
            <a:prstGeom prst="rect">
              <a:avLst/>
            </a:prstGeom>
          </p:spPr>
          <p:txBody>
            <a:bodyPr wrap="square">
              <a:spAutoFit/>
            </a:bodyPr>
            <a:lstStyle/>
            <a:p>
              <a:r>
                <a:rPr lang="en-US" sz="1200" b="1" dirty="0" smtClean="0">
                  <a:solidFill>
                    <a:schemeClr val="tx2"/>
                  </a:solidFill>
                  <a:latin typeface="Calibri" panose="020F0502020204030204" pitchFamily="34" charset="0"/>
                  <a:ea typeface="Calibri" panose="020F0502020204030204" pitchFamily="34" charset="0"/>
                </a:rPr>
                <a:t>22nd </a:t>
              </a:r>
              <a:r>
                <a:rPr lang="en-US" sz="1200" b="1" dirty="0">
                  <a:solidFill>
                    <a:schemeClr val="tx2"/>
                  </a:solidFill>
                  <a:latin typeface="Calibri" panose="020F0502020204030204" pitchFamily="34" charset="0"/>
                  <a:ea typeface="Calibri" panose="020F0502020204030204" pitchFamily="34" charset="0"/>
                </a:rPr>
                <a:t>January, 2018</a:t>
              </a:r>
              <a:endParaRPr lang="en-US" sz="1200" dirty="0">
                <a:solidFill>
                  <a:schemeClr val="tx2"/>
                </a:solidFill>
                <a:latin typeface="Calibri" panose="020F0502020204030204" pitchFamily="34" charset="0"/>
                <a:ea typeface="Calibri" panose="020F0502020204030204" pitchFamily="34" charset="0"/>
              </a:endParaRPr>
            </a:p>
          </p:txBody>
        </p:sp>
      </p:grpSp>
      <p:grpSp>
        <p:nvGrpSpPr>
          <p:cNvPr id="4" name="Group 3"/>
          <p:cNvGrpSpPr/>
          <p:nvPr/>
        </p:nvGrpSpPr>
        <p:grpSpPr>
          <a:xfrm>
            <a:off x="528738" y="2748147"/>
            <a:ext cx="7867117" cy="730019"/>
            <a:chOff x="528738" y="2669669"/>
            <a:chExt cx="6777793" cy="730019"/>
          </a:xfrm>
        </p:grpSpPr>
        <p:sp>
          <p:nvSpPr>
            <p:cNvPr id="11" name="Rectangle 10"/>
            <p:cNvSpPr/>
            <p:nvPr/>
          </p:nvSpPr>
          <p:spPr>
            <a:xfrm>
              <a:off x="528738" y="2669669"/>
              <a:ext cx="1343060" cy="276999"/>
            </a:xfrm>
            <a:prstGeom prst="rect">
              <a:avLst/>
            </a:prstGeom>
          </p:spPr>
          <p:txBody>
            <a:bodyPr wrap="none">
              <a:spAutoFit/>
            </a:bodyPr>
            <a:lstStyle/>
            <a:p>
              <a:r>
                <a:rPr lang="en-US" sz="1200" b="1" dirty="0">
                  <a:solidFill>
                    <a:schemeClr val="tx2"/>
                  </a:solidFill>
                  <a:latin typeface="Calibri" panose="020F0502020204030204" pitchFamily="34" charset="0"/>
                  <a:ea typeface="Calibri" panose="020F0502020204030204" pitchFamily="34" charset="0"/>
                </a:rPr>
                <a:t>16</a:t>
              </a:r>
              <a:r>
                <a:rPr lang="en-US" sz="1200" b="1" baseline="30000" dirty="0">
                  <a:solidFill>
                    <a:schemeClr val="tx2"/>
                  </a:solidFill>
                  <a:latin typeface="Calibri" panose="020F0502020204030204" pitchFamily="34" charset="0"/>
                  <a:ea typeface="Calibri" panose="020F0502020204030204" pitchFamily="34" charset="0"/>
                </a:rPr>
                <a:t>th</a:t>
              </a:r>
              <a:r>
                <a:rPr lang="en-US" sz="1200" b="1" dirty="0">
                  <a:solidFill>
                    <a:schemeClr val="tx2"/>
                  </a:solidFill>
                  <a:latin typeface="Calibri" panose="020F0502020204030204" pitchFamily="34" charset="0"/>
                  <a:ea typeface="Calibri" panose="020F0502020204030204" pitchFamily="34" charset="0"/>
                </a:rPr>
                <a:t> January, 2018</a:t>
              </a:r>
              <a:endParaRPr lang="en-US" sz="1200" dirty="0">
                <a:solidFill>
                  <a:schemeClr val="tx2"/>
                </a:solidFill>
                <a:latin typeface="Calibri" panose="020F0502020204030204" pitchFamily="34" charset="0"/>
                <a:ea typeface="Calibri" panose="020F0502020204030204" pitchFamily="34" charset="0"/>
              </a:endParaRPr>
            </a:p>
          </p:txBody>
        </p:sp>
        <p:sp>
          <p:nvSpPr>
            <p:cNvPr id="26" name="Pentagon 25"/>
            <p:cNvSpPr/>
            <p:nvPr/>
          </p:nvSpPr>
          <p:spPr>
            <a:xfrm>
              <a:off x="568067" y="3018233"/>
              <a:ext cx="6738464" cy="381455"/>
            </a:xfrm>
            <a:prstGeom prst="homePlate">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2"/>
                  </a:solidFill>
                </a:rPr>
                <a:t>Cognizant LEARN </a:t>
              </a:r>
              <a:r>
                <a:rPr lang="en-US" sz="1200" dirty="0" smtClean="0">
                  <a:solidFill>
                    <a:schemeClr val="tx2"/>
                  </a:solidFill>
                </a:rPr>
                <a:t>to go live. All online learning to resume.</a:t>
              </a:r>
              <a:endParaRPr lang="en-US" sz="1200" dirty="0">
                <a:solidFill>
                  <a:schemeClr val="tx2"/>
                </a:solidFill>
              </a:endParaRPr>
            </a:p>
          </p:txBody>
        </p:sp>
      </p:grpSp>
      <p:grpSp>
        <p:nvGrpSpPr>
          <p:cNvPr id="3" name="Group 2"/>
          <p:cNvGrpSpPr/>
          <p:nvPr/>
        </p:nvGrpSpPr>
        <p:grpSpPr>
          <a:xfrm>
            <a:off x="528738" y="1888701"/>
            <a:ext cx="7867117" cy="680208"/>
            <a:chOff x="528738" y="1844546"/>
            <a:chExt cx="6777793" cy="680208"/>
          </a:xfrm>
        </p:grpSpPr>
        <p:sp>
          <p:nvSpPr>
            <p:cNvPr id="9" name="Rectangle 8"/>
            <p:cNvSpPr/>
            <p:nvPr/>
          </p:nvSpPr>
          <p:spPr>
            <a:xfrm>
              <a:off x="528738" y="1844546"/>
              <a:ext cx="6223501" cy="276999"/>
            </a:xfrm>
            <a:prstGeom prst="rect">
              <a:avLst/>
            </a:prstGeom>
          </p:spPr>
          <p:txBody>
            <a:bodyPr wrap="square">
              <a:spAutoFit/>
            </a:bodyPr>
            <a:lstStyle/>
            <a:p>
              <a:r>
                <a:rPr lang="en-US" sz="1200" b="1" dirty="0">
                  <a:solidFill>
                    <a:schemeClr val="tx2"/>
                  </a:solidFill>
                  <a:latin typeface="Calibri" panose="020F0502020204030204" pitchFamily="34" charset="0"/>
                  <a:ea typeface="Calibri" panose="020F0502020204030204" pitchFamily="34" charset="0"/>
                </a:rPr>
                <a:t>11</a:t>
              </a:r>
              <a:r>
                <a:rPr lang="en-US" sz="1200" b="1" baseline="30000" dirty="0">
                  <a:solidFill>
                    <a:schemeClr val="tx2"/>
                  </a:solidFill>
                  <a:latin typeface="Calibri" panose="020F0502020204030204" pitchFamily="34" charset="0"/>
                  <a:ea typeface="Calibri" panose="020F0502020204030204" pitchFamily="34" charset="0"/>
                </a:rPr>
                <a:t>th</a:t>
              </a:r>
              <a:r>
                <a:rPr lang="en-US" sz="1200" b="1" dirty="0">
                  <a:solidFill>
                    <a:schemeClr val="tx2"/>
                  </a:solidFill>
                  <a:latin typeface="Calibri" panose="020F0502020204030204" pitchFamily="34" charset="0"/>
                  <a:ea typeface="Calibri" panose="020F0502020204030204" pitchFamily="34" charset="0"/>
                </a:rPr>
                <a:t> January </a:t>
              </a:r>
              <a:r>
                <a:rPr lang="en-US" sz="1200" dirty="0">
                  <a:solidFill>
                    <a:schemeClr val="tx2"/>
                  </a:solidFill>
                  <a:latin typeface="Calibri" panose="020F0502020204030204" pitchFamily="34" charset="0"/>
                  <a:ea typeface="Calibri" panose="020F0502020204030204" pitchFamily="34" charset="0"/>
                </a:rPr>
                <a:t>(5:00 AM IST | 12:30 AM CET | 10</a:t>
              </a:r>
              <a:r>
                <a:rPr lang="en-US" sz="1200" baseline="30000" dirty="0">
                  <a:solidFill>
                    <a:schemeClr val="tx2"/>
                  </a:solidFill>
                  <a:latin typeface="Calibri" panose="020F0502020204030204" pitchFamily="34" charset="0"/>
                  <a:ea typeface="Calibri" panose="020F0502020204030204" pitchFamily="34" charset="0"/>
                </a:rPr>
                <a:t>th</a:t>
              </a:r>
              <a:r>
                <a:rPr lang="en-US" sz="1200" dirty="0">
                  <a:solidFill>
                    <a:schemeClr val="tx2"/>
                  </a:solidFill>
                  <a:latin typeface="Calibri" panose="020F0502020204030204" pitchFamily="34" charset="0"/>
                  <a:ea typeface="Calibri" panose="020F0502020204030204" pitchFamily="34" charset="0"/>
                </a:rPr>
                <a:t> January – 3:30 PM PST) </a:t>
              </a:r>
              <a:r>
                <a:rPr lang="en-US" sz="1200" b="1" dirty="0">
                  <a:solidFill>
                    <a:schemeClr val="tx2"/>
                  </a:solidFill>
                  <a:latin typeface="Calibri" panose="020F0502020204030204" pitchFamily="34" charset="0"/>
                  <a:ea typeface="Calibri" panose="020F0502020204030204" pitchFamily="34" charset="0"/>
                </a:rPr>
                <a:t>to 15</a:t>
              </a:r>
              <a:r>
                <a:rPr lang="en-US" sz="1200" b="1" baseline="30000" dirty="0">
                  <a:solidFill>
                    <a:schemeClr val="tx2"/>
                  </a:solidFill>
                  <a:latin typeface="Calibri" panose="020F0502020204030204" pitchFamily="34" charset="0"/>
                  <a:ea typeface="Calibri" panose="020F0502020204030204" pitchFamily="34" charset="0"/>
                </a:rPr>
                <a:t>th</a:t>
              </a:r>
              <a:r>
                <a:rPr lang="en-US" sz="1200" b="1" dirty="0">
                  <a:solidFill>
                    <a:schemeClr val="tx2"/>
                  </a:solidFill>
                  <a:latin typeface="Calibri" panose="020F0502020204030204" pitchFamily="34" charset="0"/>
                  <a:ea typeface="Calibri" panose="020F0502020204030204" pitchFamily="34" charset="0"/>
                </a:rPr>
                <a:t> January, 2018</a:t>
              </a:r>
            </a:p>
          </p:txBody>
        </p:sp>
        <p:sp>
          <p:nvSpPr>
            <p:cNvPr id="27" name="Pentagon 26"/>
            <p:cNvSpPr/>
            <p:nvPr/>
          </p:nvSpPr>
          <p:spPr>
            <a:xfrm>
              <a:off x="568067" y="2143299"/>
              <a:ext cx="6738464" cy="381455"/>
            </a:xfrm>
            <a:prstGeom prst="homePlate">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2"/>
                  </a:solidFill>
                </a:rPr>
                <a:t>ELM shutdown for migration and cutover to Cognizant LEARN</a:t>
              </a:r>
              <a:endParaRPr lang="en-US" sz="1200" dirty="0">
                <a:solidFill>
                  <a:schemeClr val="tx2"/>
                </a:solidFill>
              </a:endParaRPr>
            </a:p>
          </p:txBody>
        </p:sp>
      </p:grpSp>
      <p:grpSp>
        <p:nvGrpSpPr>
          <p:cNvPr id="2" name="Group 1"/>
          <p:cNvGrpSpPr/>
          <p:nvPr/>
        </p:nvGrpSpPr>
        <p:grpSpPr>
          <a:xfrm>
            <a:off x="528738" y="856009"/>
            <a:ext cx="8005661" cy="853454"/>
            <a:chOff x="528739" y="810489"/>
            <a:chExt cx="6777792" cy="853454"/>
          </a:xfrm>
        </p:grpSpPr>
        <p:sp>
          <p:nvSpPr>
            <p:cNvPr id="23" name="Rectangle 22"/>
            <p:cNvSpPr/>
            <p:nvPr/>
          </p:nvSpPr>
          <p:spPr>
            <a:xfrm>
              <a:off x="528739" y="810489"/>
              <a:ext cx="6223501" cy="276999"/>
            </a:xfrm>
            <a:prstGeom prst="rect">
              <a:avLst/>
            </a:prstGeom>
          </p:spPr>
          <p:txBody>
            <a:bodyPr wrap="square">
              <a:spAutoFit/>
            </a:bodyPr>
            <a:lstStyle/>
            <a:p>
              <a:r>
                <a:rPr lang="en-US" sz="1200" b="1" dirty="0" smtClean="0">
                  <a:solidFill>
                    <a:schemeClr val="tx2"/>
                  </a:solidFill>
                  <a:latin typeface="Calibri" panose="020F0502020204030204" pitchFamily="34" charset="0"/>
                  <a:ea typeface="Calibri" panose="020F0502020204030204" pitchFamily="34" charset="0"/>
                </a:rPr>
                <a:t>10</a:t>
              </a:r>
              <a:r>
                <a:rPr lang="en-US" sz="1200" b="1" baseline="30000" dirty="0" smtClean="0">
                  <a:solidFill>
                    <a:schemeClr val="tx2"/>
                  </a:solidFill>
                  <a:latin typeface="Calibri" panose="020F0502020204030204" pitchFamily="34" charset="0"/>
                  <a:ea typeface="Calibri" panose="020F0502020204030204" pitchFamily="34" charset="0"/>
                </a:rPr>
                <a:t>th</a:t>
              </a:r>
              <a:r>
                <a:rPr lang="en-US" sz="1200" b="1" dirty="0" smtClean="0">
                  <a:solidFill>
                    <a:schemeClr val="tx2"/>
                  </a:solidFill>
                  <a:latin typeface="Calibri" panose="020F0502020204030204" pitchFamily="34" charset="0"/>
                  <a:ea typeface="Calibri" panose="020F0502020204030204" pitchFamily="34" charset="0"/>
                </a:rPr>
                <a:t> January, 2018</a:t>
              </a:r>
              <a:endParaRPr lang="en-US" sz="1200" b="1" dirty="0">
                <a:solidFill>
                  <a:schemeClr val="tx2"/>
                </a:solidFill>
                <a:latin typeface="Calibri" panose="020F0502020204030204" pitchFamily="34" charset="0"/>
                <a:ea typeface="Calibri" panose="020F0502020204030204" pitchFamily="34" charset="0"/>
              </a:endParaRPr>
            </a:p>
          </p:txBody>
        </p:sp>
        <p:sp>
          <p:nvSpPr>
            <p:cNvPr id="28" name="Pentagon 27"/>
            <p:cNvSpPr/>
            <p:nvPr/>
          </p:nvSpPr>
          <p:spPr>
            <a:xfrm>
              <a:off x="568067" y="1041400"/>
              <a:ext cx="6738464" cy="622543"/>
            </a:xfrm>
            <a:prstGeom prst="homePlate">
              <a:avLst/>
            </a:prstGeom>
            <a:noFill/>
            <a:ln w="19050">
              <a:gradFill>
                <a:gsLst>
                  <a:gs pos="0">
                    <a:srgbClr val="34B44B"/>
                  </a:gs>
                  <a:gs pos="100000">
                    <a:srgbClr val="00ADE8"/>
                  </a:gs>
                </a:gsLst>
                <a:lin ang="5400000" scaled="0"/>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2"/>
                  </a:solidFill>
                </a:rPr>
                <a:t>Completion of all </a:t>
              </a:r>
              <a:r>
                <a:rPr lang="en-US" sz="1200" dirty="0" smtClean="0">
                  <a:solidFill>
                    <a:schemeClr val="tx2"/>
                  </a:solidFill>
                </a:rPr>
                <a:t>online learning in ELM</a:t>
              </a:r>
            </a:p>
            <a:p>
              <a:pPr marL="171450" indent="-171450">
                <a:buFont typeface="Arial" panose="020B0604020202020204" pitchFamily="34" charset="0"/>
                <a:buChar char="•"/>
              </a:pPr>
              <a:r>
                <a:rPr lang="en-US" altLang="en-US" sz="1200" dirty="0" smtClean="0">
                  <a:solidFill>
                    <a:schemeClr val="tx2"/>
                  </a:solidFill>
                </a:rPr>
                <a:t>Registered </a:t>
              </a:r>
              <a:r>
                <a:rPr lang="en-US" altLang="en-US" sz="1200" dirty="0">
                  <a:solidFill>
                    <a:schemeClr val="tx2"/>
                  </a:solidFill>
                </a:rPr>
                <a:t>/ In </a:t>
              </a:r>
              <a:r>
                <a:rPr lang="en-US" altLang="en-US" sz="1200" dirty="0" smtClean="0">
                  <a:solidFill>
                    <a:schemeClr val="tx2"/>
                  </a:solidFill>
                </a:rPr>
                <a:t>progress programs/ packages </a:t>
              </a:r>
              <a:r>
                <a:rPr lang="en-US" altLang="en-US" sz="1200" dirty="0">
                  <a:solidFill>
                    <a:schemeClr val="tx2"/>
                  </a:solidFill>
                </a:rPr>
                <a:t>status </a:t>
              </a:r>
              <a:r>
                <a:rPr lang="en-US" altLang="en-US" sz="1200" dirty="0" smtClean="0">
                  <a:solidFill>
                    <a:schemeClr val="tx2"/>
                  </a:solidFill>
                </a:rPr>
                <a:t>is </a:t>
              </a:r>
              <a:r>
                <a:rPr lang="en-US" altLang="en-US" sz="1200" dirty="0">
                  <a:solidFill>
                    <a:schemeClr val="tx2"/>
                  </a:solidFill>
                </a:rPr>
                <a:t>not migrated. </a:t>
              </a:r>
              <a:r>
                <a:rPr lang="en-US" altLang="en-US" sz="1200" dirty="0" smtClean="0">
                  <a:solidFill>
                    <a:schemeClr val="tx2"/>
                  </a:solidFill>
                </a:rPr>
                <a:t>Learners </a:t>
              </a:r>
              <a:r>
                <a:rPr lang="en-US" altLang="en-US" sz="1200" dirty="0">
                  <a:solidFill>
                    <a:schemeClr val="tx2"/>
                  </a:solidFill>
                </a:rPr>
                <a:t>to search and re-register in Cognizant </a:t>
              </a:r>
              <a:r>
                <a:rPr lang="en-US" altLang="en-US" sz="1200" dirty="0" smtClean="0">
                  <a:solidFill>
                    <a:schemeClr val="tx2"/>
                  </a:solidFill>
                </a:rPr>
                <a:t>LEARN</a:t>
              </a:r>
              <a:r>
                <a:rPr lang="en-US" altLang="en-US" sz="1100" dirty="0" smtClean="0">
                  <a:solidFill>
                    <a:srgbClr val="50B3CF"/>
                  </a:solidFill>
                  <a:latin typeface="Calibri" panose="020F0502020204030204" pitchFamily="34" charset="0"/>
                  <a:cs typeface="Calibri" panose="020F0502020204030204" pitchFamily="34" charset="0"/>
                </a:rPr>
                <a:t>.</a:t>
              </a:r>
              <a:r>
                <a:rPr lang="en-US" altLang="en-US" sz="1100" dirty="0">
                  <a:solidFill>
                    <a:srgbClr val="50B3CF"/>
                  </a:solidFill>
                  <a:latin typeface="Calibri" panose="020F0502020204030204" pitchFamily="34" charset="0"/>
                  <a:cs typeface="Calibri" panose="020F0502020204030204" pitchFamily="34" charset="0"/>
                </a:rPr>
                <a:t> </a:t>
              </a:r>
              <a:endParaRPr lang="en-US" sz="1050" dirty="0">
                <a:solidFill>
                  <a:schemeClr val="tx2"/>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01956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431739" y="1123661"/>
            <a:ext cx="723900" cy="746254"/>
          </a:xfrm>
          <a:prstGeom prst="roundRect">
            <a:avLst>
              <a:gd name="adj" fmla="val 0"/>
            </a:avLst>
          </a:prstGeom>
          <a:solidFill>
            <a:schemeClr val="bg1"/>
          </a:solidFill>
          <a:ln>
            <a:gradFill flip="none" rotWithShape="1">
              <a:gsLst>
                <a:gs pos="0">
                  <a:srgbClr val="34B44B"/>
                </a:gs>
                <a:gs pos="100000">
                  <a:srgbClr val="00ADE8"/>
                </a:gs>
              </a:gsLst>
              <a:lin ang="0" scaled="1"/>
              <a:tileRect/>
            </a:gra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accent4"/>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046" y="1216892"/>
            <a:ext cx="436598" cy="436598"/>
          </a:xfrm>
          <a:prstGeom prst="rect">
            <a:avLst/>
          </a:prstGeom>
        </p:spPr>
      </p:pic>
      <p:sp>
        <p:nvSpPr>
          <p:cNvPr id="11" name="TextBox 10"/>
          <p:cNvSpPr txBox="1"/>
          <p:nvPr/>
        </p:nvSpPr>
        <p:spPr>
          <a:xfrm>
            <a:off x="1319218" y="1497790"/>
            <a:ext cx="4688291" cy="307777"/>
          </a:xfrm>
          <a:prstGeom prst="rect">
            <a:avLst/>
          </a:prstGeom>
          <a:noFill/>
        </p:spPr>
        <p:txBody>
          <a:bodyPr wrap="square" rtlCol="0">
            <a:spAutoFit/>
          </a:bodyPr>
          <a:lstStyle>
            <a:defPPr>
              <a:defRPr lang="en-US"/>
            </a:defPPr>
            <a:lvl1pPr>
              <a:defRPr sz="1400">
                <a:solidFill>
                  <a:schemeClr val="accent4"/>
                </a:solidFill>
              </a:defRPr>
            </a:lvl1pPr>
          </a:lstStyle>
          <a:p>
            <a:r>
              <a:rPr lang="en-US" dirty="0" smtClean="0">
                <a:solidFill>
                  <a:schemeClr val="tx2"/>
                </a:solidFill>
              </a:rPr>
              <a:t>From the </a:t>
            </a:r>
            <a:r>
              <a:rPr lang="en-US" dirty="0" smtClean="0">
                <a:solidFill>
                  <a:schemeClr val="accent6"/>
                </a:solidFill>
                <a:hlinkClick r:id="rId4"/>
              </a:rPr>
              <a:t>FutureOfLearning2@cognizant.com</a:t>
            </a:r>
            <a:r>
              <a:rPr lang="en-US" dirty="0" smtClean="0">
                <a:solidFill>
                  <a:schemeClr val="accent6"/>
                </a:solidFill>
              </a:rPr>
              <a:t> </a:t>
            </a:r>
            <a:r>
              <a:rPr lang="en-US" dirty="0" smtClean="0">
                <a:solidFill>
                  <a:schemeClr val="tx2"/>
                </a:solidFill>
              </a:rPr>
              <a:t>mailbox</a:t>
            </a:r>
            <a:endParaRPr lang="en-US" dirty="0">
              <a:solidFill>
                <a:schemeClr val="tx2"/>
              </a:solidFill>
            </a:endParaRPr>
          </a:p>
        </p:txBody>
      </p:sp>
      <p:sp>
        <p:nvSpPr>
          <p:cNvPr id="12" name="Rectangle 11"/>
          <p:cNvSpPr/>
          <p:nvPr/>
        </p:nvSpPr>
        <p:spPr>
          <a:xfrm>
            <a:off x="-6914" y="284176"/>
            <a:ext cx="9180000" cy="44778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14" name="Group 13"/>
          <p:cNvGrpSpPr/>
          <p:nvPr/>
        </p:nvGrpSpPr>
        <p:grpSpPr>
          <a:xfrm>
            <a:off x="8692809" y="284176"/>
            <a:ext cx="482013" cy="449357"/>
            <a:chOff x="8692809" y="284176"/>
            <a:chExt cx="482013" cy="449357"/>
          </a:xfrm>
        </p:grpSpPr>
        <p:sp>
          <p:nvSpPr>
            <p:cNvPr id="15" name="Rectangle 14"/>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Rectangle 16"/>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22" name="Title 8"/>
          <p:cNvSpPr>
            <a:spLocks noGrp="1"/>
          </p:cNvSpPr>
          <p:nvPr>
            <p:ph type="title"/>
          </p:nvPr>
        </p:nvSpPr>
        <p:spPr>
          <a:xfrm>
            <a:off x="183447" y="251261"/>
            <a:ext cx="6762831" cy="455444"/>
          </a:xfrm>
        </p:spPr>
        <p:txBody>
          <a:bodyPr>
            <a:noAutofit/>
          </a:bodyPr>
          <a:lstStyle/>
          <a:p>
            <a:r>
              <a:rPr lang="en-IN" sz="28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Personalized Communication</a:t>
            </a:r>
            <a:endParaRPr lang="en-IN" sz="28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sp>
        <p:nvSpPr>
          <p:cNvPr id="3" name="TextBox 2"/>
          <p:cNvSpPr txBox="1"/>
          <p:nvPr/>
        </p:nvSpPr>
        <p:spPr>
          <a:xfrm>
            <a:off x="1300705" y="1128656"/>
            <a:ext cx="5916172" cy="369332"/>
          </a:xfrm>
          <a:prstGeom prst="rect">
            <a:avLst/>
          </a:prstGeom>
          <a:noFill/>
        </p:spPr>
        <p:txBody>
          <a:bodyPr wrap="square" rtlCol="0">
            <a:spAutoFit/>
          </a:bodyPr>
          <a:lstStyle/>
          <a:p>
            <a:r>
              <a:rPr lang="en-US" dirty="0">
                <a:solidFill>
                  <a:schemeClr val="tx2"/>
                </a:solidFill>
              </a:rPr>
              <a:t>Announcements, updates and learning resources</a:t>
            </a:r>
          </a:p>
        </p:txBody>
      </p:sp>
      <p:pic>
        <p:nvPicPr>
          <p:cNvPr id="4" name="Picture 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143892" y="2120174"/>
            <a:ext cx="3400340" cy="1429165"/>
          </a:xfrm>
          <a:prstGeom prst="rect">
            <a:avLst/>
          </a:prstGeom>
        </p:spPr>
      </p:pic>
      <p:sp>
        <p:nvSpPr>
          <p:cNvPr id="23" name="TextBox 22"/>
          <p:cNvSpPr txBox="1"/>
          <p:nvPr/>
        </p:nvSpPr>
        <p:spPr>
          <a:xfrm>
            <a:off x="1319219" y="2639733"/>
            <a:ext cx="4136934" cy="307777"/>
          </a:xfrm>
          <a:prstGeom prst="rect">
            <a:avLst/>
          </a:prstGeom>
          <a:noFill/>
        </p:spPr>
        <p:txBody>
          <a:bodyPr wrap="square" rtlCol="0">
            <a:spAutoFit/>
          </a:bodyPr>
          <a:lstStyle>
            <a:defPPr>
              <a:defRPr lang="en-US"/>
            </a:defPPr>
            <a:lvl1pPr>
              <a:defRPr sz="1400">
                <a:solidFill>
                  <a:schemeClr val="accent4"/>
                </a:solidFill>
              </a:defRPr>
            </a:lvl1pPr>
          </a:lstStyle>
          <a:p>
            <a:r>
              <a:rPr lang="en-US" dirty="0" smtClean="0">
                <a:hlinkClick r:id="rId6"/>
              </a:rPr>
              <a:t>https://blogs.cognizant.com/cognizantlearn/</a:t>
            </a:r>
            <a:endParaRPr lang="en-US" dirty="0"/>
          </a:p>
        </p:txBody>
      </p:sp>
      <p:sp>
        <p:nvSpPr>
          <p:cNvPr id="5" name="Rectangle 4"/>
          <p:cNvSpPr/>
          <p:nvPr/>
        </p:nvSpPr>
        <p:spPr>
          <a:xfrm>
            <a:off x="1348931" y="2990786"/>
            <a:ext cx="3234155" cy="307777"/>
          </a:xfrm>
          <a:prstGeom prst="rect">
            <a:avLst/>
          </a:prstGeom>
        </p:spPr>
        <p:txBody>
          <a:bodyPr wrap="none">
            <a:spAutoFit/>
          </a:bodyPr>
          <a:lstStyle/>
          <a:p>
            <a:r>
              <a:rPr lang="en-US" sz="1400" dirty="0" smtClean="0">
                <a:solidFill>
                  <a:schemeClr val="tx2"/>
                </a:solidFill>
                <a:ea typeface="Segoe UI" panose="020B0502040204020203" pitchFamily="34" charset="0"/>
                <a:cs typeface="Calibri" panose="020F0502020204030204" pitchFamily="34" charset="0"/>
              </a:rPr>
              <a:t>Info / Updates / FAQs / How To Videos</a:t>
            </a:r>
            <a:endParaRPr lang="en-US" sz="1400" dirty="0">
              <a:solidFill>
                <a:schemeClr val="tx2"/>
              </a:solidFill>
              <a:ea typeface="Segoe UI" panose="020B0502040204020203" pitchFamily="34" charset="0"/>
              <a:cs typeface="Calibri" panose="020F0502020204030204" pitchFamily="34" charset="0"/>
            </a:endParaRPr>
          </a:p>
        </p:txBody>
      </p:sp>
      <p:sp>
        <p:nvSpPr>
          <p:cNvPr id="24" name="Rounded Rectangle 23"/>
          <p:cNvSpPr/>
          <p:nvPr/>
        </p:nvSpPr>
        <p:spPr>
          <a:xfrm>
            <a:off x="431739" y="2398421"/>
            <a:ext cx="723900" cy="746254"/>
          </a:xfrm>
          <a:prstGeom prst="roundRect">
            <a:avLst>
              <a:gd name="adj" fmla="val 0"/>
            </a:avLst>
          </a:prstGeom>
          <a:solidFill>
            <a:schemeClr val="bg1"/>
          </a:solidFill>
          <a:ln>
            <a:gradFill flip="none" rotWithShape="1">
              <a:gsLst>
                <a:gs pos="0">
                  <a:srgbClr val="34B44B"/>
                </a:gs>
                <a:gs pos="100000">
                  <a:srgbClr val="00ADE8"/>
                </a:gs>
              </a:gsLst>
              <a:lin ang="0" scaled="1"/>
              <a:tileRect/>
            </a:gra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accent4"/>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842" y="2569096"/>
            <a:ext cx="407023" cy="404903"/>
          </a:xfrm>
          <a:prstGeom prst="rect">
            <a:avLst/>
          </a:prstGeom>
        </p:spPr>
      </p:pic>
      <p:sp>
        <p:nvSpPr>
          <p:cNvPr id="25" name="TextBox 24"/>
          <p:cNvSpPr txBox="1"/>
          <p:nvPr/>
        </p:nvSpPr>
        <p:spPr>
          <a:xfrm>
            <a:off x="1319219" y="2316959"/>
            <a:ext cx="3243082" cy="369332"/>
          </a:xfrm>
          <a:prstGeom prst="rect">
            <a:avLst/>
          </a:prstGeom>
          <a:noFill/>
        </p:spPr>
        <p:txBody>
          <a:bodyPr wrap="square" rtlCol="0">
            <a:spAutoFit/>
          </a:bodyPr>
          <a:lstStyle/>
          <a:p>
            <a:r>
              <a:rPr lang="en-US" dirty="0" smtClean="0">
                <a:solidFill>
                  <a:schemeClr val="tx2"/>
                </a:solidFill>
              </a:rPr>
              <a:t>Cognizant LEARN Blog</a:t>
            </a:r>
            <a:endParaRPr lang="en-US" dirty="0">
              <a:solidFill>
                <a:schemeClr val="tx2"/>
              </a:solidFill>
            </a:endParaRPr>
          </a:p>
        </p:txBody>
      </p:sp>
      <p:sp>
        <p:nvSpPr>
          <p:cNvPr id="18" name="Rounded Rectangle 17"/>
          <p:cNvSpPr/>
          <p:nvPr/>
        </p:nvSpPr>
        <p:spPr>
          <a:xfrm>
            <a:off x="431739" y="3743108"/>
            <a:ext cx="723900" cy="746254"/>
          </a:xfrm>
          <a:prstGeom prst="roundRect">
            <a:avLst>
              <a:gd name="adj" fmla="val 0"/>
            </a:avLst>
          </a:prstGeom>
          <a:solidFill>
            <a:schemeClr val="bg1"/>
          </a:solidFill>
          <a:ln>
            <a:gradFill flip="none" rotWithShape="1">
              <a:gsLst>
                <a:gs pos="0">
                  <a:srgbClr val="34B44B"/>
                </a:gs>
                <a:gs pos="100000">
                  <a:srgbClr val="00ADE8"/>
                </a:gs>
              </a:gsLst>
              <a:lin ang="0" scaled="1"/>
              <a:tileRect/>
            </a:gra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accent4"/>
              </a:solidFill>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046" y="3893984"/>
            <a:ext cx="592668" cy="444501"/>
          </a:xfrm>
          <a:prstGeom prst="rect">
            <a:avLst/>
          </a:prstGeom>
        </p:spPr>
      </p:pic>
      <p:sp>
        <p:nvSpPr>
          <p:cNvPr id="20" name="TextBox 19"/>
          <p:cNvSpPr txBox="1"/>
          <p:nvPr/>
        </p:nvSpPr>
        <p:spPr>
          <a:xfrm>
            <a:off x="1348930" y="3743108"/>
            <a:ext cx="3675353" cy="369332"/>
          </a:xfrm>
          <a:prstGeom prst="rect">
            <a:avLst/>
          </a:prstGeom>
          <a:noFill/>
        </p:spPr>
        <p:txBody>
          <a:bodyPr wrap="square" rtlCol="0">
            <a:spAutoFit/>
          </a:bodyPr>
          <a:lstStyle/>
          <a:p>
            <a:r>
              <a:rPr lang="en-US" dirty="0" smtClean="0">
                <a:solidFill>
                  <a:schemeClr val="tx2"/>
                </a:solidFill>
              </a:rPr>
              <a:t>Cognizant LEARN Yammer Page</a:t>
            </a:r>
            <a:endParaRPr lang="en-US" dirty="0">
              <a:solidFill>
                <a:schemeClr val="tx2"/>
              </a:solidFill>
            </a:endParaRPr>
          </a:p>
        </p:txBody>
      </p:sp>
      <p:sp>
        <p:nvSpPr>
          <p:cNvPr id="21" name="Rectangle 20"/>
          <p:cNvSpPr/>
          <p:nvPr/>
        </p:nvSpPr>
        <p:spPr>
          <a:xfrm>
            <a:off x="1360912" y="4150233"/>
            <a:ext cx="1298753" cy="307777"/>
          </a:xfrm>
          <a:prstGeom prst="rect">
            <a:avLst/>
          </a:prstGeom>
        </p:spPr>
        <p:txBody>
          <a:bodyPr wrap="none">
            <a:spAutoFit/>
          </a:bodyPr>
          <a:lstStyle/>
          <a:p>
            <a:r>
              <a:rPr lang="en-US" sz="1400" dirty="0" smtClean="0">
                <a:solidFill>
                  <a:schemeClr val="tx2"/>
                </a:solidFill>
                <a:ea typeface="Segoe UI" panose="020B0502040204020203" pitchFamily="34" charset="0"/>
                <a:cs typeface="Calibri" panose="020F0502020204030204" pitchFamily="34" charset="0"/>
              </a:rPr>
              <a:t>Info / Updates</a:t>
            </a:r>
            <a:endParaRPr lang="en-US" sz="1400" dirty="0">
              <a:solidFill>
                <a:schemeClr val="tx2"/>
              </a:solidFill>
              <a:ea typeface="Segoe UI" panose="020B0502040204020203" pitchFamily="34" charset="0"/>
              <a:cs typeface="Calibri" panose="020F0502020204030204" pitchFamily="34" charset="0"/>
            </a:endParaRPr>
          </a:p>
        </p:txBody>
      </p:sp>
      <p:sp>
        <p:nvSpPr>
          <p:cNvPr id="26" name="Rectangle 25"/>
          <p:cNvSpPr/>
          <p:nvPr/>
        </p:nvSpPr>
        <p:spPr>
          <a:xfrm>
            <a:off x="2661944" y="4147873"/>
            <a:ext cx="1596847" cy="307777"/>
          </a:xfrm>
          <a:prstGeom prst="rect">
            <a:avLst/>
          </a:prstGeom>
        </p:spPr>
        <p:txBody>
          <a:bodyPr wrap="none">
            <a:spAutoFit/>
          </a:bodyPr>
          <a:lstStyle/>
          <a:p>
            <a:r>
              <a:rPr lang="en-US" sz="1400" dirty="0" smtClean="0">
                <a:solidFill>
                  <a:schemeClr val="tx2"/>
                </a:solidFill>
                <a:ea typeface="Segoe UI" panose="020B0502040204020203" pitchFamily="34" charset="0"/>
                <a:cs typeface="Calibri" panose="020F0502020204030204" pitchFamily="34" charset="0"/>
                <a:hlinkClick r:id="rId9"/>
              </a:rPr>
              <a:t>Click Here to Visit</a:t>
            </a:r>
            <a:endParaRPr lang="en-US" sz="1400" dirty="0" smtClean="0">
              <a:solidFill>
                <a:schemeClr val="tx2"/>
              </a:solidFill>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1368561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3081" y="1080831"/>
            <a:ext cx="2288359" cy="1286574"/>
          </a:xfrm>
          <a:prstGeom prst="rect">
            <a:avLst/>
          </a:prstGeom>
        </p:spPr>
      </p:pic>
      <p:sp>
        <p:nvSpPr>
          <p:cNvPr id="2" name="Slide Number Placeholder 1"/>
          <p:cNvSpPr>
            <a:spLocks noGrp="1"/>
          </p:cNvSpPr>
          <p:nvPr>
            <p:ph type="sldNum" sz="quarter" idx="12"/>
          </p:nvPr>
        </p:nvSpPr>
        <p:spPr/>
        <p:txBody>
          <a:bodyPr/>
          <a:lstStyle/>
          <a:p>
            <a:fld id="{B32AB80A-78BA-6B42-BA0D-B44ACF890F5A}" type="slidenum">
              <a:rPr lang="en-US" smtClean="0"/>
              <a:t>8</a:t>
            </a:fld>
            <a:endParaRPr lang="en-US"/>
          </a:p>
        </p:txBody>
      </p:sp>
      <p:sp>
        <p:nvSpPr>
          <p:cNvPr id="14" name="Rectangle 13"/>
          <p:cNvSpPr/>
          <p:nvPr/>
        </p:nvSpPr>
        <p:spPr>
          <a:xfrm>
            <a:off x="0" y="102781"/>
            <a:ext cx="9180000" cy="55300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Title 8"/>
          <p:cNvSpPr>
            <a:spLocks noGrp="1"/>
          </p:cNvSpPr>
          <p:nvPr>
            <p:ph type="title"/>
          </p:nvPr>
        </p:nvSpPr>
        <p:spPr>
          <a:xfrm>
            <a:off x="49479" y="158236"/>
            <a:ext cx="7937696" cy="455444"/>
          </a:xfrm>
        </p:spPr>
        <p:txBody>
          <a:bodyPr>
            <a:noAutofit/>
          </a:bodyPr>
          <a:lstStyle/>
          <a:p>
            <a:r>
              <a:rPr lang="en-US" sz="2400" dirty="0" smtClean="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rPr>
              <a:t>Big Bang Communication</a:t>
            </a:r>
            <a:endParaRPr lang="en-US" sz="2400" dirty="0">
              <a:gradFill flip="none" rotWithShape="1">
                <a:gsLst>
                  <a:gs pos="0">
                    <a:srgbClr val="00ADE8"/>
                  </a:gs>
                  <a:gs pos="100000">
                    <a:srgbClr val="34B44B"/>
                  </a:gs>
                </a:gsLst>
                <a:lin ang="0" scaled="1"/>
                <a:tileRect/>
              </a:gradFill>
              <a:ea typeface="Segoe UI" panose="020B0502040204020203" pitchFamily="34" charset="0"/>
              <a:cs typeface="Calibri" panose="020F0502020204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9149" y="810558"/>
            <a:ext cx="2243829" cy="1261538"/>
          </a:xfrm>
          <a:prstGeom prst="rect">
            <a:avLst/>
          </a:prstGeom>
        </p:spPr>
      </p:pic>
      <p:sp>
        <p:nvSpPr>
          <p:cNvPr id="8" name="TextBox 7"/>
          <p:cNvSpPr txBox="1"/>
          <p:nvPr/>
        </p:nvSpPr>
        <p:spPr>
          <a:xfrm>
            <a:off x="2398110" y="761722"/>
            <a:ext cx="2116414" cy="276999"/>
          </a:xfrm>
          <a:prstGeom prst="rect">
            <a:avLst/>
          </a:prstGeom>
          <a:noFill/>
        </p:spPr>
        <p:txBody>
          <a:bodyPr wrap="square" rtlCol="0">
            <a:spAutoFit/>
          </a:bodyPr>
          <a:lstStyle/>
          <a:p>
            <a:pPr lvl="0" algn="ctr"/>
            <a:r>
              <a:rPr lang="en-US" sz="1200" dirty="0" smtClean="0">
                <a:solidFill>
                  <a:srgbClr val="141414"/>
                </a:solidFill>
              </a:rPr>
              <a:t>Desktop Wallpapers</a:t>
            </a:r>
            <a:endParaRPr lang="en-US" sz="1200" dirty="0">
              <a:solidFill>
                <a:srgbClr val="141414"/>
              </a:solidFill>
            </a:endParaRPr>
          </a:p>
        </p:txBody>
      </p:sp>
      <p:grpSp>
        <p:nvGrpSpPr>
          <p:cNvPr id="30" name="Group 29"/>
          <p:cNvGrpSpPr/>
          <p:nvPr/>
        </p:nvGrpSpPr>
        <p:grpSpPr>
          <a:xfrm>
            <a:off x="4730364" y="935124"/>
            <a:ext cx="2293296" cy="1734071"/>
            <a:chOff x="6303480" y="2809097"/>
            <a:chExt cx="2293296" cy="1734071"/>
          </a:xfrm>
        </p:grpSpPr>
        <p:sp>
          <p:nvSpPr>
            <p:cNvPr id="9" name="TextBox 8"/>
            <p:cNvSpPr txBox="1"/>
            <p:nvPr/>
          </p:nvSpPr>
          <p:spPr>
            <a:xfrm>
              <a:off x="6511151" y="4266169"/>
              <a:ext cx="2007740" cy="276999"/>
            </a:xfrm>
            <a:prstGeom prst="rect">
              <a:avLst/>
            </a:prstGeom>
            <a:noFill/>
          </p:spPr>
          <p:txBody>
            <a:bodyPr wrap="square" rtlCol="0">
              <a:spAutoFit/>
            </a:bodyPr>
            <a:lstStyle>
              <a:defPPr>
                <a:defRPr lang="en-US"/>
              </a:defPPr>
              <a:lvl1pPr lvl="0" algn="ctr">
                <a:defRPr sz="1200">
                  <a:solidFill>
                    <a:srgbClr val="141414"/>
                  </a:solidFill>
                </a:defRPr>
              </a:lvl1pPr>
            </a:lstStyle>
            <a:p>
              <a:r>
                <a:rPr lang="en-US" dirty="0"/>
                <a:t>1C Home Page Popup</a:t>
              </a:r>
            </a:p>
          </p:txBody>
        </p:sp>
        <p:grpSp>
          <p:nvGrpSpPr>
            <p:cNvPr id="29" name="Group 28"/>
            <p:cNvGrpSpPr/>
            <p:nvPr/>
          </p:nvGrpSpPr>
          <p:grpSpPr>
            <a:xfrm>
              <a:off x="6303480" y="2809097"/>
              <a:ext cx="2293296" cy="1375978"/>
              <a:chOff x="6303480" y="2809097"/>
              <a:chExt cx="2293296" cy="1375978"/>
            </a:xfrm>
          </p:grpSpPr>
          <p:pic>
            <p:nvPicPr>
              <p:cNvPr id="7" name="Picture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303480" y="2809097"/>
                <a:ext cx="2293296" cy="1375978"/>
              </a:xfrm>
              <a:prstGeom prst="rect">
                <a:avLst/>
              </a:prstGeom>
            </p:spPr>
          </p:pic>
          <p:sp>
            <p:nvSpPr>
              <p:cNvPr id="16" name="Rectangle 15"/>
              <p:cNvSpPr/>
              <p:nvPr/>
            </p:nvSpPr>
            <p:spPr>
              <a:xfrm>
                <a:off x="6992555" y="3555343"/>
                <a:ext cx="409575" cy="1030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400" dirty="0"/>
              </a:p>
            </p:txBody>
          </p:sp>
          <p:sp>
            <p:nvSpPr>
              <p:cNvPr id="17" name="Rectangle 16"/>
              <p:cNvSpPr/>
              <p:nvPr/>
            </p:nvSpPr>
            <p:spPr>
              <a:xfrm>
                <a:off x="6917763" y="3555343"/>
                <a:ext cx="597258" cy="1030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600" b="1" dirty="0" smtClean="0">
                    <a:solidFill>
                      <a:schemeClr val="bg1">
                        <a:lumMod val="85000"/>
                      </a:schemeClr>
                    </a:solidFill>
                  </a:rPr>
                  <a:t>Jan 16th</a:t>
                </a:r>
                <a:endParaRPr lang="en-US" sz="600" b="1" dirty="0">
                  <a:solidFill>
                    <a:schemeClr val="bg1">
                      <a:lumMod val="85000"/>
                    </a:schemeClr>
                  </a:solidFill>
                </a:endParaRPr>
              </a:p>
            </p:txBody>
          </p:sp>
        </p:grpSp>
      </p:grpSp>
      <p:pic>
        <p:nvPicPr>
          <p:cNvPr id="18" name="Picture 1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71916" y="2347213"/>
            <a:ext cx="1407588" cy="1991737"/>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909420" y="2604532"/>
            <a:ext cx="1421496" cy="2011417"/>
          </a:xfrm>
          <a:prstGeom prst="rect">
            <a:avLst/>
          </a:prstGeom>
        </p:spPr>
      </p:pic>
      <p:sp>
        <p:nvSpPr>
          <p:cNvPr id="20" name="TextBox 19"/>
          <p:cNvSpPr txBox="1"/>
          <p:nvPr/>
        </p:nvSpPr>
        <p:spPr>
          <a:xfrm>
            <a:off x="379149" y="4338950"/>
            <a:ext cx="1207271" cy="276999"/>
          </a:xfrm>
          <a:prstGeom prst="rect">
            <a:avLst/>
          </a:prstGeom>
          <a:noFill/>
        </p:spPr>
        <p:txBody>
          <a:bodyPr wrap="square" rtlCol="0">
            <a:spAutoFit/>
          </a:bodyPr>
          <a:lstStyle>
            <a:defPPr>
              <a:defRPr lang="en-US"/>
            </a:defPPr>
            <a:lvl1pPr lvl="0" algn="ctr">
              <a:defRPr sz="1200">
                <a:solidFill>
                  <a:srgbClr val="141414"/>
                </a:solidFill>
              </a:defRPr>
            </a:lvl1pPr>
          </a:lstStyle>
          <a:p>
            <a:r>
              <a:rPr lang="en-US" dirty="0" smtClean="0"/>
              <a:t>Posters</a:t>
            </a:r>
            <a:endParaRPr lang="en-US" dirty="0"/>
          </a:p>
        </p:txBody>
      </p:sp>
      <p:pic>
        <p:nvPicPr>
          <p:cNvPr id="21" name="Picture 20"/>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672335" y="2805947"/>
            <a:ext cx="929031" cy="929031"/>
          </a:xfrm>
          <a:prstGeom prst="rect">
            <a:avLst/>
          </a:prstGeom>
        </p:spPr>
      </p:pic>
      <p:sp>
        <p:nvSpPr>
          <p:cNvPr id="22" name="TextBox 21"/>
          <p:cNvSpPr txBox="1"/>
          <p:nvPr/>
        </p:nvSpPr>
        <p:spPr>
          <a:xfrm>
            <a:off x="4507725" y="3204581"/>
            <a:ext cx="1207271" cy="276999"/>
          </a:xfrm>
          <a:prstGeom prst="rect">
            <a:avLst/>
          </a:prstGeom>
          <a:noFill/>
        </p:spPr>
        <p:txBody>
          <a:bodyPr wrap="square" rtlCol="0">
            <a:spAutoFit/>
          </a:bodyPr>
          <a:lstStyle>
            <a:defPPr>
              <a:defRPr lang="en-US"/>
            </a:defPPr>
            <a:lvl1pPr lvl="0" algn="ctr">
              <a:defRPr sz="1200">
                <a:solidFill>
                  <a:srgbClr val="141414"/>
                </a:solidFill>
              </a:defRPr>
            </a:lvl1pPr>
          </a:lstStyle>
          <a:p>
            <a:r>
              <a:rPr lang="en-US" dirty="0" smtClean="0"/>
              <a:t>Danglers</a:t>
            </a:r>
            <a:endParaRPr lang="en-US" dirty="0"/>
          </a:p>
        </p:txBody>
      </p:sp>
      <p:pic>
        <p:nvPicPr>
          <p:cNvPr id="23" name="Picture 22"/>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778175" y="2844883"/>
            <a:ext cx="890095" cy="890095"/>
          </a:xfrm>
          <a:prstGeom prst="rect">
            <a:avLst/>
          </a:prstGeom>
        </p:spPr>
      </p:pic>
      <p:pic>
        <p:nvPicPr>
          <p:cNvPr id="27" name="Picture 26"/>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280859" y="951793"/>
            <a:ext cx="1622575" cy="3245150"/>
          </a:xfrm>
          <a:prstGeom prst="rect">
            <a:avLst/>
          </a:prstGeom>
        </p:spPr>
      </p:pic>
      <p:sp>
        <p:nvSpPr>
          <p:cNvPr id="28" name="TextBox 27"/>
          <p:cNvSpPr txBox="1"/>
          <p:nvPr/>
        </p:nvSpPr>
        <p:spPr>
          <a:xfrm>
            <a:off x="7488510" y="4237445"/>
            <a:ext cx="1207271" cy="276999"/>
          </a:xfrm>
          <a:prstGeom prst="rect">
            <a:avLst/>
          </a:prstGeom>
          <a:noFill/>
        </p:spPr>
        <p:txBody>
          <a:bodyPr wrap="square" rtlCol="0">
            <a:spAutoFit/>
          </a:bodyPr>
          <a:lstStyle>
            <a:defPPr>
              <a:defRPr lang="en-US"/>
            </a:defPPr>
            <a:lvl1pPr lvl="0" algn="ctr">
              <a:defRPr sz="1200">
                <a:solidFill>
                  <a:srgbClr val="141414"/>
                </a:solidFill>
              </a:defRPr>
            </a:lvl1pPr>
          </a:lstStyle>
          <a:p>
            <a:r>
              <a:rPr lang="en-US" dirty="0" smtClean="0"/>
              <a:t>Standees</a:t>
            </a:r>
            <a:endParaRPr lang="en-US" dirty="0"/>
          </a:p>
        </p:txBody>
      </p:sp>
      <p:grpSp>
        <p:nvGrpSpPr>
          <p:cNvPr id="31" name="Group 30"/>
          <p:cNvGrpSpPr/>
          <p:nvPr/>
        </p:nvGrpSpPr>
        <p:grpSpPr>
          <a:xfrm>
            <a:off x="8692809" y="102781"/>
            <a:ext cx="482013" cy="553009"/>
            <a:chOff x="8692809" y="284176"/>
            <a:chExt cx="482013" cy="449357"/>
          </a:xfrm>
        </p:grpSpPr>
        <p:sp>
          <p:nvSpPr>
            <p:cNvPr id="32" name="Rectangle 31"/>
            <p:cNvSpPr/>
            <p:nvPr/>
          </p:nvSpPr>
          <p:spPr>
            <a:xfrm>
              <a:off x="8787812" y="284176"/>
              <a:ext cx="387010"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3" name="Rectangle 32"/>
            <p:cNvSpPr/>
            <p:nvPr/>
          </p:nvSpPr>
          <p:spPr>
            <a:xfrm flipH="1">
              <a:off x="8692809" y="285750"/>
              <a:ext cx="45719" cy="447783"/>
            </a:xfrm>
            <a:prstGeom prst="rect">
              <a:avLst/>
            </a:prstGeom>
            <a:gradFill flip="none" rotWithShape="1">
              <a:gsLst>
                <a:gs pos="0">
                  <a:srgbClr val="00ADE8"/>
                </a:gs>
                <a:gs pos="100000">
                  <a:srgbClr val="34B44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34" name="TextBox 33"/>
          <p:cNvSpPr txBox="1"/>
          <p:nvPr/>
        </p:nvSpPr>
        <p:spPr>
          <a:xfrm>
            <a:off x="5583181" y="4338950"/>
            <a:ext cx="1638694" cy="276999"/>
          </a:xfrm>
          <a:prstGeom prst="rect">
            <a:avLst/>
          </a:prstGeom>
          <a:noFill/>
        </p:spPr>
        <p:txBody>
          <a:bodyPr wrap="square" rtlCol="0">
            <a:spAutoFit/>
          </a:bodyPr>
          <a:lstStyle>
            <a:defPPr>
              <a:defRPr lang="en-US"/>
            </a:defPPr>
            <a:lvl1pPr lvl="0" algn="ctr">
              <a:defRPr sz="1200">
                <a:solidFill>
                  <a:srgbClr val="141414"/>
                </a:solidFill>
              </a:defRPr>
            </a:lvl1pPr>
          </a:lstStyle>
          <a:p>
            <a:r>
              <a:rPr lang="en-US" dirty="0" smtClean="0"/>
              <a:t>Cafeteria Video</a:t>
            </a:r>
            <a:endParaRPr lang="en-US" dirty="0"/>
          </a:p>
        </p:txBody>
      </p:sp>
    </p:spTree>
    <p:extLst>
      <p:ext uri="{BB962C8B-B14F-4D97-AF65-F5344CB8AC3E}">
        <p14:creationId xmlns:p14="http://schemas.microsoft.com/office/powerpoint/2010/main" val="2717641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43000" y="4729165"/>
            <a:ext cx="539750" cy="376237"/>
          </a:xfrm>
        </p:spPr>
        <p:txBody>
          <a:bodyPr/>
          <a:lstStyle/>
          <a:p>
            <a:fld id="{B32AB80A-78BA-6B42-BA0D-B44ACF890F5A}" type="slidenum">
              <a:rPr lang="en-US" smtClean="0"/>
              <a:t>9</a:t>
            </a:fld>
            <a:endParaRPr lang="en-US"/>
          </a:p>
        </p:txBody>
      </p:sp>
    </p:spTree>
    <p:extLst>
      <p:ext uri="{BB962C8B-B14F-4D97-AF65-F5344CB8AC3E}">
        <p14:creationId xmlns:p14="http://schemas.microsoft.com/office/powerpoint/2010/main" val="376415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5D4DCE1791FF48862C5133A43ED352" ma:contentTypeVersion="0" ma:contentTypeDescription="Create a new document." ma:contentTypeScope="" ma:versionID="a91cdae69e30eee6b6a8245d1127c74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633DBD-1B50-48A2-8F5F-CA396A67A6BC}">
  <ds:schemaRefs>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04387656-29F0-4C85-9DFB-959779017A98}">
  <ds:schemaRefs>
    <ds:schemaRef ds:uri="http://schemas.microsoft.com/sharepoint/v3/contenttype/forms"/>
  </ds:schemaRefs>
</ds:datastoreItem>
</file>

<file path=customXml/itemProps3.xml><?xml version="1.0" encoding="utf-8"?>
<ds:datastoreItem xmlns:ds="http://schemas.openxmlformats.org/officeDocument/2006/customXml" ds:itemID="{E1CF6B65-8D9D-4F99-BE70-29B934BD8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COGNIZANT_Corp_16x9_2016</Template>
  <TotalTime>12958</TotalTime>
  <Words>429</Words>
  <Application>Microsoft Office PowerPoint</Application>
  <PresentationFormat>On-screen Show (16:9)</PresentationFormat>
  <Paragraphs>103</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Tahoma</vt:lpstr>
      <vt:lpstr>Wingdings</vt:lpstr>
      <vt:lpstr>Cognizant_16x9</vt:lpstr>
      <vt:lpstr>PowerPoint Presentation</vt:lpstr>
      <vt:lpstr>PowerPoint Presentation</vt:lpstr>
      <vt:lpstr>PowerPoint Presentation</vt:lpstr>
      <vt:lpstr>Here’s what Cognizant LEARN has to offer</vt:lpstr>
      <vt:lpstr>What is Changing</vt:lpstr>
      <vt:lpstr>Important dates to note</vt:lpstr>
      <vt:lpstr>Personalized Communication</vt:lpstr>
      <vt:lpstr>Big Bang Communication</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Varatharajan, Rajesh Kumar (Cognizant)</dc:creator>
  <cp:lastModifiedBy>Cognizant Technology Solutions</cp:lastModifiedBy>
  <cp:revision>870</cp:revision>
  <dcterms:created xsi:type="dcterms:W3CDTF">2016-03-03T05:01:12Z</dcterms:created>
  <dcterms:modified xsi:type="dcterms:W3CDTF">2018-01-09T19:22:31Z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0x010100D65D4DCE1791FF48862C5133A43ED352</vt:lpwstr>
  </property>
</Properties>
</file>