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473" r:id="rId5"/>
    <p:sldId id="467" r:id="rId6"/>
    <p:sldId id="461" r:id="rId7"/>
    <p:sldId id="469" r:id="rId8"/>
    <p:sldId id="472" r:id="rId9"/>
    <p:sldId id="475" r:id="rId10"/>
    <p:sldId id="482" r:id="rId11"/>
    <p:sldId id="476" r:id="rId12"/>
    <p:sldId id="477" r:id="rId13"/>
    <p:sldId id="478" r:id="rId14"/>
    <p:sldId id="480" r:id="rId15"/>
    <p:sldId id="471" r:id="rId16"/>
    <p:sldId id="436" r:id="rId17"/>
    <p:sldId id="270" r:id="rId18"/>
    <p:sldId id="483"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F8070"/>
    <a:srgbClr val="00ADE8"/>
    <a:srgbClr val="34B44B"/>
    <a:srgbClr val="50B3CF"/>
    <a:srgbClr val="94D4A1"/>
    <a:srgbClr val="92D050"/>
    <a:srgbClr val="B4AA6C"/>
    <a:srgbClr val="3EA7C1"/>
    <a:srgbClr val="98C1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18" autoAdjust="0"/>
    <p:restoredTop sz="66606" autoAdjust="0"/>
  </p:normalViewPr>
  <p:slideViewPr>
    <p:cSldViewPr snapToGrid="0">
      <p:cViewPr varScale="1">
        <p:scale>
          <a:sx n="77" d="100"/>
          <a:sy n="77" d="100"/>
        </p:scale>
        <p:origin x="858" y="72"/>
      </p:cViewPr>
      <p:guideLst>
        <p:guide orient="horz" pos="1620"/>
        <p:guide pos="2880"/>
      </p:guideLst>
    </p:cSldViewPr>
  </p:slideViewPr>
  <p:notesTextViewPr>
    <p:cViewPr>
      <p:scale>
        <a:sx n="1" d="1"/>
        <a:sy n="1" d="1"/>
      </p:scale>
      <p:origin x="0" y="0"/>
    </p:cViewPr>
  </p:notesTextViewPr>
  <p:sorterViewPr>
    <p:cViewPr>
      <p:scale>
        <a:sx n="100" d="100"/>
        <a:sy n="100" d="100"/>
      </p:scale>
      <p:origin x="0" y="-46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t>1/9/2018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t>‹#›</a:t>
            </a:fld>
            <a:endParaRPr lang="en-US"/>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99A69-9E3B-7C4C-9E3F-523F007A72CB}" type="datetimeFigureOut">
              <a:rPr lang="en-US" smtClean="0"/>
              <a:t>1/9/2018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2D6E04-3A2F-4B48-A297-666578EDF1B3}" type="slidenum">
              <a:rPr lang="en-US" smtClean="0"/>
              <a:t>‹#›</a:t>
            </a:fld>
            <a:endParaRPr lang="en-US"/>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1</a:t>
            </a:fld>
            <a:endParaRPr lang="en-US"/>
          </a:p>
        </p:txBody>
      </p:sp>
    </p:spTree>
    <p:extLst>
      <p:ext uri="{BB962C8B-B14F-4D97-AF65-F5344CB8AC3E}">
        <p14:creationId xmlns:p14="http://schemas.microsoft.com/office/powerpoint/2010/main" val="1620577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With respective to Vendor based online courses, a </a:t>
            </a:r>
            <a:r>
              <a:rPr lang="en-US" sz="1200" kern="1200" baseline="0" smtClean="0">
                <a:solidFill>
                  <a:schemeClr val="tx1"/>
                </a:solidFill>
                <a:effectLst/>
                <a:latin typeface="+mn-lt"/>
                <a:ea typeface="+mn-ea"/>
                <a:cs typeface="+mn-cs"/>
              </a:rPr>
              <a:t>few changes.  </a:t>
            </a:r>
          </a:p>
          <a:p>
            <a:r>
              <a:rPr lang="en-US" sz="1200" kern="1200" dirty="0" smtClean="0">
                <a:solidFill>
                  <a:schemeClr val="tx1"/>
                </a:solidFill>
                <a:effectLst/>
                <a:latin typeface="+mn-lt"/>
                <a:ea typeface="+mn-ea"/>
                <a:cs typeface="+mn-cs"/>
              </a:rPr>
              <a:t>Skill</a:t>
            </a:r>
            <a:r>
              <a:rPr lang="en-US" sz="1200" kern="1200" baseline="0" dirty="0" smtClean="0">
                <a:solidFill>
                  <a:schemeClr val="tx1"/>
                </a:solidFill>
                <a:effectLst/>
                <a:latin typeface="+mn-lt"/>
                <a:ea typeface="+mn-ea"/>
                <a:cs typeface="+mn-cs"/>
              </a:rPr>
              <a:t> soft – all courses , books and videos are available from LMS. Courses will be marked for completion. However video and books are not yet catalogued in the system yet.  They are good to read and reference , however learning credits will not be assigned for Books and videos.</a:t>
            </a:r>
          </a:p>
          <a:p>
            <a:endParaRPr lang="en-US" sz="1200" b="1"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02D6E04-3A2F-4B48-A297-666578EDF1B3}" type="slidenum">
              <a:rPr lang="en-US" smtClean="0"/>
              <a:t>10</a:t>
            </a:fld>
            <a:endParaRPr lang="en-US"/>
          </a:p>
        </p:txBody>
      </p:sp>
    </p:spTree>
    <p:extLst>
      <p:ext uri="{BB962C8B-B14F-4D97-AF65-F5344CB8AC3E}">
        <p14:creationId xmlns:p14="http://schemas.microsoft.com/office/powerpoint/2010/main" val="918080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02D6E04-3A2F-4B48-A297-666578EDF1B3}" type="slidenum">
              <a:rPr lang="en-US" smtClean="0"/>
              <a:t>11</a:t>
            </a:fld>
            <a:endParaRPr lang="en-US"/>
          </a:p>
        </p:txBody>
      </p:sp>
    </p:spTree>
    <p:extLst>
      <p:ext uri="{BB962C8B-B14F-4D97-AF65-F5344CB8AC3E}">
        <p14:creationId xmlns:p14="http://schemas.microsoft.com/office/powerpoint/2010/main" val="1753005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02D6E04-3A2F-4B48-A297-666578EDF1B3}" type="slidenum">
              <a:rPr lang="en-US" smtClean="0"/>
              <a:t>12</a:t>
            </a:fld>
            <a:endParaRPr lang="en-US"/>
          </a:p>
        </p:txBody>
      </p:sp>
    </p:spTree>
    <p:extLst>
      <p:ext uri="{BB962C8B-B14F-4D97-AF65-F5344CB8AC3E}">
        <p14:creationId xmlns:p14="http://schemas.microsoft.com/office/powerpoint/2010/main" val="2229072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a:t>
            </a:r>
            <a:endParaRPr lang="en-US" dirty="0"/>
          </a:p>
        </p:txBody>
      </p:sp>
      <p:sp>
        <p:nvSpPr>
          <p:cNvPr id="4" name="Slide Number Placeholder 3"/>
          <p:cNvSpPr>
            <a:spLocks noGrp="1"/>
          </p:cNvSpPr>
          <p:nvPr>
            <p:ph type="sldNum" sz="quarter" idx="10"/>
          </p:nvPr>
        </p:nvSpPr>
        <p:spPr/>
        <p:txBody>
          <a:bodyPr/>
          <a:lstStyle/>
          <a:p>
            <a:fld id="{DEE3FF9B-D010-439D-8507-D8610CFD0D90}"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071444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2</a:t>
            </a:fld>
            <a:endParaRPr lang="en-US"/>
          </a:p>
        </p:txBody>
      </p:sp>
    </p:spTree>
    <p:extLst>
      <p:ext uri="{BB962C8B-B14F-4D97-AF65-F5344CB8AC3E}">
        <p14:creationId xmlns:p14="http://schemas.microsoft.com/office/powerpoint/2010/main" val="384062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eaLnBrk="0" hangingPunct="0">
              <a:lnSpc>
                <a:spcPct val="100000"/>
              </a:lnSpc>
              <a:spcBef>
                <a:spcPts val="0"/>
              </a:spcBef>
              <a:spcAft>
                <a:spcPts val="0"/>
              </a:spcAft>
              <a:buClrTx/>
              <a:buFont typeface="Arial" panose="020B0604020202020204" pitchFamily="34" charset="0"/>
              <a:buNone/>
            </a:pPr>
            <a:r>
              <a:rPr lang="en-US" sz="1200" b="0" dirty="0" smtClean="0">
                <a:solidFill>
                  <a:schemeClr val="tx2"/>
                </a:solidFill>
                <a:latin typeface="Tahoma" panose="020B0604030504040204" pitchFamily="34" charset="0"/>
                <a:ea typeface="Tahoma" panose="020B0604030504040204" pitchFamily="34" charset="0"/>
                <a:cs typeface="Tahoma" panose="020B0604030504040204" pitchFamily="34" charset="0"/>
              </a:rPr>
              <a:t>Cognizant Academy is a partner</a:t>
            </a:r>
            <a:r>
              <a:rPr lang="en-US" sz="1200" b="0" baseline="0" dirty="0" smtClean="0">
                <a:solidFill>
                  <a:schemeClr val="tx2"/>
                </a:solidFill>
                <a:latin typeface="Tahoma" panose="020B0604030504040204" pitchFamily="34" charset="0"/>
                <a:ea typeface="Tahoma" panose="020B0604030504040204" pitchFamily="34" charset="0"/>
                <a:cs typeface="Tahoma" panose="020B0604030504040204" pitchFamily="34" charset="0"/>
              </a:rPr>
              <a:t> to the associates right from the Campus Hire stage to their growth through CCA, all the way </a:t>
            </a:r>
            <a:r>
              <a:rPr lang="en-US" sz="1200" b="0" baseline="0" dirty="0" err="1" smtClean="0">
                <a:solidFill>
                  <a:schemeClr val="tx2"/>
                </a:solidFill>
                <a:latin typeface="Tahoma" panose="020B0604030504040204" pitchFamily="34" charset="0"/>
                <a:ea typeface="Tahoma" panose="020B0604030504040204" pitchFamily="34" charset="0"/>
                <a:cs typeface="Tahoma" panose="020B0604030504040204" pitchFamily="34" charset="0"/>
              </a:rPr>
              <a:t>upto</a:t>
            </a:r>
            <a:r>
              <a:rPr lang="en-US" sz="1200" b="0" baseline="0" dirty="0" smtClean="0">
                <a:solidFill>
                  <a:schemeClr val="tx2"/>
                </a:solidFill>
                <a:latin typeface="Tahoma" panose="020B0604030504040204" pitchFamily="34" charset="0"/>
                <a:ea typeface="Tahoma" panose="020B0604030504040204" pitchFamily="34" charset="0"/>
                <a:cs typeface="Tahoma" panose="020B0604030504040204" pitchFamily="34" charset="0"/>
              </a:rPr>
              <a:t> Leadership Development. It also supports onboarding of Laterals, M&amp;A, Sales Excellence training and Skilling needs of various Business Units as and when the need arises.</a:t>
            </a:r>
          </a:p>
          <a:p>
            <a:pPr marL="0" lvl="1" indent="0" eaLnBrk="0" hangingPunct="0">
              <a:lnSpc>
                <a:spcPct val="100000"/>
              </a:lnSpc>
              <a:spcBef>
                <a:spcPts val="0"/>
              </a:spcBef>
              <a:spcAft>
                <a:spcPts val="0"/>
              </a:spcAft>
              <a:buClrTx/>
              <a:buFont typeface="Arial" panose="020B0604020202020204" pitchFamily="34" charset="0"/>
              <a:buNone/>
            </a:pPr>
            <a:endParaRPr lang="en-US" sz="1200" b="0"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a:p>
            <a:pPr marL="0" lvl="1" indent="0" eaLnBrk="0" hangingPunct="0">
              <a:lnSpc>
                <a:spcPct val="100000"/>
              </a:lnSpc>
              <a:spcBef>
                <a:spcPts val="0"/>
              </a:spcBef>
              <a:spcAft>
                <a:spcPts val="0"/>
              </a:spcAft>
              <a:buClrTx/>
              <a:buFont typeface="Arial" panose="020B0604020202020204" pitchFamily="34" charset="0"/>
              <a:buNone/>
            </a:pPr>
            <a:r>
              <a:rPr lang="en-US" sz="1100" b="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Whether it is a campus hire, a veteran Practice Lead, an Instructor, or a Delivery Head who is looking for quick skilling, Cognizant LEARN will play a central part in their experience. </a:t>
            </a:r>
          </a:p>
          <a:p>
            <a:pPr marL="0" lvl="1" indent="0" eaLnBrk="0" hangingPunct="0">
              <a:lnSpc>
                <a:spcPct val="100000"/>
              </a:lnSpc>
              <a:spcBef>
                <a:spcPts val="0"/>
              </a:spcBef>
              <a:spcAft>
                <a:spcPts val="0"/>
              </a:spcAft>
              <a:buClrTx/>
              <a:buFont typeface="Arial" panose="020B0604020202020204" pitchFamily="34" charset="0"/>
              <a:buNone/>
            </a:pPr>
            <a:endParaRPr lang="en-US" sz="1100" b="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0" indent="0">
              <a:buFont typeface="Wingdings" panose="05000000000000000000" pitchFamily="2" charset="2"/>
              <a:buNone/>
            </a:pPr>
            <a:endParaRPr lang="en-US" sz="1200"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0"/>
          </p:nvPr>
        </p:nvSpPr>
        <p:spPr/>
        <p:txBody>
          <a:bodyPr/>
          <a:lstStyle/>
          <a:p>
            <a:fld id="{B02D6E04-3A2F-4B48-A297-666578EDF1B3}" type="slidenum">
              <a:rPr lang="en-US" smtClean="0"/>
              <a:t>3</a:t>
            </a:fld>
            <a:endParaRPr lang="en-US"/>
          </a:p>
        </p:txBody>
      </p:sp>
    </p:spTree>
    <p:extLst>
      <p:ext uri="{BB962C8B-B14F-4D97-AF65-F5344CB8AC3E}">
        <p14:creationId xmlns:p14="http://schemas.microsoft.com/office/powerpoint/2010/main" val="3312090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Here’s what Cognizant LEARN has to offer: </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Personalized Learning Paths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Empowers associates with tools that connect learning to critical developmental and performance needs. Equips our associates with their own curated content aligned to their role development plans (RDPs).</a:t>
            </a:r>
          </a:p>
          <a:p>
            <a:r>
              <a:rPr lang="en-US" sz="1200" b="1" kern="1200" dirty="0" smtClean="0">
                <a:solidFill>
                  <a:schemeClr val="tx1"/>
                </a:solidFill>
                <a:effectLst/>
                <a:latin typeface="+mn-lt"/>
                <a:ea typeface="+mn-ea"/>
                <a:cs typeface="+mn-cs"/>
              </a:rPr>
              <a:t>Learner Dashboard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Visual timelines of priorities and tasks and individualized insights into learning progress that help associates track their role readiness and RDP completion progress.</a:t>
            </a:r>
          </a:p>
          <a:p>
            <a:r>
              <a:rPr lang="en-US" sz="1200" b="1" kern="1200" dirty="0" smtClean="0">
                <a:solidFill>
                  <a:schemeClr val="tx1"/>
                </a:solidFill>
                <a:effectLst/>
                <a:latin typeface="+mn-lt"/>
                <a:ea typeface="+mn-ea"/>
                <a:cs typeface="+mn-cs"/>
              </a:rPr>
              <a:t>Cloud Deployed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Hosted in high resilience cloud environment, the platform gives our associates responsive access from anywhere around the world through office network or through internet.</a:t>
            </a:r>
          </a:p>
          <a:p>
            <a:r>
              <a:rPr lang="en-US" sz="1200" b="1" kern="1200" dirty="0" smtClean="0">
                <a:solidFill>
                  <a:schemeClr val="tx1"/>
                </a:solidFill>
                <a:effectLst/>
                <a:latin typeface="+mn-lt"/>
                <a:ea typeface="+mn-ea"/>
                <a:cs typeface="+mn-cs"/>
              </a:rPr>
              <a:t>Collaborative Learning Ecosystem</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Empowers informal learning by providing learners a complete set of tools and communities of practice to collaborate with and to share knowledge around any topic or activity. Provides social platform for agile creation of content by subject matter experts.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02D6E04-3A2F-4B48-A297-666578EDF1B3}" type="slidenum">
              <a:rPr lang="en-US" smtClean="0"/>
              <a:t>4</a:t>
            </a:fld>
            <a:endParaRPr lang="en-US"/>
          </a:p>
        </p:txBody>
      </p:sp>
    </p:spTree>
    <p:extLst>
      <p:ext uri="{BB962C8B-B14F-4D97-AF65-F5344CB8AC3E}">
        <p14:creationId xmlns:p14="http://schemas.microsoft.com/office/powerpoint/2010/main" val="1768949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Based on what you have experienced</a:t>
            </a:r>
            <a:r>
              <a:rPr lang="en-US" sz="1200" kern="1200" baseline="0" dirty="0" smtClean="0">
                <a:solidFill>
                  <a:schemeClr val="tx1"/>
                </a:solidFill>
                <a:effectLst/>
                <a:latin typeface="+mn-lt"/>
                <a:ea typeface="+mn-ea"/>
                <a:cs typeface="+mn-cs"/>
              </a:rPr>
              <a:t> in ELM , these are the key changes you would experience in New LMS Cognizant. Cognizant LEARN powered by Sum total – is an enterprise LMS that has features based the industry follows.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What's changing for the associates?</a:t>
            </a:r>
            <a:r>
              <a:rPr lang="en-US" sz="1200" kern="1200" baseline="0" dirty="0" smtClean="0">
                <a:solidFill>
                  <a:schemeClr val="tx1"/>
                </a:solidFill>
                <a:effectLst/>
                <a:latin typeface="+mn-lt"/>
                <a:ea typeface="+mn-ea"/>
                <a:cs typeface="+mn-cs"/>
              </a:rPr>
              <a:t> –</a:t>
            </a:r>
          </a:p>
          <a:p>
            <a:r>
              <a:rPr lang="en-US" sz="1200" kern="1200" baseline="0" dirty="0" smtClean="0">
                <a:solidFill>
                  <a:schemeClr val="tx1"/>
                </a:solidFill>
                <a:effectLst/>
                <a:latin typeface="+mn-lt"/>
                <a:ea typeface="+mn-ea"/>
                <a:cs typeface="+mn-cs"/>
              </a:rPr>
              <a:t>1.you all were going through various portals, and now its just 1 stop portal for all your needs. Be it RDP or </a:t>
            </a:r>
            <a:r>
              <a:rPr lang="en-US" sz="1200" kern="1200" baseline="0" dirty="0" err="1" smtClean="0">
                <a:solidFill>
                  <a:schemeClr val="tx1"/>
                </a:solidFill>
                <a:effectLst/>
                <a:latin typeface="+mn-lt"/>
                <a:ea typeface="+mn-ea"/>
                <a:cs typeface="+mn-cs"/>
              </a:rPr>
              <a:t>Mylearning</a:t>
            </a:r>
            <a:r>
              <a:rPr lang="en-US" sz="1200" kern="1200" baseline="0" dirty="0" smtClean="0">
                <a:solidFill>
                  <a:schemeClr val="tx1"/>
                </a:solidFill>
                <a:effectLst/>
                <a:latin typeface="+mn-lt"/>
                <a:ea typeface="+mn-ea"/>
                <a:cs typeface="+mn-cs"/>
              </a:rPr>
              <a:t> .  Cognizant LEARN will have everything.</a:t>
            </a: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2. All these while associates used to get the learnings scheduled over email as – Monthly learning calendar.  Now associates could search proactively  from Cognizant LEARN.  Monthly calendar will not be published henceforth.</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3.</a:t>
            </a:r>
            <a:r>
              <a:rPr lang="en-US" sz="1200" kern="1200" baseline="0" dirty="0" smtClean="0">
                <a:solidFill>
                  <a:schemeClr val="tx1"/>
                </a:solidFill>
                <a:effectLst/>
                <a:latin typeface="+mn-lt"/>
                <a:ea typeface="+mn-ea"/>
                <a:cs typeface="+mn-cs"/>
              </a:rPr>
              <a:t> Attending </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Webex</a:t>
            </a:r>
            <a:r>
              <a:rPr lang="en-US" sz="1200" kern="1200" dirty="0" smtClean="0">
                <a:solidFill>
                  <a:schemeClr val="tx1"/>
                </a:solidFill>
                <a:effectLst/>
                <a:latin typeface="+mn-lt"/>
                <a:ea typeface="+mn-ea"/>
                <a:cs typeface="+mn-cs"/>
              </a:rPr>
              <a:t> session</a:t>
            </a:r>
            <a:r>
              <a:rPr lang="en-US" sz="1200" kern="1200" baseline="0" dirty="0" smtClean="0">
                <a:solidFill>
                  <a:schemeClr val="tx1"/>
                </a:solidFill>
                <a:effectLst/>
                <a:latin typeface="+mn-lt"/>
                <a:ea typeface="+mn-ea"/>
                <a:cs typeface="+mn-cs"/>
              </a:rPr>
              <a:t> simplified. No separate links / user ID / PWD is required, however, registration in Cognizant LEARN prior to start time of session is required. One could forward the calendar invitation to others but however, one would have to register in Cognizant LEARN prior to start of the session.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5. </a:t>
            </a:r>
            <a:r>
              <a:rPr lang="en-US" sz="1200" kern="1200" dirty="0" smtClean="0">
                <a:solidFill>
                  <a:schemeClr val="tx1"/>
                </a:solidFill>
                <a:effectLst/>
                <a:latin typeface="+mn-lt"/>
                <a:ea typeface="+mn-ea"/>
                <a:cs typeface="+mn-cs"/>
              </a:rPr>
              <a:t>Learning credits to be awarded only for Completed learning activities. No Learning credits to be awarded for Self-reported training or facilitating training (Honorarium process will continue). </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02D6E04-3A2F-4B48-A297-666578EDF1B3}" type="slidenum">
              <a:rPr lang="en-US" smtClean="0"/>
              <a:t>5</a:t>
            </a:fld>
            <a:endParaRPr lang="en-US"/>
          </a:p>
        </p:txBody>
      </p:sp>
    </p:spTree>
    <p:extLst>
      <p:ext uri="{BB962C8B-B14F-4D97-AF65-F5344CB8AC3E}">
        <p14:creationId xmlns:p14="http://schemas.microsoft.com/office/powerpoint/2010/main" val="1858574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1. 3 attempts- Policy and process change to have only 3 attempts of any particular assessment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2. </a:t>
            </a:r>
            <a:r>
              <a:rPr lang="en-US" sz="1200" kern="1200" dirty="0" smtClean="0">
                <a:solidFill>
                  <a:schemeClr val="tx1"/>
                </a:solidFill>
                <a:effectLst/>
                <a:latin typeface="+mn-lt"/>
                <a:ea typeface="+mn-ea"/>
                <a:cs typeface="+mn-cs"/>
              </a:rPr>
              <a:t>No RDP Submission process or certificate timeline selection. RDP will be generated when learner meets the criteria and recommended sequence/dates of certificates will be provided. </a:t>
            </a:r>
            <a:r>
              <a:rPr lang="en-US" sz="1200" kern="1200" baseline="0" dirty="0" smtClean="0">
                <a:solidFill>
                  <a:schemeClr val="tx1"/>
                </a:solidFill>
                <a:effectLst/>
                <a:latin typeface="+mn-lt"/>
                <a:ea typeface="+mn-ea"/>
                <a:cs typeface="+mn-cs"/>
              </a:rPr>
              <a:t>RDP generation will happen once criteria is met.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02D6E04-3A2F-4B48-A297-666578EDF1B3}" type="slidenum">
              <a:rPr lang="en-US" smtClean="0"/>
              <a:t>6</a:t>
            </a:fld>
            <a:endParaRPr lang="en-US"/>
          </a:p>
        </p:txBody>
      </p:sp>
    </p:spTree>
    <p:extLst>
      <p:ext uri="{BB962C8B-B14F-4D97-AF65-F5344CB8AC3E}">
        <p14:creationId xmlns:p14="http://schemas.microsoft.com/office/powerpoint/2010/main" val="3132072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1. 3 attempts- Policy and process change to have only 3 attempts of any particular assessment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2. </a:t>
            </a:r>
            <a:r>
              <a:rPr lang="en-US" sz="1200" kern="1200" dirty="0" smtClean="0">
                <a:solidFill>
                  <a:schemeClr val="tx1"/>
                </a:solidFill>
                <a:effectLst/>
                <a:latin typeface="+mn-lt"/>
                <a:ea typeface="+mn-ea"/>
                <a:cs typeface="+mn-cs"/>
              </a:rPr>
              <a:t>No RDP Submission process or certificate timeline selection. RDP will be generated when learner meets the criteria and recommended sequence/dates of certificates will be provided. </a:t>
            </a:r>
            <a:r>
              <a:rPr lang="en-US" sz="1200" kern="1200" baseline="0" dirty="0" smtClean="0">
                <a:solidFill>
                  <a:schemeClr val="tx1"/>
                </a:solidFill>
                <a:effectLst/>
                <a:latin typeface="+mn-lt"/>
                <a:ea typeface="+mn-ea"/>
                <a:cs typeface="+mn-cs"/>
              </a:rPr>
              <a:t>RDP generation will happen once criteria is met.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02D6E04-3A2F-4B48-A297-666578EDF1B3}" type="slidenum">
              <a:rPr lang="en-US" smtClean="0"/>
              <a:t>7</a:t>
            </a:fld>
            <a:endParaRPr lang="en-US"/>
          </a:p>
        </p:txBody>
      </p:sp>
    </p:spTree>
    <p:extLst>
      <p:ext uri="{BB962C8B-B14F-4D97-AF65-F5344CB8AC3E}">
        <p14:creationId xmlns:p14="http://schemas.microsoft.com/office/powerpoint/2010/main" val="2643780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CDO – Moving to RDP</a:t>
            </a:r>
            <a:r>
              <a:rPr lang="en-US" sz="1200" kern="1200" baseline="0" dirty="0" smtClean="0">
                <a:solidFill>
                  <a:schemeClr val="tx1"/>
                </a:solidFill>
                <a:effectLst/>
                <a:latin typeface="+mn-lt"/>
                <a:ea typeface="+mn-ea"/>
                <a:cs typeface="+mn-cs"/>
              </a:rPr>
              <a:t> from REC.  One </a:t>
            </a:r>
            <a:r>
              <a:rPr lang="en-US" sz="1200" kern="1200" dirty="0" smtClean="0">
                <a:solidFill>
                  <a:schemeClr val="tx1"/>
                </a:solidFill>
                <a:effectLst/>
                <a:latin typeface="+mn-lt"/>
                <a:ea typeface="+mn-ea"/>
                <a:cs typeface="+mn-cs"/>
              </a:rPr>
              <a:t>needs to complete skill profiling</a:t>
            </a:r>
            <a:r>
              <a:rPr lang="en-US" sz="1200" kern="1200" baseline="0" dirty="0" smtClean="0">
                <a:solidFill>
                  <a:schemeClr val="tx1"/>
                </a:solidFill>
                <a:effectLst/>
                <a:latin typeface="+mn-lt"/>
                <a:ea typeface="+mn-ea"/>
                <a:cs typeface="+mn-cs"/>
              </a:rPr>
              <a:t> in my career app to view  in RDP.</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02D6E04-3A2F-4B48-A297-666578EDF1B3}" type="slidenum">
              <a:rPr lang="en-US" smtClean="0"/>
              <a:t>8</a:t>
            </a:fld>
            <a:endParaRPr lang="en-US"/>
          </a:p>
        </p:txBody>
      </p:sp>
    </p:spTree>
    <p:extLst>
      <p:ext uri="{BB962C8B-B14F-4D97-AF65-F5344CB8AC3E}">
        <p14:creationId xmlns:p14="http://schemas.microsoft.com/office/powerpoint/2010/main" val="3439799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02D6E04-3A2F-4B48-A297-666578EDF1B3}" type="slidenum">
              <a:rPr lang="en-US" smtClean="0"/>
              <a:t>9</a:t>
            </a:fld>
            <a:endParaRPr lang="en-US"/>
          </a:p>
        </p:txBody>
      </p:sp>
    </p:spTree>
    <p:extLst>
      <p:ext uri="{BB962C8B-B14F-4D97-AF65-F5344CB8AC3E}">
        <p14:creationId xmlns:p14="http://schemas.microsoft.com/office/powerpoint/2010/main" val="36261074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 White">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 name="TextBox 10"/>
          <p:cNvSpPr txBox="1"/>
          <p:nvPr userDrawn="1"/>
        </p:nvSpPr>
        <p:spPr>
          <a:xfrm>
            <a:off x="419102" y="4694466"/>
            <a:ext cx="1923143" cy="230832"/>
          </a:xfrm>
          <a:prstGeom prst="rect">
            <a:avLst/>
          </a:prstGeom>
          <a:noFill/>
        </p:spPr>
        <p:txBody>
          <a:bodyPr wrap="square" rtlCol="0">
            <a:spAutoFit/>
          </a:bodyPr>
          <a:lstStyle/>
          <a:p>
            <a:r>
              <a:rPr lang="en-US" sz="900" dirty="0" smtClean="0">
                <a:solidFill>
                  <a:schemeClr val="bg1"/>
                </a:solidFill>
                <a:latin typeface="Arial"/>
                <a:cs typeface="Arial"/>
              </a:rPr>
              <a:t>© 2016 Cognizant </a:t>
            </a:r>
            <a:endParaRPr lang="en-US" sz="900" dirty="0">
              <a:solidFill>
                <a:schemeClr val="bg1"/>
              </a:solidFill>
              <a:latin typeface="Arial"/>
              <a:cs typeface="Arial"/>
            </a:endParaRPr>
          </a:p>
        </p:txBody>
      </p:sp>
      <p:pic>
        <p:nvPicPr>
          <p:cNvPr id="10" name="Picture 9" descr="Cognizant_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0601" y="337322"/>
            <a:ext cx="2258155" cy="684559"/>
          </a:xfrm>
          <a:prstGeom prst="rect">
            <a:avLst/>
          </a:prstGeom>
        </p:spPr>
      </p:pic>
      <p:sp>
        <p:nvSpPr>
          <p:cNvPr id="12" name="Text Placeholder 12"/>
          <p:cNvSpPr>
            <a:spLocks noGrp="1"/>
          </p:cNvSpPr>
          <p:nvPr>
            <p:ph type="body" sz="quarter" idx="13" hasCustomPrompt="1"/>
          </p:nvPr>
        </p:nvSpPr>
        <p:spPr>
          <a:xfrm>
            <a:off x="419101" y="2123030"/>
            <a:ext cx="8284633" cy="429229"/>
          </a:xfrm>
          <a:prstGeom prst="rect">
            <a:avLst/>
          </a:prstGeom>
        </p:spPr>
        <p:txBody>
          <a:bodyPr>
            <a:normAutofit/>
          </a:bodyPr>
          <a:lstStyle>
            <a:lvl1pPr marL="0" indent="0">
              <a:buNone/>
              <a:defRPr sz="1800">
                <a:solidFill>
                  <a:schemeClr val="bg1"/>
                </a:solidFill>
                <a:latin typeface="Arial"/>
                <a:cs typeface="Arial"/>
              </a:defRPr>
            </a:lvl1pPr>
          </a:lstStyle>
          <a:p>
            <a:pPr lvl="0"/>
            <a:r>
              <a:rPr lang="en-US" dirty="0" smtClean="0"/>
              <a:t>Date</a:t>
            </a:r>
            <a:endParaRPr lang="en-US" dirty="0"/>
          </a:p>
        </p:txBody>
      </p:sp>
      <p:sp>
        <p:nvSpPr>
          <p:cNvPr id="14" name="Text Placeholder 14"/>
          <p:cNvSpPr>
            <a:spLocks noGrp="1"/>
          </p:cNvSpPr>
          <p:nvPr>
            <p:ph type="body" sz="quarter" idx="14" hasCustomPrompt="1"/>
          </p:nvPr>
        </p:nvSpPr>
        <p:spPr>
          <a:xfrm>
            <a:off x="419101" y="2558810"/>
            <a:ext cx="8284633" cy="584775"/>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PRESENTATION TITLE GOES HERE</a:t>
            </a:r>
          </a:p>
        </p:txBody>
      </p:sp>
      <p:sp>
        <p:nvSpPr>
          <p:cNvPr id="17" name="Text Placeholder 12"/>
          <p:cNvSpPr>
            <a:spLocks noGrp="1"/>
          </p:cNvSpPr>
          <p:nvPr>
            <p:ph type="body" sz="quarter" idx="15" hasCustomPrompt="1"/>
          </p:nvPr>
        </p:nvSpPr>
        <p:spPr>
          <a:xfrm>
            <a:off x="419101" y="3148948"/>
            <a:ext cx="8284633" cy="446088"/>
          </a:xfrm>
          <a:prstGeom prst="rect">
            <a:avLst/>
          </a:prstGeom>
        </p:spPr>
        <p:txBody>
          <a:bodyPr>
            <a:normAutofit/>
          </a:bodyPr>
          <a:lstStyle>
            <a:lvl1pPr marL="0" indent="0">
              <a:buNone/>
              <a:defRPr sz="1800" baseline="0">
                <a:solidFill>
                  <a:srgbClr val="FFFFFF"/>
                </a:solidFill>
                <a:latin typeface="Arial"/>
                <a:cs typeface="Arial"/>
              </a:defRPr>
            </a:lvl1pPr>
          </a:lstStyle>
          <a:p>
            <a:pPr lvl="0"/>
            <a:r>
              <a:rPr lang="en-US" dirty="0" smtClean="0"/>
              <a:t>Speaker Name / Title</a:t>
            </a:r>
            <a:endParaRPr lang="en-US" dirty="0"/>
          </a:p>
        </p:txBody>
      </p:sp>
      <p:sp>
        <p:nvSpPr>
          <p:cNvPr id="5" name="TextBox 4"/>
          <p:cNvSpPr txBox="1"/>
          <p:nvPr userDrawn="1"/>
        </p:nvSpPr>
        <p:spPr>
          <a:xfrm>
            <a:off x="1079501" y="-1308100"/>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35129150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 Dark">
    <p:spTree>
      <p:nvGrpSpPr>
        <p:cNvPr id="1" name=""/>
        <p:cNvGrpSpPr/>
        <p:nvPr/>
      </p:nvGrpSpPr>
      <p:grpSpPr>
        <a:xfrm>
          <a:off x="0" y="0"/>
          <a:ext cx="0" cy="0"/>
          <a:chOff x="0" y="0"/>
          <a:chExt cx="0" cy="0"/>
        </a:xfrm>
      </p:grpSpPr>
      <p:sp>
        <p:nvSpPr>
          <p:cNvPr id="11" name="TextBox 10"/>
          <p:cNvSpPr txBox="1"/>
          <p:nvPr userDrawn="1"/>
        </p:nvSpPr>
        <p:spPr>
          <a:xfrm>
            <a:off x="419102" y="4694466"/>
            <a:ext cx="1923143" cy="230832"/>
          </a:xfrm>
          <a:prstGeom prst="rect">
            <a:avLst/>
          </a:prstGeom>
          <a:noFill/>
        </p:spPr>
        <p:txBody>
          <a:bodyPr wrap="square" rtlCol="0">
            <a:normAutofit/>
          </a:bodyPr>
          <a:lstStyle/>
          <a:p>
            <a:r>
              <a:rPr lang="en-US" sz="900" dirty="0" smtClean="0">
                <a:solidFill>
                  <a:schemeClr val="bg1"/>
                </a:solidFill>
                <a:latin typeface="+mn-lt"/>
                <a:cs typeface="Arial"/>
              </a:rPr>
              <a:t>© 2016 Cognizant </a:t>
            </a:r>
            <a:endParaRPr lang="en-US" sz="900" dirty="0">
              <a:solidFill>
                <a:schemeClr val="bg1"/>
              </a:solidFill>
              <a:latin typeface="+mn-lt"/>
              <a:cs typeface="Arial"/>
            </a:endParaRPr>
          </a:p>
        </p:txBody>
      </p:sp>
      <p:sp>
        <p:nvSpPr>
          <p:cNvPr id="17" name="Rectangle 16"/>
          <p:cNvSpPr/>
          <p:nvPr userDrawn="1"/>
        </p:nvSpPr>
        <p:spPr>
          <a:xfrm>
            <a:off x="0" y="1930402"/>
            <a:ext cx="9144000" cy="1832559"/>
          </a:xfrm>
          <a:prstGeom prst="rect">
            <a:avLst/>
          </a:prstGeom>
          <a:solidFill>
            <a:schemeClr val="bg2">
              <a:alpha val="7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sz="1800" dirty="0"/>
          </a:p>
        </p:txBody>
      </p:sp>
      <p:sp>
        <p:nvSpPr>
          <p:cNvPr id="9" name="Text Placeholder 12"/>
          <p:cNvSpPr>
            <a:spLocks noGrp="1"/>
          </p:cNvSpPr>
          <p:nvPr>
            <p:ph type="body" sz="quarter" idx="13" hasCustomPrompt="1"/>
          </p:nvPr>
        </p:nvSpPr>
        <p:spPr>
          <a:xfrm>
            <a:off x="419101" y="2123030"/>
            <a:ext cx="8284633" cy="429229"/>
          </a:xfrm>
          <a:prstGeom prst="rect">
            <a:avLst/>
          </a:prstGeom>
        </p:spPr>
        <p:txBody>
          <a:bodyPr>
            <a:normAutofit/>
          </a:bodyPr>
          <a:lstStyle>
            <a:lvl1pPr marL="0" indent="0">
              <a:buNone/>
              <a:defRPr sz="1800">
                <a:solidFill>
                  <a:srgbClr val="4F4F4F"/>
                </a:solidFill>
                <a:latin typeface="Arial"/>
                <a:cs typeface="Arial"/>
              </a:defRPr>
            </a:lvl1pPr>
          </a:lstStyle>
          <a:p>
            <a:pPr lvl="0"/>
            <a:r>
              <a:rPr lang="en-US" dirty="0" smtClean="0"/>
              <a:t>Date</a:t>
            </a:r>
            <a:endParaRPr lang="en-US" dirty="0"/>
          </a:p>
        </p:txBody>
      </p:sp>
      <p:sp>
        <p:nvSpPr>
          <p:cNvPr id="12" name="Text Placeholder 14"/>
          <p:cNvSpPr>
            <a:spLocks noGrp="1"/>
          </p:cNvSpPr>
          <p:nvPr>
            <p:ph type="body" sz="quarter" idx="14" hasCustomPrompt="1"/>
          </p:nvPr>
        </p:nvSpPr>
        <p:spPr>
          <a:xfrm>
            <a:off x="419101" y="2558810"/>
            <a:ext cx="8284633" cy="584775"/>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PRESENTATION TITLE GOES HERE</a:t>
            </a:r>
          </a:p>
        </p:txBody>
      </p:sp>
      <p:sp>
        <p:nvSpPr>
          <p:cNvPr id="13" name="Text Placeholder 12"/>
          <p:cNvSpPr>
            <a:spLocks noGrp="1"/>
          </p:cNvSpPr>
          <p:nvPr>
            <p:ph type="body" sz="quarter" idx="15" hasCustomPrompt="1"/>
          </p:nvPr>
        </p:nvSpPr>
        <p:spPr>
          <a:xfrm>
            <a:off x="419101" y="3148948"/>
            <a:ext cx="8284633" cy="446088"/>
          </a:xfrm>
          <a:prstGeom prst="rect">
            <a:avLst/>
          </a:prstGeom>
        </p:spPr>
        <p:txBody>
          <a:bodyPr>
            <a:normAutofit/>
          </a:bodyPr>
          <a:lstStyle>
            <a:lvl1pPr marL="0" indent="0">
              <a:buNone/>
              <a:defRPr sz="1800" baseline="0">
                <a:solidFill>
                  <a:srgbClr val="4F4F4F"/>
                </a:solidFill>
                <a:latin typeface="Arial"/>
                <a:cs typeface="Arial"/>
              </a:defRPr>
            </a:lvl1pPr>
          </a:lstStyle>
          <a:p>
            <a:pPr lvl="0"/>
            <a:r>
              <a:rPr lang="en-US" dirty="0" smtClean="0"/>
              <a:t>Speaker Name / Title</a:t>
            </a:r>
            <a:endParaRPr lang="en-US" dirty="0"/>
          </a:p>
        </p:txBody>
      </p:sp>
      <p:pic>
        <p:nvPicPr>
          <p:cNvPr id="16" name="Picture 15" descr="Cognizant_LOGO_on black.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333" y="333472"/>
            <a:ext cx="2269067" cy="686973"/>
          </a:xfrm>
          <a:prstGeom prst="rect">
            <a:avLst/>
          </a:prstGeom>
        </p:spPr>
      </p:pic>
    </p:spTree>
    <p:extLst>
      <p:ext uri="{BB962C8B-B14F-4D97-AF65-F5344CB8AC3E}">
        <p14:creationId xmlns:p14="http://schemas.microsoft.com/office/powerpoint/2010/main" val="18787263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ver Slide - White">
    <p:spTree>
      <p:nvGrpSpPr>
        <p:cNvPr id="1" name=""/>
        <p:cNvGrpSpPr/>
        <p:nvPr/>
      </p:nvGrpSpPr>
      <p:grpSpPr>
        <a:xfrm>
          <a:off x="0" y="0"/>
          <a:ext cx="0" cy="0"/>
          <a:chOff x="0" y="0"/>
          <a:chExt cx="0" cy="0"/>
        </a:xfrm>
      </p:grpSpPr>
      <p:sp>
        <p:nvSpPr>
          <p:cNvPr id="20" name="Rectangle 19"/>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2" name="TextBox 21"/>
          <p:cNvSpPr txBox="1"/>
          <p:nvPr userDrawn="1"/>
        </p:nvSpPr>
        <p:spPr>
          <a:xfrm>
            <a:off x="419102" y="4694466"/>
            <a:ext cx="1923143" cy="230832"/>
          </a:xfrm>
          <a:prstGeom prst="rect">
            <a:avLst/>
          </a:prstGeom>
          <a:noFill/>
        </p:spPr>
        <p:txBody>
          <a:bodyPr wrap="square" rtlCol="0">
            <a:spAutoFit/>
          </a:bodyPr>
          <a:lstStyle/>
          <a:p>
            <a:r>
              <a:rPr lang="en-US" sz="900" dirty="0" smtClean="0">
                <a:solidFill>
                  <a:schemeClr val="bg1"/>
                </a:solidFill>
                <a:latin typeface="Arial"/>
                <a:cs typeface="Arial"/>
              </a:rPr>
              <a:t>© 2016 Cognizant </a:t>
            </a:r>
            <a:endParaRPr lang="en-US" sz="900" dirty="0">
              <a:solidFill>
                <a:schemeClr val="bg1"/>
              </a:solidFill>
              <a:latin typeface="Arial"/>
              <a:cs typeface="Arial"/>
            </a:endParaRPr>
          </a:p>
        </p:txBody>
      </p:sp>
      <p:pic>
        <p:nvPicPr>
          <p:cNvPr id="23" name="Picture 22" descr="Cognizant_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0601" y="337322"/>
            <a:ext cx="2258155" cy="684559"/>
          </a:xfrm>
          <a:prstGeom prst="rect">
            <a:avLst/>
          </a:prstGeom>
        </p:spPr>
      </p:pic>
      <p:sp>
        <p:nvSpPr>
          <p:cNvPr id="13" name="Text Placeholder 12"/>
          <p:cNvSpPr>
            <a:spLocks noGrp="1"/>
          </p:cNvSpPr>
          <p:nvPr>
            <p:ph type="body" sz="quarter" idx="13" hasCustomPrompt="1"/>
          </p:nvPr>
        </p:nvSpPr>
        <p:spPr>
          <a:xfrm>
            <a:off x="419101" y="1778003"/>
            <a:ext cx="8284633" cy="429229"/>
          </a:xfrm>
          <a:prstGeom prst="rect">
            <a:avLst/>
          </a:prstGeom>
        </p:spPr>
        <p:txBody>
          <a:bodyPr>
            <a:normAutofit/>
          </a:bodyPr>
          <a:lstStyle>
            <a:lvl1pPr marL="0" indent="0">
              <a:buNone/>
              <a:defRPr sz="1800">
                <a:solidFill>
                  <a:schemeClr val="bg1"/>
                </a:solidFill>
                <a:latin typeface="Arial"/>
                <a:cs typeface="Arial"/>
              </a:defRPr>
            </a:lvl1pPr>
          </a:lstStyle>
          <a:p>
            <a:pPr lvl="0"/>
            <a:r>
              <a:rPr lang="en-US" dirty="0" smtClean="0"/>
              <a:t>Date</a:t>
            </a:r>
            <a:endParaRPr lang="en-US" dirty="0"/>
          </a:p>
        </p:txBody>
      </p:sp>
      <p:sp>
        <p:nvSpPr>
          <p:cNvPr id="15" name="Text Placeholder 14"/>
          <p:cNvSpPr>
            <a:spLocks noGrp="1"/>
          </p:cNvSpPr>
          <p:nvPr>
            <p:ph type="body" sz="quarter" idx="14" hasCustomPrompt="1"/>
          </p:nvPr>
        </p:nvSpPr>
        <p:spPr>
          <a:xfrm>
            <a:off x="419101" y="2220133"/>
            <a:ext cx="8284633" cy="1077218"/>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PRESENTATION TITLE GOES HERE. USE THIS SLIDE FOR 2 LINE TITLES.</a:t>
            </a:r>
          </a:p>
        </p:txBody>
      </p:sp>
      <p:sp>
        <p:nvSpPr>
          <p:cNvPr id="16" name="Text Placeholder 12"/>
          <p:cNvSpPr>
            <a:spLocks noGrp="1"/>
          </p:cNvSpPr>
          <p:nvPr>
            <p:ph type="body" sz="quarter" idx="15" hasCustomPrompt="1"/>
          </p:nvPr>
        </p:nvSpPr>
        <p:spPr>
          <a:xfrm>
            <a:off x="419101" y="3301357"/>
            <a:ext cx="8284633" cy="446088"/>
          </a:xfrm>
          <a:prstGeom prst="rect">
            <a:avLst/>
          </a:prstGeom>
        </p:spPr>
        <p:txBody>
          <a:bodyPr>
            <a:normAutofit/>
          </a:bodyPr>
          <a:lstStyle>
            <a:lvl1pPr marL="0" indent="0">
              <a:buNone/>
              <a:defRPr sz="1800" baseline="0">
                <a:solidFill>
                  <a:srgbClr val="FFFFFF"/>
                </a:solidFill>
                <a:latin typeface="Arial"/>
                <a:cs typeface="Arial"/>
              </a:defRPr>
            </a:lvl1pPr>
          </a:lstStyle>
          <a:p>
            <a:pPr lvl="0"/>
            <a:r>
              <a:rPr lang="en-US" dirty="0" smtClean="0"/>
              <a:t>Speaker Name / Title</a:t>
            </a:r>
            <a:endParaRPr lang="en-US" dirty="0"/>
          </a:p>
        </p:txBody>
      </p:sp>
    </p:spTree>
    <p:extLst>
      <p:ext uri="{BB962C8B-B14F-4D97-AF65-F5344CB8AC3E}">
        <p14:creationId xmlns:p14="http://schemas.microsoft.com/office/powerpoint/2010/main" val="32725746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ver Slide - Dark">
    <p:spTree>
      <p:nvGrpSpPr>
        <p:cNvPr id="1" name=""/>
        <p:cNvGrpSpPr/>
        <p:nvPr/>
      </p:nvGrpSpPr>
      <p:grpSpPr>
        <a:xfrm>
          <a:off x="0" y="0"/>
          <a:ext cx="0" cy="0"/>
          <a:chOff x="0" y="0"/>
          <a:chExt cx="0" cy="0"/>
        </a:xfrm>
      </p:grpSpPr>
      <p:sp>
        <p:nvSpPr>
          <p:cNvPr id="19" name="TextBox 18"/>
          <p:cNvSpPr txBox="1"/>
          <p:nvPr userDrawn="1"/>
        </p:nvSpPr>
        <p:spPr>
          <a:xfrm>
            <a:off x="419102" y="4694466"/>
            <a:ext cx="1923143" cy="230832"/>
          </a:xfrm>
          <a:prstGeom prst="rect">
            <a:avLst/>
          </a:prstGeom>
          <a:noFill/>
        </p:spPr>
        <p:txBody>
          <a:bodyPr wrap="square" rtlCol="0">
            <a:normAutofit/>
          </a:bodyPr>
          <a:lstStyle/>
          <a:p>
            <a:r>
              <a:rPr lang="en-US" sz="900" dirty="0" smtClean="0">
                <a:solidFill>
                  <a:schemeClr val="bg1"/>
                </a:solidFill>
                <a:latin typeface="+mn-lt"/>
                <a:cs typeface="Arial"/>
              </a:rPr>
              <a:t>© 2016 Cognizant </a:t>
            </a:r>
            <a:endParaRPr lang="en-US" sz="900" dirty="0">
              <a:solidFill>
                <a:schemeClr val="bg1"/>
              </a:solidFill>
              <a:latin typeface="+mn-lt"/>
              <a:cs typeface="Arial"/>
            </a:endParaRPr>
          </a:p>
        </p:txBody>
      </p:sp>
      <p:sp>
        <p:nvSpPr>
          <p:cNvPr id="17" name="Rectangle 16"/>
          <p:cNvSpPr/>
          <p:nvPr userDrawn="1"/>
        </p:nvSpPr>
        <p:spPr>
          <a:xfrm>
            <a:off x="0" y="1769533"/>
            <a:ext cx="9144000" cy="1993427"/>
          </a:xfrm>
          <a:prstGeom prst="rect">
            <a:avLst/>
          </a:prstGeom>
          <a:solidFill>
            <a:schemeClr val="bg2">
              <a:alpha val="7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sz="1800" dirty="0"/>
          </a:p>
        </p:txBody>
      </p:sp>
      <p:sp>
        <p:nvSpPr>
          <p:cNvPr id="15" name="Text Placeholder 12"/>
          <p:cNvSpPr>
            <a:spLocks noGrp="1"/>
          </p:cNvSpPr>
          <p:nvPr>
            <p:ph type="body" sz="quarter" idx="13" hasCustomPrompt="1"/>
          </p:nvPr>
        </p:nvSpPr>
        <p:spPr>
          <a:xfrm>
            <a:off x="419101" y="1778003"/>
            <a:ext cx="8284633" cy="429229"/>
          </a:xfrm>
          <a:prstGeom prst="rect">
            <a:avLst/>
          </a:prstGeom>
        </p:spPr>
        <p:txBody>
          <a:bodyPr>
            <a:normAutofit/>
          </a:bodyPr>
          <a:lstStyle>
            <a:lvl1pPr marL="0" indent="0">
              <a:buNone/>
              <a:defRPr sz="1800">
                <a:solidFill>
                  <a:srgbClr val="4F4F4F"/>
                </a:solidFill>
                <a:latin typeface="Arial"/>
                <a:cs typeface="Arial"/>
              </a:defRPr>
            </a:lvl1pPr>
          </a:lstStyle>
          <a:p>
            <a:pPr lvl="0"/>
            <a:r>
              <a:rPr lang="en-US" dirty="0" smtClean="0"/>
              <a:t>Date</a:t>
            </a:r>
            <a:endParaRPr lang="en-US" dirty="0"/>
          </a:p>
        </p:txBody>
      </p:sp>
      <p:sp>
        <p:nvSpPr>
          <p:cNvPr id="16" name="Text Placeholder 14"/>
          <p:cNvSpPr>
            <a:spLocks noGrp="1"/>
          </p:cNvSpPr>
          <p:nvPr>
            <p:ph type="body" sz="quarter" idx="14" hasCustomPrompt="1"/>
          </p:nvPr>
        </p:nvSpPr>
        <p:spPr>
          <a:xfrm>
            <a:off x="419101" y="2220133"/>
            <a:ext cx="8284633" cy="1077218"/>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PRESENTATION TITLE GOES HERE. USE THIS SLIDE FOR 2 LINE TITLES.</a:t>
            </a:r>
          </a:p>
        </p:txBody>
      </p:sp>
      <p:sp>
        <p:nvSpPr>
          <p:cNvPr id="18" name="Text Placeholder 12"/>
          <p:cNvSpPr>
            <a:spLocks noGrp="1"/>
          </p:cNvSpPr>
          <p:nvPr>
            <p:ph type="body" sz="quarter" idx="15" hasCustomPrompt="1"/>
          </p:nvPr>
        </p:nvSpPr>
        <p:spPr>
          <a:xfrm>
            <a:off x="419101" y="3301357"/>
            <a:ext cx="8284633" cy="446088"/>
          </a:xfrm>
          <a:prstGeom prst="rect">
            <a:avLst/>
          </a:prstGeom>
        </p:spPr>
        <p:txBody>
          <a:bodyPr>
            <a:normAutofit/>
          </a:bodyPr>
          <a:lstStyle>
            <a:lvl1pPr marL="0" indent="0">
              <a:buNone/>
              <a:defRPr sz="1800" baseline="0">
                <a:solidFill>
                  <a:srgbClr val="4F4F4F"/>
                </a:solidFill>
                <a:latin typeface="Arial"/>
                <a:cs typeface="Arial"/>
              </a:defRPr>
            </a:lvl1pPr>
          </a:lstStyle>
          <a:p>
            <a:pPr lvl="0"/>
            <a:r>
              <a:rPr lang="en-US" dirty="0" smtClean="0"/>
              <a:t>Speaker Name / Title</a:t>
            </a:r>
            <a:endParaRPr lang="en-US" dirty="0"/>
          </a:p>
        </p:txBody>
      </p:sp>
      <p:pic>
        <p:nvPicPr>
          <p:cNvPr id="10" name="Picture 9" descr="Cognizant_LOGO_on black.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333" y="333472"/>
            <a:ext cx="2269067" cy="686973"/>
          </a:xfrm>
          <a:prstGeom prst="rect">
            <a:avLst/>
          </a:prstGeom>
        </p:spPr>
      </p:pic>
    </p:spTree>
    <p:extLst>
      <p:ext uri="{BB962C8B-B14F-4D97-AF65-F5344CB8AC3E}">
        <p14:creationId xmlns:p14="http://schemas.microsoft.com/office/powerpoint/2010/main" val="3772383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a:p>
        </p:txBody>
      </p:sp>
    </p:spTree>
    <p:extLst>
      <p:ext uri="{BB962C8B-B14F-4D97-AF65-F5344CB8AC3E}">
        <p14:creationId xmlns:p14="http://schemas.microsoft.com/office/powerpoint/2010/main" val="12855361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and Gradient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sp>
        <p:nvSpPr>
          <p:cNvPr id="2" name="Title 1"/>
          <p:cNvSpPr>
            <a:spLocks noGrp="1"/>
          </p:cNvSpPr>
          <p:nvPr>
            <p:ph type="title" hasCustomPrompt="1"/>
          </p:nvPr>
        </p:nvSpPr>
        <p:spPr>
          <a:xfrm>
            <a:off x="4572001" y="397630"/>
            <a:ext cx="4243723" cy="4293143"/>
          </a:xfrm>
        </p:spPr>
        <p:txBody>
          <a:bodyPr anchor="t"/>
          <a:lstStyle>
            <a:lvl1pPr>
              <a:defRPr>
                <a:gradFill flip="none" rotWithShape="1">
                  <a:gsLst>
                    <a:gs pos="0">
                      <a:schemeClr val="tx1"/>
                    </a:gs>
                    <a:gs pos="100000">
                      <a:schemeClr val="accent2"/>
                    </a:gs>
                  </a:gsLst>
                  <a:lin ang="0" scaled="1"/>
                  <a:tileRect/>
                </a:gradFill>
              </a:defRPr>
            </a:lvl1pPr>
          </a:lstStyle>
          <a:p>
            <a:r>
              <a:rPr lang="en-US" dirty="0" smtClean="0"/>
              <a:t>Text here</a:t>
            </a:r>
            <a:endParaRPr lang="en-US" dirty="0"/>
          </a:p>
        </p:txBody>
      </p:sp>
      <p:sp>
        <p:nvSpPr>
          <p:cNvPr id="4" name="Media Placeholder 3"/>
          <p:cNvSpPr>
            <a:spLocks noGrp="1"/>
          </p:cNvSpPr>
          <p:nvPr>
            <p:ph type="media" sz="quarter" idx="13" hasCustomPrompt="1"/>
          </p:nvPr>
        </p:nvSpPr>
        <p:spPr>
          <a:xfrm>
            <a:off x="1" y="2"/>
            <a:ext cx="4364039" cy="4690771"/>
          </a:xfrm>
          <a:prstGeom prst="rect">
            <a:avLst/>
          </a:prstGeom>
        </p:spPr>
        <p:txBody>
          <a:bodyPr vert="horz" anchor="ctr"/>
          <a:lstStyle>
            <a:lvl1pPr marL="0" indent="0" algn="ctr">
              <a:buNone/>
              <a:defRPr sz="2800" baseline="0">
                <a:solidFill>
                  <a:srgbClr val="0099CC"/>
                </a:solidFill>
              </a:defRPr>
            </a:lvl1pPr>
          </a:lstStyle>
          <a:p>
            <a:r>
              <a:rPr lang="en-US" dirty="0" smtClean="0"/>
              <a:t>Insert Media Here</a:t>
            </a:r>
            <a:endParaRPr lang="en-US" dirty="0"/>
          </a:p>
        </p:txBody>
      </p:sp>
    </p:spTree>
    <p:extLst>
      <p:ext uri="{BB962C8B-B14F-4D97-AF65-F5344CB8AC3E}">
        <p14:creationId xmlns:p14="http://schemas.microsoft.com/office/powerpoint/2010/main" val="12301852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eep Challengin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4" name="Picture 3" descr="16x9-01.png"/>
          <p:cNvPicPr>
            <a:picLocks noChangeAspect="1"/>
          </p:cNvPicPr>
          <p:nvPr userDrawn="1"/>
        </p:nvPicPr>
        <p:blipFill rotWithShape="1">
          <a:blip r:embed="rId2">
            <a:extLst>
              <a:ext uri="{28A0092B-C50C-407E-A947-70E740481C1C}">
                <a14:useLocalDpi xmlns:a14="http://schemas.microsoft.com/office/drawing/2010/main" val="0"/>
              </a:ext>
            </a:extLst>
          </a:blip>
          <a:srcRect b="3811"/>
          <a:stretch/>
        </p:blipFill>
        <p:spPr>
          <a:xfrm>
            <a:off x="2" y="190501"/>
            <a:ext cx="9154183" cy="4953001"/>
          </a:xfrm>
          <a:prstGeom prst="rect">
            <a:avLst/>
          </a:prstGeom>
        </p:spPr>
      </p:pic>
      <p:sp>
        <p:nvSpPr>
          <p:cNvPr id="2" name="Title 1"/>
          <p:cNvSpPr>
            <a:spLocks noGrp="1"/>
          </p:cNvSpPr>
          <p:nvPr>
            <p:ph type="title" hasCustomPrompt="1"/>
          </p:nvPr>
        </p:nvSpPr>
        <p:spPr>
          <a:xfrm>
            <a:off x="5407283" y="2964932"/>
            <a:ext cx="3137247" cy="455444"/>
          </a:xfrm>
        </p:spPr>
        <p:txBody>
          <a:bodyPr>
            <a:normAutofit/>
          </a:bodyPr>
          <a:lstStyle>
            <a:lvl1pPr>
              <a:defRPr sz="3600">
                <a:solidFill>
                  <a:schemeClr val="tx2">
                    <a:lumMod val="75000"/>
                    <a:lumOff val="25000"/>
                  </a:schemeClr>
                </a:solidFill>
              </a:defRPr>
            </a:lvl1pPr>
          </a:lstStyle>
          <a:p>
            <a:r>
              <a:rPr lang="en-US" dirty="0" smtClean="0"/>
              <a:t>Thank you</a:t>
            </a:r>
            <a:endParaRPr lang="en-US" dirty="0"/>
          </a:p>
        </p:txBody>
      </p:sp>
      <p:sp>
        <p:nvSpPr>
          <p:cNvPr id="8" name="Text Placeholder 7"/>
          <p:cNvSpPr>
            <a:spLocks noGrp="1"/>
          </p:cNvSpPr>
          <p:nvPr>
            <p:ph type="body" sz="quarter" idx="10" hasCustomPrompt="1"/>
          </p:nvPr>
        </p:nvSpPr>
        <p:spPr>
          <a:xfrm>
            <a:off x="5410067" y="3563717"/>
            <a:ext cx="3152551" cy="1443038"/>
          </a:xfrm>
          <a:prstGeom prst="rect">
            <a:avLst/>
          </a:prstGeom>
        </p:spPr>
        <p:txBody>
          <a:bodyPr vert="horz">
            <a:normAutofit/>
          </a:bodyPr>
          <a:lstStyle>
            <a:lvl1pPr marL="0" indent="0">
              <a:buNone/>
              <a:defRPr sz="2000">
                <a:solidFill>
                  <a:schemeClr val="tx2">
                    <a:lumMod val="75000"/>
                    <a:lumOff val="25000"/>
                  </a:schemeClr>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br>
              <a:rPr lang="en-US" dirty="0" smtClean="0"/>
            </a:br>
            <a:r>
              <a:rPr lang="en-US" dirty="0" smtClean="0"/>
              <a:t>Email</a:t>
            </a:r>
          </a:p>
        </p:txBody>
      </p:sp>
      <p:pic>
        <p:nvPicPr>
          <p:cNvPr id="9" name="Picture 8" descr="Cognizant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62937" y="337322"/>
            <a:ext cx="2258155" cy="684559"/>
          </a:xfrm>
          <a:prstGeom prst="rect">
            <a:avLst/>
          </a:prstGeom>
        </p:spPr>
      </p:pic>
    </p:spTree>
    <p:extLst>
      <p:ext uri="{BB962C8B-B14F-4D97-AF65-F5344CB8AC3E}">
        <p14:creationId xmlns:p14="http://schemas.microsoft.com/office/powerpoint/2010/main" val="40671070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 with 1-Line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352CECC-9F18-4D3B-9E1C-C0118FC31B9E}" type="slidenum">
              <a:rPr lang="en-US" smtClean="0">
                <a:solidFill>
                  <a:prstClr val="white"/>
                </a:solidFill>
              </a:rPr>
              <a:pPr/>
              <a:t>‹#›</a:t>
            </a:fld>
            <a:endParaRPr lang="en-US" dirty="0">
              <a:solidFill>
                <a:prstClr val="white"/>
              </a:solidFill>
            </a:endParaRPr>
          </a:p>
        </p:txBody>
      </p:sp>
      <p:cxnSp>
        <p:nvCxnSpPr>
          <p:cNvPr id="9" name="Straight Connector 8"/>
          <p:cNvCxnSpPr/>
          <p:nvPr userDrawn="1"/>
        </p:nvCxnSpPr>
        <p:spPr>
          <a:xfrm>
            <a:off x="408220" y="342900"/>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7" name="Title Placeholder 32"/>
          <p:cNvSpPr>
            <a:spLocks noGrp="1"/>
          </p:cNvSpPr>
          <p:nvPr>
            <p:ph type="title"/>
          </p:nvPr>
        </p:nvSpPr>
        <p:spPr>
          <a:xfrm>
            <a:off x="304454" y="1759"/>
            <a:ext cx="8382437" cy="455444"/>
          </a:xfrm>
          <a:prstGeom prst="rect">
            <a:avLst/>
          </a:prstGeom>
        </p:spPr>
        <p:txBody>
          <a:bodyPr vert="horz" lIns="91225" tIns="45613" rIns="91225" bIns="45613" rtlCol="0" anchor="t">
            <a:normAutofit/>
          </a:bodyPr>
          <a:lstStyle>
            <a:lvl1pPr>
              <a:defRPr sz="1567"/>
            </a:lvl1pPr>
          </a:lstStyle>
          <a:p>
            <a:r>
              <a:rPr lang="en-US" dirty="0" smtClean="0"/>
              <a:t>Header text</a:t>
            </a:r>
            <a:endParaRPr lang="en-US" dirty="0"/>
          </a:p>
        </p:txBody>
      </p:sp>
    </p:spTree>
    <p:extLst>
      <p:ext uri="{BB962C8B-B14F-4D97-AF65-F5344CB8AC3E}">
        <p14:creationId xmlns:p14="http://schemas.microsoft.com/office/powerpoint/2010/main" val="1469605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24CCF7F-C92B-4351-A33A-EA5A2225D9FE}" type="slidenum">
              <a:rPr lang="en-US" smtClean="0"/>
              <a:t>‹#›</a:t>
            </a:fld>
            <a:endParaRPr lang="en-US"/>
          </a:p>
        </p:txBody>
      </p:sp>
    </p:spTree>
    <p:extLst>
      <p:ext uri="{BB962C8B-B14F-4D97-AF65-F5344CB8AC3E}">
        <p14:creationId xmlns:p14="http://schemas.microsoft.com/office/powerpoint/2010/main" val="893218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alpha val="0"/>
          </a:schemeClr>
        </a:solidFill>
        <a:effectLst/>
      </p:bgPr>
    </p:bg>
    <p:spTree>
      <p:nvGrpSpPr>
        <p:cNvPr id="1" name=""/>
        <p:cNvGrpSpPr/>
        <p:nvPr/>
      </p:nvGrpSpPr>
      <p:grpSpPr>
        <a:xfrm>
          <a:off x="0" y="0"/>
          <a:ext cx="0" cy="0"/>
          <a:chOff x="0" y="0"/>
          <a:chExt cx="0" cy="0"/>
        </a:xfrm>
      </p:grpSpPr>
      <p:sp>
        <p:nvSpPr>
          <p:cNvPr id="27" name="Rectangle 26"/>
          <p:cNvSpPr/>
          <p:nvPr/>
        </p:nvSpPr>
        <p:spPr>
          <a:xfrm>
            <a:off x="0" y="4703350"/>
            <a:ext cx="9144000" cy="446957"/>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9" name="TextBox 28"/>
          <p:cNvSpPr txBox="1"/>
          <p:nvPr/>
        </p:nvSpPr>
        <p:spPr>
          <a:xfrm>
            <a:off x="679782" y="4809388"/>
            <a:ext cx="1923143"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mn-lt"/>
                <a:cs typeface="Arial"/>
              </a:rPr>
              <a:t>© 2017 Cognizant </a:t>
            </a:r>
            <a:endParaRPr kumimoji="0" lang="en-US" sz="900" b="0" i="0" u="none" strike="noStrike" kern="0" cap="none" spc="0" normalizeH="0" baseline="0" noProof="0" dirty="0">
              <a:ln>
                <a:noFill/>
              </a:ln>
              <a:solidFill>
                <a:sysClr val="window" lastClr="FFFFFF"/>
              </a:solidFill>
              <a:effectLst/>
              <a:uLnTx/>
              <a:uFillTx/>
              <a:latin typeface="+mn-lt"/>
              <a:cs typeface="Arial"/>
            </a:endParaRPr>
          </a:p>
        </p:txBody>
      </p:sp>
      <p:cxnSp>
        <p:nvCxnSpPr>
          <p:cNvPr id="30" name="Straight Connector 29"/>
          <p:cNvCxnSpPr/>
          <p:nvPr/>
        </p:nvCxnSpPr>
        <p:spPr>
          <a:xfrm>
            <a:off x="616875" y="4823178"/>
            <a:ext cx="0" cy="207146"/>
          </a:xfrm>
          <a:prstGeom prst="line">
            <a:avLst/>
          </a:prstGeom>
          <a:noFill/>
          <a:ln w="6350" cap="flat" cmpd="sng" algn="ctr">
            <a:solidFill>
              <a:sysClr val="window" lastClr="FFFFFF"/>
            </a:solidFill>
            <a:prstDash val="solid"/>
          </a:ln>
          <a:effectLst/>
        </p:spPr>
      </p:cxnSp>
      <p:sp>
        <p:nvSpPr>
          <p:cNvPr id="6" name="Slide Number Placeholder 5"/>
          <p:cNvSpPr>
            <a:spLocks noGrp="1"/>
          </p:cNvSpPr>
          <p:nvPr>
            <p:ph type="sldNum" sz="quarter" idx="4"/>
          </p:nvPr>
        </p:nvSpPr>
        <p:spPr>
          <a:xfrm>
            <a:off x="39647" y="4728850"/>
            <a:ext cx="539195" cy="375771"/>
          </a:xfrm>
          <a:prstGeom prst="rect">
            <a:avLst/>
          </a:prstGeom>
        </p:spPr>
        <p:txBody>
          <a:bodyPr vert="horz" lIns="91440" tIns="45720" rIns="91440" bIns="45720" rtlCol="0" anchor="ctr"/>
          <a:lstStyle>
            <a:lvl1pPr algn="r">
              <a:defRPr sz="1050">
                <a:solidFill>
                  <a:schemeClr val="bg1"/>
                </a:solidFill>
              </a:defRPr>
            </a:lvl1pPr>
          </a:lstStyle>
          <a:p>
            <a:fld id="{B32AB80A-78BA-6B42-BA0D-B44ACF890F5A}" type="slidenum">
              <a:rPr lang="en-US" smtClean="0"/>
              <a:pPr/>
              <a:t>‹#›</a:t>
            </a:fld>
            <a:endParaRPr lang="en-US" dirty="0"/>
          </a:p>
        </p:txBody>
      </p:sp>
      <p:sp>
        <p:nvSpPr>
          <p:cNvPr id="33" name="Title Placeholder 32"/>
          <p:cNvSpPr>
            <a:spLocks noGrp="1"/>
          </p:cNvSpPr>
          <p:nvPr>
            <p:ph type="title"/>
          </p:nvPr>
        </p:nvSpPr>
        <p:spPr>
          <a:xfrm>
            <a:off x="304364" y="247696"/>
            <a:ext cx="8382437" cy="455444"/>
          </a:xfrm>
          <a:prstGeom prst="rect">
            <a:avLst/>
          </a:prstGeom>
        </p:spPr>
        <p:txBody>
          <a:bodyPr vert="horz" lIns="91440" tIns="45720" rIns="91440" bIns="45720" rtlCol="0" anchor="t">
            <a:normAutofit/>
          </a:bodyPr>
          <a:lstStyle/>
          <a:p>
            <a:r>
              <a:rPr lang="en-US" dirty="0" smtClean="0"/>
              <a:t>Header text</a:t>
            </a:r>
            <a:endParaRPr lang="en-US" dirty="0"/>
          </a:p>
        </p:txBody>
      </p:sp>
      <p:pic>
        <p:nvPicPr>
          <p:cNvPr id="9" name="Picture 8" descr="Cognizant_LOGO_on black.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753351" y="4771125"/>
            <a:ext cx="1018116" cy="308241"/>
          </a:xfrm>
          <a:prstGeom prst="rect">
            <a:avLst/>
          </a:prstGeom>
        </p:spPr>
      </p:pic>
    </p:spTree>
    <p:extLst>
      <p:ext uri="{BB962C8B-B14F-4D97-AF65-F5344CB8AC3E}">
        <p14:creationId xmlns:p14="http://schemas.microsoft.com/office/powerpoint/2010/main" val="1399670392"/>
      </p:ext>
    </p:extLst>
  </p:cSld>
  <p:clrMap bg1="lt1" tx1="dk1" bg2="lt2" tx2="dk2" accent1="accent1" accent2="accent2" accent3="accent3" accent4="accent4" accent5="accent5" accent6="accent6" hlink="hlink" folHlink="folHlink"/>
  <p:sldLayoutIdLst>
    <p:sldLayoutId id="2147483649" r:id="rId1"/>
    <p:sldLayoutId id="2147483671" r:id="rId2"/>
    <p:sldLayoutId id="2147483674" r:id="rId3"/>
    <p:sldLayoutId id="2147483675" r:id="rId4"/>
    <p:sldLayoutId id="2147483666" r:id="rId5"/>
    <p:sldLayoutId id="2147483669" r:id="rId6"/>
    <p:sldLayoutId id="2147483667" r:id="rId7"/>
    <p:sldLayoutId id="2147483679" r:id="rId8"/>
    <p:sldLayoutId id="2147483680" r:id="rId9"/>
  </p:sldLayoutIdLst>
  <p:timing>
    <p:tnLst>
      <p:par>
        <p:cTn id="1" dur="indefinite" restart="never" nodeType="tmRoot"/>
      </p:par>
    </p:tnLst>
  </p:timing>
  <p:hf hdr="0" ftr="0" dt="0"/>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hyperlink" Target="https://blogs.cognizant.com/cognizantlearn/" TargetMode="External"/><Relationship Id="rId5" Type="http://schemas.openxmlformats.org/officeDocument/2006/relationships/image" Target="../media/image18.jpeg"/><Relationship Id="rId4" Type="http://schemas.openxmlformats.org/officeDocument/2006/relationships/hyperlink" Target="mailto:FutureOfLearning2@cognizant.com" TargetMode="External"/><Relationship Id="rId9" Type="http://schemas.openxmlformats.org/officeDocument/2006/relationships/hyperlink" Target="https://www.yammer.com/cognizant.com/#/threads/inGroup?type=in_group&amp;feedId=10240901&amp;view=al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jpe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2" y="-8474"/>
            <a:ext cx="9141770" cy="514224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011" y="194747"/>
            <a:ext cx="2517337" cy="2517337"/>
          </a:xfrm>
          <a:prstGeom prst="rect">
            <a:avLst/>
          </a:prstGeom>
        </p:spPr>
      </p:pic>
    </p:spTree>
    <p:extLst>
      <p:ext uri="{BB962C8B-B14F-4D97-AF65-F5344CB8AC3E}">
        <p14:creationId xmlns:p14="http://schemas.microsoft.com/office/powerpoint/2010/main" val="2738629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447" y="1254303"/>
            <a:ext cx="8509362" cy="284779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342900" lvl="0" indent="-342900">
              <a:buFont typeface="+mj-lt"/>
              <a:buAutoNum type="arabicPeriod"/>
            </a:pPr>
            <a:r>
              <a:rPr lang="en-US" sz="1600" dirty="0" smtClean="0">
                <a:solidFill>
                  <a:srgbClr val="141414"/>
                </a:solidFill>
              </a:rPr>
              <a:t>Launch </a:t>
            </a:r>
            <a:r>
              <a:rPr lang="en-US" sz="1600" dirty="0" err="1" smtClean="0">
                <a:solidFill>
                  <a:srgbClr val="141414"/>
                </a:solidFill>
              </a:rPr>
              <a:t>Skillsoft</a:t>
            </a:r>
            <a:r>
              <a:rPr lang="en-US" sz="1600" dirty="0" smtClean="0">
                <a:solidFill>
                  <a:srgbClr val="141414"/>
                </a:solidFill>
              </a:rPr>
              <a:t> </a:t>
            </a:r>
            <a:r>
              <a:rPr lang="en-US" sz="1600" dirty="0">
                <a:solidFill>
                  <a:srgbClr val="141414"/>
                </a:solidFill>
              </a:rPr>
              <a:t>courses from </a:t>
            </a:r>
            <a:r>
              <a:rPr lang="en-US" sz="1600" dirty="0" smtClean="0">
                <a:solidFill>
                  <a:srgbClr val="141414"/>
                </a:solidFill>
              </a:rPr>
              <a:t>Cognizant </a:t>
            </a:r>
            <a:r>
              <a:rPr lang="en-US" sz="1600" dirty="0">
                <a:solidFill>
                  <a:srgbClr val="141414"/>
                </a:solidFill>
              </a:rPr>
              <a:t>LEARN to get completion </a:t>
            </a:r>
            <a:r>
              <a:rPr lang="en-US" sz="1600" dirty="0" smtClean="0">
                <a:solidFill>
                  <a:srgbClr val="141414"/>
                </a:solidFill>
              </a:rPr>
              <a:t>marked</a:t>
            </a:r>
            <a:endParaRPr lang="en-US" sz="1600" dirty="0">
              <a:solidFill>
                <a:srgbClr val="141414"/>
              </a:solidFill>
            </a:endParaRPr>
          </a:p>
          <a:p>
            <a:pPr marL="342900" lvl="0" indent="-342900">
              <a:buFont typeface="+mj-lt"/>
              <a:buAutoNum type="arabicPeriod"/>
            </a:pPr>
            <a:endParaRPr lang="en-US" sz="1600" dirty="0" smtClean="0">
              <a:solidFill>
                <a:srgbClr val="141414"/>
              </a:solidFill>
            </a:endParaRPr>
          </a:p>
          <a:p>
            <a:pPr marL="342900" lvl="0" indent="-342900">
              <a:buFont typeface="+mj-lt"/>
              <a:buAutoNum type="arabicPeriod"/>
            </a:pPr>
            <a:r>
              <a:rPr lang="en-US" sz="1600" dirty="0" smtClean="0">
                <a:solidFill>
                  <a:srgbClr val="141414"/>
                </a:solidFill>
              </a:rPr>
              <a:t>Launch </a:t>
            </a:r>
            <a:r>
              <a:rPr lang="en-US" sz="1600" dirty="0" err="1" smtClean="0">
                <a:solidFill>
                  <a:srgbClr val="141414"/>
                </a:solidFill>
              </a:rPr>
              <a:t>Skillsoft</a:t>
            </a:r>
            <a:r>
              <a:rPr lang="en-US" sz="1600" dirty="0" smtClean="0">
                <a:solidFill>
                  <a:srgbClr val="141414"/>
                </a:solidFill>
              </a:rPr>
              <a:t> </a:t>
            </a:r>
            <a:r>
              <a:rPr lang="en-US" sz="1600" dirty="0">
                <a:solidFill>
                  <a:srgbClr val="141414"/>
                </a:solidFill>
              </a:rPr>
              <a:t>Books and Videos from Cognizant </a:t>
            </a:r>
            <a:r>
              <a:rPr lang="en-US" sz="1600" dirty="0" smtClean="0">
                <a:solidFill>
                  <a:srgbClr val="141414"/>
                </a:solidFill>
              </a:rPr>
              <a:t>LEARN. Completion NOT tracked</a:t>
            </a:r>
            <a:endParaRPr lang="en-US" sz="1600" dirty="0">
              <a:solidFill>
                <a:srgbClr val="141414"/>
              </a:solidFill>
            </a:endParaRPr>
          </a:p>
          <a:p>
            <a:pPr marL="342900" lvl="0" indent="-342900">
              <a:buFont typeface="+mj-lt"/>
              <a:buAutoNum type="arabicPeriod"/>
            </a:pPr>
            <a:endParaRPr lang="en-US" sz="1600" dirty="0" smtClean="0">
              <a:solidFill>
                <a:srgbClr val="141414"/>
              </a:solidFill>
            </a:endParaRPr>
          </a:p>
          <a:p>
            <a:pPr marL="342900" lvl="0" indent="-342900">
              <a:buFont typeface="+mj-lt"/>
              <a:buAutoNum type="arabicPeriod"/>
            </a:pPr>
            <a:r>
              <a:rPr lang="en-US" sz="1600" dirty="0" smtClean="0">
                <a:solidFill>
                  <a:srgbClr val="141414"/>
                </a:solidFill>
              </a:rPr>
              <a:t>Launch </a:t>
            </a:r>
            <a:r>
              <a:rPr lang="en-US" sz="1600" dirty="0" err="1" smtClean="0">
                <a:solidFill>
                  <a:srgbClr val="141414"/>
                </a:solidFill>
              </a:rPr>
              <a:t>Pluralsight</a:t>
            </a:r>
            <a:r>
              <a:rPr lang="en-US" sz="1600" dirty="0" smtClean="0">
                <a:solidFill>
                  <a:srgbClr val="141414"/>
                </a:solidFill>
              </a:rPr>
              <a:t> </a:t>
            </a:r>
            <a:r>
              <a:rPr lang="en-US" sz="1600" dirty="0">
                <a:solidFill>
                  <a:srgbClr val="141414"/>
                </a:solidFill>
              </a:rPr>
              <a:t>courses from Cognizant LEARN and completion </a:t>
            </a:r>
            <a:r>
              <a:rPr lang="en-US" sz="1600" dirty="0" smtClean="0">
                <a:solidFill>
                  <a:srgbClr val="141414"/>
                </a:solidFill>
              </a:rPr>
              <a:t>marked. Completion </a:t>
            </a:r>
            <a:r>
              <a:rPr lang="en-US" sz="1600" dirty="0">
                <a:solidFill>
                  <a:srgbClr val="141414"/>
                </a:solidFill>
              </a:rPr>
              <a:t>marking within 48 </a:t>
            </a:r>
            <a:r>
              <a:rPr lang="en-US" sz="1600" dirty="0" smtClean="0">
                <a:solidFill>
                  <a:srgbClr val="141414"/>
                </a:solidFill>
              </a:rPr>
              <a:t>hours</a:t>
            </a:r>
            <a:endParaRPr lang="en-US" sz="1600" dirty="0">
              <a:solidFill>
                <a:srgbClr val="141414"/>
              </a:solidFill>
            </a:endParaRPr>
          </a:p>
          <a:p>
            <a:pPr marL="342900" lvl="0" indent="-342900">
              <a:buFont typeface="+mj-lt"/>
              <a:buAutoNum type="arabicPeriod"/>
            </a:pPr>
            <a:endParaRPr lang="en-US" sz="1600" dirty="0" smtClean="0">
              <a:solidFill>
                <a:srgbClr val="141414"/>
              </a:solidFill>
            </a:endParaRPr>
          </a:p>
          <a:p>
            <a:pPr marL="342900" lvl="0" indent="-342900">
              <a:buFont typeface="+mj-lt"/>
              <a:buAutoNum type="arabicPeriod"/>
            </a:pPr>
            <a:r>
              <a:rPr lang="en-US" sz="1600" dirty="0" smtClean="0">
                <a:solidFill>
                  <a:srgbClr val="141414"/>
                </a:solidFill>
              </a:rPr>
              <a:t>Brain bench </a:t>
            </a:r>
            <a:r>
              <a:rPr lang="en-US" sz="1600" dirty="0">
                <a:solidFill>
                  <a:srgbClr val="141414"/>
                </a:solidFill>
              </a:rPr>
              <a:t>assessments will be non-proctored. Launch the assessment anytime from Cognizant LEARN. </a:t>
            </a:r>
            <a:r>
              <a:rPr lang="en-US" sz="1600" dirty="0" smtClean="0">
                <a:solidFill>
                  <a:srgbClr val="141414"/>
                </a:solidFill>
              </a:rPr>
              <a:t>Completion </a:t>
            </a:r>
            <a:r>
              <a:rPr lang="en-US" sz="1600" dirty="0">
                <a:solidFill>
                  <a:srgbClr val="141414"/>
                </a:solidFill>
              </a:rPr>
              <a:t>marking within 48 </a:t>
            </a:r>
            <a:r>
              <a:rPr lang="en-US" sz="1600" dirty="0" smtClean="0">
                <a:solidFill>
                  <a:srgbClr val="141414"/>
                </a:solidFill>
              </a:rPr>
              <a:t>hours</a:t>
            </a:r>
            <a:endParaRPr lang="en-US" sz="1600" dirty="0">
              <a:solidFill>
                <a:srgbClr val="141414"/>
              </a:solidFill>
            </a:endParaRPr>
          </a:p>
        </p:txBody>
      </p:sp>
      <p:sp>
        <p:nvSpPr>
          <p:cNvPr id="61" name="Rectangle 60"/>
          <p:cNvSpPr/>
          <p:nvPr/>
        </p:nvSpPr>
        <p:spPr>
          <a:xfrm>
            <a:off x="-6914" y="109075"/>
            <a:ext cx="9180000" cy="553009"/>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grpSp>
        <p:nvGrpSpPr>
          <p:cNvPr id="62" name="Group 61"/>
          <p:cNvGrpSpPr/>
          <p:nvPr/>
        </p:nvGrpSpPr>
        <p:grpSpPr>
          <a:xfrm>
            <a:off x="8692809" y="109075"/>
            <a:ext cx="482013" cy="553009"/>
            <a:chOff x="8692809" y="284176"/>
            <a:chExt cx="482013" cy="449357"/>
          </a:xfrm>
        </p:grpSpPr>
        <p:sp>
          <p:nvSpPr>
            <p:cNvPr id="63" name="Rectangle 62"/>
            <p:cNvSpPr/>
            <p:nvPr/>
          </p:nvSpPr>
          <p:spPr>
            <a:xfrm>
              <a:off x="8787812" y="284176"/>
              <a:ext cx="387010" cy="447783"/>
            </a:xfrm>
            <a:prstGeom prst="rect">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9" name="Rectangle 68"/>
            <p:cNvSpPr/>
            <p:nvPr/>
          </p:nvSpPr>
          <p:spPr>
            <a:xfrm flipH="1">
              <a:off x="8692809" y="285750"/>
              <a:ext cx="45719" cy="447783"/>
            </a:xfrm>
            <a:prstGeom prst="rect">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sp>
        <p:nvSpPr>
          <p:cNvPr id="70" name="Title 8"/>
          <p:cNvSpPr>
            <a:spLocks noGrp="1"/>
          </p:cNvSpPr>
          <p:nvPr>
            <p:ph type="title"/>
          </p:nvPr>
        </p:nvSpPr>
        <p:spPr>
          <a:xfrm>
            <a:off x="183447" y="153984"/>
            <a:ext cx="7937696" cy="455444"/>
          </a:xfrm>
        </p:spPr>
        <p:txBody>
          <a:bodyPr>
            <a:noAutofit/>
          </a:bodyPr>
          <a:lstStyle/>
          <a:p>
            <a:r>
              <a:rPr lang="en-US" sz="2400" dirty="0" smtClean="0">
                <a:gradFill flip="none" rotWithShape="1">
                  <a:gsLst>
                    <a:gs pos="0">
                      <a:srgbClr val="00ADE8"/>
                    </a:gs>
                    <a:gs pos="100000">
                      <a:srgbClr val="34B44B"/>
                    </a:gs>
                  </a:gsLst>
                  <a:lin ang="0" scaled="1"/>
                  <a:tileRect/>
                </a:gradFill>
                <a:ea typeface="Segoe UI" panose="020B0502040204020203" pitchFamily="34" charset="0"/>
                <a:cs typeface="Calibri" panose="020F0502020204030204" pitchFamily="34" charset="0"/>
              </a:rPr>
              <a:t>What more…</a:t>
            </a:r>
            <a:endParaRPr lang="en-US" sz="2400" dirty="0">
              <a:gradFill flip="none" rotWithShape="1">
                <a:gsLst>
                  <a:gs pos="0">
                    <a:srgbClr val="00ADE8"/>
                  </a:gs>
                  <a:gs pos="100000">
                    <a:srgbClr val="34B44B"/>
                  </a:gs>
                </a:gsLst>
                <a:lin ang="0" scaled="1"/>
                <a:tileRect/>
              </a:gradFill>
              <a:ea typeface="Segoe UI" panose="020B0502040204020203" pitchFamily="34" charset="0"/>
              <a:cs typeface="Calibri" panose="020F0502020204030204" pitchFamily="34" charset="0"/>
            </a:endParaRPr>
          </a:p>
        </p:txBody>
      </p:sp>
      <p:sp>
        <p:nvSpPr>
          <p:cNvPr id="3" name="TextBox 2"/>
          <p:cNvSpPr txBox="1"/>
          <p:nvPr/>
        </p:nvSpPr>
        <p:spPr>
          <a:xfrm>
            <a:off x="450808" y="884971"/>
            <a:ext cx="3373048" cy="369332"/>
          </a:xfrm>
          <a:prstGeom prst="rect">
            <a:avLst/>
          </a:prstGeom>
          <a:noFill/>
        </p:spPr>
        <p:txBody>
          <a:bodyPr wrap="square" rtlCol="0">
            <a:spAutoFit/>
          </a:bodyPr>
          <a:lstStyle/>
          <a:p>
            <a:r>
              <a:rPr lang="en-US" dirty="0" smtClean="0">
                <a:solidFill>
                  <a:schemeClr val="tx2"/>
                </a:solidFill>
              </a:rPr>
              <a:t>Vendor based online courses</a:t>
            </a:r>
            <a:endParaRPr lang="en-US" dirty="0">
              <a:solidFill>
                <a:schemeClr val="tx2"/>
              </a:solidFill>
            </a:endParaRPr>
          </a:p>
        </p:txBody>
      </p:sp>
    </p:spTree>
    <p:extLst>
      <p:ext uri="{BB962C8B-B14F-4D97-AF65-F5344CB8AC3E}">
        <p14:creationId xmlns:p14="http://schemas.microsoft.com/office/powerpoint/2010/main" val="4932019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6914" y="109075"/>
            <a:ext cx="9180000" cy="553009"/>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grpSp>
        <p:nvGrpSpPr>
          <p:cNvPr id="62" name="Group 61"/>
          <p:cNvGrpSpPr/>
          <p:nvPr/>
        </p:nvGrpSpPr>
        <p:grpSpPr>
          <a:xfrm>
            <a:off x="8692809" y="109075"/>
            <a:ext cx="482013" cy="553009"/>
            <a:chOff x="8692809" y="284176"/>
            <a:chExt cx="482013" cy="449357"/>
          </a:xfrm>
        </p:grpSpPr>
        <p:sp>
          <p:nvSpPr>
            <p:cNvPr id="63" name="Rectangle 62"/>
            <p:cNvSpPr/>
            <p:nvPr/>
          </p:nvSpPr>
          <p:spPr>
            <a:xfrm>
              <a:off x="8787812" y="284176"/>
              <a:ext cx="387010" cy="447783"/>
            </a:xfrm>
            <a:prstGeom prst="rect">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9" name="Rectangle 68"/>
            <p:cNvSpPr/>
            <p:nvPr/>
          </p:nvSpPr>
          <p:spPr>
            <a:xfrm flipH="1">
              <a:off x="8692809" y="285750"/>
              <a:ext cx="45719" cy="447783"/>
            </a:xfrm>
            <a:prstGeom prst="rect">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sp>
        <p:nvSpPr>
          <p:cNvPr id="70" name="Title 8"/>
          <p:cNvSpPr>
            <a:spLocks noGrp="1"/>
          </p:cNvSpPr>
          <p:nvPr>
            <p:ph type="title"/>
          </p:nvPr>
        </p:nvSpPr>
        <p:spPr>
          <a:xfrm>
            <a:off x="183447" y="153984"/>
            <a:ext cx="7937696" cy="455444"/>
          </a:xfrm>
        </p:spPr>
        <p:txBody>
          <a:bodyPr>
            <a:noAutofit/>
          </a:bodyPr>
          <a:lstStyle/>
          <a:p>
            <a:r>
              <a:rPr lang="en-US" sz="2400" dirty="0" smtClean="0">
                <a:gradFill flip="none" rotWithShape="1">
                  <a:gsLst>
                    <a:gs pos="0">
                      <a:srgbClr val="00ADE8"/>
                    </a:gs>
                    <a:gs pos="100000">
                      <a:srgbClr val="34B44B"/>
                    </a:gs>
                  </a:gsLst>
                  <a:lin ang="0" scaled="1"/>
                  <a:tileRect/>
                </a:gradFill>
                <a:ea typeface="Segoe UI" panose="020B0502040204020203" pitchFamily="34" charset="0"/>
                <a:cs typeface="Calibri" panose="020F0502020204030204" pitchFamily="34" charset="0"/>
              </a:rPr>
              <a:t>What more…</a:t>
            </a:r>
            <a:endParaRPr lang="en-US" sz="2400" dirty="0">
              <a:gradFill flip="none" rotWithShape="1">
                <a:gsLst>
                  <a:gs pos="0">
                    <a:srgbClr val="00ADE8"/>
                  </a:gs>
                  <a:gs pos="100000">
                    <a:srgbClr val="34B44B"/>
                  </a:gs>
                </a:gsLst>
                <a:lin ang="0" scaled="1"/>
                <a:tileRect/>
              </a:gradFill>
              <a:ea typeface="Segoe UI" panose="020B0502040204020203" pitchFamily="34" charset="0"/>
              <a:cs typeface="Calibri" panose="020F0502020204030204" pitchFamily="34" charset="0"/>
            </a:endParaRPr>
          </a:p>
        </p:txBody>
      </p:sp>
      <p:sp>
        <p:nvSpPr>
          <p:cNvPr id="59" name="TextBox 58"/>
          <p:cNvSpPr txBox="1"/>
          <p:nvPr/>
        </p:nvSpPr>
        <p:spPr>
          <a:xfrm>
            <a:off x="204153" y="1074016"/>
            <a:ext cx="8583660" cy="1569660"/>
          </a:xfrm>
          <a:prstGeom prst="rect">
            <a:avLst/>
          </a:prstGeom>
          <a:noFill/>
        </p:spPr>
        <p:txBody>
          <a:bodyPr wrap="square" rtlCol="0">
            <a:spAutoFit/>
          </a:bodyPr>
          <a:lstStyle/>
          <a:p>
            <a:pPr marL="342900" lvl="0" indent="-342900">
              <a:buFont typeface="+mj-lt"/>
              <a:buAutoNum type="arabicPeriod"/>
            </a:pPr>
            <a:r>
              <a:rPr lang="en-US" sz="1600" dirty="0" smtClean="0">
                <a:solidFill>
                  <a:schemeClr val="tx2"/>
                </a:solidFill>
              </a:rPr>
              <a:t>Online courses can be rated with five star rating</a:t>
            </a:r>
          </a:p>
          <a:p>
            <a:pPr marL="342900" lvl="0" indent="-342900">
              <a:buFont typeface="+mj-lt"/>
              <a:buAutoNum type="arabicPeriod"/>
            </a:pPr>
            <a:endParaRPr lang="en-US" sz="1600" dirty="0" smtClean="0">
              <a:solidFill>
                <a:schemeClr val="tx2"/>
              </a:solidFill>
            </a:endParaRPr>
          </a:p>
          <a:p>
            <a:pPr marL="342900" lvl="0" indent="-342900">
              <a:buFont typeface="+mj-lt"/>
              <a:buAutoNum type="arabicPeriod"/>
            </a:pPr>
            <a:r>
              <a:rPr lang="en-US" sz="1600" dirty="0" smtClean="0">
                <a:solidFill>
                  <a:schemeClr val="tx2"/>
                </a:solidFill>
              </a:rPr>
              <a:t>On completion, online courses can be reviewed and re-launched without registering again</a:t>
            </a:r>
          </a:p>
          <a:p>
            <a:pPr marL="342900" lvl="0" indent="-342900">
              <a:buFont typeface="+mj-lt"/>
              <a:buAutoNum type="arabicPeriod"/>
            </a:pPr>
            <a:endParaRPr lang="en-US" sz="1600" dirty="0" smtClean="0">
              <a:solidFill>
                <a:schemeClr val="tx2"/>
              </a:solidFill>
            </a:endParaRPr>
          </a:p>
          <a:p>
            <a:pPr marL="342900" lvl="0" indent="-342900">
              <a:buFont typeface="+mj-lt"/>
              <a:buAutoNum type="arabicPeriod"/>
            </a:pPr>
            <a:r>
              <a:rPr lang="en-US" sz="1600" dirty="0" smtClean="0">
                <a:solidFill>
                  <a:schemeClr val="tx2"/>
                </a:solidFill>
              </a:rPr>
              <a:t>On-Demand Labs available for defined images – learner can register and reserve lab for a defined period of time</a:t>
            </a:r>
          </a:p>
        </p:txBody>
      </p:sp>
    </p:spTree>
    <p:extLst>
      <p:ext uri="{BB962C8B-B14F-4D97-AF65-F5344CB8AC3E}">
        <p14:creationId xmlns:p14="http://schemas.microsoft.com/office/powerpoint/2010/main" val="601523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61" name="Rectangle 60"/>
          <p:cNvSpPr/>
          <p:nvPr/>
        </p:nvSpPr>
        <p:spPr>
          <a:xfrm>
            <a:off x="-6914" y="109075"/>
            <a:ext cx="9180000" cy="553009"/>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grpSp>
        <p:nvGrpSpPr>
          <p:cNvPr id="62" name="Group 61"/>
          <p:cNvGrpSpPr/>
          <p:nvPr/>
        </p:nvGrpSpPr>
        <p:grpSpPr>
          <a:xfrm>
            <a:off x="8692809" y="109075"/>
            <a:ext cx="482013" cy="553009"/>
            <a:chOff x="8692809" y="284176"/>
            <a:chExt cx="482013" cy="449357"/>
          </a:xfrm>
        </p:grpSpPr>
        <p:sp>
          <p:nvSpPr>
            <p:cNvPr id="63" name="Rectangle 62"/>
            <p:cNvSpPr/>
            <p:nvPr/>
          </p:nvSpPr>
          <p:spPr>
            <a:xfrm>
              <a:off x="8787812" y="284176"/>
              <a:ext cx="387010" cy="447783"/>
            </a:xfrm>
            <a:prstGeom prst="rect">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9" name="Rectangle 68"/>
            <p:cNvSpPr/>
            <p:nvPr/>
          </p:nvSpPr>
          <p:spPr>
            <a:xfrm flipH="1">
              <a:off x="8692809" y="285750"/>
              <a:ext cx="45719" cy="447783"/>
            </a:xfrm>
            <a:prstGeom prst="rect">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sp>
        <p:nvSpPr>
          <p:cNvPr id="70" name="Title 8"/>
          <p:cNvSpPr>
            <a:spLocks noGrp="1"/>
          </p:cNvSpPr>
          <p:nvPr>
            <p:ph type="title"/>
          </p:nvPr>
        </p:nvSpPr>
        <p:spPr>
          <a:xfrm>
            <a:off x="183447" y="153984"/>
            <a:ext cx="7937696" cy="455444"/>
          </a:xfrm>
        </p:spPr>
        <p:txBody>
          <a:bodyPr>
            <a:noAutofit/>
          </a:bodyPr>
          <a:lstStyle/>
          <a:p>
            <a:r>
              <a:rPr lang="en-US" sz="2400" dirty="0" smtClean="0">
                <a:gradFill flip="none" rotWithShape="1">
                  <a:gsLst>
                    <a:gs pos="0">
                      <a:srgbClr val="00ADE8"/>
                    </a:gs>
                    <a:gs pos="100000">
                      <a:srgbClr val="34B44B"/>
                    </a:gs>
                  </a:gsLst>
                  <a:lin ang="0" scaled="1"/>
                  <a:tileRect/>
                </a:gradFill>
                <a:ea typeface="Segoe UI" panose="020B0502040204020203" pitchFamily="34" charset="0"/>
                <a:cs typeface="Calibri" panose="020F0502020204030204" pitchFamily="34" charset="0"/>
              </a:rPr>
              <a:t>Important dates to note</a:t>
            </a:r>
            <a:endParaRPr lang="en-US" sz="2400" dirty="0">
              <a:gradFill flip="none" rotWithShape="1">
                <a:gsLst>
                  <a:gs pos="0">
                    <a:srgbClr val="00ADE8"/>
                  </a:gs>
                  <a:gs pos="100000">
                    <a:srgbClr val="34B44B"/>
                  </a:gs>
                </a:gsLst>
                <a:lin ang="0" scaled="1"/>
                <a:tileRect/>
              </a:gradFill>
              <a:ea typeface="Segoe UI" panose="020B0502040204020203" pitchFamily="34" charset="0"/>
              <a:cs typeface="Calibri" panose="020F0502020204030204" pitchFamily="34" charset="0"/>
            </a:endParaRPr>
          </a:p>
        </p:txBody>
      </p:sp>
      <p:grpSp>
        <p:nvGrpSpPr>
          <p:cNvPr id="5" name="Group 4"/>
          <p:cNvGrpSpPr/>
          <p:nvPr/>
        </p:nvGrpSpPr>
        <p:grpSpPr>
          <a:xfrm>
            <a:off x="528738" y="3683946"/>
            <a:ext cx="7867117" cy="723058"/>
            <a:chOff x="528738" y="3551563"/>
            <a:chExt cx="6777793" cy="723058"/>
          </a:xfrm>
        </p:grpSpPr>
        <p:sp>
          <p:nvSpPr>
            <p:cNvPr id="19" name="Pentagon 18"/>
            <p:cNvSpPr/>
            <p:nvPr/>
          </p:nvSpPr>
          <p:spPr>
            <a:xfrm>
              <a:off x="568067" y="3893166"/>
              <a:ext cx="6738464" cy="381455"/>
            </a:xfrm>
            <a:prstGeom prst="homePlate">
              <a:avLst/>
            </a:prstGeom>
            <a:noFill/>
            <a:ln w="19050">
              <a:gradFill>
                <a:gsLst>
                  <a:gs pos="0">
                    <a:srgbClr val="34B44B"/>
                  </a:gs>
                  <a:gs pos="100000">
                    <a:srgbClr val="00ADE8"/>
                  </a:gs>
                </a:gsLst>
                <a:lin ang="5400000" scaled="0"/>
              </a:gra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chemeClr val="tx2"/>
                  </a:solidFill>
                </a:rPr>
                <a:t>Assessments and all modes of learning resume</a:t>
              </a:r>
              <a:r>
                <a:rPr lang="en-US" dirty="0" smtClean="0"/>
                <a:t>.</a:t>
              </a:r>
              <a:endParaRPr lang="en-US" dirty="0"/>
            </a:p>
          </p:txBody>
        </p:sp>
        <p:sp>
          <p:nvSpPr>
            <p:cNvPr id="12" name="Rectangle 11"/>
            <p:cNvSpPr/>
            <p:nvPr/>
          </p:nvSpPr>
          <p:spPr>
            <a:xfrm>
              <a:off x="528738" y="3551563"/>
              <a:ext cx="2343830" cy="276999"/>
            </a:xfrm>
            <a:prstGeom prst="rect">
              <a:avLst/>
            </a:prstGeom>
          </p:spPr>
          <p:txBody>
            <a:bodyPr wrap="square">
              <a:spAutoFit/>
            </a:bodyPr>
            <a:lstStyle/>
            <a:p>
              <a:r>
                <a:rPr lang="en-US" sz="1200" b="1" dirty="0" smtClean="0">
                  <a:solidFill>
                    <a:schemeClr val="tx2"/>
                  </a:solidFill>
                  <a:latin typeface="Calibri" panose="020F0502020204030204" pitchFamily="34" charset="0"/>
                  <a:ea typeface="Calibri" panose="020F0502020204030204" pitchFamily="34" charset="0"/>
                </a:rPr>
                <a:t>22nd </a:t>
              </a:r>
              <a:r>
                <a:rPr lang="en-US" sz="1200" b="1" dirty="0">
                  <a:solidFill>
                    <a:schemeClr val="tx2"/>
                  </a:solidFill>
                  <a:latin typeface="Calibri" panose="020F0502020204030204" pitchFamily="34" charset="0"/>
                  <a:ea typeface="Calibri" panose="020F0502020204030204" pitchFamily="34" charset="0"/>
                </a:rPr>
                <a:t>January, 2018</a:t>
              </a:r>
              <a:endParaRPr lang="en-US" sz="1200" dirty="0">
                <a:solidFill>
                  <a:schemeClr val="tx2"/>
                </a:solidFill>
                <a:latin typeface="Calibri" panose="020F0502020204030204" pitchFamily="34" charset="0"/>
                <a:ea typeface="Calibri" panose="020F0502020204030204" pitchFamily="34" charset="0"/>
              </a:endParaRPr>
            </a:p>
          </p:txBody>
        </p:sp>
      </p:grpSp>
      <p:grpSp>
        <p:nvGrpSpPr>
          <p:cNvPr id="4" name="Group 3"/>
          <p:cNvGrpSpPr/>
          <p:nvPr/>
        </p:nvGrpSpPr>
        <p:grpSpPr>
          <a:xfrm>
            <a:off x="528738" y="2748147"/>
            <a:ext cx="7867117" cy="730019"/>
            <a:chOff x="528738" y="2669669"/>
            <a:chExt cx="6777793" cy="730019"/>
          </a:xfrm>
        </p:grpSpPr>
        <p:sp>
          <p:nvSpPr>
            <p:cNvPr id="11" name="Rectangle 10"/>
            <p:cNvSpPr/>
            <p:nvPr/>
          </p:nvSpPr>
          <p:spPr>
            <a:xfrm>
              <a:off x="528738" y="2669669"/>
              <a:ext cx="1343060" cy="276999"/>
            </a:xfrm>
            <a:prstGeom prst="rect">
              <a:avLst/>
            </a:prstGeom>
          </p:spPr>
          <p:txBody>
            <a:bodyPr wrap="none">
              <a:spAutoFit/>
            </a:bodyPr>
            <a:lstStyle/>
            <a:p>
              <a:r>
                <a:rPr lang="en-US" sz="1200" b="1" dirty="0">
                  <a:solidFill>
                    <a:schemeClr val="tx2"/>
                  </a:solidFill>
                  <a:latin typeface="Calibri" panose="020F0502020204030204" pitchFamily="34" charset="0"/>
                  <a:ea typeface="Calibri" panose="020F0502020204030204" pitchFamily="34" charset="0"/>
                </a:rPr>
                <a:t>16</a:t>
              </a:r>
              <a:r>
                <a:rPr lang="en-US" sz="1200" b="1" baseline="30000" dirty="0">
                  <a:solidFill>
                    <a:schemeClr val="tx2"/>
                  </a:solidFill>
                  <a:latin typeface="Calibri" panose="020F0502020204030204" pitchFamily="34" charset="0"/>
                  <a:ea typeface="Calibri" panose="020F0502020204030204" pitchFamily="34" charset="0"/>
                </a:rPr>
                <a:t>th</a:t>
              </a:r>
              <a:r>
                <a:rPr lang="en-US" sz="1200" b="1" dirty="0">
                  <a:solidFill>
                    <a:schemeClr val="tx2"/>
                  </a:solidFill>
                  <a:latin typeface="Calibri" panose="020F0502020204030204" pitchFamily="34" charset="0"/>
                  <a:ea typeface="Calibri" panose="020F0502020204030204" pitchFamily="34" charset="0"/>
                </a:rPr>
                <a:t> January, 2018</a:t>
              </a:r>
              <a:endParaRPr lang="en-US" sz="1200" dirty="0">
                <a:solidFill>
                  <a:schemeClr val="tx2"/>
                </a:solidFill>
                <a:latin typeface="Calibri" panose="020F0502020204030204" pitchFamily="34" charset="0"/>
                <a:ea typeface="Calibri" panose="020F0502020204030204" pitchFamily="34" charset="0"/>
              </a:endParaRPr>
            </a:p>
          </p:txBody>
        </p:sp>
        <p:sp>
          <p:nvSpPr>
            <p:cNvPr id="26" name="Pentagon 25"/>
            <p:cNvSpPr/>
            <p:nvPr/>
          </p:nvSpPr>
          <p:spPr>
            <a:xfrm>
              <a:off x="568067" y="3018233"/>
              <a:ext cx="6738464" cy="381455"/>
            </a:xfrm>
            <a:prstGeom prst="homePlate">
              <a:avLst/>
            </a:prstGeom>
            <a:noFill/>
            <a:ln w="19050">
              <a:gradFill>
                <a:gsLst>
                  <a:gs pos="0">
                    <a:srgbClr val="34B44B"/>
                  </a:gs>
                  <a:gs pos="100000">
                    <a:srgbClr val="00ADE8"/>
                  </a:gs>
                </a:gsLst>
                <a:lin ang="5400000" scaled="0"/>
              </a:gra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chemeClr val="tx2"/>
                  </a:solidFill>
                </a:rPr>
                <a:t>Cognizant LEARN to Go Live. </a:t>
              </a:r>
            </a:p>
            <a:p>
              <a:r>
                <a:rPr lang="en-US" sz="1200" dirty="0">
                  <a:solidFill>
                    <a:schemeClr val="tx2"/>
                  </a:solidFill>
                </a:rPr>
                <a:t> All </a:t>
              </a:r>
              <a:r>
                <a:rPr lang="en-US" sz="1200" dirty="0" smtClean="0">
                  <a:solidFill>
                    <a:schemeClr val="tx2"/>
                  </a:solidFill>
                </a:rPr>
                <a:t>learning except assessments will resume </a:t>
              </a:r>
              <a:endParaRPr lang="en-US" sz="1200" dirty="0">
                <a:solidFill>
                  <a:schemeClr val="tx2"/>
                </a:solidFill>
              </a:endParaRPr>
            </a:p>
          </p:txBody>
        </p:sp>
      </p:grpSp>
      <p:grpSp>
        <p:nvGrpSpPr>
          <p:cNvPr id="3" name="Group 2"/>
          <p:cNvGrpSpPr/>
          <p:nvPr/>
        </p:nvGrpSpPr>
        <p:grpSpPr>
          <a:xfrm>
            <a:off x="528738" y="1888701"/>
            <a:ext cx="7867117" cy="680208"/>
            <a:chOff x="528738" y="1844546"/>
            <a:chExt cx="6777793" cy="680208"/>
          </a:xfrm>
        </p:grpSpPr>
        <p:sp>
          <p:nvSpPr>
            <p:cNvPr id="9" name="Rectangle 8"/>
            <p:cNvSpPr/>
            <p:nvPr/>
          </p:nvSpPr>
          <p:spPr>
            <a:xfrm>
              <a:off x="528738" y="1844546"/>
              <a:ext cx="6223501" cy="276999"/>
            </a:xfrm>
            <a:prstGeom prst="rect">
              <a:avLst/>
            </a:prstGeom>
          </p:spPr>
          <p:txBody>
            <a:bodyPr wrap="square">
              <a:spAutoFit/>
            </a:bodyPr>
            <a:lstStyle/>
            <a:p>
              <a:r>
                <a:rPr lang="en-US" sz="1200" b="1" dirty="0">
                  <a:solidFill>
                    <a:schemeClr val="tx2"/>
                  </a:solidFill>
                  <a:latin typeface="Calibri" panose="020F0502020204030204" pitchFamily="34" charset="0"/>
                  <a:ea typeface="Calibri" panose="020F0502020204030204" pitchFamily="34" charset="0"/>
                </a:rPr>
                <a:t>11</a:t>
              </a:r>
              <a:r>
                <a:rPr lang="en-US" sz="1200" b="1" baseline="30000" dirty="0">
                  <a:solidFill>
                    <a:schemeClr val="tx2"/>
                  </a:solidFill>
                  <a:latin typeface="Calibri" panose="020F0502020204030204" pitchFamily="34" charset="0"/>
                  <a:ea typeface="Calibri" panose="020F0502020204030204" pitchFamily="34" charset="0"/>
                </a:rPr>
                <a:t>th</a:t>
              </a:r>
              <a:r>
                <a:rPr lang="en-US" sz="1200" b="1" dirty="0">
                  <a:solidFill>
                    <a:schemeClr val="tx2"/>
                  </a:solidFill>
                  <a:latin typeface="Calibri" panose="020F0502020204030204" pitchFamily="34" charset="0"/>
                  <a:ea typeface="Calibri" panose="020F0502020204030204" pitchFamily="34" charset="0"/>
                </a:rPr>
                <a:t> January </a:t>
              </a:r>
              <a:r>
                <a:rPr lang="en-US" sz="1200" dirty="0">
                  <a:solidFill>
                    <a:schemeClr val="tx2"/>
                  </a:solidFill>
                  <a:latin typeface="Calibri" panose="020F0502020204030204" pitchFamily="34" charset="0"/>
                  <a:ea typeface="Calibri" panose="020F0502020204030204" pitchFamily="34" charset="0"/>
                </a:rPr>
                <a:t>(5:00 AM IST | 12:30 AM CET | 10</a:t>
              </a:r>
              <a:r>
                <a:rPr lang="en-US" sz="1200" baseline="30000" dirty="0">
                  <a:solidFill>
                    <a:schemeClr val="tx2"/>
                  </a:solidFill>
                  <a:latin typeface="Calibri" panose="020F0502020204030204" pitchFamily="34" charset="0"/>
                  <a:ea typeface="Calibri" panose="020F0502020204030204" pitchFamily="34" charset="0"/>
                </a:rPr>
                <a:t>th</a:t>
              </a:r>
              <a:r>
                <a:rPr lang="en-US" sz="1200" dirty="0">
                  <a:solidFill>
                    <a:schemeClr val="tx2"/>
                  </a:solidFill>
                  <a:latin typeface="Calibri" panose="020F0502020204030204" pitchFamily="34" charset="0"/>
                  <a:ea typeface="Calibri" panose="020F0502020204030204" pitchFamily="34" charset="0"/>
                </a:rPr>
                <a:t> January – 3:30 PM PST) </a:t>
              </a:r>
              <a:r>
                <a:rPr lang="en-US" sz="1200" b="1" dirty="0">
                  <a:solidFill>
                    <a:schemeClr val="tx2"/>
                  </a:solidFill>
                  <a:latin typeface="Calibri" panose="020F0502020204030204" pitchFamily="34" charset="0"/>
                  <a:ea typeface="Calibri" panose="020F0502020204030204" pitchFamily="34" charset="0"/>
                </a:rPr>
                <a:t>to 15</a:t>
              </a:r>
              <a:r>
                <a:rPr lang="en-US" sz="1200" b="1" baseline="30000" dirty="0">
                  <a:solidFill>
                    <a:schemeClr val="tx2"/>
                  </a:solidFill>
                  <a:latin typeface="Calibri" panose="020F0502020204030204" pitchFamily="34" charset="0"/>
                  <a:ea typeface="Calibri" panose="020F0502020204030204" pitchFamily="34" charset="0"/>
                </a:rPr>
                <a:t>th</a:t>
              </a:r>
              <a:r>
                <a:rPr lang="en-US" sz="1200" b="1" dirty="0">
                  <a:solidFill>
                    <a:schemeClr val="tx2"/>
                  </a:solidFill>
                  <a:latin typeface="Calibri" panose="020F0502020204030204" pitchFamily="34" charset="0"/>
                  <a:ea typeface="Calibri" panose="020F0502020204030204" pitchFamily="34" charset="0"/>
                </a:rPr>
                <a:t> January, 2018</a:t>
              </a:r>
            </a:p>
          </p:txBody>
        </p:sp>
        <p:sp>
          <p:nvSpPr>
            <p:cNvPr id="27" name="Pentagon 26"/>
            <p:cNvSpPr/>
            <p:nvPr/>
          </p:nvSpPr>
          <p:spPr>
            <a:xfrm>
              <a:off x="568067" y="2143299"/>
              <a:ext cx="6738464" cy="381455"/>
            </a:xfrm>
            <a:prstGeom prst="homePlate">
              <a:avLst/>
            </a:prstGeom>
            <a:noFill/>
            <a:ln w="19050">
              <a:gradFill>
                <a:gsLst>
                  <a:gs pos="0">
                    <a:srgbClr val="34B44B"/>
                  </a:gs>
                  <a:gs pos="100000">
                    <a:srgbClr val="00ADE8"/>
                  </a:gs>
                </a:gsLst>
                <a:lin ang="5400000" scaled="0"/>
              </a:gra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chemeClr val="tx2"/>
                  </a:solidFill>
                </a:rPr>
                <a:t>ELM shutdown for migration and cutover to Cognizant LEARN</a:t>
              </a:r>
              <a:endParaRPr lang="en-US" sz="1200" dirty="0">
                <a:solidFill>
                  <a:schemeClr val="tx2"/>
                </a:solidFill>
              </a:endParaRPr>
            </a:p>
          </p:txBody>
        </p:sp>
      </p:grpSp>
      <p:grpSp>
        <p:nvGrpSpPr>
          <p:cNvPr id="2" name="Group 1"/>
          <p:cNvGrpSpPr/>
          <p:nvPr/>
        </p:nvGrpSpPr>
        <p:grpSpPr>
          <a:xfrm>
            <a:off x="528738" y="856009"/>
            <a:ext cx="8005661" cy="853454"/>
            <a:chOff x="528739" y="810489"/>
            <a:chExt cx="6777792" cy="853454"/>
          </a:xfrm>
        </p:grpSpPr>
        <p:sp>
          <p:nvSpPr>
            <p:cNvPr id="23" name="Rectangle 22"/>
            <p:cNvSpPr/>
            <p:nvPr/>
          </p:nvSpPr>
          <p:spPr>
            <a:xfrm>
              <a:off x="528739" y="810489"/>
              <a:ext cx="6223501" cy="276999"/>
            </a:xfrm>
            <a:prstGeom prst="rect">
              <a:avLst/>
            </a:prstGeom>
          </p:spPr>
          <p:txBody>
            <a:bodyPr wrap="square">
              <a:spAutoFit/>
            </a:bodyPr>
            <a:lstStyle/>
            <a:p>
              <a:r>
                <a:rPr lang="en-US" sz="1200" b="1" dirty="0" smtClean="0">
                  <a:solidFill>
                    <a:schemeClr val="tx2"/>
                  </a:solidFill>
                  <a:latin typeface="Calibri" panose="020F0502020204030204" pitchFamily="34" charset="0"/>
                  <a:ea typeface="Calibri" panose="020F0502020204030204" pitchFamily="34" charset="0"/>
                </a:rPr>
                <a:t>10</a:t>
              </a:r>
              <a:r>
                <a:rPr lang="en-US" sz="1200" b="1" baseline="30000" dirty="0" smtClean="0">
                  <a:solidFill>
                    <a:schemeClr val="tx2"/>
                  </a:solidFill>
                  <a:latin typeface="Calibri" panose="020F0502020204030204" pitchFamily="34" charset="0"/>
                  <a:ea typeface="Calibri" panose="020F0502020204030204" pitchFamily="34" charset="0"/>
                </a:rPr>
                <a:t>th</a:t>
              </a:r>
              <a:r>
                <a:rPr lang="en-US" sz="1200" b="1" dirty="0" smtClean="0">
                  <a:solidFill>
                    <a:schemeClr val="tx2"/>
                  </a:solidFill>
                  <a:latin typeface="Calibri" panose="020F0502020204030204" pitchFamily="34" charset="0"/>
                  <a:ea typeface="Calibri" panose="020F0502020204030204" pitchFamily="34" charset="0"/>
                </a:rPr>
                <a:t> January, 2018</a:t>
              </a:r>
              <a:endParaRPr lang="en-US" sz="1200" b="1" dirty="0">
                <a:solidFill>
                  <a:schemeClr val="tx2"/>
                </a:solidFill>
                <a:latin typeface="Calibri" panose="020F0502020204030204" pitchFamily="34" charset="0"/>
                <a:ea typeface="Calibri" panose="020F0502020204030204" pitchFamily="34" charset="0"/>
              </a:endParaRPr>
            </a:p>
          </p:txBody>
        </p:sp>
        <p:sp>
          <p:nvSpPr>
            <p:cNvPr id="28" name="Pentagon 27"/>
            <p:cNvSpPr/>
            <p:nvPr/>
          </p:nvSpPr>
          <p:spPr>
            <a:xfrm>
              <a:off x="568067" y="1041400"/>
              <a:ext cx="6738464" cy="622543"/>
            </a:xfrm>
            <a:prstGeom prst="homePlate">
              <a:avLst/>
            </a:prstGeom>
            <a:noFill/>
            <a:ln w="19050">
              <a:gradFill>
                <a:gsLst>
                  <a:gs pos="0">
                    <a:srgbClr val="34B44B"/>
                  </a:gs>
                  <a:gs pos="100000">
                    <a:srgbClr val="00ADE8"/>
                  </a:gs>
                </a:gsLst>
                <a:lin ang="5400000" scaled="0"/>
              </a:grad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tx2"/>
                  </a:solidFill>
                </a:rPr>
                <a:t>Complete all online learning that is in progress. </a:t>
              </a:r>
            </a:p>
            <a:p>
              <a:pPr marL="171450" indent="-171450">
                <a:buFont typeface="Arial" panose="020B0604020202020204" pitchFamily="34" charset="0"/>
                <a:buChar char="•"/>
              </a:pPr>
              <a:r>
                <a:rPr lang="en-US" sz="1200" dirty="0">
                  <a:solidFill>
                    <a:schemeClr val="tx2"/>
                  </a:solidFill>
                </a:rPr>
                <a:t>Unfinished learning will not be carried forward to the new platform</a:t>
              </a:r>
              <a:r>
                <a:rPr lang="en-US" sz="1200" dirty="0" smtClean="0">
                  <a:solidFill>
                    <a:schemeClr val="tx2"/>
                  </a:solidFill>
                </a:rPr>
                <a:t>.</a:t>
              </a:r>
              <a:endParaRPr lang="en-US" sz="1200" dirty="0">
                <a:solidFill>
                  <a:schemeClr val="tx2"/>
                </a:solidFill>
              </a:endParaRPr>
            </a:p>
          </p:txBody>
        </p:sp>
      </p:grpSp>
    </p:spTree>
    <p:extLst>
      <p:ext uri="{BB962C8B-B14F-4D97-AF65-F5344CB8AC3E}">
        <p14:creationId xmlns:p14="http://schemas.microsoft.com/office/powerpoint/2010/main" val="3357980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431739" y="1123661"/>
            <a:ext cx="723900" cy="746254"/>
          </a:xfrm>
          <a:prstGeom prst="roundRect">
            <a:avLst>
              <a:gd name="adj" fmla="val 0"/>
            </a:avLst>
          </a:prstGeom>
          <a:solidFill>
            <a:schemeClr val="bg1"/>
          </a:solidFill>
          <a:ln>
            <a:gradFill flip="none" rotWithShape="1">
              <a:gsLst>
                <a:gs pos="0">
                  <a:srgbClr val="34B44B"/>
                </a:gs>
                <a:gs pos="100000">
                  <a:srgbClr val="00ADE8"/>
                </a:gs>
              </a:gsLst>
              <a:lin ang="0" scaled="1"/>
              <a:tileRect/>
            </a:gra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dirty="0">
              <a:solidFill>
                <a:schemeClr val="accent4"/>
              </a:soli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046" y="1216892"/>
            <a:ext cx="436598" cy="436598"/>
          </a:xfrm>
          <a:prstGeom prst="rect">
            <a:avLst/>
          </a:prstGeom>
        </p:spPr>
      </p:pic>
      <p:sp>
        <p:nvSpPr>
          <p:cNvPr id="11" name="TextBox 10"/>
          <p:cNvSpPr txBox="1"/>
          <p:nvPr/>
        </p:nvSpPr>
        <p:spPr>
          <a:xfrm>
            <a:off x="1319218" y="1497790"/>
            <a:ext cx="4688291" cy="307777"/>
          </a:xfrm>
          <a:prstGeom prst="rect">
            <a:avLst/>
          </a:prstGeom>
          <a:noFill/>
        </p:spPr>
        <p:txBody>
          <a:bodyPr wrap="square" rtlCol="0">
            <a:spAutoFit/>
          </a:bodyPr>
          <a:lstStyle>
            <a:defPPr>
              <a:defRPr lang="en-US"/>
            </a:defPPr>
            <a:lvl1pPr>
              <a:defRPr sz="1400">
                <a:solidFill>
                  <a:schemeClr val="accent4"/>
                </a:solidFill>
              </a:defRPr>
            </a:lvl1pPr>
          </a:lstStyle>
          <a:p>
            <a:r>
              <a:rPr lang="en-US" dirty="0" smtClean="0">
                <a:solidFill>
                  <a:schemeClr val="tx2"/>
                </a:solidFill>
              </a:rPr>
              <a:t>From the </a:t>
            </a:r>
            <a:r>
              <a:rPr lang="en-US" dirty="0" smtClean="0">
                <a:solidFill>
                  <a:schemeClr val="accent6"/>
                </a:solidFill>
                <a:hlinkClick r:id="rId4"/>
              </a:rPr>
              <a:t>FutureOfLearning2@cognizant.com</a:t>
            </a:r>
            <a:r>
              <a:rPr lang="en-US" dirty="0" smtClean="0">
                <a:solidFill>
                  <a:schemeClr val="accent6"/>
                </a:solidFill>
              </a:rPr>
              <a:t> </a:t>
            </a:r>
            <a:r>
              <a:rPr lang="en-US" dirty="0" smtClean="0">
                <a:solidFill>
                  <a:schemeClr val="tx2"/>
                </a:solidFill>
              </a:rPr>
              <a:t>mailbox</a:t>
            </a:r>
            <a:endParaRPr lang="en-US" dirty="0">
              <a:solidFill>
                <a:schemeClr val="tx2"/>
              </a:solidFill>
            </a:endParaRPr>
          </a:p>
        </p:txBody>
      </p:sp>
      <p:sp>
        <p:nvSpPr>
          <p:cNvPr id="12" name="Rectangle 11"/>
          <p:cNvSpPr/>
          <p:nvPr/>
        </p:nvSpPr>
        <p:spPr>
          <a:xfrm>
            <a:off x="-6914" y="284176"/>
            <a:ext cx="9180000" cy="447783"/>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grpSp>
        <p:nvGrpSpPr>
          <p:cNvPr id="14" name="Group 13"/>
          <p:cNvGrpSpPr/>
          <p:nvPr/>
        </p:nvGrpSpPr>
        <p:grpSpPr>
          <a:xfrm>
            <a:off x="8692809" y="284176"/>
            <a:ext cx="482013" cy="449357"/>
            <a:chOff x="8692809" y="284176"/>
            <a:chExt cx="482013" cy="449357"/>
          </a:xfrm>
        </p:grpSpPr>
        <p:sp>
          <p:nvSpPr>
            <p:cNvPr id="15" name="Rectangle 14"/>
            <p:cNvSpPr/>
            <p:nvPr/>
          </p:nvSpPr>
          <p:spPr>
            <a:xfrm>
              <a:off x="8787812" y="284176"/>
              <a:ext cx="387010" cy="447783"/>
            </a:xfrm>
            <a:prstGeom prst="rect">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7" name="Rectangle 16"/>
            <p:cNvSpPr/>
            <p:nvPr/>
          </p:nvSpPr>
          <p:spPr>
            <a:xfrm flipH="1">
              <a:off x="8692809" y="285750"/>
              <a:ext cx="45719" cy="447783"/>
            </a:xfrm>
            <a:prstGeom prst="rect">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sp>
        <p:nvSpPr>
          <p:cNvPr id="22" name="Title 8"/>
          <p:cNvSpPr>
            <a:spLocks noGrp="1"/>
          </p:cNvSpPr>
          <p:nvPr>
            <p:ph type="title"/>
          </p:nvPr>
        </p:nvSpPr>
        <p:spPr>
          <a:xfrm>
            <a:off x="183447" y="251261"/>
            <a:ext cx="6762831" cy="455444"/>
          </a:xfrm>
        </p:spPr>
        <p:txBody>
          <a:bodyPr>
            <a:noAutofit/>
          </a:bodyPr>
          <a:lstStyle/>
          <a:p>
            <a:r>
              <a:rPr lang="en-IN" sz="2800" dirty="0" smtClean="0">
                <a:gradFill flip="none" rotWithShape="1">
                  <a:gsLst>
                    <a:gs pos="0">
                      <a:srgbClr val="00ADE8"/>
                    </a:gs>
                    <a:gs pos="100000">
                      <a:srgbClr val="34B44B"/>
                    </a:gs>
                  </a:gsLst>
                  <a:lin ang="0" scaled="1"/>
                  <a:tileRect/>
                </a:gradFill>
                <a:ea typeface="Segoe UI" panose="020B0502040204020203" pitchFamily="34" charset="0"/>
                <a:cs typeface="Calibri" panose="020F0502020204030204" pitchFamily="34" charset="0"/>
              </a:rPr>
              <a:t>Personalized Communication</a:t>
            </a:r>
            <a:endParaRPr lang="en-IN" sz="2800" dirty="0">
              <a:gradFill flip="none" rotWithShape="1">
                <a:gsLst>
                  <a:gs pos="0">
                    <a:srgbClr val="00ADE8"/>
                  </a:gs>
                  <a:gs pos="100000">
                    <a:srgbClr val="34B44B"/>
                  </a:gs>
                </a:gsLst>
                <a:lin ang="0" scaled="1"/>
                <a:tileRect/>
              </a:gradFill>
              <a:ea typeface="Segoe UI" panose="020B0502040204020203" pitchFamily="34" charset="0"/>
              <a:cs typeface="Calibri" panose="020F0502020204030204" pitchFamily="34" charset="0"/>
            </a:endParaRPr>
          </a:p>
        </p:txBody>
      </p:sp>
      <p:sp>
        <p:nvSpPr>
          <p:cNvPr id="3" name="TextBox 2"/>
          <p:cNvSpPr txBox="1"/>
          <p:nvPr/>
        </p:nvSpPr>
        <p:spPr>
          <a:xfrm>
            <a:off x="1300705" y="1128656"/>
            <a:ext cx="5916172" cy="369332"/>
          </a:xfrm>
          <a:prstGeom prst="rect">
            <a:avLst/>
          </a:prstGeom>
          <a:noFill/>
        </p:spPr>
        <p:txBody>
          <a:bodyPr wrap="square" rtlCol="0">
            <a:spAutoFit/>
          </a:bodyPr>
          <a:lstStyle/>
          <a:p>
            <a:r>
              <a:rPr lang="en-US" dirty="0">
                <a:solidFill>
                  <a:schemeClr val="tx2"/>
                </a:solidFill>
              </a:rPr>
              <a:t>Announcements, updates and learning resources</a:t>
            </a:r>
          </a:p>
        </p:txBody>
      </p:sp>
      <p:pic>
        <p:nvPicPr>
          <p:cNvPr id="4" name="Picture 3"/>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5143892" y="2120174"/>
            <a:ext cx="3400340" cy="1429165"/>
          </a:xfrm>
          <a:prstGeom prst="rect">
            <a:avLst/>
          </a:prstGeom>
        </p:spPr>
      </p:pic>
      <p:sp>
        <p:nvSpPr>
          <p:cNvPr id="23" name="TextBox 22"/>
          <p:cNvSpPr txBox="1"/>
          <p:nvPr/>
        </p:nvSpPr>
        <p:spPr>
          <a:xfrm>
            <a:off x="1319219" y="2639733"/>
            <a:ext cx="4136934" cy="307777"/>
          </a:xfrm>
          <a:prstGeom prst="rect">
            <a:avLst/>
          </a:prstGeom>
          <a:noFill/>
        </p:spPr>
        <p:txBody>
          <a:bodyPr wrap="square" rtlCol="0">
            <a:spAutoFit/>
          </a:bodyPr>
          <a:lstStyle>
            <a:defPPr>
              <a:defRPr lang="en-US"/>
            </a:defPPr>
            <a:lvl1pPr>
              <a:defRPr sz="1400">
                <a:solidFill>
                  <a:schemeClr val="accent4"/>
                </a:solidFill>
              </a:defRPr>
            </a:lvl1pPr>
          </a:lstStyle>
          <a:p>
            <a:r>
              <a:rPr lang="en-US" dirty="0" smtClean="0">
                <a:hlinkClick r:id="rId6"/>
              </a:rPr>
              <a:t>https://blogs.cognizant.com/cognizantlearn/</a:t>
            </a:r>
            <a:endParaRPr lang="en-US" dirty="0"/>
          </a:p>
        </p:txBody>
      </p:sp>
      <p:sp>
        <p:nvSpPr>
          <p:cNvPr id="5" name="Rectangle 4"/>
          <p:cNvSpPr/>
          <p:nvPr/>
        </p:nvSpPr>
        <p:spPr>
          <a:xfrm>
            <a:off x="1348931" y="2990786"/>
            <a:ext cx="3234155" cy="307777"/>
          </a:xfrm>
          <a:prstGeom prst="rect">
            <a:avLst/>
          </a:prstGeom>
        </p:spPr>
        <p:txBody>
          <a:bodyPr wrap="none">
            <a:spAutoFit/>
          </a:bodyPr>
          <a:lstStyle/>
          <a:p>
            <a:r>
              <a:rPr lang="en-US" sz="1400" dirty="0" smtClean="0">
                <a:solidFill>
                  <a:schemeClr val="tx2"/>
                </a:solidFill>
                <a:ea typeface="Segoe UI" panose="020B0502040204020203" pitchFamily="34" charset="0"/>
                <a:cs typeface="Calibri" panose="020F0502020204030204" pitchFamily="34" charset="0"/>
              </a:rPr>
              <a:t>Info / Updates / FAQs / How To Videos</a:t>
            </a:r>
            <a:endParaRPr lang="en-US" sz="1400" dirty="0">
              <a:solidFill>
                <a:schemeClr val="tx2"/>
              </a:solidFill>
              <a:ea typeface="Segoe UI" panose="020B0502040204020203" pitchFamily="34" charset="0"/>
              <a:cs typeface="Calibri" panose="020F0502020204030204" pitchFamily="34" charset="0"/>
            </a:endParaRPr>
          </a:p>
        </p:txBody>
      </p:sp>
      <p:sp>
        <p:nvSpPr>
          <p:cNvPr id="24" name="Rounded Rectangle 23"/>
          <p:cNvSpPr/>
          <p:nvPr/>
        </p:nvSpPr>
        <p:spPr>
          <a:xfrm>
            <a:off x="431739" y="2398421"/>
            <a:ext cx="723900" cy="746254"/>
          </a:xfrm>
          <a:prstGeom prst="roundRect">
            <a:avLst>
              <a:gd name="adj" fmla="val 0"/>
            </a:avLst>
          </a:prstGeom>
          <a:solidFill>
            <a:schemeClr val="bg1"/>
          </a:solidFill>
          <a:ln>
            <a:gradFill flip="none" rotWithShape="1">
              <a:gsLst>
                <a:gs pos="0">
                  <a:srgbClr val="34B44B"/>
                </a:gs>
                <a:gs pos="100000">
                  <a:srgbClr val="00ADE8"/>
                </a:gs>
              </a:gsLst>
              <a:lin ang="0" scaled="1"/>
              <a:tileRect/>
            </a:gra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dirty="0">
              <a:solidFill>
                <a:schemeClr val="accent4"/>
              </a:solidFill>
            </a:endParaRP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8842" y="2569096"/>
            <a:ext cx="407023" cy="404903"/>
          </a:xfrm>
          <a:prstGeom prst="rect">
            <a:avLst/>
          </a:prstGeom>
        </p:spPr>
      </p:pic>
      <p:sp>
        <p:nvSpPr>
          <p:cNvPr id="25" name="TextBox 24"/>
          <p:cNvSpPr txBox="1"/>
          <p:nvPr/>
        </p:nvSpPr>
        <p:spPr>
          <a:xfrm>
            <a:off x="1319219" y="2316959"/>
            <a:ext cx="3243082" cy="369332"/>
          </a:xfrm>
          <a:prstGeom prst="rect">
            <a:avLst/>
          </a:prstGeom>
          <a:noFill/>
        </p:spPr>
        <p:txBody>
          <a:bodyPr wrap="square" rtlCol="0">
            <a:spAutoFit/>
          </a:bodyPr>
          <a:lstStyle/>
          <a:p>
            <a:r>
              <a:rPr lang="en-US" dirty="0" smtClean="0">
                <a:solidFill>
                  <a:schemeClr val="tx2"/>
                </a:solidFill>
              </a:rPr>
              <a:t>Cognizant LEARN Blog</a:t>
            </a:r>
            <a:endParaRPr lang="en-US" dirty="0">
              <a:solidFill>
                <a:schemeClr val="tx2"/>
              </a:solidFill>
            </a:endParaRPr>
          </a:p>
        </p:txBody>
      </p:sp>
      <p:sp>
        <p:nvSpPr>
          <p:cNvPr id="18" name="Rounded Rectangle 17"/>
          <p:cNvSpPr/>
          <p:nvPr/>
        </p:nvSpPr>
        <p:spPr>
          <a:xfrm>
            <a:off x="431739" y="3743108"/>
            <a:ext cx="723900" cy="746254"/>
          </a:xfrm>
          <a:prstGeom prst="roundRect">
            <a:avLst>
              <a:gd name="adj" fmla="val 0"/>
            </a:avLst>
          </a:prstGeom>
          <a:solidFill>
            <a:schemeClr val="bg1"/>
          </a:solidFill>
          <a:ln>
            <a:gradFill flip="none" rotWithShape="1">
              <a:gsLst>
                <a:gs pos="0">
                  <a:srgbClr val="34B44B"/>
                </a:gs>
                <a:gs pos="100000">
                  <a:srgbClr val="00ADE8"/>
                </a:gs>
              </a:gsLst>
              <a:lin ang="0" scaled="1"/>
              <a:tileRect/>
            </a:gra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dirty="0">
              <a:solidFill>
                <a:schemeClr val="accent4"/>
              </a:solidFill>
            </a:endParaRP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1046" y="3893984"/>
            <a:ext cx="592668" cy="444501"/>
          </a:xfrm>
          <a:prstGeom prst="rect">
            <a:avLst/>
          </a:prstGeom>
        </p:spPr>
      </p:pic>
      <p:sp>
        <p:nvSpPr>
          <p:cNvPr id="20" name="TextBox 19"/>
          <p:cNvSpPr txBox="1"/>
          <p:nvPr/>
        </p:nvSpPr>
        <p:spPr>
          <a:xfrm>
            <a:off x="1348930" y="3743108"/>
            <a:ext cx="3675353" cy="369332"/>
          </a:xfrm>
          <a:prstGeom prst="rect">
            <a:avLst/>
          </a:prstGeom>
          <a:noFill/>
        </p:spPr>
        <p:txBody>
          <a:bodyPr wrap="square" rtlCol="0">
            <a:spAutoFit/>
          </a:bodyPr>
          <a:lstStyle/>
          <a:p>
            <a:r>
              <a:rPr lang="en-US" dirty="0" smtClean="0">
                <a:solidFill>
                  <a:schemeClr val="tx2"/>
                </a:solidFill>
              </a:rPr>
              <a:t>Cognizant LEARN Yammer Page</a:t>
            </a:r>
            <a:endParaRPr lang="en-US" dirty="0">
              <a:solidFill>
                <a:schemeClr val="tx2"/>
              </a:solidFill>
            </a:endParaRPr>
          </a:p>
        </p:txBody>
      </p:sp>
      <p:sp>
        <p:nvSpPr>
          <p:cNvPr id="21" name="Rectangle 20"/>
          <p:cNvSpPr/>
          <p:nvPr/>
        </p:nvSpPr>
        <p:spPr>
          <a:xfrm>
            <a:off x="1360912" y="4150233"/>
            <a:ext cx="1298753" cy="307777"/>
          </a:xfrm>
          <a:prstGeom prst="rect">
            <a:avLst/>
          </a:prstGeom>
        </p:spPr>
        <p:txBody>
          <a:bodyPr wrap="none">
            <a:spAutoFit/>
          </a:bodyPr>
          <a:lstStyle/>
          <a:p>
            <a:r>
              <a:rPr lang="en-US" sz="1400" dirty="0" smtClean="0">
                <a:solidFill>
                  <a:schemeClr val="tx2"/>
                </a:solidFill>
                <a:ea typeface="Segoe UI" panose="020B0502040204020203" pitchFamily="34" charset="0"/>
                <a:cs typeface="Calibri" panose="020F0502020204030204" pitchFamily="34" charset="0"/>
              </a:rPr>
              <a:t>Info / Updates</a:t>
            </a:r>
            <a:endParaRPr lang="en-US" sz="1400" dirty="0">
              <a:solidFill>
                <a:schemeClr val="tx2"/>
              </a:solidFill>
              <a:ea typeface="Segoe UI" panose="020B0502040204020203" pitchFamily="34" charset="0"/>
              <a:cs typeface="Calibri" panose="020F0502020204030204" pitchFamily="34" charset="0"/>
            </a:endParaRPr>
          </a:p>
        </p:txBody>
      </p:sp>
      <p:sp>
        <p:nvSpPr>
          <p:cNvPr id="26" name="Rectangle 25"/>
          <p:cNvSpPr/>
          <p:nvPr/>
        </p:nvSpPr>
        <p:spPr>
          <a:xfrm>
            <a:off x="2661944" y="4147873"/>
            <a:ext cx="1596847" cy="307777"/>
          </a:xfrm>
          <a:prstGeom prst="rect">
            <a:avLst/>
          </a:prstGeom>
        </p:spPr>
        <p:txBody>
          <a:bodyPr wrap="none">
            <a:spAutoFit/>
          </a:bodyPr>
          <a:lstStyle/>
          <a:p>
            <a:r>
              <a:rPr lang="en-US" sz="1400" dirty="0" smtClean="0">
                <a:solidFill>
                  <a:schemeClr val="tx2"/>
                </a:solidFill>
                <a:ea typeface="Segoe UI" panose="020B0502040204020203" pitchFamily="34" charset="0"/>
                <a:cs typeface="Calibri" panose="020F0502020204030204" pitchFamily="34" charset="0"/>
                <a:hlinkClick r:id="rId9"/>
              </a:rPr>
              <a:t>Click Here to Visit</a:t>
            </a:r>
            <a:endParaRPr lang="en-US" sz="1400" dirty="0" smtClean="0">
              <a:solidFill>
                <a:schemeClr val="tx2"/>
              </a:solidFill>
              <a:ea typeface="Segoe UI" panose="020B0502040204020203" pitchFamily="34" charset="0"/>
              <a:cs typeface="Calibri" panose="020F0502020204030204" pitchFamily="34" charset="0"/>
            </a:endParaRPr>
          </a:p>
        </p:txBody>
      </p:sp>
    </p:spTree>
    <p:extLst>
      <p:ext uri="{BB962C8B-B14F-4D97-AF65-F5344CB8AC3E}">
        <p14:creationId xmlns:p14="http://schemas.microsoft.com/office/powerpoint/2010/main" val="19658436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1143000" y="4729165"/>
            <a:ext cx="539750" cy="376237"/>
          </a:xfrm>
        </p:spPr>
        <p:txBody>
          <a:bodyPr/>
          <a:lstStyle/>
          <a:p>
            <a:fld id="{B32AB80A-78BA-6B42-BA0D-B44ACF890F5A}" type="slidenum">
              <a:rPr lang="en-US" smtClean="0"/>
              <a:t>14</a:t>
            </a:fld>
            <a:endParaRPr lang="en-US"/>
          </a:p>
        </p:txBody>
      </p:sp>
    </p:spTree>
    <p:extLst>
      <p:ext uri="{BB962C8B-B14F-4D97-AF65-F5344CB8AC3E}">
        <p14:creationId xmlns:p14="http://schemas.microsoft.com/office/powerpoint/2010/main" val="3764157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01946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0" y="0"/>
            <a:ext cx="9141770" cy="5142246"/>
          </a:xfrm>
          <a:prstGeom prst="rect">
            <a:avLst/>
          </a:prstGeom>
        </p:spPr>
      </p:pic>
      <p:sp>
        <p:nvSpPr>
          <p:cNvPr id="7" name="Rectangle 6"/>
          <p:cNvSpPr/>
          <p:nvPr/>
        </p:nvSpPr>
        <p:spPr>
          <a:xfrm>
            <a:off x="1067218" y="3254453"/>
            <a:ext cx="6081539" cy="337667"/>
          </a:xfrm>
          <a:prstGeom prst="rect">
            <a:avLst/>
          </a:prstGeom>
          <a:solidFill>
            <a:schemeClr val="tx2"/>
          </a:solidFill>
          <a:ln w="19050">
            <a:gradFill>
              <a:gsLst>
                <a:gs pos="0">
                  <a:srgbClr val="34B44B"/>
                </a:gs>
                <a:gs pos="100000">
                  <a:srgbClr val="00ADE8"/>
                </a:gs>
              </a:gsLst>
              <a:lin ang="5400000" scaled="0"/>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200"/>
          </a:p>
        </p:txBody>
      </p:sp>
      <p:sp>
        <p:nvSpPr>
          <p:cNvPr id="2" name="TextBox 1"/>
          <p:cNvSpPr txBox="1"/>
          <p:nvPr/>
        </p:nvSpPr>
        <p:spPr>
          <a:xfrm>
            <a:off x="949102" y="3284787"/>
            <a:ext cx="6199655" cy="276999"/>
          </a:xfrm>
          <a:prstGeom prst="rect">
            <a:avLst/>
          </a:prstGeom>
          <a:noFill/>
        </p:spPr>
        <p:txBody>
          <a:bodyPr wrap="square" rtlCol="0">
            <a:spAutoFit/>
          </a:bodyPr>
          <a:lstStyle/>
          <a:p>
            <a:pPr algn="ctr"/>
            <a:r>
              <a:rPr lang="en-US" sz="1200" i="1" dirty="0">
                <a:solidFill>
                  <a:schemeClr val="bg1"/>
                </a:solidFill>
              </a:rPr>
              <a:t>https://cognizant.kpoint.com/app/video/gcc-2b27e004-2e07-4bbb-bf70-674475c7cbc2</a:t>
            </a:r>
          </a:p>
        </p:txBody>
      </p:sp>
      <p:sp>
        <p:nvSpPr>
          <p:cNvPr id="5" name="TextBox 4"/>
          <p:cNvSpPr txBox="1"/>
          <p:nvPr/>
        </p:nvSpPr>
        <p:spPr>
          <a:xfrm>
            <a:off x="998392" y="2885121"/>
            <a:ext cx="5043947" cy="369332"/>
          </a:xfrm>
          <a:prstGeom prst="rect">
            <a:avLst/>
          </a:prstGeom>
          <a:noFill/>
        </p:spPr>
        <p:txBody>
          <a:bodyPr wrap="square" rtlCol="0">
            <a:spAutoFit/>
          </a:bodyPr>
          <a:lstStyle/>
          <a:p>
            <a:r>
              <a:rPr lang="en-US" dirty="0" smtClean="0">
                <a:solidFill>
                  <a:schemeClr val="bg1"/>
                </a:solidFill>
              </a:rPr>
              <a:t>Copy URL into browser to play intro video</a:t>
            </a:r>
            <a:endParaRPr lang="en-US" dirty="0">
              <a:solidFill>
                <a:schemeClr val="bg1"/>
              </a:solidFill>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011" y="194747"/>
            <a:ext cx="2517337" cy="2517337"/>
          </a:xfrm>
          <a:prstGeom prst="rect">
            <a:avLst/>
          </a:prstGeom>
        </p:spPr>
      </p:pic>
    </p:spTree>
    <p:extLst>
      <p:ext uri="{BB962C8B-B14F-4D97-AF65-F5344CB8AC3E}">
        <p14:creationId xmlns:p14="http://schemas.microsoft.com/office/powerpoint/2010/main" val="2226309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206" y="1900"/>
            <a:ext cx="9147605" cy="4717222"/>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53" name="Picture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218" y="0"/>
            <a:ext cx="6106181" cy="4717222"/>
          </a:xfrm>
          <a:prstGeom prst="rect">
            <a:avLst/>
          </a:prstGeom>
        </p:spPr>
      </p:pic>
      <p:grpSp>
        <p:nvGrpSpPr>
          <p:cNvPr id="11" name="Group 10"/>
          <p:cNvGrpSpPr/>
          <p:nvPr/>
        </p:nvGrpSpPr>
        <p:grpSpPr>
          <a:xfrm>
            <a:off x="388550" y="2645428"/>
            <a:ext cx="4579648" cy="1768264"/>
            <a:chOff x="398170" y="3362546"/>
            <a:chExt cx="4579648" cy="812033"/>
          </a:xfrm>
        </p:grpSpPr>
        <p:sp>
          <p:nvSpPr>
            <p:cNvPr id="32" name="TextBox 31"/>
            <p:cNvSpPr txBox="1"/>
            <p:nvPr/>
          </p:nvSpPr>
          <p:spPr>
            <a:xfrm>
              <a:off x="2492989" y="3616740"/>
              <a:ext cx="2484829" cy="113071"/>
            </a:xfrm>
            <a:prstGeom prst="rect">
              <a:avLst/>
            </a:prstGeom>
            <a:noFill/>
          </p:spPr>
          <p:txBody>
            <a:bodyPr wrap="square" rtlCol="0">
              <a:spAutoFit/>
            </a:bodyPr>
            <a:lstStyle/>
            <a:p>
              <a:r>
                <a:rPr lang="en-US" sz="1000" b="1" dirty="0" smtClean="0">
                  <a:solidFill>
                    <a:schemeClr val="accent2">
                      <a:lumMod val="60000"/>
                      <a:lumOff val="40000"/>
                    </a:schemeClr>
                  </a:solidFill>
                </a:rPr>
                <a:t>LEADERSHIP DEVELOPMENT</a:t>
              </a:r>
              <a:endParaRPr lang="en-US" sz="1000" b="1" dirty="0">
                <a:solidFill>
                  <a:schemeClr val="accent2">
                    <a:lumMod val="60000"/>
                    <a:lumOff val="40000"/>
                  </a:schemeClr>
                </a:solidFill>
              </a:endParaRPr>
            </a:p>
          </p:txBody>
        </p:sp>
        <p:sp>
          <p:nvSpPr>
            <p:cNvPr id="7" name="TextBox 6"/>
            <p:cNvSpPr txBox="1"/>
            <p:nvPr/>
          </p:nvSpPr>
          <p:spPr>
            <a:xfrm>
              <a:off x="398170" y="3362546"/>
              <a:ext cx="1598321" cy="234000"/>
            </a:xfrm>
            <a:prstGeom prst="snip1Rect">
              <a:avLst/>
            </a:prstGeom>
            <a:noFill/>
          </p:spPr>
          <p:txBody>
            <a:bodyPr wrap="square" rtlCol="0" anchor="ctr">
              <a:noAutofit/>
            </a:bodyPr>
            <a:lstStyle/>
            <a:p>
              <a:r>
                <a:rPr lang="en-US" sz="1000" b="1" dirty="0" smtClean="0">
                  <a:solidFill>
                    <a:srgbClr val="0070C0"/>
                  </a:solidFill>
                </a:rPr>
                <a:t>CAMPUS HIRE</a:t>
              </a:r>
              <a:endParaRPr lang="en-US" sz="1000" b="1" dirty="0">
                <a:solidFill>
                  <a:srgbClr val="0070C0"/>
                </a:solidFill>
              </a:endParaRPr>
            </a:p>
          </p:txBody>
        </p:sp>
        <p:sp>
          <p:nvSpPr>
            <p:cNvPr id="8" name="TextBox 7"/>
            <p:cNvSpPr txBox="1"/>
            <p:nvPr/>
          </p:nvSpPr>
          <p:spPr>
            <a:xfrm>
              <a:off x="398170" y="3549809"/>
              <a:ext cx="2008258" cy="234000"/>
            </a:xfrm>
            <a:prstGeom prst="snip1Rect">
              <a:avLst/>
            </a:prstGeom>
            <a:noFill/>
          </p:spPr>
          <p:txBody>
            <a:bodyPr wrap="square" rtlCol="0" anchor="ctr">
              <a:noAutofit/>
            </a:bodyPr>
            <a:lstStyle/>
            <a:p>
              <a:r>
                <a:rPr lang="en-US" sz="1000" b="1" dirty="0" smtClean="0">
                  <a:solidFill>
                    <a:srgbClr val="92D050"/>
                  </a:solidFill>
                </a:rPr>
                <a:t>YEAR 1 LEARNING</a:t>
              </a:r>
              <a:endParaRPr lang="en-US" sz="1000" b="1" dirty="0">
                <a:solidFill>
                  <a:srgbClr val="92D050"/>
                </a:solidFill>
              </a:endParaRPr>
            </a:p>
          </p:txBody>
        </p:sp>
        <p:sp>
          <p:nvSpPr>
            <p:cNvPr id="16" name="TextBox 15"/>
            <p:cNvSpPr txBox="1"/>
            <p:nvPr/>
          </p:nvSpPr>
          <p:spPr>
            <a:xfrm>
              <a:off x="2480261" y="3802806"/>
              <a:ext cx="2367673" cy="150251"/>
            </a:xfrm>
            <a:prstGeom prst="snip1Rect">
              <a:avLst>
                <a:gd name="adj" fmla="val 50000"/>
              </a:avLst>
            </a:prstGeom>
            <a:noFill/>
          </p:spPr>
          <p:txBody>
            <a:bodyPr wrap="square" rtlCol="0" anchor="ctr">
              <a:spAutoFit/>
            </a:bodyPr>
            <a:lstStyle/>
            <a:p>
              <a:r>
                <a:rPr lang="en-US" sz="1000" b="1" dirty="0" smtClean="0">
                  <a:solidFill>
                    <a:schemeClr val="accent6"/>
                  </a:solidFill>
                </a:rPr>
                <a:t>MERGERS &amp; ACQUISITIONS</a:t>
              </a:r>
              <a:endParaRPr lang="en-US" sz="1000" b="1" dirty="0">
                <a:solidFill>
                  <a:schemeClr val="accent6"/>
                </a:solidFill>
              </a:endParaRPr>
            </a:p>
          </p:txBody>
        </p:sp>
        <p:sp>
          <p:nvSpPr>
            <p:cNvPr id="60" name="TextBox 59"/>
            <p:cNvSpPr txBox="1"/>
            <p:nvPr/>
          </p:nvSpPr>
          <p:spPr>
            <a:xfrm>
              <a:off x="398170" y="3802806"/>
              <a:ext cx="2438179" cy="183741"/>
            </a:xfrm>
            <a:prstGeom prst="rect">
              <a:avLst/>
            </a:prstGeom>
            <a:noFill/>
          </p:spPr>
          <p:txBody>
            <a:bodyPr wrap="square" rtlCol="0">
              <a:spAutoFit/>
            </a:bodyPr>
            <a:lstStyle/>
            <a:p>
              <a:r>
                <a:rPr lang="en-US" sz="1000" b="1" dirty="0" smtClean="0">
                  <a:solidFill>
                    <a:srgbClr val="00ADE8"/>
                  </a:solidFill>
                </a:rPr>
                <a:t>COGNIZANT CAREER ARCHITECTURE</a:t>
              </a:r>
              <a:endParaRPr lang="en-IN" sz="1000" b="1" dirty="0">
                <a:solidFill>
                  <a:srgbClr val="00ADE8"/>
                </a:solidFill>
              </a:endParaRPr>
            </a:p>
          </p:txBody>
        </p:sp>
        <p:sp>
          <p:nvSpPr>
            <p:cNvPr id="61" name="TextBox 60"/>
            <p:cNvSpPr txBox="1"/>
            <p:nvPr/>
          </p:nvSpPr>
          <p:spPr>
            <a:xfrm>
              <a:off x="398170" y="4051666"/>
              <a:ext cx="2008258" cy="122913"/>
            </a:xfrm>
            <a:prstGeom prst="snip1Rect">
              <a:avLst/>
            </a:prstGeom>
            <a:noFill/>
          </p:spPr>
          <p:txBody>
            <a:bodyPr wrap="square" rtlCol="0" anchor="ctr">
              <a:spAutoFit/>
            </a:bodyPr>
            <a:lstStyle/>
            <a:p>
              <a:r>
                <a:rPr lang="en-US" sz="1000" b="1" dirty="0" smtClean="0">
                  <a:solidFill>
                    <a:srgbClr val="FFC000"/>
                  </a:solidFill>
                </a:rPr>
                <a:t>ONBOARDING LATERAL</a:t>
              </a:r>
              <a:endParaRPr lang="en-US" sz="1000" b="1" dirty="0">
                <a:solidFill>
                  <a:srgbClr val="FFC000"/>
                </a:solidFill>
              </a:endParaRPr>
            </a:p>
          </p:txBody>
        </p:sp>
        <p:sp>
          <p:nvSpPr>
            <p:cNvPr id="62" name="TextBox 61"/>
            <p:cNvSpPr txBox="1"/>
            <p:nvPr/>
          </p:nvSpPr>
          <p:spPr>
            <a:xfrm>
              <a:off x="2480261" y="3371982"/>
              <a:ext cx="1642067" cy="216747"/>
            </a:xfrm>
            <a:prstGeom prst="snip1Rect">
              <a:avLst/>
            </a:prstGeom>
            <a:noFill/>
          </p:spPr>
          <p:txBody>
            <a:bodyPr wrap="square" rtlCol="0" anchor="ctr">
              <a:noAutofit/>
            </a:bodyPr>
            <a:lstStyle/>
            <a:p>
              <a:r>
                <a:rPr lang="en-US" sz="1000" b="1" dirty="0" smtClean="0">
                  <a:solidFill>
                    <a:schemeClr val="bg1"/>
                  </a:solidFill>
                </a:rPr>
                <a:t>SKILLING </a:t>
              </a:r>
              <a:endParaRPr lang="en-US" sz="1000" b="1" dirty="0">
                <a:solidFill>
                  <a:schemeClr val="bg1"/>
                </a:solidFill>
              </a:endParaRPr>
            </a:p>
          </p:txBody>
        </p:sp>
        <p:sp>
          <p:nvSpPr>
            <p:cNvPr id="51" name="TextBox 50"/>
            <p:cNvSpPr txBox="1"/>
            <p:nvPr/>
          </p:nvSpPr>
          <p:spPr>
            <a:xfrm>
              <a:off x="2480261" y="4051666"/>
              <a:ext cx="1870874" cy="122913"/>
            </a:xfrm>
            <a:prstGeom prst="snip1Rect">
              <a:avLst/>
            </a:prstGeom>
            <a:noFill/>
          </p:spPr>
          <p:txBody>
            <a:bodyPr wrap="square" rtlCol="0" anchor="ctr">
              <a:spAutoFit/>
            </a:bodyPr>
            <a:lstStyle/>
            <a:p>
              <a:r>
                <a:rPr lang="en-US" sz="1000" b="1" dirty="0" smtClean="0">
                  <a:solidFill>
                    <a:srgbClr val="92D050"/>
                  </a:solidFill>
                </a:rPr>
                <a:t>SALES EXCELLENCE</a:t>
              </a:r>
              <a:endParaRPr lang="en-US" sz="1000" b="1" dirty="0">
                <a:solidFill>
                  <a:srgbClr val="92D050"/>
                </a:solidFill>
              </a:endParaRPr>
            </a:p>
          </p:txBody>
        </p:sp>
      </p:grpSp>
      <p:pic>
        <p:nvPicPr>
          <p:cNvPr id="64" name="Picture 6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102" y="276933"/>
            <a:ext cx="1432643" cy="880993"/>
          </a:xfrm>
          <a:prstGeom prst="rect">
            <a:avLst/>
          </a:prstGeom>
        </p:spPr>
      </p:pic>
      <p:cxnSp>
        <p:nvCxnSpPr>
          <p:cNvPr id="13" name="Straight Connector 12"/>
          <p:cNvCxnSpPr/>
          <p:nvPr/>
        </p:nvCxnSpPr>
        <p:spPr>
          <a:xfrm flipH="1">
            <a:off x="2272546" y="2840477"/>
            <a:ext cx="3726" cy="1501547"/>
          </a:xfrm>
          <a:prstGeom prst="line">
            <a:avLst/>
          </a:prstGeom>
          <a:ln>
            <a:gradFill>
              <a:gsLst>
                <a:gs pos="0">
                  <a:srgbClr val="00ADE8"/>
                </a:gs>
                <a:gs pos="100000">
                  <a:srgbClr val="34B44B"/>
                </a:gs>
              </a:gsLst>
              <a:lin ang="5400000" scaled="0"/>
            </a:gradFill>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476103" y="1932186"/>
            <a:ext cx="4047259" cy="523220"/>
          </a:xfrm>
          <a:prstGeom prst="rect">
            <a:avLst/>
          </a:prstGeom>
          <a:gradFill flip="none" rotWithShape="1">
            <a:gsLst>
              <a:gs pos="0">
                <a:srgbClr val="00ADE8"/>
              </a:gs>
              <a:gs pos="100000">
                <a:srgbClr val="34B44B"/>
              </a:gs>
            </a:gsLst>
            <a:lin ang="0" scaled="0"/>
            <a:tileRect/>
          </a:gradFill>
        </p:spPr>
        <p:txBody>
          <a:bodyPr wrap="square" rtlCol="0">
            <a:spAutoFit/>
          </a:bodyPr>
          <a:lstStyle/>
          <a:p>
            <a:pPr algn="ctr"/>
            <a:r>
              <a:rPr lang="en-US" sz="2800" b="1" dirty="0" smtClean="0">
                <a:solidFill>
                  <a:schemeClr val="bg1"/>
                </a:solidFill>
              </a:rPr>
              <a:t>From ELT to ELT</a:t>
            </a:r>
            <a:endParaRPr lang="en-US" sz="2800" b="1" spc="600" dirty="0">
              <a:solidFill>
                <a:schemeClr val="bg1"/>
              </a:solidFill>
            </a:endParaRPr>
          </a:p>
        </p:txBody>
      </p:sp>
      <p:sp>
        <p:nvSpPr>
          <p:cNvPr id="17" name="TextBox 16"/>
          <p:cNvSpPr txBox="1"/>
          <p:nvPr/>
        </p:nvSpPr>
        <p:spPr>
          <a:xfrm>
            <a:off x="388550" y="1280066"/>
            <a:ext cx="4631896" cy="509553"/>
          </a:xfrm>
          <a:prstGeom prst="snip1Rect">
            <a:avLst/>
          </a:prstGeom>
          <a:noFill/>
        </p:spPr>
        <p:txBody>
          <a:bodyPr wrap="square" rtlCol="0" anchor="ctr">
            <a:noAutofit/>
          </a:bodyPr>
          <a:lstStyle/>
          <a:p>
            <a:r>
              <a:rPr lang="en-US" sz="1600" b="1" dirty="0" smtClean="0">
                <a:solidFill>
                  <a:schemeClr val="accent2"/>
                </a:solidFill>
              </a:rPr>
              <a:t>One Stop Portal for all Learning Needs</a:t>
            </a:r>
            <a:endParaRPr lang="en-US" sz="1600" b="1" dirty="0">
              <a:solidFill>
                <a:schemeClr val="accent2"/>
              </a:solidFill>
            </a:endParaRPr>
          </a:p>
        </p:txBody>
      </p:sp>
      <p:grpSp>
        <p:nvGrpSpPr>
          <p:cNvPr id="2" name="Group 1"/>
          <p:cNvGrpSpPr/>
          <p:nvPr/>
        </p:nvGrpSpPr>
        <p:grpSpPr>
          <a:xfrm>
            <a:off x="3383736" y="289714"/>
            <a:ext cx="3736257" cy="525146"/>
            <a:chOff x="3383736" y="289714"/>
            <a:chExt cx="3736257" cy="525146"/>
          </a:xfrm>
        </p:grpSpPr>
        <p:sp>
          <p:nvSpPr>
            <p:cNvPr id="18" name="TextBox 17"/>
            <p:cNvSpPr txBox="1"/>
            <p:nvPr/>
          </p:nvSpPr>
          <p:spPr>
            <a:xfrm>
              <a:off x="3470779" y="328939"/>
              <a:ext cx="3562169" cy="400110"/>
            </a:xfrm>
            <a:prstGeom prst="rect">
              <a:avLst/>
            </a:prstGeom>
            <a:noFill/>
          </p:spPr>
          <p:txBody>
            <a:bodyPr wrap="square" rtlCol="0">
              <a:spAutoFit/>
            </a:bodyPr>
            <a:lstStyle/>
            <a:p>
              <a:pPr algn="ctr"/>
              <a:r>
                <a:rPr lang="en-US" sz="2000" b="1" dirty="0" smtClean="0">
                  <a:solidFill>
                    <a:schemeClr val="bg1"/>
                  </a:solidFill>
                </a:rPr>
                <a:t>Go-Live: 16th </a:t>
              </a:r>
              <a:r>
                <a:rPr lang="en-US" sz="2000" b="1" dirty="0">
                  <a:solidFill>
                    <a:schemeClr val="bg1"/>
                  </a:solidFill>
                </a:rPr>
                <a:t>January, 2018</a:t>
              </a:r>
            </a:p>
          </p:txBody>
        </p:sp>
        <p:sp>
          <p:nvSpPr>
            <p:cNvPr id="19" name="Rectangle 18"/>
            <p:cNvSpPr/>
            <p:nvPr/>
          </p:nvSpPr>
          <p:spPr>
            <a:xfrm>
              <a:off x="3383736" y="289714"/>
              <a:ext cx="3736257" cy="525146"/>
            </a:xfrm>
            <a:prstGeom prst="rect">
              <a:avLst/>
            </a:prstGeom>
            <a:noFill/>
            <a:ln w="19050">
              <a:gradFill>
                <a:gsLst>
                  <a:gs pos="0">
                    <a:srgbClr val="34B44B"/>
                  </a:gs>
                  <a:gs pos="100000">
                    <a:srgbClr val="00ADE8"/>
                  </a:gs>
                </a:gsLst>
                <a:lin ang="5400000" scaled="0"/>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200"/>
            </a:p>
          </p:txBody>
        </p:sp>
      </p:grpSp>
    </p:spTree>
    <p:extLst>
      <p:ext uri="{BB962C8B-B14F-4D97-AF65-F5344CB8AC3E}">
        <p14:creationId xmlns:p14="http://schemas.microsoft.com/office/powerpoint/2010/main" val="506902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8801"/>
          <a:stretch/>
        </p:blipFill>
        <p:spPr bwMode="auto">
          <a:xfrm>
            <a:off x="6038542" y="2482918"/>
            <a:ext cx="3107246" cy="1336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Rectangle 27"/>
          <p:cNvSpPr/>
          <p:nvPr/>
        </p:nvSpPr>
        <p:spPr>
          <a:xfrm flipH="1">
            <a:off x="-6914" y="3819898"/>
            <a:ext cx="9150914" cy="57526"/>
          </a:xfrm>
          <a:prstGeom prst="rect">
            <a:avLst/>
          </a:prstGeom>
          <a:gradFill>
            <a:gsLst>
              <a:gs pos="0">
                <a:srgbClr val="00ADE8"/>
              </a:gs>
              <a:gs pos="100000">
                <a:srgbClr val="34B44B"/>
              </a:gs>
            </a:gsLst>
            <a:lin ang="4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6914" y="3865874"/>
            <a:ext cx="9150914" cy="847640"/>
          </a:xfrm>
          <a:prstGeom prst="rect">
            <a:avLst/>
          </a:prstGeom>
          <a:solidFill>
            <a:srgbClr val="000000">
              <a:alpha val="11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rotWithShape="1">
          <a:blip r:embed="rId4" cstate="email">
            <a:extLst>
              <a:ext uri="{28A0092B-C50C-407E-A947-70E740481C1C}">
                <a14:useLocalDpi xmlns:a14="http://schemas.microsoft.com/office/drawing/2010/main"/>
              </a:ext>
            </a:extLst>
          </a:blip>
          <a:srcRect t="7534" b="5420"/>
          <a:stretch/>
        </p:blipFill>
        <p:spPr>
          <a:xfrm>
            <a:off x="2944929" y="817732"/>
            <a:ext cx="5477597" cy="2680683"/>
          </a:xfrm>
          <a:prstGeom prst="rect">
            <a:avLst/>
          </a:prstGeom>
        </p:spPr>
      </p:pic>
      <p:sp>
        <p:nvSpPr>
          <p:cNvPr id="32" name="TextBox 31"/>
          <p:cNvSpPr txBox="1"/>
          <p:nvPr/>
        </p:nvSpPr>
        <p:spPr>
          <a:xfrm>
            <a:off x="243108" y="4146554"/>
            <a:ext cx="1121047" cy="507831"/>
          </a:xfrm>
          <a:prstGeom prst="rect">
            <a:avLst/>
          </a:prstGeom>
          <a:noFill/>
        </p:spPr>
        <p:txBody>
          <a:bodyPr wrap="square" rtlCol="0">
            <a:spAutoFit/>
          </a:bodyPr>
          <a:lstStyle/>
          <a:p>
            <a:pPr algn="ctr"/>
            <a:r>
              <a:rPr lang="en-US" sz="900" dirty="0">
                <a:solidFill>
                  <a:schemeClr val="tx2"/>
                </a:solidFill>
                <a:latin typeface="+mj-lt"/>
                <a:ea typeface="Segoe UI" panose="020B0502040204020203" pitchFamily="34" charset="0"/>
                <a:cs typeface="Segoe UI" panose="020B0502040204020203" pitchFamily="34" charset="0"/>
              </a:rPr>
              <a:t>Intuitive navigation and workflows</a:t>
            </a:r>
          </a:p>
        </p:txBody>
      </p:sp>
      <p:sp>
        <p:nvSpPr>
          <p:cNvPr id="33" name="TextBox 32"/>
          <p:cNvSpPr txBox="1"/>
          <p:nvPr/>
        </p:nvSpPr>
        <p:spPr>
          <a:xfrm>
            <a:off x="2396093" y="4146554"/>
            <a:ext cx="1829654" cy="507831"/>
          </a:xfrm>
          <a:prstGeom prst="rect">
            <a:avLst/>
          </a:prstGeom>
          <a:noFill/>
        </p:spPr>
        <p:txBody>
          <a:bodyPr wrap="square" rtlCol="0">
            <a:spAutoFit/>
          </a:bodyPr>
          <a:lstStyle/>
          <a:p>
            <a:pPr algn="ctr"/>
            <a:r>
              <a:rPr lang="en-US" sz="900" dirty="0">
                <a:solidFill>
                  <a:schemeClr val="tx2"/>
                </a:solidFill>
                <a:latin typeface="+mj-lt"/>
                <a:ea typeface="Segoe UI" panose="020B0502040204020203" pitchFamily="34" charset="0"/>
                <a:cs typeface="Segoe UI" panose="020B0502040204020203" pitchFamily="34" charset="0"/>
              </a:rPr>
              <a:t>Enterprise </a:t>
            </a:r>
            <a:r>
              <a:rPr lang="en-US" sz="900" dirty="0" smtClean="0">
                <a:solidFill>
                  <a:schemeClr val="tx2"/>
                </a:solidFill>
                <a:latin typeface="+mj-lt"/>
                <a:ea typeface="Segoe UI" panose="020B0502040204020203" pitchFamily="34" charset="0"/>
                <a:cs typeface="Segoe UI" panose="020B0502040204020203" pitchFamily="34" charset="0"/>
              </a:rPr>
              <a:t>Search</a:t>
            </a:r>
            <a:endParaRPr lang="en-US" sz="900" dirty="0">
              <a:solidFill>
                <a:schemeClr val="tx2"/>
              </a:solidFill>
              <a:latin typeface="+mj-lt"/>
              <a:ea typeface="Segoe UI" panose="020B0502040204020203" pitchFamily="34" charset="0"/>
              <a:cs typeface="Segoe UI" panose="020B0502040204020203" pitchFamily="34" charset="0"/>
            </a:endParaRPr>
          </a:p>
          <a:p>
            <a:pPr algn="ctr"/>
            <a:r>
              <a:rPr lang="en-US" sz="900" dirty="0" smtClean="0">
                <a:solidFill>
                  <a:schemeClr val="tx2"/>
                </a:solidFill>
                <a:latin typeface="+mj-lt"/>
                <a:ea typeface="Segoe UI" panose="020B0502040204020203" pitchFamily="34" charset="0"/>
                <a:cs typeface="Segoe UI" panose="020B0502040204020203" pitchFamily="34" charset="0"/>
              </a:rPr>
              <a:t>Accessible</a:t>
            </a:r>
          </a:p>
          <a:p>
            <a:pPr algn="ctr"/>
            <a:r>
              <a:rPr lang="en-US" sz="900" dirty="0" smtClean="0">
                <a:solidFill>
                  <a:schemeClr val="tx2"/>
                </a:solidFill>
                <a:latin typeface="+mj-lt"/>
                <a:ea typeface="Segoe UI" panose="020B0502040204020203" pitchFamily="34" charset="0"/>
                <a:cs typeface="Segoe UI" panose="020B0502040204020203" pitchFamily="34" charset="0"/>
              </a:rPr>
              <a:t> </a:t>
            </a:r>
            <a:r>
              <a:rPr lang="en-US" sz="900" dirty="0">
                <a:solidFill>
                  <a:schemeClr val="tx2"/>
                </a:solidFill>
                <a:latin typeface="+mj-lt"/>
                <a:ea typeface="Segoe UI" panose="020B0502040204020203" pitchFamily="34" charset="0"/>
                <a:cs typeface="Segoe UI" panose="020B0502040204020203" pitchFamily="34" charset="0"/>
              </a:rPr>
              <a:t>anywhere</a:t>
            </a:r>
          </a:p>
        </p:txBody>
      </p:sp>
      <p:sp>
        <p:nvSpPr>
          <p:cNvPr id="34" name="Rectangle 33"/>
          <p:cNvSpPr/>
          <p:nvPr/>
        </p:nvSpPr>
        <p:spPr>
          <a:xfrm>
            <a:off x="1519800" y="4146554"/>
            <a:ext cx="1153501" cy="369332"/>
          </a:xfrm>
          <a:prstGeom prst="rect">
            <a:avLst/>
          </a:prstGeom>
        </p:spPr>
        <p:txBody>
          <a:bodyPr wrap="square">
            <a:spAutoFit/>
          </a:bodyPr>
          <a:lstStyle/>
          <a:p>
            <a:pPr algn="ctr"/>
            <a:r>
              <a:rPr lang="en-US" sz="900" dirty="0">
                <a:solidFill>
                  <a:schemeClr val="tx2"/>
                </a:solidFill>
                <a:latin typeface="+mj-lt"/>
                <a:ea typeface="Segoe UI" panose="020B0502040204020203" pitchFamily="34" charset="0"/>
                <a:cs typeface="Segoe UI" panose="020B0502040204020203" pitchFamily="34" charset="0"/>
              </a:rPr>
              <a:t>Mobile and </a:t>
            </a:r>
            <a:r>
              <a:rPr lang="en-US" sz="900" dirty="0" smtClean="0">
                <a:solidFill>
                  <a:schemeClr val="tx2"/>
                </a:solidFill>
                <a:latin typeface="+mj-lt"/>
                <a:ea typeface="Segoe UI" panose="020B0502040204020203" pitchFamily="34" charset="0"/>
                <a:cs typeface="Segoe UI" panose="020B0502040204020203" pitchFamily="34" charset="0"/>
              </a:rPr>
              <a:t>Social </a:t>
            </a:r>
            <a:r>
              <a:rPr lang="en-US" sz="900" dirty="0">
                <a:solidFill>
                  <a:schemeClr val="tx2"/>
                </a:solidFill>
                <a:latin typeface="+mj-lt"/>
                <a:ea typeface="Segoe UI" panose="020B0502040204020203" pitchFamily="34" charset="0"/>
                <a:cs typeface="Segoe UI" panose="020B0502040204020203" pitchFamily="34" charset="0"/>
              </a:rPr>
              <a:t>capabilities</a:t>
            </a:r>
          </a:p>
        </p:txBody>
      </p:sp>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1638" y="3634623"/>
            <a:ext cx="459000" cy="459000"/>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5391" y="3634623"/>
            <a:ext cx="453700" cy="458915"/>
          </a:xfrm>
          <a:prstGeom prst="rect">
            <a:avLst/>
          </a:prstGeom>
        </p:spPr>
      </p:pic>
      <p:pic>
        <p:nvPicPr>
          <p:cNvPr id="39" name="Picture 3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7885" y="3634623"/>
            <a:ext cx="459000" cy="459000"/>
          </a:xfrm>
          <a:prstGeom prst="rect">
            <a:avLst/>
          </a:prstGeom>
        </p:spPr>
      </p:pic>
      <p:sp>
        <p:nvSpPr>
          <p:cNvPr id="41" name="Rectangle 40"/>
          <p:cNvSpPr/>
          <p:nvPr/>
        </p:nvSpPr>
        <p:spPr>
          <a:xfrm>
            <a:off x="3654834" y="3990906"/>
            <a:ext cx="1757149" cy="646331"/>
          </a:xfrm>
          <a:prstGeom prst="rect">
            <a:avLst/>
          </a:prstGeom>
        </p:spPr>
        <p:txBody>
          <a:bodyPr wrap="square">
            <a:spAutoFit/>
          </a:bodyPr>
          <a:lstStyle/>
          <a:p>
            <a:pPr algn="ctr"/>
            <a:r>
              <a:rPr lang="en-US" sz="900" dirty="0">
                <a:solidFill>
                  <a:schemeClr val="tx2"/>
                </a:solidFill>
                <a:latin typeface="+mj-lt"/>
                <a:ea typeface="Segoe UI" panose="020B0502040204020203" pitchFamily="34" charset="0"/>
                <a:cs typeface="Segoe UI" panose="020B0502040204020203" pitchFamily="34" charset="0"/>
              </a:rPr>
              <a:t>Single-click </a:t>
            </a:r>
            <a:endParaRPr lang="en-US" sz="900" dirty="0" smtClean="0">
              <a:solidFill>
                <a:schemeClr val="tx2"/>
              </a:solidFill>
              <a:latin typeface="+mj-lt"/>
              <a:ea typeface="Segoe UI" panose="020B0502040204020203" pitchFamily="34" charset="0"/>
              <a:cs typeface="Segoe UI" panose="020B0502040204020203" pitchFamily="34" charset="0"/>
            </a:endParaRPr>
          </a:p>
          <a:p>
            <a:pPr algn="ctr"/>
            <a:r>
              <a:rPr lang="en-US" sz="900" dirty="0" smtClean="0">
                <a:solidFill>
                  <a:schemeClr val="tx2"/>
                </a:solidFill>
                <a:latin typeface="+mj-lt"/>
                <a:ea typeface="Segoe UI" panose="020B0502040204020203" pitchFamily="34" charset="0"/>
                <a:cs typeface="Segoe UI" panose="020B0502040204020203" pitchFamily="34" charset="0"/>
              </a:rPr>
              <a:t>access </a:t>
            </a:r>
            <a:r>
              <a:rPr lang="en-US" sz="900" dirty="0">
                <a:solidFill>
                  <a:schemeClr val="tx2"/>
                </a:solidFill>
                <a:latin typeface="+mj-lt"/>
                <a:ea typeface="Segoe UI" panose="020B0502040204020203" pitchFamily="34" charset="0"/>
                <a:cs typeface="Segoe UI" panose="020B0502040204020203" pitchFamily="34" charset="0"/>
              </a:rPr>
              <a:t>to</a:t>
            </a:r>
          </a:p>
          <a:p>
            <a:pPr algn="ctr"/>
            <a:r>
              <a:rPr lang="en-US" sz="900" dirty="0">
                <a:solidFill>
                  <a:schemeClr val="tx2"/>
                </a:solidFill>
                <a:latin typeface="+mj-lt"/>
                <a:ea typeface="Segoe UI" panose="020B0502040204020203" pitchFamily="34" charset="0"/>
                <a:cs typeface="Segoe UI" panose="020B0502040204020203" pitchFamily="34" charset="0"/>
              </a:rPr>
              <a:t>information </a:t>
            </a:r>
            <a:endParaRPr lang="en-US" sz="900" dirty="0" smtClean="0">
              <a:solidFill>
                <a:schemeClr val="tx2"/>
              </a:solidFill>
              <a:latin typeface="+mj-lt"/>
              <a:ea typeface="Segoe UI" panose="020B0502040204020203" pitchFamily="34" charset="0"/>
              <a:cs typeface="Segoe UI" panose="020B0502040204020203" pitchFamily="34" charset="0"/>
            </a:endParaRPr>
          </a:p>
          <a:p>
            <a:pPr algn="ctr"/>
            <a:r>
              <a:rPr lang="en-US" sz="900" dirty="0" smtClean="0">
                <a:solidFill>
                  <a:schemeClr val="tx2"/>
                </a:solidFill>
                <a:latin typeface="+mj-lt"/>
                <a:ea typeface="Segoe UI" panose="020B0502040204020203" pitchFamily="34" charset="0"/>
                <a:cs typeface="Segoe UI" panose="020B0502040204020203" pitchFamily="34" charset="0"/>
              </a:rPr>
              <a:t>and </a:t>
            </a:r>
            <a:r>
              <a:rPr lang="en-US" sz="900" dirty="0">
                <a:solidFill>
                  <a:schemeClr val="tx2"/>
                </a:solidFill>
                <a:latin typeface="+mj-lt"/>
                <a:ea typeface="Segoe UI" panose="020B0502040204020203" pitchFamily="34" charset="0"/>
                <a:cs typeface="Segoe UI" panose="020B0502040204020203" pitchFamily="34" charset="0"/>
              </a:rPr>
              <a:t>actions</a:t>
            </a:r>
          </a:p>
        </p:txBody>
      </p:sp>
      <p:sp>
        <p:nvSpPr>
          <p:cNvPr id="42" name="TextBox 41"/>
          <p:cNvSpPr txBox="1"/>
          <p:nvPr/>
        </p:nvSpPr>
        <p:spPr>
          <a:xfrm>
            <a:off x="7676453" y="4146554"/>
            <a:ext cx="1105637" cy="369332"/>
          </a:xfrm>
          <a:prstGeom prst="rect">
            <a:avLst/>
          </a:prstGeom>
          <a:noFill/>
        </p:spPr>
        <p:txBody>
          <a:bodyPr wrap="square" rtlCol="0">
            <a:spAutoFit/>
          </a:bodyPr>
          <a:lstStyle/>
          <a:p>
            <a:pPr algn="ctr"/>
            <a:r>
              <a:rPr lang="en-IN" sz="900" dirty="0">
                <a:solidFill>
                  <a:schemeClr val="tx2"/>
                </a:solidFill>
                <a:latin typeface="+mj-lt"/>
                <a:ea typeface="Segoe UI" panose="020B0502040204020203" pitchFamily="34" charset="0"/>
                <a:cs typeface="Segoe UI" panose="020B0502040204020203" pitchFamily="34" charset="0"/>
              </a:rPr>
              <a:t>Multi </a:t>
            </a:r>
            <a:endParaRPr lang="en-IN" sz="900" dirty="0" smtClean="0">
              <a:solidFill>
                <a:schemeClr val="tx2"/>
              </a:solidFill>
              <a:latin typeface="+mj-lt"/>
              <a:ea typeface="Segoe UI" panose="020B0502040204020203" pitchFamily="34" charset="0"/>
              <a:cs typeface="Segoe UI" panose="020B0502040204020203" pitchFamily="34" charset="0"/>
            </a:endParaRPr>
          </a:p>
          <a:p>
            <a:pPr algn="ctr"/>
            <a:r>
              <a:rPr lang="en-IN" sz="900" dirty="0" smtClean="0">
                <a:solidFill>
                  <a:schemeClr val="tx2"/>
                </a:solidFill>
                <a:latin typeface="+mj-lt"/>
                <a:ea typeface="Segoe UI" panose="020B0502040204020203" pitchFamily="34" charset="0"/>
                <a:cs typeface="Segoe UI" panose="020B0502040204020203" pitchFamily="34" charset="0"/>
              </a:rPr>
              <a:t>Lingual</a:t>
            </a:r>
            <a:endParaRPr lang="en-US" sz="900" dirty="0">
              <a:solidFill>
                <a:schemeClr val="tx2"/>
              </a:solidFill>
              <a:latin typeface="+mj-lt"/>
              <a:ea typeface="Segoe UI" panose="020B0502040204020203" pitchFamily="34" charset="0"/>
              <a:cs typeface="Segoe UI" panose="020B0502040204020203" pitchFamily="34" charset="0"/>
            </a:endParaRPr>
          </a:p>
        </p:txBody>
      </p:sp>
      <p:pic>
        <p:nvPicPr>
          <p:cNvPr id="43" name="Picture 4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70131" y="3634623"/>
            <a:ext cx="457200" cy="462337"/>
          </a:xfrm>
          <a:prstGeom prst="rect">
            <a:avLst/>
          </a:prstGeom>
        </p:spPr>
      </p:pic>
      <p:sp>
        <p:nvSpPr>
          <p:cNvPr id="44" name="TextBox 43"/>
          <p:cNvSpPr txBox="1"/>
          <p:nvPr/>
        </p:nvSpPr>
        <p:spPr>
          <a:xfrm>
            <a:off x="6534573" y="4146554"/>
            <a:ext cx="964259" cy="369332"/>
          </a:xfrm>
          <a:prstGeom prst="rect">
            <a:avLst/>
          </a:prstGeom>
          <a:noFill/>
        </p:spPr>
        <p:txBody>
          <a:bodyPr wrap="square" rtlCol="0">
            <a:spAutoFit/>
          </a:bodyPr>
          <a:lstStyle/>
          <a:p>
            <a:pPr algn="ctr"/>
            <a:r>
              <a:rPr lang="en-IN" sz="900" dirty="0">
                <a:solidFill>
                  <a:schemeClr val="tx2"/>
                </a:solidFill>
                <a:latin typeface="+mj-lt"/>
                <a:ea typeface="Segoe UI" panose="020B0502040204020203" pitchFamily="34" charset="0"/>
                <a:cs typeface="Segoe UI" panose="020B0502040204020203" pitchFamily="34" charset="0"/>
              </a:rPr>
              <a:t>Seamless Integration</a:t>
            </a:r>
            <a:endParaRPr lang="en-US" sz="900" dirty="0">
              <a:solidFill>
                <a:schemeClr val="tx2"/>
              </a:solidFill>
              <a:latin typeface="+mj-lt"/>
              <a:ea typeface="Segoe UI" panose="020B0502040204020203" pitchFamily="34" charset="0"/>
              <a:cs typeface="Segoe UI" panose="020B0502040204020203" pitchFamily="34" charset="0"/>
            </a:endParaRPr>
          </a:p>
        </p:txBody>
      </p:sp>
      <p:pic>
        <p:nvPicPr>
          <p:cNvPr id="45" name="Picture 4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39607" y="3634623"/>
            <a:ext cx="455771" cy="455771"/>
          </a:xfrm>
          <a:prstGeom prst="rect">
            <a:avLst/>
          </a:prstGeom>
        </p:spPr>
      </p:pic>
      <p:sp>
        <p:nvSpPr>
          <p:cNvPr id="46" name="Oval 45"/>
          <p:cNvSpPr/>
          <p:nvPr/>
        </p:nvSpPr>
        <p:spPr>
          <a:xfrm>
            <a:off x="505258" y="3569087"/>
            <a:ext cx="596746" cy="596746"/>
          </a:xfrm>
          <a:prstGeom prst="ellipse">
            <a:avLst/>
          </a:prstGeom>
          <a:solidFill>
            <a:schemeClr val="bg1">
              <a:alpha val="2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47" name="Rectangle 46"/>
          <p:cNvSpPr/>
          <p:nvPr/>
        </p:nvSpPr>
        <p:spPr>
          <a:xfrm>
            <a:off x="5124781" y="4146554"/>
            <a:ext cx="1275185" cy="507831"/>
          </a:xfrm>
          <a:prstGeom prst="rect">
            <a:avLst/>
          </a:prstGeom>
        </p:spPr>
        <p:txBody>
          <a:bodyPr wrap="square">
            <a:spAutoFit/>
          </a:bodyPr>
          <a:lstStyle/>
          <a:p>
            <a:pPr algn="ctr"/>
            <a:r>
              <a:rPr lang="en-US" sz="900" dirty="0">
                <a:solidFill>
                  <a:schemeClr val="tx2"/>
                </a:solidFill>
                <a:latin typeface="+mj-lt"/>
                <a:ea typeface="Segoe UI" panose="020B0502040204020203" pitchFamily="34" charset="0"/>
                <a:cs typeface="Segoe UI" panose="020B0502040204020203" pitchFamily="34" charset="0"/>
              </a:rPr>
              <a:t>Robust </a:t>
            </a:r>
            <a:endParaRPr lang="en-US" sz="900" dirty="0" smtClean="0">
              <a:solidFill>
                <a:schemeClr val="tx2"/>
              </a:solidFill>
              <a:latin typeface="+mj-lt"/>
              <a:ea typeface="Segoe UI" panose="020B0502040204020203" pitchFamily="34" charset="0"/>
              <a:cs typeface="Segoe UI" panose="020B0502040204020203" pitchFamily="34" charset="0"/>
            </a:endParaRPr>
          </a:p>
          <a:p>
            <a:pPr algn="ctr"/>
            <a:r>
              <a:rPr lang="en-US" sz="900" dirty="0" smtClean="0">
                <a:solidFill>
                  <a:schemeClr val="tx2"/>
                </a:solidFill>
                <a:latin typeface="+mj-lt"/>
                <a:ea typeface="Segoe UI" panose="020B0502040204020203" pitchFamily="34" charset="0"/>
                <a:cs typeface="Segoe UI" panose="020B0502040204020203" pitchFamily="34" charset="0"/>
              </a:rPr>
              <a:t>reporting </a:t>
            </a:r>
          </a:p>
          <a:p>
            <a:pPr algn="ctr"/>
            <a:r>
              <a:rPr lang="en-US" sz="900" dirty="0" smtClean="0">
                <a:solidFill>
                  <a:schemeClr val="tx2"/>
                </a:solidFill>
                <a:latin typeface="+mj-lt"/>
                <a:ea typeface="Segoe UI" panose="020B0502040204020203" pitchFamily="34" charset="0"/>
                <a:cs typeface="Segoe UI" panose="020B0502040204020203" pitchFamily="34" charset="0"/>
              </a:rPr>
              <a:t>and </a:t>
            </a:r>
            <a:r>
              <a:rPr lang="en-US" sz="900" dirty="0">
                <a:solidFill>
                  <a:schemeClr val="tx2"/>
                </a:solidFill>
                <a:latin typeface="+mj-lt"/>
                <a:ea typeface="Segoe UI" panose="020B0502040204020203" pitchFamily="34" charset="0"/>
                <a:cs typeface="Segoe UI" panose="020B0502040204020203" pitchFamily="34" charset="0"/>
              </a:rPr>
              <a:t>analytics</a:t>
            </a:r>
          </a:p>
        </p:txBody>
      </p:sp>
      <p:pic>
        <p:nvPicPr>
          <p:cNvPr id="54" name="Picture 5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503844" y="3634623"/>
            <a:ext cx="461010" cy="461010"/>
          </a:xfrm>
          <a:prstGeom prst="rect">
            <a:avLst/>
          </a:prstGeom>
        </p:spPr>
      </p:pic>
      <p:pic>
        <p:nvPicPr>
          <p:cNvPr id="56" name="Picture 5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4131" y="3637960"/>
            <a:ext cx="459000" cy="459000"/>
          </a:xfrm>
          <a:prstGeom prst="rect">
            <a:avLst/>
          </a:prstGeom>
          <a:ln>
            <a:noFill/>
          </a:ln>
        </p:spPr>
      </p:pic>
      <p:sp>
        <p:nvSpPr>
          <p:cNvPr id="57" name="Oval 56"/>
          <p:cNvSpPr/>
          <p:nvPr/>
        </p:nvSpPr>
        <p:spPr>
          <a:xfrm>
            <a:off x="1739305" y="3576524"/>
            <a:ext cx="596746" cy="596746"/>
          </a:xfrm>
          <a:prstGeom prst="ellipse">
            <a:avLst/>
          </a:prstGeom>
          <a:solidFill>
            <a:schemeClr val="bg1">
              <a:alpha val="2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4" name="Oval 63"/>
          <p:cNvSpPr/>
          <p:nvPr/>
        </p:nvSpPr>
        <p:spPr>
          <a:xfrm>
            <a:off x="2971800" y="3566237"/>
            <a:ext cx="596746" cy="596746"/>
          </a:xfrm>
          <a:prstGeom prst="ellipse">
            <a:avLst/>
          </a:prstGeom>
          <a:solidFill>
            <a:schemeClr val="bg1">
              <a:alpha val="2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5" name="Oval 64"/>
          <p:cNvSpPr/>
          <p:nvPr/>
        </p:nvSpPr>
        <p:spPr>
          <a:xfrm>
            <a:off x="4202151" y="3566237"/>
            <a:ext cx="596746" cy="596746"/>
          </a:xfrm>
          <a:prstGeom prst="ellipse">
            <a:avLst/>
          </a:prstGeom>
          <a:solidFill>
            <a:schemeClr val="bg1">
              <a:alpha val="2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6" name="Oval 65"/>
          <p:cNvSpPr/>
          <p:nvPr/>
        </p:nvSpPr>
        <p:spPr>
          <a:xfrm>
            <a:off x="5441796" y="3575531"/>
            <a:ext cx="596746" cy="596746"/>
          </a:xfrm>
          <a:prstGeom prst="ellipse">
            <a:avLst/>
          </a:prstGeom>
          <a:solidFill>
            <a:schemeClr val="bg1">
              <a:alpha val="2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7" name="Oval 66"/>
          <p:cNvSpPr/>
          <p:nvPr/>
        </p:nvSpPr>
        <p:spPr>
          <a:xfrm>
            <a:off x="6662853" y="3577388"/>
            <a:ext cx="596746" cy="596746"/>
          </a:xfrm>
          <a:prstGeom prst="ellipse">
            <a:avLst/>
          </a:prstGeom>
          <a:solidFill>
            <a:schemeClr val="bg1">
              <a:alpha val="2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8" name="Oval 67"/>
          <p:cNvSpPr/>
          <p:nvPr/>
        </p:nvSpPr>
        <p:spPr>
          <a:xfrm>
            <a:off x="7891347" y="3566237"/>
            <a:ext cx="596746" cy="596746"/>
          </a:xfrm>
          <a:prstGeom prst="ellipse">
            <a:avLst/>
          </a:prstGeom>
          <a:solidFill>
            <a:schemeClr val="bg1">
              <a:alpha val="2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grpSp>
        <p:nvGrpSpPr>
          <p:cNvPr id="5" name="Group 4"/>
          <p:cNvGrpSpPr/>
          <p:nvPr/>
        </p:nvGrpSpPr>
        <p:grpSpPr>
          <a:xfrm>
            <a:off x="346911" y="869221"/>
            <a:ext cx="2034487" cy="2542439"/>
            <a:chOff x="346911" y="869221"/>
            <a:chExt cx="2034487" cy="2542439"/>
          </a:xfrm>
        </p:grpSpPr>
        <p:grpSp>
          <p:nvGrpSpPr>
            <p:cNvPr id="30" name="Group 29"/>
            <p:cNvGrpSpPr/>
            <p:nvPr/>
          </p:nvGrpSpPr>
          <p:grpSpPr>
            <a:xfrm>
              <a:off x="346911" y="869221"/>
              <a:ext cx="2034487" cy="525146"/>
              <a:chOff x="955485" y="275751"/>
              <a:chExt cx="3565135" cy="973997"/>
            </a:xfrm>
          </p:grpSpPr>
          <p:sp>
            <p:nvSpPr>
              <p:cNvPr id="59" name="TextBox 58"/>
              <p:cNvSpPr txBox="1"/>
              <p:nvPr/>
            </p:nvSpPr>
            <p:spPr>
              <a:xfrm>
                <a:off x="1577240" y="374680"/>
                <a:ext cx="2321618" cy="856258"/>
              </a:xfrm>
              <a:prstGeom prst="rect">
                <a:avLst/>
              </a:prstGeom>
              <a:noFill/>
            </p:spPr>
            <p:txBody>
              <a:bodyPr wrap="square" rtlCol="0">
                <a:spAutoFit/>
              </a:bodyPr>
              <a:lstStyle/>
              <a:p>
                <a:pPr algn="ctr"/>
                <a:r>
                  <a:rPr lang="en-US" sz="1200" dirty="0">
                    <a:solidFill>
                      <a:schemeClr val="tx2"/>
                    </a:solidFill>
                  </a:rPr>
                  <a:t>Personalized Learning Paths</a:t>
                </a:r>
              </a:p>
            </p:txBody>
          </p:sp>
          <p:sp>
            <p:nvSpPr>
              <p:cNvPr id="60" name="Rectangle 59"/>
              <p:cNvSpPr/>
              <p:nvPr/>
            </p:nvSpPr>
            <p:spPr>
              <a:xfrm>
                <a:off x="955485" y="275751"/>
                <a:ext cx="3565135" cy="973997"/>
              </a:xfrm>
              <a:prstGeom prst="rect">
                <a:avLst/>
              </a:prstGeom>
              <a:noFill/>
              <a:ln w="19050">
                <a:gradFill>
                  <a:gsLst>
                    <a:gs pos="0">
                      <a:srgbClr val="34B44B"/>
                    </a:gs>
                    <a:gs pos="100000">
                      <a:srgbClr val="00ADE8"/>
                    </a:gs>
                  </a:gsLst>
                  <a:lin ang="5400000" scaled="0"/>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200"/>
              </a:p>
            </p:txBody>
          </p:sp>
        </p:grpSp>
        <p:grpSp>
          <p:nvGrpSpPr>
            <p:cNvPr id="31" name="Group 30"/>
            <p:cNvGrpSpPr/>
            <p:nvPr/>
          </p:nvGrpSpPr>
          <p:grpSpPr>
            <a:xfrm>
              <a:off x="346911" y="2214084"/>
              <a:ext cx="2034485" cy="525146"/>
              <a:chOff x="955485" y="1603954"/>
              <a:chExt cx="3565132" cy="973998"/>
            </a:xfrm>
          </p:grpSpPr>
          <p:sp>
            <p:nvSpPr>
              <p:cNvPr id="55" name="TextBox 54"/>
              <p:cNvSpPr txBox="1"/>
              <p:nvPr/>
            </p:nvSpPr>
            <p:spPr>
              <a:xfrm>
                <a:off x="1418723" y="1863932"/>
                <a:ext cx="2700995" cy="452766"/>
              </a:xfrm>
              <a:prstGeom prst="rect">
                <a:avLst/>
              </a:prstGeom>
              <a:noFill/>
            </p:spPr>
            <p:txBody>
              <a:bodyPr wrap="square" rtlCol="0">
                <a:spAutoFit/>
              </a:bodyPr>
              <a:lstStyle/>
              <a:p>
                <a:pPr algn="ctr"/>
                <a:r>
                  <a:rPr lang="en-US" sz="1200" dirty="0" smtClean="0">
                    <a:solidFill>
                      <a:schemeClr val="tx2"/>
                    </a:solidFill>
                  </a:rPr>
                  <a:t>Cloud Deployed</a:t>
                </a:r>
                <a:endParaRPr lang="en-US" sz="1200" dirty="0">
                  <a:solidFill>
                    <a:schemeClr val="tx2"/>
                  </a:solidFill>
                </a:endParaRPr>
              </a:p>
            </p:txBody>
          </p:sp>
          <p:sp>
            <p:nvSpPr>
              <p:cNvPr id="58" name="Rectangle 57"/>
              <p:cNvSpPr/>
              <p:nvPr/>
            </p:nvSpPr>
            <p:spPr>
              <a:xfrm>
                <a:off x="955485" y="1603954"/>
                <a:ext cx="3565132" cy="973998"/>
              </a:xfrm>
              <a:prstGeom prst="rect">
                <a:avLst/>
              </a:prstGeom>
              <a:noFill/>
              <a:ln w="19050">
                <a:gradFill>
                  <a:gsLst>
                    <a:gs pos="0">
                      <a:srgbClr val="34B44B"/>
                    </a:gs>
                    <a:gs pos="100000">
                      <a:srgbClr val="00ADE8"/>
                    </a:gs>
                  </a:gsLst>
                  <a:lin ang="5400000" scaled="0"/>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200"/>
              </a:p>
            </p:txBody>
          </p:sp>
        </p:grpSp>
        <p:grpSp>
          <p:nvGrpSpPr>
            <p:cNvPr id="35" name="Group 34"/>
            <p:cNvGrpSpPr/>
            <p:nvPr/>
          </p:nvGrpSpPr>
          <p:grpSpPr>
            <a:xfrm>
              <a:off x="346911" y="1541652"/>
              <a:ext cx="2034485" cy="525147"/>
              <a:chOff x="4609662" y="2628310"/>
              <a:chExt cx="3565132" cy="973999"/>
            </a:xfrm>
          </p:grpSpPr>
          <p:sp>
            <p:nvSpPr>
              <p:cNvPr id="52" name="TextBox 51"/>
              <p:cNvSpPr txBox="1"/>
              <p:nvPr/>
            </p:nvSpPr>
            <p:spPr>
              <a:xfrm>
                <a:off x="4961371" y="2927220"/>
                <a:ext cx="2861714" cy="452766"/>
              </a:xfrm>
              <a:prstGeom prst="rect">
                <a:avLst/>
              </a:prstGeom>
              <a:noFill/>
            </p:spPr>
            <p:txBody>
              <a:bodyPr wrap="square" rtlCol="0">
                <a:spAutoFit/>
              </a:bodyPr>
              <a:lstStyle/>
              <a:p>
                <a:pPr algn="ctr"/>
                <a:r>
                  <a:rPr lang="en-US" sz="1200" dirty="0" smtClean="0">
                    <a:solidFill>
                      <a:schemeClr val="tx2"/>
                    </a:solidFill>
                  </a:rPr>
                  <a:t>Learner Dashboard</a:t>
                </a:r>
                <a:endParaRPr lang="en-US" sz="1200" dirty="0">
                  <a:solidFill>
                    <a:schemeClr val="tx2"/>
                  </a:solidFill>
                </a:endParaRPr>
              </a:p>
            </p:txBody>
          </p:sp>
          <p:sp>
            <p:nvSpPr>
              <p:cNvPr id="53" name="Rectangle 52"/>
              <p:cNvSpPr/>
              <p:nvPr/>
            </p:nvSpPr>
            <p:spPr>
              <a:xfrm>
                <a:off x="4609662" y="2628310"/>
                <a:ext cx="3565132" cy="973999"/>
              </a:xfrm>
              <a:prstGeom prst="rect">
                <a:avLst/>
              </a:prstGeom>
              <a:noFill/>
              <a:ln w="19050">
                <a:gradFill>
                  <a:gsLst>
                    <a:gs pos="0">
                      <a:srgbClr val="34B44B"/>
                    </a:gs>
                    <a:gs pos="100000">
                      <a:srgbClr val="00ADE8"/>
                    </a:gs>
                  </a:gsLst>
                  <a:lin ang="5400000" scaled="0"/>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200"/>
              </a:p>
            </p:txBody>
          </p:sp>
        </p:grpSp>
        <p:grpSp>
          <p:nvGrpSpPr>
            <p:cNvPr id="37" name="Group 36"/>
            <p:cNvGrpSpPr/>
            <p:nvPr/>
          </p:nvGrpSpPr>
          <p:grpSpPr>
            <a:xfrm>
              <a:off x="346911" y="2886514"/>
              <a:ext cx="2034485" cy="525146"/>
              <a:chOff x="4633636" y="4203918"/>
              <a:chExt cx="3565132" cy="973997"/>
            </a:xfrm>
          </p:grpSpPr>
          <p:sp>
            <p:nvSpPr>
              <p:cNvPr id="50" name="TextBox 49"/>
              <p:cNvSpPr txBox="1"/>
              <p:nvPr/>
            </p:nvSpPr>
            <p:spPr>
              <a:xfrm>
                <a:off x="5007829" y="4292157"/>
                <a:ext cx="2861714" cy="754611"/>
              </a:xfrm>
              <a:prstGeom prst="rect">
                <a:avLst/>
              </a:prstGeom>
              <a:noFill/>
            </p:spPr>
            <p:txBody>
              <a:bodyPr wrap="square" rtlCol="0">
                <a:spAutoFit/>
              </a:bodyPr>
              <a:lstStyle/>
              <a:p>
                <a:pPr algn="ctr"/>
                <a:r>
                  <a:rPr lang="en-US" sz="1200" dirty="0">
                    <a:solidFill>
                      <a:schemeClr val="tx2"/>
                    </a:solidFill>
                  </a:rPr>
                  <a:t>Collaborative Learning Ecosystem</a:t>
                </a:r>
              </a:p>
            </p:txBody>
          </p:sp>
          <p:sp>
            <p:nvSpPr>
              <p:cNvPr id="51" name="Rectangle 50"/>
              <p:cNvSpPr/>
              <p:nvPr/>
            </p:nvSpPr>
            <p:spPr>
              <a:xfrm>
                <a:off x="4633636" y="4203918"/>
                <a:ext cx="3565132" cy="973997"/>
              </a:xfrm>
              <a:prstGeom prst="rect">
                <a:avLst/>
              </a:prstGeom>
              <a:noFill/>
              <a:ln w="19050">
                <a:gradFill>
                  <a:gsLst>
                    <a:gs pos="0">
                      <a:srgbClr val="34B44B"/>
                    </a:gs>
                    <a:gs pos="100000">
                      <a:srgbClr val="00ADE8"/>
                    </a:gs>
                  </a:gsLst>
                  <a:lin ang="5400000" scaled="0"/>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200"/>
              </a:p>
            </p:txBody>
          </p:sp>
        </p:grpSp>
      </p:grpSp>
      <p:sp>
        <p:nvSpPr>
          <p:cNvPr id="61" name="Rectangle 60"/>
          <p:cNvSpPr/>
          <p:nvPr/>
        </p:nvSpPr>
        <p:spPr>
          <a:xfrm>
            <a:off x="-6914" y="109075"/>
            <a:ext cx="9180000" cy="553009"/>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grpSp>
        <p:nvGrpSpPr>
          <p:cNvPr id="62" name="Group 61"/>
          <p:cNvGrpSpPr/>
          <p:nvPr/>
        </p:nvGrpSpPr>
        <p:grpSpPr>
          <a:xfrm>
            <a:off x="8692809" y="109075"/>
            <a:ext cx="482013" cy="553009"/>
            <a:chOff x="8692809" y="284176"/>
            <a:chExt cx="482013" cy="449357"/>
          </a:xfrm>
        </p:grpSpPr>
        <p:sp>
          <p:nvSpPr>
            <p:cNvPr id="63" name="Rectangle 62"/>
            <p:cNvSpPr/>
            <p:nvPr/>
          </p:nvSpPr>
          <p:spPr>
            <a:xfrm>
              <a:off x="8787812" y="284176"/>
              <a:ext cx="387010" cy="447783"/>
            </a:xfrm>
            <a:prstGeom prst="rect">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9" name="Rectangle 68"/>
            <p:cNvSpPr/>
            <p:nvPr/>
          </p:nvSpPr>
          <p:spPr>
            <a:xfrm flipH="1">
              <a:off x="8692809" y="285750"/>
              <a:ext cx="45719" cy="447783"/>
            </a:xfrm>
            <a:prstGeom prst="rect">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sp>
        <p:nvSpPr>
          <p:cNvPr id="70" name="Title 8"/>
          <p:cNvSpPr>
            <a:spLocks noGrp="1"/>
          </p:cNvSpPr>
          <p:nvPr>
            <p:ph type="title"/>
          </p:nvPr>
        </p:nvSpPr>
        <p:spPr>
          <a:xfrm>
            <a:off x="183447" y="153984"/>
            <a:ext cx="7937696" cy="455444"/>
          </a:xfrm>
        </p:spPr>
        <p:txBody>
          <a:bodyPr>
            <a:noAutofit/>
          </a:bodyPr>
          <a:lstStyle/>
          <a:p>
            <a:r>
              <a:rPr lang="en-US" sz="2400" dirty="0">
                <a:gradFill flip="none" rotWithShape="1">
                  <a:gsLst>
                    <a:gs pos="0">
                      <a:srgbClr val="00ADE8"/>
                    </a:gs>
                    <a:gs pos="100000">
                      <a:srgbClr val="34B44B"/>
                    </a:gs>
                  </a:gsLst>
                  <a:lin ang="0" scaled="1"/>
                  <a:tileRect/>
                </a:gradFill>
                <a:ea typeface="Segoe UI" panose="020B0502040204020203" pitchFamily="34" charset="0"/>
                <a:cs typeface="Calibri" panose="020F0502020204030204" pitchFamily="34" charset="0"/>
              </a:rPr>
              <a:t>Here’s what </a:t>
            </a:r>
            <a:r>
              <a:rPr lang="en-US" sz="2400" dirty="0" smtClean="0">
                <a:gradFill flip="none" rotWithShape="1">
                  <a:gsLst>
                    <a:gs pos="0">
                      <a:srgbClr val="00ADE8"/>
                    </a:gs>
                    <a:gs pos="100000">
                      <a:srgbClr val="34B44B"/>
                    </a:gs>
                  </a:gsLst>
                  <a:lin ang="0" scaled="1"/>
                  <a:tileRect/>
                </a:gradFill>
                <a:ea typeface="Segoe UI" panose="020B0502040204020203" pitchFamily="34" charset="0"/>
                <a:cs typeface="Calibri" panose="020F0502020204030204" pitchFamily="34" charset="0"/>
              </a:rPr>
              <a:t>Cognizant </a:t>
            </a:r>
            <a:r>
              <a:rPr lang="en-US" sz="2400" dirty="0">
                <a:gradFill flip="none" rotWithShape="1">
                  <a:gsLst>
                    <a:gs pos="0">
                      <a:srgbClr val="00ADE8"/>
                    </a:gs>
                    <a:gs pos="100000">
                      <a:srgbClr val="34B44B"/>
                    </a:gs>
                  </a:gsLst>
                  <a:lin ang="0" scaled="1"/>
                  <a:tileRect/>
                </a:gradFill>
                <a:ea typeface="Segoe UI" panose="020B0502040204020203" pitchFamily="34" charset="0"/>
                <a:cs typeface="Calibri" panose="020F0502020204030204" pitchFamily="34" charset="0"/>
              </a:rPr>
              <a:t>LEARN has to </a:t>
            </a:r>
            <a:r>
              <a:rPr lang="en-US" sz="2400" dirty="0" smtClean="0">
                <a:gradFill flip="none" rotWithShape="1">
                  <a:gsLst>
                    <a:gs pos="0">
                      <a:srgbClr val="00ADE8"/>
                    </a:gs>
                    <a:gs pos="100000">
                      <a:srgbClr val="34B44B"/>
                    </a:gs>
                  </a:gsLst>
                  <a:lin ang="0" scaled="1"/>
                  <a:tileRect/>
                </a:gradFill>
                <a:ea typeface="Segoe UI" panose="020B0502040204020203" pitchFamily="34" charset="0"/>
                <a:cs typeface="Calibri" panose="020F0502020204030204" pitchFamily="34" charset="0"/>
              </a:rPr>
              <a:t>offer</a:t>
            </a:r>
            <a:endParaRPr lang="en-US" sz="2400" dirty="0">
              <a:gradFill flip="none" rotWithShape="1">
                <a:gsLst>
                  <a:gs pos="0">
                    <a:srgbClr val="00ADE8"/>
                  </a:gs>
                  <a:gs pos="100000">
                    <a:srgbClr val="34B44B"/>
                  </a:gs>
                </a:gsLst>
                <a:lin ang="0" scaled="1"/>
                <a:tileRect/>
              </a:gradFill>
              <a:ea typeface="Segoe UI" panose="020B0502040204020203" pitchFamily="34" charset="0"/>
              <a:cs typeface="Calibri" panose="020F0502020204030204" pitchFamily="34" charset="0"/>
            </a:endParaRPr>
          </a:p>
        </p:txBody>
      </p:sp>
    </p:spTree>
    <p:extLst>
      <p:ext uri="{BB962C8B-B14F-4D97-AF65-F5344CB8AC3E}">
        <p14:creationId xmlns:p14="http://schemas.microsoft.com/office/powerpoint/2010/main" val="114378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6914" y="109075"/>
            <a:ext cx="9180000" cy="553009"/>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grpSp>
        <p:nvGrpSpPr>
          <p:cNvPr id="62" name="Group 61"/>
          <p:cNvGrpSpPr/>
          <p:nvPr/>
        </p:nvGrpSpPr>
        <p:grpSpPr>
          <a:xfrm>
            <a:off x="8692809" y="109075"/>
            <a:ext cx="482013" cy="553009"/>
            <a:chOff x="8692809" y="284176"/>
            <a:chExt cx="482013" cy="449357"/>
          </a:xfrm>
        </p:grpSpPr>
        <p:sp>
          <p:nvSpPr>
            <p:cNvPr id="63" name="Rectangle 62"/>
            <p:cNvSpPr/>
            <p:nvPr/>
          </p:nvSpPr>
          <p:spPr>
            <a:xfrm>
              <a:off x="8787812" y="284176"/>
              <a:ext cx="387010" cy="447783"/>
            </a:xfrm>
            <a:prstGeom prst="rect">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9" name="Rectangle 68"/>
            <p:cNvSpPr/>
            <p:nvPr/>
          </p:nvSpPr>
          <p:spPr>
            <a:xfrm flipH="1">
              <a:off x="8692809" y="285750"/>
              <a:ext cx="45719" cy="447783"/>
            </a:xfrm>
            <a:prstGeom prst="rect">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sp>
        <p:nvSpPr>
          <p:cNvPr id="70" name="Title 8"/>
          <p:cNvSpPr>
            <a:spLocks noGrp="1"/>
          </p:cNvSpPr>
          <p:nvPr>
            <p:ph type="title"/>
          </p:nvPr>
        </p:nvSpPr>
        <p:spPr>
          <a:xfrm>
            <a:off x="183447" y="153984"/>
            <a:ext cx="7937696" cy="455444"/>
          </a:xfrm>
        </p:spPr>
        <p:txBody>
          <a:bodyPr>
            <a:noAutofit/>
          </a:bodyPr>
          <a:lstStyle/>
          <a:p>
            <a:r>
              <a:rPr lang="en-US" sz="2400" dirty="0" smtClean="0">
                <a:gradFill flip="none" rotWithShape="1">
                  <a:gsLst>
                    <a:gs pos="0">
                      <a:srgbClr val="00ADE8"/>
                    </a:gs>
                    <a:gs pos="100000">
                      <a:srgbClr val="34B44B"/>
                    </a:gs>
                  </a:gsLst>
                  <a:lin ang="0" scaled="1"/>
                  <a:tileRect/>
                </a:gradFill>
                <a:ea typeface="Segoe UI" panose="020B0502040204020203" pitchFamily="34" charset="0"/>
                <a:cs typeface="Calibri" panose="020F0502020204030204" pitchFamily="34" charset="0"/>
              </a:rPr>
              <a:t>What's changing for you?</a:t>
            </a:r>
            <a:endParaRPr lang="en-US" sz="2400" dirty="0">
              <a:gradFill flip="none" rotWithShape="1">
                <a:gsLst>
                  <a:gs pos="0">
                    <a:srgbClr val="00ADE8"/>
                  </a:gs>
                  <a:gs pos="100000">
                    <a:srgbClr val="34B44B"/>
                  </a:gs>
                </a:gsLst>
                <a:lin ang="0" scaled="1"/>
                <a:tileRect/>
              </a:gradFill>
              <a:ea typeface="Segoe UI" panose="020B0502040204020203" pitchFamily="34" charset="0"/>
              <a:cs typeface="Calibri" panose="020F0502020204030204" pitchFamily="34" charset="0"/>
            </a:endParaRPr>
          </a:p>
        </p:txBody>
      </p:sp>
      <p:grpSp>
        <p:nvGrpSpPr>
          <p:cNvPr id="2" name="Group 1"/>
          <p:cNvGrpSpPr/>
          <p:nvPr/>
        </p:nvGrpSpPr>
        <p:grpSpPr>
          <a:xfrm>
            <a:off x="335847" y="908808"/>
            <a:ext cx="8296070" cy="466028"/>
            <a:chOff x="240529" y="997708"/>
            <a:chExt cx="7584755" cy="466028"/>
          </a:xfrm>
        </p:grpSpPr>
        <p:sp>
          <p:nvSpPr>
            <p:cNvPr id="59" name="TextBox 58"/>
            <p:cNvSpPr txBox="1"/>
            <p:nvPr/>
          </p:nvSpPr>
          <p:spPr>
            <a:xfrm>
              <a:off x="714325" y="1002071"/>
              <a:ext cx="7110959" cy="461665"/>
            </a:xfrm>
            <a:prstGeom prst="rect">
              <a:avLst/>
            </a:prstGeom>
            <a:noFill/>
          </p:spPr>
          <p:txBody>
            <a:bodyPr wrap="square" rtlCol="0">
              <a:spAutoFit/>
            </a:bodyPr>
            <a:lstStyle/>
            <a:p>
              <a:pPr marR="0" lvl="0">
                <a:spcBef>
                  <a:spcPts val="0"/>
                </a:spcBef>
                <a:spcAft>
                  <a:spcPts val="0"/>
                </a:spcAft>
              </a:pPr>
              <a:r>
                <a:rPr lang="en-US" sz="1200" dirty="0">
                  <a:solidFill>
                    <a:schemeClr val="tx2"/>
                  </a:solidFill>
                </a:rPr>
                <a:t>One stop portal for all your learning needs.  Access to RDP app / My learning  and ELM through Cognizant LEARN  </a:t>
              </a:r>
            </a:p>
          </p:txBody>
        </p:sp>
        <p:sp>
          <p:nvSpPr>
            <p:cNvPr id="41" name="Oval 40"/>
            <p:cNvSpPr/>
            <p:nvPr/>
          </p:nvSpPr>
          <p:spPr>
            <a:xfrm>
              <a:off x="240529" y="997708"/>
              <a:ext cx="370956" cy="375221"/>
            </a:xfrm>
            <a:prstGeom prst="ellipse">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smtClean="0"/>
                <a:t>1</a:t>
              </a:r>
              <a:endParaRPr lang="en-US" sz="1350" dirty="0"/>
            </a:p>
          </p:txBody>
        </p:sp>
      </p:grpSp>
      <p:grpSp>
        <p:nvGrpSpPr>
          <p:cNvPr id="6" name="Group 5"/>
          <p:cNvGrpSpPr/>
          <p:nvPr/>
        </p:nvGrpSpPr>
        <p:grpSpPr>
          <a:xfrm>
            <a:off x="335847" y="1524290"/>
            <a:ext cx="4192757" cy="375221"/>
            <a:chOff x="240529" y="2284190"/>
            <a:chExt cx="4192757" cy="375221"/>
          </a:xfrm>
        </p:grpSpPr>
        <p:sp>
          <p:nvSpPr>
            <p:cNvPr id="55" name="TextBox 54"/>
            <p:cNvSpPr txBox="1"/>
            <p:nvPr/>
          </p:nvSpPr>
          <p:spPr>
            <a:xfrm>
              <a:off x="758759" y="2333300"/>
              <a:ext cx="3674527" cy="276999"/>
            </a:xfrm>
            <a:prstGeom prst="rect">
              <a:avLst/>
            </a:prstGeom>
            <a:noFill/>
          </p:spPr>
          <p:txBody>
            <a:bodyPr wrap="square" rtlCol="0">
              <a:spAutoFit/>
            </a:bodyPr>
            <a:lstStyle/>
            <a:p>
              <a:r>
                <a:rPr lang="en-US" sz="1200" dirty="0">
                  <a:solidFill>
                    <a:schemeClr val="tx2"/>
                  </a:solidFill>
                </a:rPr>
                <a:t>Proactive </a:t>
              </a:r>
              <a:r>
                <a:rPr lang="en-US" sz="1200" b="1" dirty="0">
                  <a:solidFill>
                    <a:schemeClr val="tx2"/>
                  </a:solidFill>
                </a:rPr>
                <a:t>s</a:t>
              </a:r>
              <a:r>
                <a:rPr lang="en-US" sz="1200" b="1" dirty="0" smtClean="0">
                  <a:solidFill>
                    <a:schemeClr val="tx2"/>
                  </a:solidFill>
                </a:rPr>
                <a:t>earch</a:t>
              </a:r>
              <a:r>
                <a:rPr lang="en-US" sz="1200" dirty="0" smtClean="0">
                  <a:solidFill>
                    <a:schemeClr val="tx2"/>
                  </a:solidFill>
                </a:rPr>
                <a:t> </a:t>
              </a:r>
              <a:r>
                <a:rPr lang="en-US" sz="1200" dirty="0">
                  <a:solidFill>
                    <a:schemeClr val="tx2"/>
                  </a:solidFill>
                </a:rPr>
                <a:t>replacing Monthly </a:t>
              </a:r>
              <a:r>
                <a:rPr lang="en-US" sz="1200" dirty="0" smtClean="0">
                  <a:solidFill>
                    <a:schemeClr val="tx2"/>
                  </a:solidFill>
                </a:rPr>
                <a:t>Calendar</a:t>
              </a:r>
              <a:endParaRPr lang="en-US" sz="1200" dirty="0">
                <a:solidFill>
                  <a:schemeClr val="tx2"/>
                </a:solidFill>
              </a:endParaRPr>
            </a:p>
          </p:txBody>
        </p:sp>
        <p:sp>
          <p:nvSpPr>
            <p:cNvPr id="44" name="Oval 43"/>
            <p:cNvSpPr/>
            <p:nvPr/>
          </p:nvSpPr>
          <p:spPr>
            <a:xfrm>
              <a:off x="240529" y="2284190"/>
              <a:ext cx="405745" cy="375221"/>
            </a:xfrm>
            <a:prstGeom prst="ellipse">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smtClean="0"/>
                <a:t>2</a:t>
              </a:r>
              <a:endParaRPr lang="en-US" sz="1350" dirty="0"/>
            </a:p>
          </p:txBody>
        </p:sp>
      </p:grpSp>
      <p:grpSp>
        <p:nvGrpSpPr>
          <p:cNvPr id="8" name="Group 7"/>
          <p:cNvGrpSpPr/>
          <p:nvPr/>
        </p:nvGrpSpPr>
        <p:grpSpPr>
          <a:xfrm>
            <a:off x="335847" y="3062437"/>
            <a:ext cx="7270729" cy="461665"/>
            <a:chOff x="240529" y="3354310"/>
            <a:chExt cx="7270729" cy="461665"/>
          </a:xfrm>
        </p:grpSpPr>
        <p:sp>
          <p:nvSpPr>
            <p:cNvPr id="71" name="TextBox 70"/>
            <p:cNvSpPr txBox="1"/>
            <p:nvPr/>
          </p:nvSpPr>
          <p:spPr>
            <a:xfrm>
              <a:off x="758759" y="3354310"/>
              <a:ext cx="6752499" cy="461665"/>
            </a:xfrm>
            <a:prstGeom prst="rect">
              <a:avLst/>
            </a:prstGeom>
            <a:noFill/>
          </p:spPr>
          <p:txBody>
            <a:bodyPr wrap="square" rtlCol="0">
              <a:spAutoFit/>
            </a:bodyPr>
            <a:lstStyle/>
            <a:p>
              <a:r>
                <a:rPr lang="en-US" sz="1200" b="1" dirty="0">
                  <a:solidFill>
                    <a:schemeClr val="tx2"/>
                  </a:solidFill>
                </a:rPr>
                <a:t>Register</a:t>
              </a:r>
              <a:r>
                <a:rPr lang="en-US" sz="1200" dirty="0">
                  <a:solidFill>
                    <a:schemeClr val="tx2"/>
                  </a:solidFill>
                </a:rPr>
                <a:t> and </a:t>
              </a:r>
              <a:r>
                <a:rPr lang="en-US" sz="1200" b="1" dirty="0">
                  <a:solidFill>
                    <a:schemeClr val="tx2"/>
                  </a:solidFill>
                </a:rPr>
                <a:t>launch</a:t>
              </a:r>
              <a:r>
                <a:rPr lang="en-US" sz="1200" dirty="0">
                  <a:solidFill>
                    <a:schemeClr val="tx2"/>
                  </a:solidFill>
                </a:rPr>
                <a:t> Virtual classroom and Classroom sessions through Cognizant LEARN. Single sign on U</a:t>
              </a:r>
              <a:r>
                <a:rPr lang="en-US" sz="1200" dirty="0" smtClean="0">
                  <a:solidFill>
                    <a:schemeClr val="tx2"/>
                  </a:solidFill>
                </a:rPr>
                <a:t>ser ID / </a:t>
              </a:r>
              <a:r>
                <a:rPr lang="en-US" sz="1200" dirty="0">
                  <a:solidFill>
                    <a:schemeClr val="tx2"/>
                  </a:solidFill>
                </a:rPr>
                <a:t>P</a:t>
              </a:r>
              <a:r>
                <a:rPr lang="en-US" sz="1200" dirty="0" smtClean="0">
                  <a:solidFill>
                    <a:schemeClr val="tx2"/>
                  </a:solidFill>
                </a:rPr>
                <a:t>assword </a:t>
              </a:r>
              <a:r>
                <a:rPr lang="en-US" sz="1200" dirty="0">
                  <a:solidFill>
                    <a:schemeClr val="tx2"/>
                  </a:solidFill>
                </a:rPr>
                <a:t>will be enough to log in</a:t>
              </a:r>
            </a:p>
          </p:txBody>
        </p:sp>
        <p:sp>
          <p:nvSpPr>
            <p:cNvPr id="46" name="Oval 45"/>
            <p:cNvSpPr/>
            <p:nvPr/>
          </p:nvSpPr>
          <p:spPr>
            <a:xfrm>
              <a:off x="240529" y="3420811"/>
              <a:ext cx="405745" cy="375221"/>
            </a:xfrm>
            <a:prstGeom prst="ellipse">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4</a:t>
              </a:r>
            </a:p>
          </p:txBody>
        </p:sp>
      </p:grpSp>
      <p:grpSp>
        <p:nvGrpSpPr>
          <p:cNvPr id="9" name="Group 8"/>
          <p:cNvGrpSpPr/>
          <p:nvPr/>
        </p:nvGrpSpPr>
        <p:grpSpPr>
          <a:xfrm>
            <a:off x="335847" y="3869175"/>
            <a:ext cx="7206685" cy="513721"/>
            <a:chOff x="240529" y="3958075"/>
            <a:chExt cx="7206685" cy="513721"/>
          </a:xfrm>
        </p:grpSpPr>
        <p:sp>
          <p:nvSpPr>
            <p:cNvPr id="40" name="TextBox 39"/>
            <p:cNvSpPr txBox="1"/>
            <p:nvPr/>
          </p:nvSpPr>
          <p:spPr>
            <a:xfrm>
              <a:off x="758759" y="4010131"/>
              <a:ext cx="6688455" cy="461665"/>
            </a:xfrm>
            <a:prstGeom prst="rect">
              <a:avLst/>
            </a:prstGeom>
            <a:noFill/>
          </p:spPr>
          <p:txBody>
            <a:bodyPr wrap="square" rtlCol="0">
              <a:spAutoFit/>
            </a:bodyPr>
            <a:lstStyle/>
            <a:p>
              <a:r>
                <a:rPr lang="en-US" sz="1200" b="1" dirty="0">
                  <a:solidFill>
                    <a:schemeClr val="tx2"/>
                  </a:solidFill>
                </a:rPr>
                <a:t>Get </a:t>
              </a:r>
              <a:r>
                <a:rPr lang="en-US" sz="1200" b="1" dirty="0" smtClean="0">
                  <a:solidFill>
                    <a:schemeClr val="tx2"/>
                  </a:solidFill>
                </a:rPr>
                <a:t>learning </a:t>
              </a:r>
              <a:r>
                <a:rPr lang="en-US" sz="1200" b="1" dirty="0">
                  <a:solidFill>
                    <a:schemeClr val="tx2"/>
                  </a:solidFill>
                </a:rPr>
                <a:t>credits </a:t>
              </a:r>
              <a:r>
                <a:rPr lang="en-US" sz="1200" dirty="0">
                  <a:solidFill>
                    <a:schemeClr val="tx2"/>
                  </a:solidFill>
                </a:rPr>
                <a:t>for </a:t>
              </a:r>
              <a:r>
                <a:rPr lang="en-US" sz="1200" b="1" dirty="0" smtClean="0">
                  <a:solidFill>
                    <a:schemeClr val="tx2"/>
                  </a:solidFill>
                </a:rPr>
                <a:t>only</a:t>
              </a:r>
              <a:r>
                <a:rPr lang="en-US" sz="1200" dirty="0" smtClean="0">
                  <a:solidFill>
                    <a:schemeClr val="tx2"/>
                  </a:solidFill>
                </a:rPr>
                <a:t> </a:t>
              </a:r>
              <a:r>
                <a:rPr lang="en-US" sz="1200" dirty="0">
                  <a:solidFill>
                    <a:schemeClr val="tx2"/>
                  </a:solidFill>
                </a:rPr>
                <a:t>c</a:t>
              </a:r>
              <a:r>
                <a:rPr lang="en-US" sz="1200" dirty="0" smtClean="0">
                  <a:solidFill>
                    <a:schemeClr val="tx2"/>
                  </a:solidFill>
                </a:rPr>
                <a:t>ompleted </a:t>
              </a:r>
              <a:r>
                <a:rPr lang="en-US" sz="1200" dirty="0">
                  <a:solidFill>
                    <a:schemeClr val="tx2"/>
                  </a:solidFill>
                </a:rPr>
                <a:t>learning activities. (Self-reported training or facilitating training excluded)</a:t>
              </a:r>
            </a:p>
          </p:txBody>
        </p:sp>
        <p:sp>
          <p:nvSpPr>
            <p:cNvPr id="27" name="Oval 26"/>
            <p:cNvSpPr/>
            <p:nvPr/>
          </p:nvSpPr>
          <p:spPr>
            <a:xfrm>
              <a:off x="240529" y="3958075"/>
              <a:ext cx="405745" cy="375221"/>
            </a:xfrm>
            <a:prstGeom prst="ellipse">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smtClean="0"/>
                <a:t>5</a:t>
              </a:r>
              <a:endParaRPr lang="en-US" sz="1350" dirty="0"/>
            </a:p>
          </p:txBody>
        </p:sp>
      </p:grpSp>
      <p:grpSp>
        <p:nvGrpSpPr>
          <p:cNvPr id="25" name="Group 24"/>
          <p:cNvGrpSpPr/>
          <p:nvPr/>
        </p:nvGrpSpPr>
        <p:grpSpPr>
          <a:xfrm>
            <a:off x="335847" y="2125209"/>
            <a:ext cx="8464637" cy="646331"/>
            <a:chOff x="240529" y="2183450"/>
            <a:chExt cx="8104686" cy="646331"/>
          </a:xfrm>
        </p:grpSpPr>
        <p:sp>
          <p:nvSpPr>
            <p:cNvPr id="26" name="TextBox 25"/>
            <p:cNvSpPr txBox="1"/>
            <p:nvPr/>
          </p:nvSpPr>
          <p:spPr>
            <a:xfrm>
              <a:off x="736722" y="2183450"/>
              <a:ext cx="7608493" cy="646331"/>
            </a:xfrm>
            <a:prstGeom prst="rect">
              <a:avLst/>
            </a:prstGeom>
            <a:noFill/>
          </p:spPr>
          <p:txBody>
            <a:bodyPr wrap="square" rtlCol="0">
              <a:spAutoFit/>
            </a:bodyPr>
            <a:lstStyle/>
            <a:p>
              <a:pPr marR="0" lvl="0">
                <a:spcBef>
                  <a:spcPts val="0"/>
                </a:spcBef>
                <a:spcAft>
                  <a:spcPts val="0"/>
                </a:spcAft>
              </a:pPr>
              <a:r>
                <a:rPr lang="en-US" sz="1200" dirty="0">
                  <a:solidFill>
                    <a:schemeClr val="tx2"/>
                  </a:solidFill>
                </a:rPr>
                <a:t>Attending WebEx sessions is simplified with no separate </a:t>
              </a:r>
              <a:r>
                <a:rPr lang="en-US" sz="1200" dirty="0" smtClean="0">
                  <a:solidFill>
                    <a:schemeClr val="tx2"/>
                  </a:solidFill>
                </a:rPr>
                <a:t>need of WebEx </a:t>
              </a:r>
              <a:r>
                <a:rPr lang="en-US" sz="1200" dirty="0">
                  <a:solidFill>
                    <a:schemeClr val="tx2"/>
                  </a:solidFill>
                </a:rPr>
                <a:t>Links and User ID / Password</a:t>
              </a:r>
            </a:p>
            <a:p>
              <a:pPr indent="-285750">
                <a:buFont typeface="Arial" panose="020B0604020202020204" pitchFamily="34" charset="0"/>
                <a:buChar char="•"/>
              </a:pPr>
              <a:r>
                <a:rPr lang="en-US" sz="1200" dirty="0">
                  <a:solidFill>
                    <a:schemeClr val="tx2"/>
                  </a:solidFill>
                </a:rPr>
                <a:t>Registration from Cognizant LEARN prior to start time of session</a:t>
              </a:r>
            </a:p>
            <a:p>
              <a:pPr indent="-285750">
                <a:buFont typeface="Arial" panose="020B0604020202020204" pitchFamily="34" charset="0"/>
                <a:buChar char="•"/>
              </a:pPr>
              <a:r>
                <a:rPr lang="en-US" sz="1200" dirty="0">
                  <a:solidFill>
                    <a:schemeClr val="tx2"/>
                  </a:solidFill>
                </a:rPr>
                <a:t>Launch session directly from Cognizant LEARN</a:t>
              </a:r>
            </a:p>
          </p:txBody>
        </p:sp>
        <p:sp>
          <p:nvSpPr>
            <p:cNvPr id="28" name="Oval 27"/>
            <p:cNvSpPr/>
            <p:nvPr/>
          </p:nvSpPr>
          <p:spPr>
            <a:xfrm>
              <a:off x="240529" y="2284190"/>
              <a:ext cx="388491" cy="375221"/>
            </a:xfrm>
            <a:prstGeom prst="ellipse">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latin typeface="Calibri" panose="020F0502020204030204" pitchFamily="34" charset="0"/>
                  <a:cs typeface="Calibri" panose="020F0502020204030204" pitchFamily="34" charset="0"/>
                </a:rPr>
                <a:t>3</a:t>
              </a:r>
              <a:endParaRPr lang="en-US" sz="14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418503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36000" y="79719"/>
            <a:ext cx="9180000" cy="553009"/>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grpSp>
        <p:nvGrpSpPr>
          <p:cNvPr id="62" name="Group 61"/>
          <p:cNvGrpSpPr/>
          <p:nvPr/>
        </p:nvGrpSpPr>
        <p:grpSpPr>
          <a:xfrm>
            <a:off x="8692809" y="109075"/>
            <a:ext cx="482013" cy="553009"/>
            <a:chOff x="8692809" y="284176"/>
            <a:chExt cx="482013" cy="449357"/>
          </a:xfrm>
        </p:grpSpPr>
        <p:sp>
          <p:nvSpPr>
            <p:cNvPr id="63" name="Rectangle 62"/>
            <p:cNvSpPr/>
            <p:nvPr/>
          </p:nvSpPr>
          <p:spPr>
            <a:xfrm>
              <a:off x="8787812" y="284176"/>
              <a:ext cx="387010" cy="447783"/>
            </a:xfrm>
            <a:prstGeom prst="rect">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9" name="Rectangle 68"/>
            <p:cNvSpPr/>
            <p:nvPr/>
          </p:nvSpPr>
          <p:spPr>
            <a:xfrm flipH="1">
              <a:off x="8692809" y="285750"/>
              <a:ext cx="45719" cy="447783"/>
            </a:xfrm>
            <a:prstGeom prst="rect">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sp>
        <p:nvSpPr>
          <p:cNvPr id="70" name="Title 8"/>
          <p:cNvSpPr>
            <a:spLocks noGrp="1"/>
          </p:cNvSpPr>
          <p:nvPr>
            <p:ph type="title"/>
          </p:nvPr>
        </p:nvSpPr>
        <p:spPr>
          <a:xfrm>
            <a:off x="183447" y="153984"/>
            <a:ext cx="7937696" cy="455444"/>
          </a:xfrm>
        </p:spPr>
        <p:txBody>
          <a:bodyPr>
            <a:noAutofit/>
          </a:bodyPr>
          <a:lstStyle/>
          <a:p>
            <a:r>
              <a:rPr lang="en-US" sz="2400" dirty="0" smtClean="0">
                <a:gradFill flip="none" rotWithShape="1">
                  <a:gsLst>
                    <a:gs pos="0">
                      <a:srgbClr val="00ADE8"/>
                    </a:gs>
                    <a:gs pos="100000">
                      <a:srgbClr val="34B44B"/>
                    </a:gs>
                  </a:gsLst>
                  <a:lin ang="0" scaled="1"/>
                  <a:tileRect/>
                </a:gradFill>
                <a:ea typeface="Segoe UI" panose="020B0502040204020203" pitchFamily="34" charset="0"/>
                <a:cs typeface="Calibri" panose="020F0502020204030204" pitchFamily="34" charset="0"/>
              </a:rPr>
              <a:t>What's changing for you?  </a:t>
            </a:r>
            <a:endParaRPr lang="en-US" sz="2400" dirty="0">
              <a:gradFill flip="none" rotWithShape="1">
                <a:gsLst>
                  <a:gs pos="0">
                    <a:srgbClr val="00ADE8"/>
                  </a:gs>
                  <a:gs pos="100000">
                    <a:srgbClr val="34B44B"/>
                  </a:gs>
                </a:gsLst>
                <a:lin ang="0" scaled="1"/>
                <a:tileRect/>
              </a:gradFill>
              <a:ea typeface="Segoe UI" panose="020B0502040204020203" pitchFamily="34" charset="0"/>
              <a:cs typeface="Calibri" panose="020F0502020204030204" pitchFamily="34" charset="0"/>
            </a:endParaRPr>
          </a:p>
        </p:txBody>
      </p:sp>
      <p:grpSp>
        <p:nvGrpSpPr>
          <p:cNvPr id="2" name="Group 1"/>
          <p:cNvGrpSpPr/>
          <p:nvPr/>
        </p:nvGrpSpPr>
        <p:grpSpPr>
          <a:xfrm>
            <a:off x="183447" y="1115311"/>
            <a:ext cx="8949078" cy="592419"/>
            <a:chOff x="240529" y="997708"/>
            <a:chExt cx="7629189" cy="592419"/>
          </a:xfrm>
        </p:grpSpPr>
        <p:sp>
          <p:nvSpPr>
            <p:cNvPr id="59" name="TextBox 58"/>
            <p:cNvSpPr txBox="1"/>
            <p:nvPr/>
          </p:nvSpPr>
          <p:spPr>
            <a:xfrm>
              <a:off x="758759" y="1005352"/>
              <a:ext cx="7110959" cy="584775"/>
            </a:xfrm>
            <a:prstGeom prst="rect">
              <a:avLst/>
            </a:prstGeom>
            <a:noFill/>
          </p:spPr>
          <p:txBody>
            <a:bodyPr wrap="square" rtlCol="0">
              <a:spAutoFit/>
            </a:bodyPr>
            <a:lstStyle/>
            <a:p>
              <a:r>
                <a:rPr lang="en-US" sz="1600" dirty="0" smtClean="0">
                  <a:solidFill>
                    <a:schemeClr val="tx2"/>
                  </a:solidFill>
                </a:rPr>
                <a:t>Maximum of 3 attempts ONLY will be supported for a particular assessment irrespective of tenure in Cognizant</a:t>
              </a:r>
              <a:endParaRPr lang="en-US" sz="1600" dirty="0">
                <a:solidFill>
                  <a:schemeClr val="tx2"/>
                </a:solidFill>
              </a:endParaRPr>
            </a:p>
          </p:txBody>
        </p:sp>
        <p:sp>
          <p:nvSpPr>
            <p:cNvPr id="41" name="Oval 40"/>
            <p:cNvSpPr/>
            <p:nvPr/>
          </p:nvSpPr>
          <p:spPr>
            <a:xfrm>
              <a:off x="240529" y="997708"/>
              <a:ext cx="353195" cy="375221"/>
            </a:xfrm>
            <a:prstGeom prst="ellipse">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bg1"/>
                  </a:solidFill>
                  <a:latin typeface="Calibri" panose="020F0502020204030204" pitchFamily="34" charset="0"/>
                  <a:cs typeface="Calibri" panose="020F0502020204030204" pitchFamily="34" charset="0"/>
                </a:rPr>
                <a:t>1</a:t>
              </a:r>
              <a:endParaRPr lang="en-US" sz="1600" dirty="0">
                <a:solidFill>
                  <a:schemeClr val="bg1"/>
                </a:solidFill>
                <a:latin typeface="Calibri" panose="020F0502020204030204" pitchFamily="34" charset="0"/>
                <a:cs typeface="Calibri" panose="020F0502020204030204" pitchFamily="34" charset="0"/>
              </a:endParaRPr>
            </a:p>
          </p:txBody>
        </p:sp>
      </p:grpSp>
      <p:grpSp>
        <p:nvGrpSpPr>
          <p:cNvPr id="17" name="Group 16"/>
          <p:cNvGrpSpPr/>
          <p:nvPr/>
        </p:nvGrpSpPr>
        <p:grpSpPr>
          <a:xfrm>
            <a:off x="197250" y="1786593"/>
            <a:ext cx="8947719" cy="584775"/>
            <a:chOff x="284436" y="1629328"/>
            <a:chExt cx="7211656" cy="584775"/>
          </a:xfrm>
        </p:grpSpPr>
        <p:sp>
          <p:nvSpPr>
            <p:cNvPr id="18" name="TextBox 17"/>
            <p:cNvSpPr txBox="1"/>
            <p:nvPr/>
          </p:nvSpPr>
          <p:spPr>
            <a:xfrm>
              <a:off x="758759" y="1629328"/>
              <a:ext cx="6737333" cy="584775"/>
            </a:xfrm>
            <a:prstGeom prst="rect">
              <a:avLst/>
            </a:prstGeom>
            <a:noFill/>
          </p:spPr>
          <p:txBody>
            <a:bodyPr wrap="square" rtlCol="0">
              <a:spAutoFit/>
            </a:bodyPr>
            <a:lstStyle/>
            <a:p>
              <a:pPr marR="0" lvl="0">
                <a:spcBef>
                  <a:spcPts val="0"/>
                </a:spcBef>
                <a:spcAft>
                  <a:spcPts val="0"/>
                </a:spcAft>
              </a:pPr>
              <a:r>
                <a:rPr lang="en-US" sz="1600" dirty="0">
                  <a:solidFill>
                    <a:schemeClr val="tx2"/>
                  </a:solidFill>
                </a:rPr>
                <a:t>RDP submission process and certificate timeline selection </a:t>
              </a:r>
              <a:r>
                <a:rPr lang="en-US" sz="1600" dirty="0" smtClean="0">
                  <a:solidFill>
                    <a:schemeClr val="tx2"/>
                  </a:solidFill>
                </a:rPr>
                <a:t>discontinued; </a:t>
              </a:r>
              <a:r>
                <a:rPr lang="en-US" sz="1600" b="1" dirty="0" smtClean="0">
                  <a:solidFill>
                    <a:schemeClr val="tx2"/>
                  </a:solidFill>
                </a:rPr>
                <a:t>RDP </a:t>
              </a:r>
              <a:r>
                <a:rPr lang="en-US" sz="1600" b="1" dirty="0">
                  <a:solidFill>
                    <a:schemeClr val="tx2"/>
                  </a:solidFill>
                </a:rPr>
                <a:t>will be generated as soon as criteria is met</a:t>
              </a:r>
            </a:p>
          </p:txBody>
        </p:sp>
        <p:sp>
          <p:nvSpPr>
            <p:cNvPr id="19" name="Oval 18"/>
            <p:cNvSpPr/>
            <p:nvPr/>
          </p:nvSpPr>
          <p:spPr>
            <a:xfrm>
              <a:off x="284436" y="1657995"/>
              <a:ext cx="332821" cy="375221"/>
            </a:xfrm>
            <a:prstGeom prst="ellipse">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2</a:t>
              </a:r>
              <a:endParaRPr lang="en-US" sz="1600" dirty="0"/>
            </a:p>
          </p:txBody>
        </p:sp>
      </p:grpSp>
      <p:grpSp>
        <p:nvGrpSpPr>
          <p:cNvPr id="4" name="Group 3"/>
          <p:cNvGrpSpPr/>
          <p:nvPr/>
        </p:nvGrpSpPr>
        <p:grpSpPr>
          <a:xfrm>
            <a:off x="195960" y="2470162"/>
            <a:ext cx="5242938" cy="375221"/>
            <a:chOff x="195960" y="2470162"/>
            <a:chExt cx="5242938" cy="375221"/>
          </a:xfrm>
        </p:grpSpPr>
        <p:sp>
          <p:nvSpPr>
            <p:cNvPr id="21" name="TextBox 20"/>
            <p:cNvSpPr txBox="1"/>
            <p:nvPr/>
          </p:nvSpPr>
          <p:spPr>
            <a:xfrm>
              <a:off x="741771" y="2490562"/>
              <a:ext cx="4697127" cy="338554"/>
            </a:xfrm>
            <a:prstGeom prst="rect">
              <a:avLst/>
            </a:prstGeom>
            <a:noFill/>
          </p:spPr>
          <p:txBody>
            <a:bodyPr wrap="square" rtlCol="0">
              <a:spAutoFit/>
            </a:bodyPr>
            <a:lstStyle/>
            <a:p>
              <a:r>
                <a:rPr lang="en-US" sz="1600" dirty="0">
                  <a:solidFill>
                    <a:schemeClr val="tx2"/>
                  </a:solidFill>
                </a:rPr>
                <a:t>RDP </a:t>
              </a:r>
              <a:r>
                <a:rPr lang="en-US" sz="1600" b="1" dirty="0">
                  <a:solidFill>
                    <a:schemeClr val="tx2"/>
                  </a:solidFill>
                </a:rPr>
                <a:t>refreshers</a:t>
              </a:r>
              <a:r>
                <a:rPr lang="en-US" sz="1600" dirty="0">
                  <a:solidFill>
                    <a:schemeClr val="tx2"/>
                  </a:solidFill>
                </a:rPr>
                <a:t> every 4 </a:t>
              </a:r>
              <a:r>
                <a:rPr lang="en-US" sz="1600" dirty="0" smtClean="0">
                  <a:solidFill>
                    <a:schemeClr val="tx2"/>
                  </a:solidFill>
                </a:rPr>
                <a:t>hours.</a:t>
              </a:r>
              <a:endParaRPr lang="en-US" sz="1600" dirty="0">
                <a:solidFill>
                  <a:schemeClr val="tx2"/>
                </a:solidFill>
              </a:endParaRPr>
            </a:p>
          </p:txBody>
        </p:sp>
        <p:sp>
          <p:nvSpPr>
            <p:cNvPr id="22" name="Oval 21"/>
            <p:cNvSpPr/>
            <p:nvPr/>
          </p:nvSpPr>
          <p:spPr>
            <a:xfrm>
              <a:off x="195960" y="2470162"/>
              <a:ext cx="427340" cy="375221"/>
            </a:xfrm>
            <a:prstGeom prst="ellipse">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3</a:t>
              </a:r>
              <a:endParaRPr lang="en-US" sz="1600" dirty="0"/>
            </a:p>
          </p:txBody>
        </p:sp>
      </p:grpSp>
      <p:grpSp>
        <p:nvGrpSpPr>
          <p:cNvPr id="23" name="Group 22"/>
          <p:cNvGrpSpPr/>
          <p:nvPr/>
        </p:nvGrpSpPr>
        <p:grpSpPr>
          <a:xfrm>
            <a:off x="195959" y="3108388"/>
            <a:ext cx="8905025" cy="584775"/>
            <a:chOff x="240529" y="1657995"/>
            <a:chExt cx="7177245" cy="584775"/>
          </a:xfrm>
        </p:grpSpPr>
        <p:sp>
          <p:nvSpPr>
            <p:cNvPr id="24" name="TextBox 23"/>
            <p:cNvSpPr txBox="1"/>
            <p:nvPr/>
          </p:nvSpPr>
          <p:spPr>
            <a:xfrm>
              <a:off x="680441" y="1657995"/>
              <a:ext cx="6737333" cy="584775"/>
            </a:xfrm>
            <a:prstGeom prst="rect">
              <a:avLst/>
            </a:prstGeom>
            <a:noFill/>
          </p:spPr>
          <p:txBody>
            <a:bodyPr wrap="square" rtlCol="0">
              <a:spAutoFit/>
            </a:bodyPr>
            <a:lstStyle/>
            <a:p>
              <a:r>
                <a:rPr lang="en-US" sz="1600" dirty="0">
                  <a:solidFill>
                    <a:schemeClr val="tx2"/>
                  </a:solidFill>
                </a:rPr>
                <a:t>No visual view of “Equivalent courses” available in </a:t>
              </a:r>
              <a:r>
                <a:rPr lang="en-US" sz="1600" dirty="0" smtClean="0">
                  <a:solidFill>
                    <a:schemeClr val="tx2"/>
                  </a:solidFill>
                </a:rPr>
                <a:t>RDP. On completion</a:t>
              </a:r>
              <a:r>
                <a:rPr lang="en-US" sz="1600" dirty="0">
                  <a:solidFill>
                    <a:schemeClr val="tx2"/>
                  </a:solidFill>
                </a:rPr>
                <a:t>, </a:t>
              </a:r>
              <a:r>
                <a:rPr lang="en-US" sz="1600" dirty="0" smtClean="0">
                  <a:solidFill>
                    <a:schemeClr val="tx2"/>
                  </a:solidFill>
                </a:rPr>
                <a:t>other equivalent courses </a:t>
              </a:r>
              <a:r>
                <a:rPr lang="en-US" sz="1600" dirty="0">
                  <a:solidFill>
                    <a:schemeClr val="tx2"/>
                  </a:solidFill>
                </a:rPr>
                <a:t>will be marked as </a:t>
              </a:r>
              <a:r>
                <a:rPr lang="en-US" sz="1600" dirty="0" smtClean="0">
                  <a:solidFill>
                    <a:schemeClr val="tx2"/>
                  </a:solidFill>
                </a:rPr>
                <a:t>completed</a:t>
              </a:r>
              <a:endParaRPr lang="en-US" sz="1600" dirty="0">
                <a:solidFill>
                  <a:schemeClr val="tx2"/>
                </a:solidFill>
              </a:endParaRPr>
            </a:p>
          </p:txBody>
        </p:sp>
        <p:sp>
          <p:nvSpPr>
            <p:cNvPr id="25" name="Oval 24"/>
            <p:cNvSpPr/>
            <p:nvPr/>
          </p:nvSpPr>
          <p:spPr>
            <a:xfrm>
              <a:off x="240529" y="1657995"/>
              <a:ext cx="344426" cy="375221"/>
            </a:xfrm>
            <a:prstGeom prst="ellipse">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4</a:t>
              </a:r>
              <a:endParaRPr lang="en-US" sz="1600" dirty="0"/>
            </a:p>
          </p:txBody>
        </p:sp>
      </p:grpSp>
      <p:sp>
        <p:nvSpPr>
          <p:cNvPr id="3" name="TextBox 2"/>
          <p:cNvSpPr txBox="1"/>
          <p:nvPr/>
        </p:nvSpPr>
        <p:spPr>
          <a:xfrm>
            <a:off x="183447" y="667116"/>
            <a:ext cx="2322063" cy="369332"/>
          </a:xfrm>
          <a:prstGeom prst="rect">
            <a:avLst/>
          </a:prstGeom>
          <a:noFill/>
        </p:spPr>
        <p:txBody>
          <a:bodyPr wrap="square" rtlCol="0">
            <a:spAutoFit/>
          </a:bodyPr>
          <a:lstStyle/>
          <a:p>
            <a:r>
              <a:rPr lang="en-US" dirty="0">
                <a:solidFill>
                  <a:schemeClr val="tx2"/>
                </a:solidFill>
                <a:ea typeface="Segoe UI" panose="020B0502040204020203" pitchFamily="34" charset="0"/>
                <a:cs typeface="Calibri" panose="020F0502020204030204" pitchFamily="34" charset="0"/>
              </a:rPr>
              <a:t>Assessment &amp; RDP</a:t>
            </a:r>
            <a:endParaRPr lang="en-US" dirty="0">
              <a:solidFill>
                <a:schemeClr val="tx2"/>
              </a:solidFill>
            </a:endParaRPr>
          </a:p>
        </p:txBody>
      </p:sp>
    </p:spTree>
    <p:extLst>
      <p:ext uri="{BB962C8B-B14F-4D97-AF65-F5344CB8AC3E}">
        <p14:creationId xmlns:p14="http://schemas.microsoft.com/office/powerpoint/2010/main" val="688013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36000" y="79719"/>
            <a:ext cx="9180000" cy="553009"/>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grpSp>
        <p:nvGrpSpPr>
          <p:cNvPr id="62" name="Group 61"/>
          <p:cNvGrpSpPr/>
          <p:nvPr/>
        </p:nvGrpSpPr>
        <p:grpSpPr>
          <a:xfrm>
            <a:off x="8692809" y="109075"/>
            <a:ext cx="482013" cy="553009"/>
            <a:chOff x="8692809" y="284176"/>
            <a:chExt cx="482013" cy="449357"/>
          </a:xfrm>
        </p:grpSpPr>
        <p:sp>
          <p:nvSpPr>
            <p:cNvPr id="63" name="Rectangle 62"/>
            <p:cNvSpPr/>
            <p:nvPr/>
          </p:nvSpPr>
          <p:spPr>
            <a:xfrm>
              <a:off x="8787812" y="284176"/>
              <a:ext cx="387010" cy="447783"/>
            </a:xfrm>
            <a:prstGeom prst="rect">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9" name="Rectangle 68"/>
            <p:cNvSpPr/>
            <p:nvPr/>
          </p:nvSpPr>
          <p:spPr>
            <a:xfrm flipH="1">
              <a:off x="8692809" y="285750"/>
              <a:ext cx="45719" cy="447783"/>
            </a:xfrm>
            <a:prstGeom prst="rect">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sp>
        <p:nvSpPr>
          <p:cNvPr id="70" name="Title 8"/>
          <p:cNvSpPr>
            <a:spLocks noGrp="1"/>
          </p:cNvSpPr>
          <p:nvPr>
            <p:ph type="title"/>
          </p:nvPr>
        </p:nvSpPr>
        <p:spPr>
          <a:xfrm>
            <a:off x="183447" y="153984"/>
            <a:ext cx="7937696" cy="455444"/>
          </a:xfrm>
        </p:spPr>
        <p:txBody>
          <a:bodyPr>
            <a:noAutofit/>
          </a:bodyPr>
          <a:lstStyle/>
          <a:p>
            <a:pPr lvl="0"/>
            <a:r>
              <a:rPr lang="en-US" sz="2400" dirty="0" smtClean="0">
                <a:gradFill flip="none" rotWithShape="1">
                  <a:gsLst>
                    <a:gs pos="0">
                      <a:srgbClr val="00ADE8"/>
                    </a:gs>
                    <a:gs pos="100000">
                      <a:srgbClr val="34B44B"/>
                    </a:gs>
                  </a:gsLst>
                  <a:lin ang="0" scaled="1"/>
                  <a:tileRect/>
                </a:gradFill>
                <a:ea typeface="Segoe UI" panose="020B0502040204020203" pitchFamily="34" charset="0"/>
                <a:cs typeface="Calibri" panose="020F0502020204030204" pitchFamily="34" charset="0"/>
              </a:rPr>
              <a:t>Maximum – 3 attempts for an assessment </a:t>
            </a:r>
            <a:endParaRPr lang="en-US" sz="2400" dirty="0">
              <a:gradFill flip="none" rotWithShape="1">
                <a:gsLst>
                  <a:gs pos="0">
                    <a:srgbClr val="00ADE8"/>
                  </a:gs>
                  <a:gs pos="100000">
                    <a:srgbClr val="34B44B"/>
                  </a:gs>
                </a:gsLst>
                <a:lin ang="0" scaled="1"/>
                <a:tileRect/>
              </a:gradFill>
              <a:ea typeface="Segoe UI" panose="020B0502040204020203" pitchFamily="34" charset="0"/>
              <a:cs typeface="Calibri" panose="020F0502020204030204" pitchFamily="34" charset="0"/>
            </a:endParaRPr>
          </a:p>
        </p:txBody>
      </p:sp>
      <p:sp>
        <p:nvSpPr>
          <p:cNvPr id="20" name="Rectangle 19"/>
          <p:cNvSpPr/>
          <p:nvPr/>
        </p:nvSpPr>
        <p:spPr>
          <a:xfrm>
            <a:off x="183447" y="706993"/>
            <a:ext cx="8360442" cy="3785652"/>
          </a:xfrm>
          <a:prstGeom prst="rect">
            <a:avLst/>
          </a:prstGeom>
        </p:spPr>
        <p:txBody>
          <a:bodyPr wrap="square">
            <a:spAutoFit/>
          </a:bodyPr>
          <a:lstStyle/>
          <a:p>
            <a:r>
              <a:rPr lang="en-US" sz="1200" b="1" dirty="0" smtClean="0">
                <a:solidFill>
                  <a:schemeClr val="tx2"/>
                </a:solidFill>
                <a:latin typeface="Calibri" panose="020F0502020204030204" pitchFamily="34" charset="0"/>
                <a:ea typeface="Calibri" panose="020F0502020204030204" pitchFamily="34" charset="0"/>
                <a:cs typeface="Times New Roman" panose="02020603050405020304" pitchFamily="18" charset="0"/>
              </a:rPr>
              <a:t>Key points:</a:t>
            </a:r>
            <a:endParaRPr lang="en-US" sz="1200" b="1"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200" dirty="0">
                <a:solidFill>
                  <a:schemeClr val="tx2"/>
                </a:solidFill>
                <a:latin typeface="Calibri" panose="020F0502020204030204" pitchFamily="34" charset="0"/>
                <a:ea typeface="Calibri" panose="020F0502020204030204" pitchFamily="34" charset="0"/>
              </a:rPr>
              <a:t>Maximum 3 attempts  for a particular assessment for the whole tenure in Cognizant.</a:t>
            </a:r>
          </a:p>
          <a:p>
            <a:pPr marL="342900" marR="0" lvl="0" indent="-342900">
              <a:spcBef>
                <a:spcPts val="0"/>
              </a:spcBef>
              <a:spcAft>
                <a:spcPts val="0"/>
              </a:spcAft>
              <a:buFont typeface="Symbol" panose="05050102010706020507" pitchFamily="18" charset="2"/>
              <a:buChar char=""/>
            </a:pPr>
            <a:r>
              <a:rPr lang="en-US" sz="1200" dirty="0">
                <a:solidFill>
                  <a:schemeClr val="tx2"/>
                </a:solidFill>
                <a:latin typeface="Calibri" panose="020F0502020204030204" pitchFamily="34" charset="0"/>
                <a:ea typeface="Calibri" panose="020F0502020204030204" pitchFamily="34" charset="0"/>
              </a:rPr>
              <a:t>Gap between each attempts is set as 10 calendar days.</a:t>
            </a:r>
          </a:p>
          <a:p>
            <a:pPr marL="342900" marR="0" lvl="0" indent="-342900">
              <a:spcBef>
                <a:spcPts val="0"/>
              </a:spcBef>
              <a:spcAft>
                <a:spcPts val="0"/>
              </a:spcAft>
              <a:buFont typeface="Symbol" panose="05050102010706020507" pitchFamily="18" charset="2"/>
              <a:buChar char=""/>
            </a:pPr>
            <a:r>
              <a:rPr lang="en-US" sz="1200" dirty="0">
                <a:solidFill>
                  <a:schemeClr val="tx2"/>
                </a:solidFill>
                <a:latin typeface="Calibri" panose="020F0502020204030204" pitchFamily="34" charset="0"/>
                <a:ea typeface="Calibri" panose="020F0502020204030204" pitchFamily="34" charset="0"/>
              </a:rPr>
              <a:t>Remaining attempts will be clearly visible to the associate while registering</a:t>
            </a:r>
          </a:p>
          <a:p>
            <a:pPr marL="342900" marR="0" lvl="0" indent="-342900">
              <a:spcBef>
                <a:spcPts val="0"/>
              </a:spcBef>
              <a:spcAft>
                <a:spcPts val="0"/>
              </a:spcAft>
              <a:buFont typeface="Symbol" panose="05050102010706020507" pitchFamily="18" charset="2"/>
              <a:buChar char=""/>
            </a:pPr>
            <a:r>
              <a:rPr lang="en-US" sz="1200" dirty="0">
                <a:solidFill>
                  <a:schemeClr val="tx2"/>
                </a:solidFill>
                <a:latin typeface="Calibri" panose="020F0502020204030204" pitchFamily="34" charset="0"/>
                <a:ea typeface="Calibri" panose="020F0502020204030204" pitchFamily="34" charset="0"/>
              </a:rPr>
              <a:t>Associates will see available attempts for their respective assessment in </a:t>
            </a:r>
            <a:r>
              <a:rPr lang="en-US" sz="1200" b="1" dirty="0">
                <a:solidFill>
                  <a:schemeClr val="tx2"/>
                </a:solidFill>
                <a:latin typeface="Calibri" panose="020F0502020204030204" pitchFamily="34" charset="0"/>
                <a:ea typeface="Calibri" panose="020F0502020204030204" pitchFamily="34" charset="0"/>
              </a:rPr>
              <a:t>Cognizant LEARN system.</a:t>
            </a:r>
            <a:endParaRPr lang="en-US" sz="1200" dirty="0">
              <a:solidFill>
                <a:schemeClr val="tx2"/>
              </a:solidFill>
              <a:latin typeface="Calibri" panose="020F0502020204030204" pitchFamily="34" charset="0"/>
              <a:ea typeface="Calibri" panose="020F0502020204030204" pitchFamily="34" charset="0"/>
            </a:endParaRPr>
          </a:p>
          <a:p>
            <a:r>
              <a:rPr lang="en-US" sz="1200" b="1" dirty="0" smtClean="0">
                <a:solidFill>
                  <a:schemeClr val="tx2"/>
                </a:solidFill>
                <a:latin typeface="Calibri" panose="020F0502020204030204" pitchFamily="34" charset="0"/>
                <a:ea typeface="Calibri" panose="020F0502020204030204" pitchFamily="34" charset="0"/>
                <a:cs typeface="Times New Roman" panose="02020603050405020304" pitchFamily="18" charset="0"/>
              </a:rPr>
              <a:t>Let’s </a:t>
            </a:r>
            <a:r>
              <a:rPr lang="en-US" sz="1200" b="1" dirty="0">
                <a:solidFill>
                  <a:schemeClr val="tx2"/>
                </a:solidFill>
                <a:latin typeface="Calibri" panose="020F0502020204030204" pitchFamily="34" charset="0"/>
                <a:ea typeface="Calibri" panose="020F0502020204030204" pitchFamily="34" charset="0"/>
                <a:cs typeface="Times New Roman" panose="02020603050405020304" pitchFamily="18" charset="0"/>
              </a:rPr>
              <a:t>take an example:</a:t>
            </a:r>
            <a:endParaRPr lang="en-US" sz="1200"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r>
              <a:rPr lang="en-US" sz="1200" b="1" dirty="0">
                <a:solidFill>
                  <a:schemeClr val="tx2"/>
                </a:solidFill>
                <a:latin typeface="Calibri" panose="020F0502020204030204" pitchFamily="34" charset="0"/>
                <a:ea typeface="Calibri" panose="020F0502020204030204" pitchFamily="34" charset="0"/>
                <a:cs typeface="Times New Roman" panose="02020603050405020304" pitchFamily="18" charset="0"/>
              </a:rPr>
              <a:t>For </a:t>
            </a:r>
            <a:r>
              <a:rPr lang="en-US" sz="1200" b="1" dirty="0" err="1">
                <a:solidFill>
                  <a:schemeClr val="tx2"/>
                </a:solidFill>
                <a:latin typeface="Calibri" panose="020F0502020204030204" pitchFamily="34" charset="0"/>
                <a:ea typeface="Calibri" panose="020F0502020204030204" pitchFamily="34" charset="0"/>
                <a:cs typeface="Times New Roman" panose="02020603050405020304" pitchFamily="18" charset="0"/>
              </a:rPr>
              <a:t>Eg</a:t>
            </a:r>
            <a:r>
              <a:rPr lang="en-US" sz="1200" b="1" dirty="0">
                <a:solidFill>
                  <a:schemeClr val="tx2"/>
                </a:solidFill>
                <a:latin typeface="Calibri" panose="020F0502020204030204" pitchFamily="34" charset="0"/>
                <a:ea typeface="Calibri" panose="020F0502020204030204" pitchFamily="34" charset="0"/>
                <a:cs typeface="Times New Roman" panose="02020603050405020304" pitchFamily="18" charset="0"/>
              </a:rPr>
              <a:t>: Core Java for the assessment CCJP assessment</a:t>
            </a:r>
            <a:endParaRPr lang="en-US" sz="1200"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200" dirty="0">
                <a:solidFill>
                  <a:schemeClr val="tx2"/>
                </a:solidFill>
                <a:latin typeface="Calibri" panose="020F0502020204030204" pitchFamily="34" charset="0"/>
                <a:ea typeface="Calibri" panose="020F0502020204030204" pitchFamily="34" charset="0"/>
              </a:rPr>
              <a:t> Associate </a:t>
            </a:r>
            <a:r>
              <a:rPr lang="en-US" sz="1200" dirty="0" smtClean="0">
                <a:solidFill>
                  <a:schemeClr val="tx2"/>
                </a:solidFill>
                <a:latin typeface="Calibri" panose="020F0502020204030204" pitchFamily="34" charset="0"/>
                <a:ea typeface="Calibri" panose="020F0502020204030204" pitchFamily="34" charset="0"/>
              </a:rPr>
              <a:t>attempted </a:t>
            </a:r>
            <a:r>
              <a:rPr lang="en-US" sz="1200" dirty="0">
                <a:solidFill>
                  <a:schemeClr val="tx2"/>
                </a:solidFill>
                <a:latin typeface="Calibri" panose="020F0502020204030204" pitchFamily="34" charset="0"/>
                <a:ea typeface="Calibri" panose="020F0502020204030204" pitchFamily="34" charset="0"/>
              </a:rPr>
              <a:t>the assessment 2 times in the whole of his/ her tenure in Cognizant. </a:t>
            </a:r>
            <a:r>
              <a:rPr lang="en-US" sz="1200" dirty="0" smtClean="0">
                <a:solidFill>
                  <a:schemeClr val="tx2"/>
                </a:solidFill>
                <a:latin typeface="Calibri" panose="020F0502020204030204" pitchFamily="34" charset="0"/>
                <a:ea typeface="Calibri" panose="020F0502020204030204" pitchFamily="34" charset="0"/>
              </a:rPr>
              <a:t>Only 1 attempt will be available.</a:t>
            </a:r>
            <a:endParaRPr lang="en-US" sz="1200" dirty="0">
              <a:solidFill>
                <a:schemeClr val="tx2"/>
              </a:solidFill>
              <a:latin typeface="Calibri" panose="020F0502020204030204" pitchFamily="34" charset="0"/>
              <a:ea typeface="Calibri" panose="020F0502020204030204" pitchFamily="34" charset="0"/>
            </a:endParaRPr>
          </a:p>
          <a:p>
            <a:pPr marL="342900" marR="0" lvl="0" indent="-342900">
              <a:spcBef>
                <a:spcPts val="0"/>
              </a:spcBef>
              <a:spcAft>
                <a:spcPts val="0"/>
              </a:spcAft>
              <a:buFont typeface="+mj-lt"/>
              <a:buAutoNum type="arabicPeriod"/>
            </a:pPr>
            <a:r>
              <a:rPr lang="en-US" sz="1200" dirty="0">
                <a:solidFill>
                  <a:schemeClr val="tx2"/>
                </a:solidFill>
                <a:latin typeface="Calibri" panose="020F0502020204030204" pitchFamily="34" charset="0"/>
                <a:ea typeface="Calibri" panose="020F0502020204030204" pitchFamily="34" charset="0"/>
              </a:rPr>
              <a:t>Associate had taken all 3 attempts and not cleared the assessment. He / She will </a:t>
            </a:r>
            <a:r>
              <a:rPr lang="en-US" sz="1200" dirty="0" smtClean="0">
                <a:solidFill>
                  <a:schemeClr val="tx2"/>
                </a:solidFill>
                <a:latin typeface="Calibri" panose="020F0502020204030204" pitchFamily="34" charset="0"/>
                <a:ea typeface="Calibri" panose="020F0502020204030204" pitchFamily="34" charset="0"/>
              </a:rPr>
              <a:t>have </a:t>
            </a:r>
            <a:r>
              <a:rPr lang="en-US" sz="1200" dirty="0">
                <a:solidFill>
                  <a:schemeClr val="tx2"/>
                </a:solidFill>
                <a:latin typeface="Calibri" panose="020F0502020204030204" pitchFamily="34" charset="0"/>
                <a:ea typeface="Calibri" panose="020F0502020204030204" pitchFamily="34" charset="0"/>
              </a:rPr>
              <a:t>Zero (0) attempts. In the </a:t>
            </a:r>
            <a:r>
              <a:rPr lang="en-US" sz="1200" dirty="0" smtClean="0">
                <a:solidFill>
                  <a:schemeClr val="tx2"/>
                </a:solidFill>
                <a:latin typeface="Calibri" panose="020F0502020204030204" pitchFamily="34" charset="0"/>
                <a:ea typeface="Calibri" panose="020F0502020204030204" pitchFamily="34" charset="0"/>
              </a:rPr>
              <a:t>system it will show as  -No</a:t>
            </a:r>
            <a:r>
              <a:rPr lang="en-US" sz="1200" dirty="0">
                <a:solidFill>
                  <a:schemeClr val="tx2"/>
                </a:solidFill>
                <a:latin typeface="Calibri" panose="020F0502020204030204" pitchFamily="34" charset="0"/>
                <a:ea typeface="Calibri" panose="020F0502020204030204" pitchFamily="34" charset="0"/>
              </a:rPr>
              <a:t>. of attempts – 0</a:t>
            </a:r>
          </a:p>
          <a:p>
            <a:pPr marL="457200" marR="0">
              <a:spcBef>
                <a:spcPts val="0"/>
              </a:spcBef>
              <a:spcAft>
                <a:spcPts val="0"/>
              </a:spcAft>
            </a:pPr>
            <a:r>
              <a:rPr lang="en-US" sz="1200" dirty="0">
                <a:solidFill>
                  <a:schemeClr val="tx2"/>
                </a:solidFill>
                <a:latin typeface="Calibri" panose="020F0502020204030204" pitchFamily="34" charset="0"/>
                <a:ea typeface="Calibri" panose="020F0502020204030204" pitchFamily="34" charset="0"/>
              </a:rPr>
              <a:t>RDP will not be complete</a:t>
            </a:r>
            <a:r>
              <a:rPr lang="en-US" sz="1200" dirty="0" smtClean="0">
                <a:solidFill>
                  <a:schemeClr val="tx2"/>
                </a:solidFill>
                <a:latin typeface="Calibri" panose="020F0502020204030204" pitchFamily="34" charset="0"/>
                <a:ea typeface="Calibri" panose="020F0502020204030204" pitchFamily="34" charset="0"/>
              </a:rPr>
              <a:t>.</a:t>
            </a:r>
          </a:p>
          <a:p>
            <a:r>
              <a:rPr lang="en-US" sz="1200" b="1" dirty="0" smtClean="0">
                <a:solidFill>
                  <a:schemeClr val="tx2"/>
                </a:solidFill>
                <a:latin typeface="Calibri" panose="020F0502020204030204" pitchFamily="34" charset="0"/>
                <a:ea typeface="Calibri" panose="020F0502020204030204" pitchFamily="34" charset="0"/>
                <a:cs typeface="Times New Roman" panose="02020603050405020304" pitchFamily="18" charset="0"/>
              </a:rPr>
              <a:t>What next?</a:t>
            </a:r>
            <a:endParaRPr lang="en-US" sz="1200" dirty="0" smtClean="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r>
              <a:rPr lang="en-US" sz="1200" dirty="0" smtClean="0">
                <a:solidFill>
                  <a:schemeClr val="tx2"/>
                </a:solidFill>
                <a:latin typeface="Calibri" panose="020F0502020204030204" pitchFamily="34" charset="0"/>
                <a:ea typeface="Calibri" panose="020F0502020204030204" pitchFamily="34" charset="0"/>
                <a:cs typeface="Times New Roman" panose="02020603050405020304" pitchFamily="18" charset="0"/>
              </a:rPr>
              <a:t>Associate could take up another skill / assessment to make the RDP complete.</a:t>
            </a:r>
            <a:endParaRPr lang="en-US" sz="1200"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chemeClr val="tx2"/>
                </a:solidFill>
                <a:latin typeface="Calibri" panose="020F0502020204030204" pitchFamily="34" charset="0"/>
                <a:ea typeface="Calibri" panose="020F0502020204030204" pitchFamily="34" charset="0"/>
                <a:cs typeface="Times New Roman" panose="02020603050405020304" pitchFamily="18" charset="0"/>
              </a:rPr>
              <a:t> </a:t>
            </a:r>
          </a:p>
          <a:p>
            <a:r>
              <a:rPr lang="en-US" sz="1200" b="1" dirty="0">
                <a:solidFill>
                  <a:schemeClr val="tx2"/>
                </a:solidFill>
                <a:latin typeface="Calibri" panose="020F0502020204030204" pitchFamily="34" charset="0"/>
                <a:ea typeface="Calibri" panose="020F0502020204030204" pitchFamily="34" charset="0"/>
                <a:cs typeface="Times New Roman" panose="02020603050405020304" pitchFamily="18" charset="0"/>
              </a:rPr>
              <a:t>Why this change</a:t>
            </a:r>
            <a:r>
              <a:rPr lang="en-US" sz="1200" dirty="0">
                <a:solidFill>
                  <a:schemeClr val="tx2"/>
                </a:solidFill>
                <a:latin typeface="Calibri" panose="020F0502020204030204" pitchFamily="34" charset="0"/>
                <a:ea typeface="Calibri" panose="020F0502020204030204" pitchFamily="34" charset="0"/>
                <a:cs typeface="Times New Roman" panose="02020603050405020304" pitchFamily="18" charset="0"/>
              </a:rPr>
              <a:t>?</a:t>
            </a:r>
          </a:p>
          <a:p>
            <a:r>
              <a:rPr lang="en-US" sz="1200" dirty="0">
                <a:solidFill>
                  <a:schemeClr val="tx2"/>
                </a:solidFill>
                <a:latin typeface="Calibri" panose="020F0502020204030204" pitchFamily="34" charset="0"/>
                <a:ea typeface="Calibri" panose="020F0502020204030204" pitchFamily="34" charset="0"/>
                <a:cs typeface="Times New Roman" panose="02020603050405020304" pitchFamily="18" charset="0"/>
              </a:rPr>
              <a:t>Associate is accountable to complete the learning and assessment. Associates will have to get prepared adequately to complete the assessment and move forward.</a:t>
            </a:r>
          </a:p>
          <a:p>
            <a:r>
              <a:rPr lang="en-US" sz="1200" dirty="0">
                <a:solidFill>
                  <a:schemeClr val="tx2"/>
                </a:solidFill>
                <a:latin typeface="Calibri" panose="020F0502020204030204" pitchFamily="34" charset="0"/>
                <a:ea typeface="Calibri" panose="020F0502020204030204" pitchFamily="34" charset="0"/>
                <a:cs typeface="Times New Roman" panose="02020603050405020304" pitchFamily="18" charset="0"/>
              </a:rPr>
              <a:t> </a:t>
            </a:r>
          </a:p>
          <a:p>
            <a:r>
              <a:rPr lang="en-US" sz="1200" b="1" dirty="0">
                <a:solidFill>
                  <a:schemeClr val="tx2"/>
                </a:solidFill>
                <a:latin typeface="Calibri" panose="020F0502020204030204" pitchFamily="34" charset="0"/>
                <a:ea typeface="Calibri" panose="020F0502020204030204" pitchFamily="34" charset="0"/>
                <a:cs typeface="Times New Roman" panose="02020603050405020304" pitchFamily="18" charset="0"/>
              </a:rPr>
              <a:t>Not applicable for :</a:t>
            </a:r>
            <a:r>
              <a:rPr lang="en-US" sz="1200" dirty="0">
                <a:solidFill>
                  <a:schemeClr val="tx2"/>
                </a:solidFill>
                <a:latin typeface="Calibri" panose="020F0502020204030204" pitchFamily="34" charset="0"/>
                <a:ea typeface="Calibri" panose="020F0502020204030204" pitchFamily="34" charset="0"/>
                <a:cs typeface="Times New Roman" panose="02020603050405020304" pitchFamily="18" charset="0"/>
              </a:rPr>
              <a:t> External Certifications, Brain bench assessments, GTP assessments, L2 assessments and Mock assessments have been excluded from this change  of max 3 attempts and gap between attempts.</a:t>
            </a:r>
            <a:endParaRPr lang="en-US" sz="12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84144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6914" y="109075"/>
            <a:ext cx="9180000" cy="553009"/>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grpSp>
        <p:nvGrpSpPr>
          <p:cNvPr id="62" name="Group 61"/>
          <p:cNvGrpSpPr/>
          <p:nvPr/>
        </p:nvGrpSpPr>
        <p:grpSpPr>
          <a:xfrm>
            <a:off x="8692809" y="109075"/>
            <a:ext cx="482013" cy="553009"/>
            <a:chOff x="8692809" y="284176"/>
            <a:chExt cx="482013" cy="449357"/>
          </a:xfrm>
        </p:grpSpPr>
        <p:sp>
          <p:nvSpPr>
            <p:cNvPr id="63" name="Rectangle 62"/>
            <p:cNvSpPr/>
            <p:nvPr/>
          </p:nvSpPr>
          <p:spPr>
            <a:xfrm>
              <a:off x="8787812" y="284176"/>
              <a:ext cx="387010" cy="447783"/>
            </a:xfrm>
            <a:prstGeom prst="rect">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9" name="Rectangle 68"/>
            <p:cNvSpPr/>
            <p:nvPr/>
          </p:nvSpPr>
          <p:spPr>
            <a:xfrm flipH="1">
              <a:off x="8692809" y="285750"/>
              <a:ext cx="45719" cy="447783"/>
            </a:xfrm>
            <a:prstGeom prst="rect">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sp>
        <p:nvSpPr>
          <p:cNvPr id="70" name="Title 8"/>
          <p:cNvSpPr>
            <a:spLocks noGrp="1"/>
          </p:cNvSpPr>
          <p:nvPr>
            <p:ph type="title"/>
          </p:nvPr>
        </p:nvSpPr>
        <p:spPr>
          <a:xfrm>
            <a:off x="183447" y="153984"/>
            <a:ext cx="7937696" cy="455444"/>
          </a:xfrm>
        </p:spPr>
        <p:txBody>
          <a:bodyPr>
            <a:noAutofit/>
          </a:bodyPr>
          <a:lstStyle/>
          <a:p>
            <a:r>
              <a:rPr lang="en-US" sz="2400" dirty="0" smtClean="0">
                <a:gradFill flip="none" rotWithShape="1">
                  <a:gsLst>
                    <a:gs pos="0">
                      <a:srgbClr val="00ADE8"/>
                    </a:gs>
                    <a:gs pos="100000">
                      <a:srgbClr val="34B44B"/>
                    </a:gs>
                  </a:gsLst>
                  <a:lin ang="0" scaled="1"/>
                  <a:tileRect/>
                </a:gradFill>
                <a:ea typeface="Segoe UI" panose="020B0502040204020203" pitchFamily="34" charset="0"/>
                <a:cs typeface="Calibri" panose="020F0502020204030204" pitchFamily="34" charset="0"/>
              </a:rPr>
              <a:t> What's changing for you?</a:t>
            </a:r>
            <a:endParaRPr lang="en-US" sz="2400" dirty="0">
              <a:gradFill flip="none" rotWithShape="1">
                <a:gsLst>
                  <a:gs pos="0">
                    <a:srgbClr val="00ADE8"/>
                  </a:gs>
                  <a:gs pos="100000">
                    <a:srgbClr val="34B44B"/>
                  </a:gs>
                </a:gsLst>
                <a:lin ang="0" scaled="1"/>
                <a:tileRect/>
              </a:gradFill>
              <a:ea typeface="Segoe UI" panose="020B0502040204020203" pitchFamily="34" charset="0"/>
              <a:cs typeface="Calibri" panose="020F0502020204030204" pitchFamily="34" charset="0"/>
            </a:endParaRPr>
          </a:p>
        </p:txBody>
      </p:sp>
      <p:grpSp>
        <p:nvGrpSpPr>
          <p:cNvPr id="2" name="Group 1"/>
          <p:cNvGrpSpPr/>
          <p:nvPr/>
        </p:nvGrpSpPr>
        <p:grpSpPr>
          <a:xfrm>
            <a:off x="351670" y="1410663"/>
            <a:ext cx="7629189" cy="592419"/>
            <a:chOff x="240529" y="997708"/>
            <a:chExt cx="7629189" cy="592419"/>
          </a:xfrm>
        </p:grpSpPr>
        <p:sp>
          <p:nvSpPr>
            <p:cNvPr id="59" name="TextBox 58"/>
            <p:cNvSpPr txBox="1"/>
            <p:nvPr/>
          </p:nvSpPr>
          <p:spPr>
            <a:xfrm>
              <a:off x="758759" y="1005352"/>
              <a:ext cx="7110959" cy="584775"/>
            </a:xfrm>
            <a:prstGeom prst="rect">
              <a:avLst/>
            </a:prstGeom>
            <a:noFill/>
          </p:spPr>
          <p:txBody>
            <a:bodyPr wrap="square" rtlCol="0">
              <a:spAutoFit/>
            </a:bodyPr>
            <a:lstStyle/>
            <a:p>
              <a:pPr lvl="0"/>
              <a:r>
                <a:rPr lang="en-US" sz="1600" dirty="0">
                  <a:solidFill>
                    <a:schemeClr val="tx2"/>
                  </a:solidFill>
                </a:rPr>
                <a:t>Role Exit Criteria to be renamed as Role Development Plan with a new User Interface in Cognizant LEARN</a:t>
              </a:r>
              <a:endParaRPr lang="en-US" sz="1100" dirty="0">
                <a:solidFill>
                  <a:schemeClr val="tx2"/>
                </a:solidFill>
                <a:latin typeface="Calibri" panose="020F0502020204030204" pitchFamily="34" charset="0"/>
                <a:ea typeface="Calibri" panose="020F0502020204030204" pitchFamily="34" charset="0"/>
              </a:endParaRPr>
            </a:p>
          </p:txBody>
        </p:sp>
        <p:sp>
          <p:nvSpPr>
            <p:cNvPr id="41" name="Oval 40"/>
            <p:cNvSpPr/>
            <p:nvPr/>
          </p:nvSpPr>
          <p:spPr>
            <a:xfrm>
              <a:off x="240529" y="997708"/>
              <a:ext cx="405745" cy="375221"/>
            </a:xfrm>
            <a:prstGeom prst="ellipse">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smtClean="0">
                  <a:solidFill>
                    <a:schemeClr val="bg1"/>
                  </a:solidFill>
                </a:rPr>
                <a:t>1</a:t>
              </a:r>
              <a:endParaRPr lang="en-US" sz="1350" dirty="0">
                <a:solidFill>
                  <a:schemeClr val="bg1"/>
                </a:solidFill>
              </a:endParaRPr>
            </a:p>
          </p:txBody>
        </p:sp>
      </p:grpSp>
      <p:grpSp>
        <p:nvGrpSpPr>
          <p:cNvPr id="5" name="Group 4"/>
          <p:cNvGrpSpPr/>
          <p:nvPr/>
        </p:nvGrpSpPr>
        <p:grpSpPr>
          <a:xfrm>
            <a:off x="351670" y="2258497"/>
            <a:ext cx="7255563" cy="403888"/>
            <a:chOff x="240529" y="1629328"/>
            <a:chExt cx="7255563" cy="403888"/>
          </a:xfrm>
        </p:grpSpPr>
        <p:sp>
          <p:nvSpPr>
            <p:cNvPr id="52" name="TextBox 51"/>
            <p:cNvSpPr txBox="1"/>
            <p:nvPr/>
          </p:nvSpPr>
          <p:spPr>
            <a:xfrm>
              <a:off x="758759" y="1629328"/>
              <a:ext cx="6737333" cy="338554"/>
            </a:xfrm>
            <a:prstGeom prst="rect">
              <a:avLst/>
            </a:prstGeom>
            <a:noFill/>
          </p:spPr>
          <p:txBody>
            <a:bodyPr wrap="square" rtlCol="0">
              <a:spAutoFit/>
            </a:bodyPr>
            <a:lstStyle/>
            <a:p>
              <a:pPr marR="0" lvl="0">
                <a:spcBef>
                  <a:spcPts val="0"/>
                </a:spcBef>
                <a:spcAft>
                  <a:spcPts val="0"/>
                </a:spcAft>
              </a:pPr>
              <a:r>
                <a:rPr lang="en-US" sz="1600" dirty="0">
                  <a:solidFill>
                    <a:schemeClr val="tx2"/>
                  </a:solidFill>
                </a:rPr>
                <a:t>Complete skill profiling in </a:t>
              </a:r>
              <a:r>
                <a:rPr lang="en-US" sz="1600" dirty="0" smtClean="0">
                  <a:solidFill>
                    <a:schemeClr val="tx2"/>
                  </a:solidFill>
                </a:rPr>
                <a:t>My Career </a:t>
              </a:r>
              <a:r>
                <a:rPr lang="en-US" sz="1600" dirty="0">
                  <a:solidFill>
                    <a:schemeClr val="tx2"/>
                  </a:solidFill>
                </a:rPr>
                <a:t>App to view RDP</a:t>
              </a:r>
              <a:endParaRPr lang="en-US" sz="1100" dirty="0">
                <a:solidFill>
                  <a:schemeClr val="tx2"/>
                </a:solidFill>
                <a:latin typeface="Calibri" panose="020F0502020204030204" pitchFamily="34" charset="0"/>
                <a:ea typeface="Calibri" panose="020F0502020204030204" pitchFamily="34" charset="0"/>
              </a:endParaRPr>
            </a:p>
          </p:txBody>
        </p:sp>
        <p:sp>
          <p:nvSpPr>
            <p:cNvPr id="43" name="Oval 42"/>
            <p:cNvSpPr/>
            <p:nvPr/>
          </p:nvSpPr>
          <p:spPr>
            <a:xfrm>
              <a:off x="240529" y="1657995"/>
              <a:ext cx="405745" cy="375221"/>
            </a:xfrm>
            <a:prstGeom prst="ellipse">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smtClean="0">
                  <a:solidFill>
                    <a:schemeClr val="bg1"/>
                  </a:solidFill>
                </a:rPr>
                <a:t>2</a:t>
              </a:r>
              <a:endParaRPr lang="en-US" sz="1350" dirty="0">
                <a:solidFill>
                  <a:schemeClr val="bg1"/>
                </a:solidFill>
              </a:endParaRPr>
            </a:p>
          </p:txBody>
        </p:sp>
      </p:grpSp>
      <p:sp>
        <p:nvSpPr>
          <p:cNvPr id="3" name="Rectangle 2"/>
          <p:cNvSpPr/>
          <p:nvPr/>
        </p:nvSpPr>
        <p:spPr>
          <a:xfrm>
            <a:off x="183447" y="869532"/>
            <a:ext cx="2710999" cy="369332"/>
          </a:xfrm>
          <a:prstGeom prst="rect">
            <a:avLst/>
          </a:prstGeom>
        </p:spPr>
        <p:txBody>
          <a:bodyPr wrap="none">
            <a:spAutoFit/>
          </a:bodyPr>
          <a:lstStyle/>
          <a:p>
            <a:r>
              <a:rPr lang="en-US" dirty="0" smtClean="0">
                <a:solidFill>
                  <a:schemeClr val="tx2"/>
                </a:solidFill>
                <a:cs typeface="Calibri" panose="020F0502020204030204" pitchFamily="34" charset="0"/>
              </a:rPr>
              <a:t>CDO Specific Changes*</a:t>
            </a:r>
            <a:endParaRPr lang="en-US" dirty="0">
              <a:solidFill>
                <a:schemeClr val="tx2"/>
              </a:solidFill>
            </a:endParaRPr>
          </a:p>
        </p:txBody>
      </p:sp>
      <p:sp>
        <p:nvSpPr>
          <p:cNvPr id="4" name="TextBox 3"/>
          <p:cNvSpPr txBox="1"/>
          <p:nvPr/>
        </p:nvSpPr>
        <p:spPr>
          <a:xfrm>
            <a:off x="351670" y="3324424"/>
            <a:ext cx="7754307" cy="338554"/>
          </a:xfrm>
          <a:prstGeom prst="rect">
            <a:avLst/>
          </a:prstGeom>
          <a:noFill/>
        </p:spPr>
        <p:txBody>
          <a:bodyPr wrap="square" rtlCol="0">
            <a:spAutoFit/>
          </a:bodyPr>
          <a:lstStyle/>
          <a:p>
            <a:r>
              <a:rPr lang="en-US" sz="1600" i="1" dirty="0" smtClean="0">
                <a:solidFill>
                  <a:schemeClr val="tx2"/>
                </a:solidFill>
              </a:rPr>
              <a:t>*Along with all other changes</a:t>
            </a:r>
            <a:endParaRPr lang="en-US" sz="1600" i="1" dirty="0">
              <a:solidFill>
                <a:schemeClr val="tx2"/>
              </a:solidFill>
            </a:endParaRPr>
          </a:p>
        </p:txBody>
      </p:sp>
    </p:spTree>
    <p:extLst>
      <p:ext uri="{BB962C8B-B14F-4D97-AF65-F5344CB8AC3E}">
        <p14:creationId xmlns:p14="http://schemas.microsoft.com/office/powerpoint/2010/main" val="1122982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6914" y="109075"/>
            <a:ext cx="9180000" cy="553009"/>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grpSp>
        <p:nvGrpSpPr>
          <p:cNvPr id="62" name="Group 61"/>
          <p:cNvGrpSpPr/>
          <p:nvPr/>
        </p:nvGrpSpPr>
        <p:grpSpPr>
          <a:xfrm>
            <a:off x="8692809" y="109075"/>
            <a:ext cx="482013" cy="553009"/>
            <a:chOff x="8692809" y="284176"/>
            <a:chExt cx="482013" cy="449357"/>
          </a:xfrm>
        </p:grpSpPr>
        <p:sp>
          <p:nvSpPr>
            <p:cNvPr id="63" name="Rectangle 62"/>
            <p:cNvSpPr/>
            <p:nvPr/>
          </p:nvSpPr>
          <p:spPr>
            <a:xfrm>
              <a:off x="8787812" y="284176"/>
              <a:ext cx="387010" cy="447783"/>
            </a:xfrm>
            <a:prstGeom prst="rect">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9" name="Rectangle 68"/>
            <p:cNvSpPr/>
            <p:nvPr/>
          </p:nvSpPr>
          <p:spPr>
            <a:xfrm flipH="1">
              <a:off x="8692809" y="285750"/>
              <a:ext cx="45719" cy="447783"/>
            </a:xfrm>
            <a:prstGeom prst="rect">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sp>
        <p:nvSpPr>
          <p:cNvPr id="70" name="Title 8"/>
          <p:cNvSpPr>
            <a:spLocks noGrp="1"/>
          </p:cNvSpPr>
          <p:nvPr>
            <p:ph type="title"/>
          </p:nvPr>
        </p:nvSpPr>
        <p:spPr>
          <a:xfrm>
            <a:off x="183447" y="153984"/>
            <a:ext cx="7937696" cy="455444"/>
          </a:xfrm>
        </p:spPr>
        <p:txBody>
          <a:bodyPr>
            <a:noAutofit/>
          </a:bodyPr>
          <a:lstStyle/>
          <a:p>
            <a:r>
              <a:rPr lang="en-US" sz="2400" dirty="0" smtClean="0">
                <a:gradFill flip="none" rotWithShape="1">
                  <a:gsLst>
                    <a:gs pos="0">
                      <a:srgbClr val="00ADE8"/>
                    </a:gs>
                    <a:gs pos="100000">
                      <a:srgbClr val="34B44B"/>
                    </a:gs>
                  </a:gsLst>
                  <a:lin ang="0" scaled="1"/>
                  <a:tileRect/>
                </a:gradFill>
                <a:ea typeface="Segoe UI" panose="020B0502040204020203" pitchFamily="34" charset="0"/>
                <a:cs typeface="Calibri" panose="020F0502020204030204" pitchFamily="34" charset="0"/>
              </a:rPr>
              <a:t> What's changing for you?</a:t>
            </a:r>
            <a:endParaRPr lang="en-US" sz="2400" dirty="0">
              <a:gradFill flip="none" rotWithShape="1">
                <a:gsLst>
                  <a:gs pos="0">
                    <a:srgbClr val="00ADE8"/>
                  </a:gs>
                  <a:gs pos="100000">
                    <a:srgbClr val="34B44B"/>
                  </a:gs>
                </a:gsLst>
                <a:lin ang="0" scaled="1"/>
                <a:tileRect/>
              </a:gradFill>
              <a:ea typeface="Segoe UI" panose="020B0502040204020203" pitchFamily="34" charset="0"/>
              <a:cs typeface="Calibri" panose="020F0502020204030204" pitchFamily="34" charset="0"/>
            </a:endParaRPr>
          </a:p>
        </p:txBody>
      </p:sp>
      <p:sp>
        <p:nvSpPr>
          <p:cNvPr id="59" name="TextBox 58"/>
          <p:cNvSpPr txBox="1"/>
          <p:nvPr/>
        </p:nvSpPr>
        <p:spPr>
          <a:xfrm>
            <a:off x="366837" y="1442014"/>
            <a:ext cx="8195272" cy="584775"/>
          </a:xfrm>
          <a:prstGeom prst="rect">
            <a:avLst/>
          </a:prstGeom>
          <a:noFill/>
        </p:spPr>
        <p:txBody>
          <a:bodyPr wrap="square" rtlCol="0">
            <a:spAutoFit/>
          </a:bodyPr>
          <a:lstStyle/>
          <a:p>
            <a:pPr marL="285750" lvl="0" indent="-285750">
              <a:buFont typeface="Wingdings" panose="05000000000000000000" pitchFamily="2" charset="2"/>
              <a:buChar char="Ø"/>
            </a:pPr>
            <a:r>
              <a:rPr lang="en-US" sz="1600" dirty="0" smtClean="0">
                <a:solidFill>
                  <a:schemeClr val="tx2"/>
                </a:solidFill>
              </a:rPr>
              <a:t>Learners </a:t>
            </a:r>
            <a:r>
              <a:rPr lang="en-US" sz="1600" dirty="0">
                <a:solidFill>
                  <a:schemeClr val="tx2"/>
                </a:solidFill>
              </a:rPr>
              <a:t>can register and select slot for Skill </a:t>
            </a:r>
            <a:r>
              <a:rPr lang="en-US" sz="1600" dirty="0" smtClean="0">
                <a:solidFill>
                  <a:schemeClr val="tx2"/>
                </a:solidFill>
              </a:rPr>
              <a:t>Based </a:t>
            </a:r>
            <a:r>
              <a:rPr lang="en-US" sz="1600" dirty="0">
                <a:solidFill>
                  <a:schemeClr val="tx2"/>
                </a:solidFill>
              </a:rPr>
              <a:t>A</a:t>
            </a:r>
            <a:r>
              <a:rPr lang="en-US" sz="1600" dirty="0" smtClean="0">
                <a:solidFill>
                  <a:schemeClr val="tx2"/>
                </a:solidFill>
              </a:rPr>
              <a:t>ssessments </a:t>
            </a:r>
            <a:r>
              <a:rPr lang="en-US" sz="1600" dirty="0">
                <a:solidFill>
                  <a:schemeClr val="tx2"/>
                </a:solidFill>
              </a:rPr>
              <a:t>on Cognizant LEARN. No manual e-survey to capture </a:t>
            </a:r>
            <a:r>
              <a:rPr lang="en-US" sz="1600" dirty="0" smtClean="0">
                <a:solidFill>
                  <a:schemeClr val="tx2"/>
                </a:solidFill>
              </a:rPr>
              <a:t>nominations.</a:t>
            </a:r>
            <a:endParaRPr lang="en-US" sz="1600" dirty="0">
              <a:solidFill>
                <a:schemeClr val="tx2"/>
              </a:solidFill>
            </a:endParaRPr>
          </a:p>
        </p:txBody>
      </p:sp>
      <p:sp>
        <p:nvSpPr>
          <p:cNvPr id="3" name="Rectangle 2"/>
          <p:cNvSpPr/>
          <p:nvPr/>
        </p:nvSpPr>
        <p:spPr>
          <a:xfrm>
            <a:off x="183447" y="869532"/>
            <a:ext cx="2172454" cy="369332"/>
          </a:xfrm>
          <a:prstGeom prst="rect">
            <a:avLst/>
          </a:prstGeom>
        </p:spPr>
        <p:txBody>
          <a:bodyPr wrap="none">
            <a:spAutoFit/>
          </a:bodyPr>
          <a:lstStyle/>
          <a:p>
            <a:r>
              <a:rPr lang="en-US" dirty="0" smtClean="0">
                <a:solidFill>
                  <a:schemeClr val="tx2"/>
                </a:solidFill>
                <a:cs typeface="Calibri" panose="020F0502020204030204" pitchFamily="34" charset="0"/>
              </a:rPr>
              <a:t>Onsite Associates*</a:t>
            </a:r>
            <a:endParaRPr lang="en-US" dirty="0">
              <a:solidFill>
                <a:schemeClr val="tx2"/>
              </a:solidFill>
            </a:endParaRPr>
          </a:p>
        </p:txBody>
      </p:sp>
      <p:sp>
        <p:nvSpPr>
          <p:cNvPr id="4" name="TextBox 3"/>
          <p:cNvSpPr txBox="1"/>
          <p:nvPr/>
        </p:nvSpPr>
        <p:spPr>
          <a:xfrm>
            <a:off x="366837" y="2978536"/>
            <a:ext cx="7754307" cy="338554"/>
          </a:xfrm>
          <a:prstGeom prst="rect">
            <a:avLst/>
          </a:prstGeom>
          <a:noFill/>
        </p:spPr>
        <p:txBody>
          <a:bodyPr wrap="square" rtlCol="0">
            <a:spAutoFit/>
          </a:bodyPr>
          <a:lstStyle/>
          <a:p>
            <a:r>
              <a:rPr lang="en-US" sz="1600" i="1" dirty="0">
                <a:solidFill>
                  <a:schemeClr val="tx2"/>
                </a:solidFill>
              </a:rPr>
              <a:t>*Along with all other </a:t>
            </a:r>
            <a:r>
              <a:rPr lang="en-US" sz="1400" i="1" dirty="0">
                <a:solidFill>
                  <a:schemeClr val="tx2"/>
                </a:solidFill>
              </a:rPr>
              <a:t>changes</a:t>
            </a:r>
            <a:endParaRPr lang="en-US" sz="1600" i="1" dirty="0">
              <a:solidFill>
                <a:schemeClr val="tx2"/>
              </a:solidFill>
            </a:endParaRPr>
          </a:p>
        </p:txBody>
      </p:sp>
    </p:spTree>
    <p:extLst>
      <p:ext uri="{BB962C8B-B14F-4D97-AF65-F5344CB8AC3E}">
        <p14:creationId xmlns:p14="http://schemas.microsoft.com/office/powerpoint/2010/main" val="1455036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ognizant_16x9">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5D4DCE1791FF48862C5133A43ED352" ma:contentTypeVersion="0" ma:contentTypeDescription="Create a new document." ma:contentTypeScope="" ma:versionID="a91cdae69e30eee6b6a8245d1127c74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CF6B65-8D9D-4F99-BE70-29B934BD82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4387656-29F0-4C85-9DFB-959779017A98}">
  <ds:schemaRefs>
    <ds:schemaRef ds:uri="http://schemas.microsoft.com/sharepoint/v3/contenttype/forms"/>
  </ds:schemaRefs>
</ds:datastoreItem>
</file>

<file path=customXml/itemProps3.xml><?xml version="1.0" encoding="utf-8"?>
<ds:datastoreItem xmlns:ds="http://schemas.openxmlformats.org/officeDocument/2006/customXml" ds:itemID="{A3633DBD-1B50-48A2-8F5F-CA396A67A6BC}">
  <ds:schemaRefs>
    <ds:schemaRef ds:uri="http://www.w3.org/XML/1998/namespace"/>
    <ds:schemaRef ds:uri="http://purl.org/dc/dcmitype/"/>
    <ds:schemaRef ds:uri="http://schemas.microsoft.com/office/2006/metadata/properties"/>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emplate>COGNIZANT_Corp_16x9_2016</Template>
  <TotalTime>17658</TotalTime>
  <Words>1122</Words>
  <Application>Microsoft Office PowerPoint</Application>
  <PresentationFormat>On-screen Show (16:9)</PresentationFormat>
  <Paragraphs>166</Paragraphs>
  <Slides>15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Segoe UI</vt:lpstr>
      <vt:lpstr>Symbol</vt:lpstr>
      <vt:lpstr>Tahoma</vt:lpstr>
      <vt:lpstr>Times New Roman</vt:lpstr>
      <vt:lpstr>Wingdings</vt:lpstr>
      <vt:lpstr>Cognizant_16x9</vt:lpstr>
      <vt:lpstr>PowerPoint Presentation</vt:lpstr>
      <vt:lpstr>PowerPoint Presentation</vt:lpstr>
      <vt:lpstr>PowerPoint Presentation</vt:lpstr>
      <vt:lpstr>Here’s what Cognizant LEARN has to offer</vt:lpstr>
      <vt:lpstr>What's changing for you?</vt:lpstr>
      <vt:lpstr>What's changing for you?  </vt:lpstr>
      <vt:lpstr>Maximum – 3 attempts for an assessment </vt:lpstr>
      <vt:lpstr> What's changing for you?</vt:lpstr>
      <vt:lpstr> What's changing for you?</vt:lpstr>
      <vt:lpstr>What more…</vt:lpstr>
      <vt:lpstr>What more…</vt:lpstr>
      <vt:lpstr>Important dates to note</vt:lpstr>
      <vt:lpstr>Personalized Communication</vt:lpstr>
      <vt:lpstr>PowerPoint Presentation</vt:lpstr>
      <vt:lpstr>PowerPoint Presentation</vt:lpstr>
    </vt:vector>
  </TitlesOfParts>
  <Company>Cognizant Technology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Varatharajan, Rajesh Kumar (Cognizant)</dc:creator>
  <cp:lastModifiedBy>Cognizant Technology Solutions</cp:lastModifiedBy>
  <cp:revision>970</cp:revision>
  <dcterms:created xsi:type="dcterms:W3CDTF">2016-03-03T05:01:12Z</dcterms:created>
  <dcterms:modified xsi:type="dcterms:W3CDTF">2018-01-09T19:25:04Z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0x010100D65D4DCE1791FF48862C5133A43ED352</vt:lpwstr>
  </property>
</Properties>
</file>