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8" r:id="rId7"/>
    <p:sldId id="260" r:id="rId8"/>
    <p:sldId id="261" r:id="rId9"/>
    <p:sldId id="262" r:id="rId10"/>
    <p:sldId id="263" r:id="rId11"/>
    <p:sldId id="264" r:id="rId12"/>
    <p:sldId id="265" r:id="rId13"/>
    <p:sldId id="267"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dirty="0">
                <a:sym typeface="+mn-ea"/>
              </a:rPr>
              <a:t>Fraudulent Claim Detection</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idx="1"/>
          </p:nvPr>
        </p:nvSpPr>
        <p:spPr/>
        <p:txBody>
          <a:bodyPr/>
          <a:p>
            <a:pPr algn="l">
              <a:spcBef>
                <a:spcPts val="1200"/>
              </a:spcBef>
              <a:spcAft>
                <a:spcPts val="1200"/>
              </a:spcAft>
              <a:buFont typeface="+mj-lt"/>
              <a:buAutoNum type="arabicPeriod"/>
            </a:pPr>
            <a:r>
              <a:rPr lang="en-US" sz="2000" b="1" dirty="0">
                <a:solidFill>
                  <a:srgbClr val="1F2328"/>
                </a:solidFill>
                <a:effectLst/>
                <a:cs typeface="+mn-lt"/>
                <a:sym typeface="+mn-ea"/>
              </a:rPr>
              <a:t>Fraud Detection &amp; Risk Indicators:</a:t>
            </a:r>
            <a:endParaRPr lang="en-US" sz="2000" b="0" i="0" dirty="0">
              <a:solidFill>
                <a:srgbClr val="1F2328"/>
              </a:solidFill>
              <a:effectLst/>
              <a:cs typeface="+mn-lt"/>
            </a:endParaRPr>
          </a:p>
          <a:p>
            <a:pPr marL="742950" lvl="1" indent="-285750" algn="l">
              <a:spcAft>
                <a:spcPts val="1200"/>
              </a:spcAft>
              <a:buFont typeface="+mj-lt"/>
              <a:buAutoNum type="arabicPeriod"/>
            </a:pPr>
            <a:r>
              <a:rPr lang="en-US" sz="2000" dirty="0">
                <a:solidFill>
                  <a:srgbClr val="1F2328"/>
                </a:solidFill>
                <a:effectLst/>
                <a:cs typeface="+mn-lt"/>
                <a:sym typeface="+mn-ea"/>
              </a:rPr>
              <a:t>Policyholders with </a:t>
            </a:r>
            <a:r>
              <a:rPr lang="en-US" sz="2000" b="1" dirty="0">
                <a:solidFill>
                  <a:srgbClr val="1F2328"/>
                </a:solidFill>
                <a:effectLst/>
                <a:cs typeface="+mn-lt"/>
                <a:sym typeface="+mn-ea"/>
              </a:rPr>
              <a:t>multiple open claims</a:t>
            </a:r>
            <a:r>
              <a:rPr lang="en-US" sz="2000" dirty="0">
                <a:solidFill>
                  <a:srgbClr val="1F2328"/>
                </a:solidFill>
                <a:effectLst/>
                <a:cs typeface="+mn-lt"/>
                <a:sym typeface="+mn-ea"/>
              </a:rPr>
              <a:t> and </a:t>
            </a:r>
            <a:r>
              <a:rPr lang="en-US" sz="2000" b="1" dirty="0">
                <a:solidFill>
                  <a:srgbClr val="1F2328"/>
                </a:solidFill>
                <a:effectLst/>
                <a:cs typeface="+mn-lt"/>
                <a:sym typeface="+mn-ea"/>
              </a:rPr>
              <a:t>high deductible policies</a:t>
            </a:r>
            <a:r>
              <a:rPr lang="en-US" sz="2000" dirty="0">
                <a:solidFill>
                  <a:srgbClr val="1F2328"/>
                </a:solidFill>
                <a:effectLst/>
                <a:cs typeface="+mn-lt"/>
                <a:sym typeface="+mn-ea"/>
              </a:rPr>
              <a:t> could indicate potential fraud risk.</a:t>
            </a:r>
            <a:endParaRPr lang="en-US" sz="2000" b="0" i="0" dirty="0">
              <a:solidFill>
                <a:srgbClr val="1F2328"/>
              </a:solidFill>
              <a:effectLst/>
              <a:cs typeface="+mn-lt"/>
            </a:endParaRPr>
          </a:p>
          <a:p>
            <a:pPr marL="742950" lvl="1" indent="-285750" algn="l">
              <a:spcAft>
                <a:spcPts val="1200"/>
              </a:spcAft>
              <a:buFont typeface="+mj-lt"/>
              <a:buAutoNum type="arabicPeriod"/>
            </a:pPr>
            <a:r>
              <a:rPr lang="en-US" sz="2000" dirty="0">
                <a:solidFill>
                  <a:srgbClr val="1F2328"/>
                </a:solidFill>
                <a:effectLst/>
                <a:cs typeface="+mn-lt"/>
                <a:sym typeface="+mn-ea"/>
              </a:rPr>
              <a:t>Claims involving </a:t>
            </a:r>
            <a:r>
              <a:rPr lang="en-US" sz="2000" b="1" dirty="0">
                <a:solidFill>
                  <a:srgbClr val="1F2328"/>
                </a:solidFill>
                <a:effectLst/>
                <a:cs typeface="+mn-lt"/>
                <a:sym typeface="+mn-ea"/>
              </a:rPr>
              <a:t>higher than usual vehicle repairs, property damage, or injury compensation</a:t>
            </a:r>
            <a:r>
              <a:rPr lang="en-US" sz="2000" dirty="0">
                <a:solidFill>
                  <a:srgbClr val="1F2328"/>
                </a:solidFill>
                <a:effectLst/>
                <a:cs typeface="+mn-lt"/>
                <a:sym typeface="+mn-ea"/>
              </a:rPr>
              <a:t> often contain outliers and should be further investigated.</a:t>
            </a:r>
            <a:endParaRPr lang="en-US" sz="2000" b="0" i="0" dirty="0">
              <a:solidFill>
                <a:srgbClr val="1F2328"/>
              </a:solidFill>
              <a:effectLst/>
              <a:cs typeface="+mn-lt"/>
            </a:endParaRPr>
          </a:p>
          <a:p>
            <a:pPr algn="l">
              <a:spcBef>
                <a:spcPts val="1200"/>
              </a:spcBef>
              <a:spcAft>
                <a:spcPts val="1200"/>
              </a:spcAft>
              <a:buFont typeface="+mj-lt"/>
              <a:buAutoNum type="arabicPeriod"/>
            </a:pPr>
            <a:r>
              <a:rPr lang="en-US" sz="2000" b="1" dirty="0">
                <a:solidFill>
                  <a:srgbClr val="1F2328"/>
                </a:solidFill>
                <a:effectLst/>
                <a:cs typeface="+mn-lt"/>
                <a:sym typeface="+mn-ea"/>
              </a:rPr>
              <a:t>Common Customer Characteristics:</a:t>
            </a:r>
            <a:endParaRPr lang="en-US" sz="2000" b="0" i="0" dirty="0">
              <a:solidFill>
                <a:srgbClr val="1F2328"/>
              </a:solidFill>
              <a:effectLst/>
              <a:cs typeface="+mn-lt"/>
            </a:endParaRPr>
          </a:p>
          <a:p>
            <a:pPr marL="742950" lvl="1" indent="-285750" algn="l">
              <a:spcAft>
                <a:spcPts val="1200"/>
              </a:spcAft>
              <a:buFont typeface="+mj-lt"/>
              <a:buAutoNum type="arabicPeriod"/>
            </a:pPr>
            <a:r>
              <a:rPr lang="en-US" sz="2000" dirty="0">
                <a:solidFill>
                  <a:srgbClr val="1F2328"/>
                </a:solidFill>
                <a:effectLst/>
                <a:cs typeface="+mn-lt"/>
                <a:sym typeface="+mn-ea"/>
              </a:rPr>
              <a:t>Most customers are around </a:t>
            </a:r>
            <a:r>
              <a:rPr lang="en-US" sz="2000" b="1" dirty="0">
                <a:solidFill>
                  <a:srgbClr val="1F2328"/>
                </a:solidFill>
                <a:effectLst/>
                <a:cs typeface="+mn-lt"/>
                <a:sym typeface="+mn-ea"/>
              </a:rPr>
              <a:t>40 years old</a:t>
            </a:r>
            <a:r>
              <a:rPr lang="en-US" sz="2000" dirty="0">
                <a:solidFill>
                  <a:srgbClr val="1F2328"/>
                </a:solidFill>
                <a:effectLst/>
                <a:cs typeface="+mn-lt"/>
                <a:sym typeface="+mn-ea"/>
              </a:rPr>
              <a:t>, hold policies for </a:t>
            </a:r>
            <a:r>
              <a:rPr lang="en-US" sz="2000" b="1" dirty="0">
                <a:solidFill>
                  <a:srgbClr val="1F2328"/>
                </a:solidFill>
                <a:effectLst/>
                <a:cs typeface="+mn-lt"/>
                <a:sym typeface="+mn-ea"/>
              </a:rPr>
              <a:t>100 months</a:t>
            </a:r>
            <a:r>
              <a:rPr lang="en-US" sz="2000" dirty="0">
                <a:solidFill>
                  <a:srgbClr val="1F2328"/>
                </a:solidFill>
                <a:effectLst/>
                <a:cs typeface="+mn-lt"/>
                <a:sym typeface="+mn-ea"/>
              </a:rPr>
              <a:t>, and have </a:t>
            </a:r>
            <a:r>
              <a:rPr lang="en-US" sz="2000" b="1" dirty="0">
                <a:solidFill>
                  <a:srgbClr val="1F2328"/>
                </a:solidFill>
                <a:effectLst/>
                <a:cs typeface="+mn-lt"/>
                <a:sym typeface="+mn-ea"/>
              </a:rPr>
              <a:t>standard deductibles (500 to 1000 units)</a:t>
            </a:r>
            <a:r>
              <a:rPr lang="en-US" sz="2000" dirty="0">
                <a:solidFill>
                  <a:srgbClr val="1F2328"/>
                </a:solidFill>
                <a:effectLst/>
                <a:cs typeface="+mn-lt"/>
                <a:sym typeface="+mn-ea"/>
              </a:rPr>
              <a:t>.</a:t>
            </a:r>
            <a:endParaRPr lang="en-US" sz="2000" b="0" i="0" dirty="0">
              <a:solidFill>
                <a:srgbClr val="1F2328"/>
              </a:solidFill>
              <a:effectLst/>
              <a:cs typeface="+mn-lt"/>
            </a:endParaRPr>
          </a:p>
          <a:p>
            <a:pPr marL="742950" lvl="1" indent="-285750" algn="l">
              <a:spcAft>
                <a:spcPts val="1200"/>
              </a:spcAft>
              <a:buFont typeface="+mj-lt"/>
              <a:buAutoNum type="arabicPeriod"/>
            </a:pPr>
            <a:r>
              <a:rPr lang="en-US" sz="2000" dirty="0">
                <a:solidFill>
                  <a:srgbClr val="1F2328"/>
                </a:solidFill>
                <a:effectLst/>
                <a:cs typeface="+mn-lt"/>
                <a:sym typeface="+mn-ea"/>
              </a:rPr>
              <a:t>Most incidents involve </a:t>
            </a:r>
            <a:r>
              <a:rPr lang="en-US" sz="2000" b="1" dirty="0">
                <a:solidFill>
                  <a:srgbClr val="1F2328"/>
                </a:solidFill>
                <a:effectLst/>
                <a:cs typeface="+mn-lt"/>
                <a:sym typeface="+mn-ea"/>
              </a:rPr>
              <a:t>single vehicles</a:t>
            </a:r>
            <a:r>
              <a:rPr lang="en-US" sz="2000" dirty="0">
                <a:solidFill>
                  <a:srgbClr val="1F2328"/>
                </a:solidFill>
                <a:effectLst/>
                <a:cs typeface="+mn-lt"/>
                <a:sym typeface="+mn-ea"/>
              </a:rPr>
              <a:t>, occur </a:t>
            </a:r>
            <a:r>
              <a:rPr lang="en-US" sz="2000" b="1" dirty="0">
                <a:solidFill>
                  <a:srgbClr val="1F2328"/>
                </a:solidFill>
                <a:effectLst/>
                <a:cs typeface="+mn-lt"/>
                <a:sym typeface="+mn-ea"/>
              </a:rPr>
              <a:t>around midday</a:t>
            </a:r>
            <a:r>
              <a:rPr lang="en-US" sz="2000" dirty="0">
                <a:solidFill>
                  <a:srgbClr val="1F2328"/>
                </a:solidFill>
                <a:effectLst/>
                <a:cs typeface="+mn-lt"/>
                <a:sym typeface="+mn-ea"/>
              </a:rPr>
              <a:t>, and report </a:t>
            </a:r>
            <a:r>
              <a:rPr lang="en-US" sz="2000" b="1" dirty="0">
                <a:solidFill>
                  <a:srgbClr val="1F2328"/>
                </a:solidFill>
                <a:effectLst/>
                <a:cs typeface="+mn-lt"/>
                <a:sym typeface="+mn-ea"/>
              </a:rPr>
              <a:t>low bodily injuries</a:t>
            </a:r>
            <a:r>
              <a:rPr lang="en-US" sz="2000" dirty="0">
                <a:solidFill>
                  <a:srgbClr val="1F2328"/>
                </a:solidFill>
                <a:effectLst/>
                <a:cs typeface="+mn-lt"/>
                <a:sym typeface="+mn-ea"/>
              </a:rPr>
              <a:t> or </a:t>
            </a:r>
            <a:r>
              <a:rPr lang="en-US" sz="2000" b="1" dirty="0">
                <a:solidFill>
                  <a:srgbClr val="1F2328"/>
                </a:solidFill>
                <a:effectLst/>
                <a:cs typeface="+mn-lt"/>
                <a:sym typeface="+mn-ea"/>
              </a:rPr>
              <a:t>few witnesses</a:t>
            </a:r>
            <a:r>
              <a:rPr lang="en-US" sz="2000" dirty="0">
                <a:solidFill>
                  <a:srgbClr val="1F2328"/>
                </a:solidFill>
                <a:effectLst/>
                <a:cs typeface="+mn-lt"/>
                <a:sym typeface="+mn-ea"/>
              </a:rPr>
              <a:t>.</a:t>
            </a:r>
            <a:endParaRPr lang="en-US" sz="2000" b="0" i="0" dirty="0">
              <a:solidFill>
                <a:srgbClr val="1F2328"/>
              </a:solidFill>
              <a:effectLst/>
              <a:cs typeface="+mn-lt"/>
            </a:endParaRPr>
          </a:p>
          <a:p>
            <a:endParaRPr lang="en-US" sz="2000">
              <a:cs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BV Anaysis</a:t>
            </a:r>
            <a:endParaRPr lang="en-US"/>
          </a:p>
        </p:txBody>
      </p:sp>
      <p:sp>
        <p:nvSpPr>
          <p:cNvPr id="3" name="Content Placeholder 2"/>
          <p:cNvSpPr>
            <a:spLocks noGrp="1"/>
          </p:cNvSpPr>
          <p:nvPr>
            <p:ph idx="1"/>
          </p:nvPr>
        </p:nvSpPr>
        <p:spPr/>
        <p:txBody>
          <a:bodyPr/>
          <a:p>
            <a:pPr algn="l">
              <a:spcBef>
                <a:spcPts val="1200"/>
              </a:spcBef>
              <a:spcAft>
                <a:spcPts val="1200"/>
              </a:spcAft>
              <a:buFont typeface="+mj-lt"/>
              <a:buAutoNum type="arabicPeriod"/>
            </a:pPr>
            <a:r>
              <a:rPr lang="en-US" sz="2000" b="1" dirty="0">
                <a:solidFill>
                  <a:srgbClr val="1F2328"/>
                </a:solidFill>
                <a:effectLst/>
                <a:cs typeface="+mn-lt"/>
                <a:sym typeface="+mn-ea"/>
              </a:rPr>
              <a:t>Fraud Detection &amp; Risk Indicators:</a:t>
            </a:r>
            <a:endParaRPr lang="en-US" sz="2000" b="0" i="0" dirty="0">
              <a:solidFill>
                <a:srgbClr val="1F2328"/>
              </a:solidFill>
              <a:effectLst/>
              <a:cs typeface="+mn-lt"/>
            </a:endParaRPr>
          </a:p>
          <a:p>
            <a:pPr marL="742950" lvl="1" indent="-285750" algn="l">
              <a:spcAft>
                <a:spcPts val="1200"/>
              </a:spcAft>
              <a:buFont typeface="+mj-lt"/>
              <a:buAutoNum type="arabicPeriod"/>
            </a:pPr>
            <a:r>
              <a:rPr lang="en-US" sz="2000" dirty="0">
                <a:solidFill>
                  <a:srgbClr val="1F2328"/>
                </a:solidFill>
                <a:effectLst/>
                <a:cs typeface="+mn-lt"/>
                <a:sym typeface="+mn-ea"/>
              </a:rPr>
              <a:t>Policyholders with </a:t>
            </a:r>
            <a:r>
              <a:rPr lang="en-US" sz="2000" b="1" dirty="0">
                <a:solidFill>
                  <a:srgbClr val="1F2328"/>
                </a:solidFill>
                <a:effectLst/>
                <a:cs typeface="+mn-lt"/>
                <a:sym typeface="+mn-ea"/>
              </a:rPr>
              <a:t>multiple open claims</a:t>
            </a:r>
            <a:r>
              <a:rPr lang="en-US" sz="2000" dirty="0">
                <a:solidFill>
                  <a:srgbClr val="1F2328"/>
                </a:solidFill>
                <a:effectLst/>
                <a:cs typeface="+mn-lt"/>
                <a:sym typeface="+mn-ea"/>
              </a:rPr>
              <a:t> and </a:t>
            </a:r>
            <a:r>
              <a:rPr lang="en-US" sz="2000" b="1" dirty="0">
                <a:solidFill>
                  <a:srgbClr val="1F2328"/>
                </a:solidFill>
                <a:effectLst/>
                <a:cs typeface="+mn-lt"/>
                <a:sym typeface="+mn-ea"/>
              </a:rPr>
              <a:t>high deductible policies</a:t>
            </a:r>
            <a:r>
              <a:rPr lang="en-US" sz="2000" dirty="0">
                <a:solidFill>
                  <a:srgbClr val="1F2328"/>
                </a:solidFill>
                <a:effectLst/>
                <a:cs typeface="+mn-lt"/>
                <a:sym typeface="+mn-ea"/>
              </a:rPr>
              <a:t> could indicate potential fraud risk.</a:t>
            </a:r>
            <a:endParaRPr lang="en-US" sz="2000" b="0" i="0" dirty="0">
              <a:solidFill>
                <a:srgbClr val="1F2328"/>
              </a:solidFill>
              <a:effectLst/>
              <a:cs typeface="+mn-lt"/>
            </a:endParaRPr>
          </a:p>
          <a:p>
            <a:pPr marL="742950" lvl="1" indent="-285750" algn="l">
              <a:spcAft>
                <a:spcPts val="1200"/>
              </a:spcAft>
              <a:buFont typeface="+mj-lt"/>
              <a:buAutoNum type="arabicPeriod"/>
            </a:pPr>
            <a:r>
              <a:rPr lang="en-US" sz="2000" dirty="0">
                <a:solidFill>
                  <a:srgbClr val="1F2328"/>
                </a:solidFill>
                <a:effectLst/>
                <a:cs typeface="+mn-lt"/>
                <a:sym typeface="+mn-ea"/>
              </a:rPr>
              <a:t>Claims involving </a:t>
            </a:r>
            <a:r>
              <a:rPr lang="en-US" sz="2000" b="1" dirty="0">
                <a:solidFill>
                  <a:srgbClr val="1F2328"/>
                </a:solidFill>
                <a:effectLst/>
                <a:cs typeface="+mn-lt"/>
                <a:sym typeface="+mn-ea"/>
              </a:rPr>
              <a:t>higher than usual vehicle repairs, property damage, or injury compensation</a:t>
            </a:r>
            <a:r>
              <a:rPr lang="en-US" sz="2000" dirty="0">
                <a:solidFill>
                  <a:srgbClr val="1F2328"/>
                </a:solidFill>
                <a:effectLst/>
                <a:cs typeface="+mn-lt"/>
                <a:sym typeface="+mn-ea"/>
              </a:rPr>
              <a:t> often contain outliers and should be further investigated.</a:t>
            </a:r>
            <a:endParaRPr lang="en-US" sz="2000" b="0" i="0" dirty="0">
              <a:solidFill>
                <a:srgbClr val="1F2328"/>
              </a:solidFill>
              <a:effectLst/>
              <a:cs typeface="+mn-lt"/>
            </a:endParaRPr>
          </a:p>
          <a:p>
            <a:pPr algn="l">
              <a:spcBef>
                <a:spcPts val="1200"/>
              </a:spcBef>
              <a:spcAft>
                <a:spcPts val="1200"/>
              </a:spcAft>
              <a:buFont typeface="+mj-lt"/>
              <a:buAutoNum type="arabicPeriod"/>
            </a:pPr>
            <a:r>
              <a:rPr lang="en-US" sz="2000" b="1" dirty="0">
                <a:solidFill>
                  <a:srgbClr val="1F2328"/>
                </a:solidFill>
                <a:effectLst/>
                <a:cs typeface="+mn-lt"/>
                <a:sym typeface="+mn-ea"/>
              </a:rPr>
              <a:t>Common Customer Characteristics:</a:t>
            </a:r>
            <a:endParaRPr lang="en-US" sz="2000" b="0" i="0" dirty="0">
              <a:solidFill>
                <a:srgbClr val="1F2328"/>
              </a:solidFill>
              <a:effectLst/>
              <a:cs typeface="+mn-lt"/>
            </a:endParaRPr>
          </a:p>
          <a:p>
            <a:pPr marL="742950" lvl="1" indent="-285750" algn="l">
              <a:spcAft>
                <a:spcPts val="1200"/>
              </a:spcAft>
              <a:buFont typeface="+mj-lt"/>
              <a:buAutoNum type="arabicPeriod"/>
            </a:pPr>
            <a:r>
              <a:rPr lang="en-US" sz="2000" dirty="0">
                <a:solidFill>
                  <a:srgbClr val="1F2328"/>
                </a:solidFill>
                <a:effectLst/>
                <a:cs typeface="+mn-lt"/>
                <a:sym typeface="+mn-ea"/>
              </a:rPr>
              <a:t>Most customers are around </a:t>
            </a:r>
            <a:r>
              <a:rPr lang="en-US" sz="2000" b="1" dirty="0">
                <a:solidFill>
                  <a:srgbClr val="1F2328"/>
                </a:solidFill>
                <a:effectLst/>
                <a:cs typeface="+mn-lt"/>
                <a:sym typeface="+mn-ea"/>
              </a:rPr>
              <a:t>40 years old</a:t>
            </a:r>
            <a:r>
              <a:rPr lang="en-US" sz="2000" dirty="0">
                <a:solidFill>
                  <a:srgbClr val="1F2328"/>
                </a:solidFill>
                <a:effectLst/>
                <a:cs typeface="+mn-lt"/>
                <a:sym typeface="+mn-ea"/>
              </a:rPr>
              <a:t>, hold policies for </a:t>
            </a:r>
            <a:r>
              <a:rPr lang="en-US" sz="2000" b="1" dirty="0">
                <a:solidFill>
                  <a:srgbClr val="1F2328"/>
                </a:solidFill>
                <a:effectLst/>
                <a:cs typeface="+mn-lt"/>
                <a:sym typeface="+mn-ea"/>
              </a:rPr>
              <a:t>100 months</a:t>
            </a:r>
            <a:r>
              <a:rPr lang="en-US" sz="2000" dirty="0">
                <a:solidFill>
                  <a:srgbClr val="1F2328"/>
                </a:solidFill>
                <a:effectLst/>
                <a:cs typeface="+mn-lt"/>
                <a:sym typeface="+mn-ea"/>
              </a:rPr>
              <a:t>, and have </a:t>
            </a:r>
            <a:r>
              <a:rPr lang="en-US" sz="2000" b="1" dirty="0">
                <a:solidFill>
                  <a:srgbClr val="1F2328"/>
                </a:solidFill>
                <a:effectLst/>
                <a:cs typeface="+mn-lt"/>
                <a:sym typeface="+mn-ea"/>
              </a:rPr>
              <a:t>standard deductibles (500 to 1000 units)</a:t>
            </a:r>
            <a:r>
              <a:rPr lang="en-US" sz="2000" dirty="0">
                <a:solidFill>
                  <a:srgbClr val="1F2328"/>
                </a:solidFill>
                <a:effectLst/>
                <a:cs typeface="+mn-lt"/>
                <a:sym typeface="+mn-ea"/>
              </a:rPr>
              <a:t>.</a:t>
            </a:r>
            <a:endParaRPr lang="en-US" sz="2000" b="0" i="0" dirty="0">
              <a:solidFill>
                <a:srgbClr val="1F2328"/>
              </a:solidFill>
              <a:effectLst/>
              <a:cs typeface="+mn-lt"/>
            </a:endParaRPr>
          </a:p>
          <a:p>
            <a:pPr marL="742950" lvl="1" indent="-285750" algn="l">
              <a:spcAft>
                <a:spcPts val="1200"/>
              </a:spcAft>
              <a:buFont typeface="+mj-lt"/>
              <a:buAutoNum type="arabicPeriod"/>
            </a:pPr>
            <a:r>
              <a:rPr lang="en-US" sz="2000" dirty="0">
                <a:solidFill>
                  <a:srgbClr val="1F2328"/>
                </a:solidFill>
                <a:effectLst/>
                <a:cs typeface="+mn-lt"/>
                <a:sym typeface="+mn-ea"/>
              </a:rPr>
              <a:t>Most incidents involve </a:t>
            </a:r>
            <a:r>
              <a:rPr lang="en-US" sz="2000" b="1" dirty="0">
                <a:solidFill>
                  <a:srgbClr val="1F2328"/>
                </a:solidFill>
                <a:effectLst/>
                <a:cs typeface="+mn-lt"/>
                <a:sym typeface="+mn-ea"/>
              </a:rPr>
              <a:t>single vehicles</a:t>
            </a:r>
            <a:r>
              <a:rPr lang="en-US" sz="2000" dirty="0">
                <a:solidFill>
                  <a:srgbClr val="1F2328"/>
                </a:solidFill>
                <a:effectLst/>
                <a:cs typeface="+mn-lt"/>
                <a:sym typeface="+mn-ea"/>
              </a:rPr>
              <a:t>, occur </a:t>
            </a:r>
            <a:r>
              <a:rPr lang="en-US" sz="2000" b="1" dirty="0">
                <a:solidFill>
                  <a:srgbClr val="1F2328"/>
                </a:solidFill>
                <a:effectLst/>
                <a:cs typeface="+mn-lt"/>
                <a:sym typeface="+mn-ea"/>
              </a:rPr>
              <a:t>around midday</a:t>
            </a:r>
            <a:r>
              <a:rPr lang="en-US" sz="2000" dirty="0">
                <a:solidFill>
                  <a:srgbClr val="1F2328"/>
                </a:solidFill>
                <a:effectLst/>
                <a:cs typeface="+mn-lt"/>
                <a:sym typeface="+mn-ea"/>
              </a:rPr>
              <a:t>, and report </a:t>
            </a:r>
            <a:r>
              <a:rPr lang="en-US" sz="2000" b="1" dirty="0">
                <a:solidFill>
                  <a:srgbClr val="1F2328"/>
                </a:solidFill>
                <a:effectLst/>
                <a:cs typeface="+mn-lt"/>
                <a:sym typeface="+mn-ea"/>
              </a:rPr>
              <a:t>low bodily injuries</a:t>
            </a:r>
            <a:r>
              <a:rPr lang="en-US" sz="2000" dirty="0">
                <a:solidFill>
                  <a:srgbClr val="1F2328"/>
                </a:solidFill>
                <a:effectLst/>
                <a:cs typeface="+mn-lt"/>
                <a:sym typeface="+mn-ea"/>
              </a:rPr>
              <a:t> or </a:t>
            </a:r>
            <a:r>
              <a:rPr lang="en-US" sz="2000" b="1" dirty="0">
                <a:solidFill>
                  <a:srgbClr val="1F2328"/>
                </a:solidFill>
                <a:effectLst/>
                <a:cs typeface="+mn-lt"/>
                <a:sym typeface="+mn-ea"/>
              </a:rPr>
              <a:t>few witnesses</a:t>
            </a:r>
            <a:r>
              <a:rPr lang="en-US" sz="2000" dirty="0">
                <a:solidFill>
                  <a:srgbClr val="1F2328"/>
                </a:solidFill>
                <a:effectLst/>
                <a:cs typeface="+mn-lt"/>
                <a:sym typeface="+mn-ea"/>
              </a:rPr>
              <a:t>.</a:t>
            </a:r>
            <a:endParaRPr lang="en-US" sz="2000" b="0" i="0" dirty="0">
              <a:solidFill>
                <a:srgbClr val="1F2328"/>
              </a:solidFill>
              <a:effectLst/>
              <a:cs typeface="+mn-lt"/>
            </a:endParaRPr>
          </a:p>
          <a:p>
            <a:endParaRPr lang="en-US" sz="2000">
              <a:cs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sym typeface="+mn-ea"/>
              </a:rPr>
              <a:t>Modeling </a:t>
            </a:r>
            <a:endParaRPr lang="en-US"/>
          </a:p>
        </p:txBody>
      </p:sp>
      <p:sp>
        <p:nvSpPr>
          <p:cNvPr id="3" name="Content Placeholder 2"/>
          <p:cNvSpPr>
            <a:spLocks noGrp="1"/>
          </p:cNvSpPr>
          <p:nvPr>
            <p:ph idx="1"/>
          </p:nvPr>
        </p:nvSpPr>
        <p:spPr/>
        <p:txBody>
          <a:bodyPr/>
          <a:p>
            <a:r>
              <a:rPr lang="en-US" sz="2000" b="1" dirty="0">
                <a:sym typeface="+mn-ea"/>
              </a:rPr>
              <a:t>Logistic Regression</a:t>
            </a:r>
            <a:endParaRPr lang="en-US" sz="2000" b="1" dirty="0"/>
          </a:p>
          <a:p>
            <a:pPr fontAlgn="ctr"/>
            <a:r>
              <a:rPr lang="en-US" sz="2000" dirty="0">
                <a:sym typeface="+mn-ea"/>
              </a:rPr>
              <a:t>Feature selection was performed using Recursive Feature Elimination (RFECV).</a:t>
            </a:r>
            <a:endParaRPr lang="en-US" sz="2000" dirty="0"/>
          </a:p>
          <a:p>
            <a:pPr fontAlgn="ctr"/>
            <a:r>
              <a:rPr lang="en-US" sz="2000" dirty="0">
                <a:sym typeface="+mn-ea"/>
              </a:rPr>
              <a:t>The logistic regression model was trained and evaluated using stratified train-validation split (70-30 ratio).</a:t>
            </a:r>
            <a:endParaRPr lang="en-US" sz="2000" dirty="0"/>
          </a:p>
          <a:p>
            <a:pPr fontAlgn="ctr"/>
            <a:r>
              <a:rPr lang="en-US" sz="2000" dirty="0">
                <a:sym typeface="+mn-ea"/>
              </a:rPr>
              <a:t>Model evaluation included accuracy, sensitivity, precision, and F1-score calculations.</a:t>
            </a:r>
            <a:endParaRPr lang="en-US" sz="2000" dirty="0"/>
          </a:p>
          <a:p>
            <a:pPr fontAlgn="ctr"/>
            <a:r>
              <a:rPr lang="en-US" sz="2000" dirty="0">
                <a:sym typeface="+mn-ea"/>
              </a:rPr>
              <a:t>Optimal probability cutoff for classification was determined using a sensitivity-specificity tradeoff curve.</a:t>
            </a:r>
            <a:endParaRPr lang="en-US" sz="2000" dirty="0"/>
          </a:p>
          <a:p>
            <a:endParaRPr lang="en-US" sz="2000" b="1" dirty="0"/>
          </a:p>
          <a:p>
            <a:r>
              <a:rPr lang="en-US" sz="2000" b="1" dirty="0">
                <a:sym typeface="+mn-ea"/>
              </a:rPr>
              <a:t>Random Forest</a:t>
            </a:r>
            <a:endParaRPr lang="en-US" sz="2000" b="1" dirty="0"/>
          </a:p>
          <a:p>
            <a:pPr fontAlgn="ctr"/>
            <a:r>
              <a:rPr lang="en-US" sz="2000" dirty="0">
                <a:sym typeface="+mn-ea"/>
              </a:rPr>
              <a:t>Feature importance analysis guided selection of key predictors.</a:t>
            </a:r>
            <a:endParaRPr lang="en-US" sz="2000" dirty="0"/>
          </a:p>
          <a:p>
            <a:pPr fontAlgn="ctr"/>
            <a:r>
              <a:rPr lang="en-US" sz="2000" dirty="0">
                <a:sym typeface="+mn-ea"/>
              </a:rPr>
              <a:t>The model was optimized through hyperparameter tuning using </a:t>
            </a:r>
            <a:r>
              <a:rPr lang="en-US" sz="2000" dirty="0" err="1">
                <a:sym typeface="+mn-ea"/>
              </a:rPr>
              <a:t>GridSearchCV</a:t>
            </a:r>
            <a:r>
              <a:rPr lang="en-US" sz="2000" dirty="0">
                <a:sym typeface="+mn-ea"/>
              </a:rPr>
              <a:t>.</a:t>
            </a:r>
            <a:endParaRPr lang="en-US" sz="2000" dirty="0"/>
          </a:p>
          <a:p>
            <a:pPr fontAlgn="ctr"/>
            <a:r>
              <a:rPr lang="en-US" sz="2000" dirty="0">
                <a:sym typeface="+mn-ea"/>
              </a:rPr>
              <a:t>Cross-validation ensured the model was not overfitting to training data.</a:t>
            </a:r>
            <a:endParaRPr lang="en-US" sz="2000" dirty="0"/>
          </a:p>
          <a:p>
            <a:pPr algn="l">
              <a:spcBef>
                <a:spcPts val="1200"/>
              </a:spcBef>
              <a:spcAft>
                <a:spcPts val="1200"/>
              </a:spcAft>
              <a:buFont typeface="+mj-lt"/>
              <a:buAutoNum type="arabicPeriod"/>
            </a:pPr>
            <a:endParaRPr lang="en-US" sz="2000" b="0" i="0" dirty="0">
              <a:solidFill>
                <a:srgbClr val="1F2328"/>
              </a:solidFill>
              <a:effectLst/>
              <a:latin typeface="-apple-system"/>
            </a:endParaRPr>
          </a:p>
          <a:p>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 </a:t>
            </a:r>
            <a:endParaRPr lang="en-US"/>
          </a:p>
        </p:txBody>
      </p:sp>
      <p:sp>
        <p:nvSpPr>
          <p:cNvPr id="3" name="Content Placeholder 2"/>
          <p:cNvSpPr>
            <a:spLocks noGrp="1"/>
          </p:cNvSpPr>
          <p:nvPr>
            <p:ph idx="1"/>
          </p:nvPr>
        </p:nvSpPr>
        <p:spPr/>
        <p:txBody>
          <a:bodyPr/>
          <a:p>
            <a:r>
              <a:rPr lang="en-US" altLang="en-US" sz="2000"/>
              <a:t> With the current data and pipeline, the Random Forest is the preferred model due to its superior validation performance on your dataset.</a:t>
            </a:r>
            <a:endParaRPr lang="en-US" altLang="en-US" sz="2000"/>
          </a:p>
          <a:p>
            <a:r>
              <a:rPr lang="en-US" altLang="en-US" sz="2000"/>
              <a:t>- Before deployment, perform additional robustness checks (e.g., time-based holdout, repeated stratified splits) to ensure the perfect validation scores are not due to data leakage or overfitting.</a:t>
            </a:r>
            <a:endParaRPr lang="en-US" altLang="en-US" sz="2000"/>
          </a:p>
          <a:p>
            <a:r>
              <a:rPr lang="en-US" altLang="en-US" sz="2000"/>
              <a:t>- Monitor model performance in production and retrain periodically with new claim data to maintain effectiveness.</a:t>
            </a:r>
            <a:endParaRPr lang="en-US" altLang="en-US" sz="2000"/>
          </a:p>
          <a:p>
            <a:r>
              <a:rPr lang="en-US" altLang="en-US" sz="2000"/>
              <a:t>- Use feature importance and logistic coefficients to derive actionable business rules and investigate top drivers of fraudulent claims (for example: claim ratios, customer tenure, specific categorical indicators).</a:t>
            </a:r>
            <a:endParaRPr lang="en-US" altLang="en-US" sz="2000"/>
          </a:p>
          <a:p>
            <a:r>
              <a:rPr lang="en-US" altLang="en-US" sz="2000"/>
              <a:t>- Tune the classification threshold according to business costs of false positives vs false negatives (use precision–recall trade-off).</a:t>
            </a:r>
            <a:endParaRPr lang="en-US" altLang="en-US" sz="2000"/>
          </a:p>
          <a:p>
            <a:r>
              <a:rPr lang="en-US" altLang="en-US" sz="2000"/>
              <a:t>- If further testing reveals overfitting by Random Forest, prefer the Logistic Regression model for interpretability and stability after refining features.</a:t>
            </a:r>
            <a:endParaRPr lang="en-US"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ZA" dirty="0">
                <a:sym typeface="+mn-ea"/>
              </a:rPr>
              <a:t>The Problem</a:t>
            </a:r>
            <a:endParaRPr lang="en-US" altLang="en-ZA" dirty="0">
              <a:sym typeface="+mn-ea"/>
            </a:endParaRPr>
          </a:p>
        </p:txBody>
      </p:sp>
      <p:sp>
        <p:nvSpPr>
          <p:cNvPr id="3" name="Content Placeholder 2"/>
          <p:cNvSpPr>
            <a:spLocks noGrp="1"/>
          </p:cNvSpPr>
          <p:nvPr>
            <p:ph idx="1"/>
          </p:nvPr>
        </p:nvSpPr>
        <p:spPr/>
        <p:txBody>
          <a:bodyPr/>
          <a:p>
            <a:pPr marL="0" indent="0">
              <a:buNone/>
            </a:pPr>
            <a:r>
              <a:rPr lang="en-US" altLang="en-US"/>
              <a:t>Global Insure, a leading insurance company, processes thousands of claims annually. However, a significant percentage of these claims turn out to be fraudulent, resulting in considerable financial losses.Global Insure wants to improve its fraud detection process using data-driven insights to classify claims as fraudulent or legitimate early in the approval process. This would minimise financial losses and optimise the overall claims handling process.</a:t>
            </a:r>
            <a:endParaRPr lang="en-US" altLang="en-US"/>
          </a:p>
        </p:txBody>
      </p:sp>
      <p:sp>
        <p:nvSpPr>
          <p:cNvPr id="4" name="Text Box 3"/>
          <p:cNvSpPr txBox="1"/>
          <p:nvPr/>
        </p:nvSpPr>
        <p:spPr>
          <a:xfrm>
            <a:off x="1716405" y="446405"/>
            <a:ext cx="4064000" cy="368300"/>
          </a:xfrm>
          <a:prstGeom prst="rect">
            <a:avLst/>
          </a:prstGeom>
          <a:noFill/>
        </p:spPr>
        <p:txBody>
          <a:bodyPr wrap="square" rtlCol="0">
            <a:spAutoFit/>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sym typeface="+mn-ea"/>
              </a:rPr>
              <a:t>Business Objective</a:t>
            </a:r>
            <a:endParaRPr lang="en-US"/>
          </a:p>
        </p:txBody>
      </p:sp>
      <p:sp>
        <p:nvSpPr>
          <p:cNvPr id="3" name="Content Placeholder 2"/>
          <p:cNvSpPr>
            <a:spLocks noGrp="1"/>
          </p:cNvSpPr>
          <p:nvPr>
            <p:ph idx="1"/>
          </p:nvPr>
        </p:nvSpPr>
        <p:spPr/>
        <p:txBody>
          <a:bodyPr/>
          <a:p>
            <a:pPr marL="0" indent="0">
              <a:buNone/>
            </a:pPr>
            <a:r>
              <a:rPr lang="en-US" altLang="en-US"/>
              <a:t>Global Insure wants to build a model to classify insurance claims as either fraudulent or legitimate based on historical claim details and customer profiles. By using features like claim amounts, customer profiles and claim types, the company aims to predict which claims are likely to be fraudulent before they are approved.</a:t>
            </a: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sym typeface="+mn-ea"/>
              </a:rPr>
              <a:t>Methodology</a:t>
            </a:r>
            <a:endParaRPr lang="en-US"/>
          </a:p>
        </p:txBody>
      </p:sp>
      <p:sp>
        <p:nvSpPr>
          <p:cNvPr id="3" name="Content Placeholder 2"/>
          <p:cNvSpPr>
            <a:spLocks noGrp="1"/>
          </p:cNvSpPr>
          <p:nvPr>
            <p:ph idx="1"/>
          </p:nvPr>
        </p:nvSpPr>
        <p:spPr/>
        <p:txBody>
          <a:bodyPr/>
          <a:p>
            <a:r>
              <a:rPr lang="en-US" sz="2000" b="1" dirty="0">
                <a:sym typeface="+mn-ea"/>
              </a:rPr>
              <a:t>Data Preparation and Cleaning</a:t>
            </a:r>
            <a:endParaRPr lang="en-US" sz="2000" b="1" dirty="0"/>
          </a:p>
          <a:p>
            <a:pPr fontAlgn="ctr"/>
            <a:r>
              <a:rPr lang="en-US" sz="2000" dirty="0" err="1">
                <a:sym typeface="+mn-ea"/>
              </a:rPr>
              <a:t>i</a:t>
            </a:r>
            <a:r>
              <a:rPr lang="en-US" sz="2000" dirty="0">
                <a:sym typeface="+mn-ea"/>
              </a:rPr>
              <a:t>). The dataset consists of 40 columns and 1000 rows.</a:t>
            </a:r>
            <a:endParaRPr lang="en-US" sz="2000" dirty="0"/>
          </a:p>
          <a:p>
            <a:pPr fontAlgn="ctr"/>
            <a:r>
              <a:rPr lang="en-US" sz="2000" dirty="0">
                <a:sym typeface="+mn-ea"/>
              </a:rPr>
              <a:t>ii). Missing values were handled via imputation strategies such as mode replacement for categorical features and specific treatments for missing values in </a:t>
            </a:r>
            <a:r>
              <a:rPr lang="en-US" sz="2000" dirty="0" err="1">
                <a:sym typeface="+mn-ea"/>
              </a:rPr>
              <a:t>property_damage</a:t>
            </a:r>
            <a:r>
              <a:rPr lang="en-US" sz="2000" dirty="0">
                <a:sym typeface="+mn-ea"/>
              </a:rPr>
              <a:t> and </a:t>
            </a:r>
            <a:r>
              <a:rPr lang="en-US" sz="2000" dirty="0" err="1">
                <a:sym typeface="+mn-ea"/>
              </a:rPr>
              <a:t>police_report_available</a:t>
            </a:r>
            <a:r>
              <a:rPr lang="en-US" sz="2000" dirty="0">
                <a:sym typeface="+mn-ea"/>
              </a:rPr>
              <a:t> columns.</a:t>
            </a:r>
            <a:endParaRPr lang="en-US" sz="2000" dirty="0"/>
          </a:p>
          <a:p>
            <a:pPr fontAlgn="ctr"/>
            <a:r>
              <a:rPr lang="en-US" sz="2000" dirty="0">
                <a:sym typeface="+mn-ea"/>
              </a:rPr>
              <a:t>iii). Redundant columns were dropped based on uniqueness analysis (e.g., </a:t>
            </a:r>
            <a:r>
              <a:rPr lang="en-US" sz="2000" dirty="0" err="1">
                <a:sym typeface="+mn-ea"/>
              </a:rPr>
              <a:t>policy_number</a:t>
            </a:r>
            <a:r>
              <a:rPr lang="en-US" sz="2000" dirty="0">
                <a:sym typeface="+mn-ea"/>
              </a:rPr>
              <a:t> and _c39).</a:t>
            </a:r>
            <a:endParaRPr lang="en-US" sz="2000" dirty="0"/>
          </a:p>
          <a:p>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Submitted By:</a:t>
            </a:r>
            <a:endParaRPr lang="en-US"/>
          </a:p>
        </p:txBody>
      </p:sp>
      <p:sp>
        <p:nvSpPr>
          <p:cNvPr id="3" name="Content Placeholder 2"/>
          <p:cNvSpPr>
            <a:spLocks noGrp="1"/>
          </p:cNvSpPr>
          <p:nvPr>
            <p:ph idx="1"/>
          </p:nvPr>
        </p:nvSpPr>
        <p:spPr/>
        <p:txBody>
          <a:bodyPr/>
          <a:p>
            <a:r>
              <a:rPr lang="en-US"/>
              <a:t>Rajiv Ranjan</a:t>
            </a:r>
            <a:endParaRPr lang="en-US"/>
          </a:p>
          <a:p>
            <a:r>
              <a:rPr lang="en-US"/>
              <a:t>Rohit Pandey</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Process taken care  :</a:t>
            </a:r>
            <a:endParaRPr lang="en-US"/>
          </a:p>
        </p:txBody>
      </p:sp>
      <p:sp>
        <p:nvSpPr>
          <p:cNvPr id="3" name="Content Placeholder 2"/>
          <p:cNvSpPr>
            <a:spLocks noGrp="1"/>
          </p:cNvSpPr>
          <p:nvPr>
            <p:ph idx="1"/>
          </p:nvPr>
        </p:nvSpPr>
        <p:spPr/>
        <p:txBody>
          <a:bodyPr/>
          <a:p>
            <a:r>
              <a:rPr lang="en-US"/>
              <a:t>Data cleansing.</a:t>
            </a:r>
            <a:endParaRPr lang="en-US"/>
          </a:p>
          <a:p>
            <a:r>
              <a:rPr lang="en-US"/>
              <a:t>EDA</a:t>
            </a:r>
            <a:endParaRPr lang="en-US"/>
          </a:p>
          <a:p>
            <a:r>
              <a:rPr lang="en-US"/>
              <a:t>Data Analysis</a:t>
            </a:r>
            <a:endParaRPr lang="en-US"/>
          </a:p>
          <a:p>
            <a:r>
              <a:rPr lang="en-US"/>
              <a:t>Modeling </a:t>
            </a:r>
            <a:endParaRPr lang="en-US"/>
          </a:p>
          <a:p>
            <a:r>
              <a:rPr lang="en-US"/>
              <a:t>Prediction </a:t>
            </a:r>
            <a:endParaRPr lang="en-US"/>
          </a:p>
          <a:p>
            <a:r>
              <a:rPr lang="en-US"/>
              <a:t>Model selection</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Cleaning </a:t>
            </a:r>
            <a:endParaRPr lang="en-US"/>
          </a:p>
        </p:txBody>
      </p:sp>
      <p:sp>
        <p:nvSpPr>
          <p:cNvPr id="3" name="Content Placeholder 2"/>
          <p:cNvSpPr>
            <a:spLocks noGrp="1"/>
          </p:cNvSpPr>
          <p:nvPr>
            <p:ph idx="1"/>
          </p:nvPr>
        </p:nvSpPr>
        <p:spPr/>
        <p:txBody>
          <a:bodyPr/>
          <a:p>
            <a:r>
              <a:rPr lang="en-US" altLang="en-US"/>
              <a:t>Removed few unnecessary columns data:</a:t>
            </a:r>
            <a:endParaRPr lang="en-US" altLang="en-US"/>
          </a:p>
          <a:p>
            <a:r>
              <a:rPr lang="en-US" altLang="en-US"/>
              <a:t>collision_type</a:t>
            </a:r>
            <a:endParaRPr lang="en-US" altLang="en-US"/>
          </a:p>
          <a:p>
            <a:r>
              <a:rPr lang="en-US" altLang="en-US"/>
              <a:t>authorities_contacted</a:t>
            </a:r>
            <a:endParaRPr lang="en-US" altLang="en-US"/>
          </a:p>
          <a:p>
            <a:r>
              <a:rPr lang="en-US" altLang="en-US"/>
              <a:t>property_damage</a:t>
            </a:r>
            <a:endParaRPr lang="en-US" altLang="en-US"/>
          </a:p>
          <a:p>
            <a:r>
              <a:rPr lang="en-US" altLang="en-US"/>
              <a:t>police_report_available</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EDA</a:t>
            </a:r>
            <a:endParaRPr lang="en-US"/>
          </a:p>
        </p:txBody>
      </p:sp>
      <p:pic>
        <p:nvPicPr>
          <p:cNvPr id="4" name="Content Placeholder 3"/>
          <p:cNvPicPr>
            <a:picLocks noChangeAspect="1"/>
          </p:cNvPicPr>
          <p:nvPr>
            <p:ph idx="1"/>
          </p:nvPr>
        </p:nvPicPr>
        <p:blipFill>
          <a:blip r:embed="rId1"/>
          <a:stretch>
            <a:fillRect/>
          </a:stretch>
        </p:blipFill>
        <p:spPr>
          <a:xfrm>
            <a:off x="4126865" y="427355"/>
            <a:ext cx="7738110" cy="6003925"/>
          </a:xfrm>
          <a:prstGeom prst="rect">
            <a:avLst/>
          </a:prstGeom>
        </p:spPr>
      </p:pic>
      <p:sp>
        <p:nvSpPr>
          <p:cNvPr id="7" name="Text Box 6"/>
          <p:cNvSpPr txBox="1"/>
          <p:nvPr/>
        </p:nvSpPr>
        <p:spPr>
          <a:xfrm>
            <a:off x="458470" y="1251585"/>
            <a:ext cx="4064000" cy="368300"/>
          </a:xfrm>
          <a:prstGeom prst="rect">
            <a:avLst/>
          </a:prstGeom>
          <a:noFill/>
        </p:spPr>
        <p:txBody>
          <a:bodyPr wrap="square" rtlCol="0">
            <a:spAutoFit/>
          </a:bodyPr>
          <a:p>
            <a:r>
              <a:rPr lang="en-US"/>
              <a:t>Correlation analysis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EDA</a:t>
            </a:r>
            <a:endParaRPr lang="en-US"/>
          </a:p>
        </p:txBody>
      </p:sp>
      <p:sp>
        <p:nvSpPr>
          <p:cNvPr id="3" name="Content Placeholder 2"/>
          <p:cNvSpPr>
            <a:spLocks noGrp="1"/>
          </p:cNvSpPr>
          <p:nvPr>
            <p:ph idx="1"/>
          </p:nvPr>
        </p:nvSpPr>
        <p:spPr/>
        <p:txBody>
          <a:bodyPr/>
          <a:p>
            <a:r>
              <a:rPr lang="en-US" altLang="en-US"/>
              <a:t>Plot all the numerical columns to understand their distribution</a:t>
            </a:r>
            <a:endParaRPr lang="en-US" altLang="en-US"/>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4278</Words>
  <Application>WPS Presentation</Application>
  <PresentationFormat>Widescreen</PresentationFormat>
  <Paragraphs>92</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SimSun</vt:lpstr>
      <vt:lpstr>Wingdings</vt:lpstr>
      <vt:lpstr>-apple-system</vt:lpstr>
      <vt:lpstr>Microsoft YaHei</vt:lpstr>
      <vt:lpstr>Arial Unicode MS</vt:lpstr>
      <vt:lpstr>Calibri</vt:lpstr>
      <vt:lpstr>Segoe Print</vt:lpstr>
      <vt:lpstr>Orange Waves</vt:lpstr>
      <vt:lpstr>Fraudulent Claim Detection</vt:lpstr>
      <vt:lpstr>The Problem</vt:lpstr>
      <vt:lpstr>Business Objective</vt:lpstr>
      <vt:lpstr>Methodology</vt:lpstr>
      <vt:lpstr>Submitted By:</vt:lpstr>
      <vt:lpstr>Process taken care  :</vt:lpstr>
      <vt:lpstr>Data Cleaning </vt:lpstr>
      <vt:lpstr>EDA</vt:lpstr>
      <vt:lpstr>EDA</vt:lpstr>
      <vt:lpstr>Conclusion</vt:lpstr>
      <vt:lpstr>BV Anaysis</vt:lpstr>
      <vt:lpstr>Modeling </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Fraudulent Claim Detection</dc:title>
  <dc:creator>Preety Sharma</dc:creator>
  <cp:lastModifiedBy>Preety Sharma</cp:lastModifiedBy>
  <cp:revision>4</cp:revision>
  <dcterms:created xsi:type="dcterms:W3CDTF">2025-09-10T13:00:00Z</dcterms:created>
  <dcterms:modified xsi:type="dcterms:W3CDTF">2025-09-10T13:23:17Z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C4D63BCEE51A4D17823F42DBAFFD552C_13</vt:lpwstr>
  </property>
  <property fmtid="{D5CDD505-2E9C-101B-9397-08002B2CF9AE}" pid="3" name="KSOProductBuildVer">
    <vt:lpwstr>1033-12.2.0.22222</vt:lpwstr>
  </property>
</Properties>
</file>