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22"/>
  </p:handoutMasterIdLst>
  <p:sldIdLst>
    <p:sldId id="275" r:id="rId3"/>
    <p:sldId id="261" r:id="rId4"/>
    <p:sldId id="319" r:id="rId5"/>
    <p:sldId id="290" r:id="rId6"/>
    <p:sldId id="279" r:id="rId7"/>
    <p:sldId id="278" r:id="rId8"/>
    <p:sldId id="280" r:id="rId9"/>
    <p:sldId id="306" r:id="rId10"/>
    <p:sldId id="302" r:id="rId11"/>
    <p:sldId id="305" r:id="rId12"/>
    <p:sldId id="315" r:id="rId14"/>
    <p:sldId id="316" r:id="rId15"/>
    <p:sldId id="317" r:id="rId16"/>
    <p:sldId id="309" r:id="rId17"/>
    <p:sldId id="310" r:id="rId18"/>
    <p:sldId id="312" r:id="rId19"/>
    <p:sldId id="311" r:id="rId20"/>
    <p:sldId id="32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590" autoAdjust="0"/>
  </p:normalViewPr>
  <p:slideViewPr>
    <p:cSldViewPr>
      <p:cViewPr varScale="1">
        <p:scale>
          <a:sx n="93" d="100"/>
          <a:sy n="93" d="100"/>
        </p:scale>
        <p:origin x="1123"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84FA9A0-8FFD-42FD-8B98-58ECFC1071A0}"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81F68A0-86BA-4ED6-9186-C2FDFE9C1750}"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8A4EF45-26B7-4FFE-80BC-B5AFF5EC1220}"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604AAE1D-AA68-419C-986A-4D04BE7B9B05}" type="datetime3">
              <a:rPr lang="en-US" smtClean="0"/>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FB43385-00F2-4453-8E76-B2FC1E33CA34}"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4CF6808-95FF-43D0-BA0B-E250D76BB597}"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A488665-4692-4CE4-9B4B-B010301EFCB3}" type="datetime3">
              <a:rPr lang="en-US" smtClean="0"/>
            </a:fld>
            <a:endParaRPr lang="en-US"/>
          </a:p>
        </p:txBody>
      </p:sp>
      <p:sp>
        <p:nvSpPr>
          <p:cNvPr id="6" name="Footer Placeholder 5"/>
          <p:cNvSpPr>
            <a:spLocks noGrp="1"/>
          </p:cNvSpPr>
          <p:nvPr>
            <p:ph type="ftr" sz="quarter" idx="11"/>
          </p:nvPr>
        </p:nvSpPr>
        <p:spPr/>
        <p:txBody>
          <a:bodyPr/>
          <a:lstStyle/>
          <a:p>
            <a:r>
              <a:rPr lang="en-US"/>
              <a:t>School of Computing</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A70F6A7-0ED6-4EB4-972D-60E380A7A76F}" type="datetime3">
              <a:rPr lang="en-US" smtClean="0"/>
            </a:fld>
            <a:endParaRPr lang="en-US"/>
          </a:p>
        </p:txBody>
      </p:sp>
      <p:sp>
        <p:nvSpPr>
          <p:cNvPr id="8" name="Footer Placeholder 7"/>
          <p:cNvSpPr>
            <a:spLocks noGrp="1"/>
          </p:cNvSpPr>
          <p:nvPr>
            <p:ph type="ftr" sz="quarter" idx="11"/>
          </p:nvPr>
        </p:nvSpPr>
        <p:spPr/>
        <p:txBody>
          <a:bodyPr/>
          <a:lstStyle/>
          <a:p>
            <a:r>
              <a:rPr lang="en-US"/>
              <a:t>School of Computing</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56D44D6-7B19-4FC7-97FA-F324078C4B32}" type="datetime3">
              <a:rPr lang="en-US" smtClean="0"/>
            </a:fld>
            <a:endParaRPr lang="en-US"/>
          </a:p>
        </p:txBody>
      </p:sp>
      <p:sp>
        <p:nvSpPr>
          <p:cNvPr id="4" name="Footer Placeholder 3"/>
          <p:cNvSpPr>
            <a:spLocks noGrp="1"/>
          </p:cNvSpPr>
          <p:nvPr>
            <p:ph type="ftr" sz="quarter" idx="11"/>
          </p:nvPr>
        </p:nvSpPr>
        <p:spPr/>
        <p:txBody>
          <a:bodyPr/>
          <a:lstStyle/>
          <a:p>
            <a:r>
              <a:rPr lang="en-US"/>
              <a:t>School of Computing</a:t>
            </a:r>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0058AB-B22C-4270-919C-EDA96673D845}" type="datetime3">
              <a:rPr lang="en-US" smtClean="0"/>
            </a:fld>
            <a:endParaRPr lang="en-US"/>
          </a:p>
        </p:txBody>
      </p:sp>
      <p:sp>
        <p:nvSpPr>
          <p:cNvPr id="3" name="Footer Placeholder 2"/>
          <p:cNvSpPr>
            <a:spLocks noGrp="1"/>
          </p:cNvSpPr>
          <p:nvPr>
            <p:ph type="ftr" sz="quarter" idx="11"/>
          </p:nvPr>
        </p:nvSpPr>
        <p:spPr/>
        <p:txBody>
          <a:bodyPr/>
          <a:lstStyle/>
          <a:p>
            <a:r>
              <a:rPr lang="en-US"/>
              <a:t>School of Computing</a:t>
            </a:r>
            <a:endParaRPr lang="en-US"/>
          </a:p>
        </p:txBody>
      </p:sp>
      <p:sp>
        <p:nvSpPr>
          <p:cNvPr id="4" name="Slide Number Placeholder 3"/>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78923B3-6B28-45B4-A090-84762AEC0FA1}" type="datetime3">
              <a:rPr lang="en-US" smtClean="0"/>
            </a:fld>
            <a:endParaRPr lang="en-US"/>
          </a:p>
        </p:txBody>
      </p:sp>
      <p:sp>
        <p:nvSpPr>
          <p:cNvPr id="6" name="Footer Placeholder 5"/>
          <p:cNvSpPr>
            <a:spLocks noGrp="1"/>
          </p:cNvSpPr>
          <p:nvPr>
            <p:ph type="ftr" sz="quarter" idx="11"/>
          </p:nvPr>
        </p:nvSpPr>
        <p:spPr/>
        <p:txBody>
          <a:bodyPr/>
          <a:lstStyle/>
          <a:p>
            <a:r>
              <a:rPr lang="en-US"/>
              <a:t>School of Computing</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74FAAC5-65E1-4068-9347-9D05BA99A047}" type="datetime3">
              <a:rPr lang="en-US" smtClean="0"/>
            </a:fld>
            <a:endParaRPr lang="en-US"/>
          </a:p>
        </p:txBody>
      </p:sp>
      <p:sp>
        <p:nvSpPr>
          <p:cNvPr id="6" name="Footer Placeholder 5"/>
          <p:cNvSpPr>
            <a:spLocks noGrp="1"/>
          </p:cNvSpPr>
          <p:nvPr>
            <p:ph type="ftr" sz="quarter" idx="11"/>
          </p:nvPr>
        </p:nvSpPr>
        <p:spPr/>
        <p:txBody>
          <a:bodyPr/>
          <a:lstStyle/>
          <a:p>
            <a:r>
              <a:rPr lang="en-US"/>
              <a:t>School of Computing</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843CB-B7B7-43F8-90BD-6221EE6CDDBB}" type="datetime3">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457200" y="2590800"/>
            <a:ext cx="8229600" cy="1676400"/>
          </a:xfrm>
        </p:spPr>
        <p:txBody>
          <a:bodyPr>
            <a:normAutofit/>
          </a:bodyPr>
          <a:lstStyle/>
          <a:p>
            <a:r>
              <a:rPr lang="en-US" sz="2800" dirty="0">
                <a:solidFill>
                  <a:schemeClr val="accent1">
                    <a:lumMod val="50000"/>
                  </a:schemeClr>
                </a:solidFill>
                <a:latin typeface="Arial" panose="020B0604020202020204" pitchFamily="34" charset="0"/>
                <a:cs typeface="Arial" panose="020B0604020202020204" pitchFamily="34" charset="0"/>
              </a:rPr>
              <a:t>Pothole Detection using </a:t>
            </a:r>
            <a:r>
              <a:rPr lang="en-US" sz="2800" dirty="0" err="1">
                <a:solidFill>
                  <a:schemeClr val="accent1">
                    <a:lumMod val="50000"/>
                  </a:schemeClr>
                </a:solidFill>
                <a:latin typeface="Arial" panose="020B0604020202020204" pitchFamily="34" charset="0"/>
                <a:cs typeface="Arial" panose="020B0604020202020204" pitchFamily="34" charset="0"/>
              </a:rPr>
              <a:t>Roboflow</a:t>
            </a:r>
            <a:r>
              <a:rPr lang="en-US" sz="2800" dirty="0">
                <a:solidFill>
                  <a:schemeClr val="accent1">
                    <a:lumMod val="50000"/>
                  </a:schemeClr>
                </a:solidFill>
                <a:latin typeface="Arial" panose="020B0604020202020204" pitchFamily="34" charset="0"/>
                <a:cs typeface="Arial" panose="020B0604020202020204" pitchFamily="34" charset="0"/>
              </a:rPr>
              <a:t> Convolutional Neural Networks</a:t>
            </a:r>
            <a:endParaRPr lang="en-US" sz="2800" dirty="0">
              <a:solidFill>
                <a:schemeClr val="accent1">
                  <a:lumMod val="50000"/>
                </a:schemeClr>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FE38FD3D-BE08-4A98-9F0C-4DA31A185E22}" type="datetime3">
              <a:rPr lang="en-US" smtClean="0"/>
            </a:fld>
            <a:endParaRPr lang="en-US" dirty="0"/>
          </a:p>
        </p:txBody>
      </p:sp>
      <p:sp>
        <p:nvSpPr>
          <p:cNvPr id="5" name="Slide Number Placeholder 4"/>
          <p:cNvSpPr>
            <a:spLocks noGrp="1"/>
          </p:cNvSpPr>
          <p:nvPr>
            <p:ph type="sldNum" sz="quarter" idx="12"/>
          </p:nvPr>
        </p:nvSpPr>
        <p:spPr/>
        <p:txBody>
          <a:bodyPr/>
          <a:lstStyle/>
          <a:p>
            <a:fld id="{C0EC1BDC-9B67-430D-970A-E36C75175141}" type="slidenum">
              <a:rPr lang="en-US" smtClean="0"/>
            </a:fld>
            <a:endParaRPr lang="en-US"/>
          </a:p>
        </p:txBody>
      </p:sp>
      <p:pic>
        <p:nvPicPr>
          <p:cNvPr id="2" name="Picture 1" descr="HEADER New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00150" y="228600"/>
            <a:ext cx="65913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81000" y="381000"/>
            <a:ext cx="8229600" cy="609600"/>
          </a:xfrm>
        </p:spPr>
        <p:txBody>
          <a:bodyPr>
            <a:normAutofit fontScale="90000"/>
          </a:bodyPr>
          <a:lstStyle/>
          <a:p>
            <a:pPr algn="l"/>
            <a:r>
              <a:rPr lang="en-US" dirty="0">
                <a:latin typeface="Arial" panose="020B0604020202020204" pitchFamily="34" charset="0"/>
                <a:cs typeface="Arial" panose="020B0604020202020204" pitchFamily="34" charset="0"/>
              </a:rPr>
              <a:t>System Architecture</a:t>
            </a:r>
            <a:endParaRPr lang="en-US" dirty="0"/>
          </a:p>
        </p:txBody>
      </p:sp>
      <p:sp>
        <p:nvSpPr>
          <p:cNvPr id="9" name="Content Placeholder 2"/>
          <p:cNvSpPr>
            <a:spLocks noGrp="1"/>
          </p:cNvSpPr>
          <p:nvPr>
            <p:ph idx="1"/>
          </p:nvPr>
        </p:nvSpPr>
        <p:spPr>
          <a:xfrm>
            <a:off x="1295400" y="2971800"/>
            <a:ext cx="5410200" cy="761999"/>
          </a:xfrm>
        </p:spPr>
        <p:txBody>
          <a:bodyPr>
            <a:normAutofit/>
          </a:bodyPr>
          <a:lstStyle/>
          <a:p>
            <a:pPr marL="0" indent="0" algn="just">
              <a:lnSpc>
                <a:spcPct val="80000"/>
              </a:lnSpc>
              <a:buNone/>
            </a:pPr>
            <a:r>
              <a:rPr lang="en-US" sz="2800"/>
              <a:t>             </a:t>
            </a:r>
            <a:endParaRPr lang="en-US" sz="2800" dirty="0"/>
          </a:p>
        </p:txBody>
      </p:sp>
      <p:sp>
        <p:nvSpPr>
          <p:cNvPr id="4" name="Date Placeholder 3"/>
          <p:cNvSpPr>
            <a:spLocks noGrp="1"/>
          </p:cNvSpPr>
          <p:nvPr>
            <p:ph type="dt" sz="half" idx="10"/>
          </p:nvPr>
        </p:nvSpPr>
        <p:spPr/>
        <p:txBody>
          <a:bodyPr/>
          <a:lstStyle/>
          <a:p>
            <a:fld id="{5E032623-95D1-4AA2-AB4B-8B52181C1992}" type="datetime3">
              <a:rPr lang="en-US" smtClean="0"/>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pic>
        <p:nvPicPr>
          <p:cNvPr id="2" name="image2.jpeg"/>
          <p:cNvPicPr>
            <a:picLocks noChangeAspect="1"/>
          </p:cNvPicPr>
          <p:nvPr/>
        </p:nvPicPr>
        <p:blipFill>
          <a:blip r:embed="rId1" cstate="print"/>
          <a:stretch>
            <a:fillRect/>
          </a:stretch>
        </p:blipFill>
        <p:spPr>
          <a:xfrm>
            <a:off x="2256567" y="1677603"/>
            <a:ext cx="4479925" cy="41123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a:latin typeface="Arial" panose="020B0604020202020204" pitchFamily="34" charset="0"/>
                <a:cs typeface="Arial" panose="020B0604020202020204" pitchFamily="34" charset="0"/>
              </a:rPr>
              <a:t>Datasets Used</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t>For YOLO v5 algorithm, the dataset is imported from the </a:t>
            </a:r>
            <a:r>
              <a:rPr lang="en-US" dirty="0" err="1"/>
              <a:t>Roboflow</a:t>
            </a:r>
            <a:r>
              <a:rPr lang="en-US" dirty="0"/>
              <a:t> website. It is a website which provides datasets in different format options.</a:t>
            </a:r>
            <a:endParaRPr lang="en-US" dirty="0"/>
          </a:p>
          <a:p>
            <a:r>
              <a:rPr lang="en-US" dirty="0"/>
              <a:t>For the CNN algorithm used, the dataset is downloaded from the Kaggle website. In this dataset, there are plain images as well as images with potholes.</a:t>
            </a:r>
            <a:endParaRPr lang="en-US" dirty="0"/>
          </a:p>
        </p:txBody>
      </p:sp>
      <p:sp>
        <p:nvSpPr>
          <p:cNvPr id="4" name="Date Placeholder 3"/>
          <p:cNvSpPr>
            <a:spLocks noGrp="1"/>
          </p:cNvSpPr>
          <p:nvPr>
            <p:ph type="dt" sz="half" idx="10"/>
          </p:nvPr>
        </p:nvSpPr>
        <p:spPr/>
        <p:txBody>
          <a:bodyPr/>
          <a:lstStyle/>
          <a:p>
            <a:fld id="{BF6C89D6-85CC-442F-816B-BB874E152853}" type="datetime3">
              <a:rPr lang="en-US" smtClean="0"/>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fontScale="90000"/>
          </a:bodyPr>
          <a:lstStyle/>
          <a:p>
            <a:pPr algn="l"/>
            <a:r>
              <a:rPr lang="en-US" dirty="0">
                <a:latin typeface="Arial" panose="020B0604020202020204" pitchFamily="34" charset="0"/>
                <a:cs typeface="Arial" panose="020B0604020202020204" pitchFamily="34" charset="0"/>
              </a:rPr>
              <a:t>Algorithms Applied</a:t>
            </a:r>
            <a:endParaRPr lang="en-US" dirty="0">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533400" y="1828800"/>
            <a:ext cx="8001000" cy="3459163"/>
          </a:xfrm>
        </p:spPr>
        <p:txBody>
          <a:bodyPr>
            <a:normAutofit/>
          </a:bodyPr>
          <a:lstStyle/>
          <a:p>
            <a:pPr algn="just">
              <a:lnSpc>
                <a:spcPct val="80000"/>
              </a:lnSpc>
            </a:pPr>
            <a:r>
              <a:rPr lang="en-US" dirty="0"/>
              <a:t>To predict the potholes, various algorithms are used and the algorithm with the highest accuracy is found out.</a:t>
            </a:r>
            <a:endParaRPr lang="en-US" dirty="0"/>
          </a:p>
          <a:p>
            <a:pPr algn="just">
              <a:lnSpc>
                <a:spcPct val="80000"/>
              </a:lnSpc>
            </a:pPr>
            <a:r>
              <a:rPr lang="en-US" dirty="0"/>
              <a:t>The various algorithms used are CNN and YOLO v5 and by implementing both these algorithms, the model with the highest accuracy is found out.</a:t>
            </a:r>
            <a:endParaRPr lang="en-US" dirty="0"/>
          </a:p>
          <a:p>
            <a:pPr algn="just"/>
            <a:endParaRPr lang="en-US" dirty="0">
              <a:latin typeface="Arial" panose="020B0604020202020204" pitchFamily="34" charset="0"/>
              <a:cs typeface="Arial" panose="020B0604020202020204" pitchFamily="34" charset="0"/>
            </a:endParaRPr>
          </a:p>
          <a:p>
            <a:pPr algn="just"/>
            <a:endParaRPr lang="en-US" dirty="0"/>
          </a:p>
        </p:txBody>
      </p:sp>
      <p:sp>
        <p:nvSpPr>
          <p:cNvPr id="7" name="Date Placeholder 6"/>
          <p:cNvSpPr>
            <a:spLocks noGrp="1"/>
          </p:cNvSpPr>
          <p:nvPr>
            <p:ph type="dt" sz="half" idx="10"/>
          </p:nvPr>
        </p:nvSpPr>
        <p:spPr/>
        <p:txBody>
          <a:bodyPr/>
          <a:lstStyle/>
          <a:p>
            <a:fld id="{2F58FB92-EFFB-4A47-807F-FA18494337E3}" type="datetime3">
              <a:rPr lang="en-US" smtClean="0"/>
            </a:fld>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fontScale="90000"/>
          </a:bodyPr>
          <a:lstStyle/>
          <a:p>
            <a:pPr algn="l"/>
            <a:r>
              <a:rPr lang="en-US" dirty="0">
                <a:latin typeface="Arial" panose="020B0604020202020204" pitchFamily="34" charset="0"/>
                <a:cs typeface="Arial" panose="020B0604020202020204" pitchFamily="34" charset="0"/>
              </a:rPr>
              <a:t>Results Obtained - CNN</a:t>
            </a:r>
            <a:endParaRPr lang="en-US" dirty="0">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533400" y="1828800"/>
            <a:ext cx="8001000" cy="3459163"/>
          </a:xfrm>
        </p:spPr>
        <p:txBody>
          <a:bodyPr>
            <a:normAutofit lnSpcReduction="10000"/>
          </a:bodyPr>
          <a:lstStyle/>
          <a:p>
            <a:pPr algn="just">
              <a:lnSpc>
                <a:spcPct val="80000"/>
              </a:lnSpc>
            </a:pPr>
            <a:r>
              <a:rPr lang="en-US" dirty="0"/>
              <a:t>In CNN, the dataset used was containing a total of 960 images, 486 – plain images and 474 – pothole images.</a:t>
            </a:r>
            <a:endParaRPr lang="en-US" dirty="0"/>
          </a:p>
          <a:p>
            <a:pPr algn="just">
              <a:lnSpc>
                <a:spcPct val="80000"/>
              </a:lnSpc>
            </a:pPr>
            <a:r>
              <a:rPr lang="en-US" dirty="0"/>
              <a:t>Here, 768 images were passed for training and the remaining 192 images were used for testing.</a:t>
            </a:r>
            <a:endParaRPr lang="en-US" dirty="0"/>
          </a:p>
          <a:p>
            <a:pPr algn="just"/>
            <a:r>
              <a:rPr lang="en-US" dirty="0">
                <a:latin typeface="Arial" panose="020B0604020202020204" pitchFamily="34" charset="0"/>
                <a:cs typeface="Arial" panose="020B0604020202020204" pitchFamily="34" charset="0"/>
              </a:rPr>
              <a:t>The accuracy obtained using CNN model was 71.34%</a:t>
            </a:r>
            <a:endParaRPr lang="en-US" dirty="0">
              <a:latin typeface="Arial" panose="020B0604020202020204" pitchFamily="34" charset="0"/>
              <a:cs typeface="Arial" panose="020B0604020202020204" pitchFamily="34" charset="0"/>
            </a:endParaRPr>
          </a:p>
          <a:p>
            <a:pPr algn="just"/>
            <a:endParaRPr lang="en-US" dirty="0"/>
          </a:p>
        </p:txBody>
      </p:sp>
      <p:sp>
        <p:nvSpPr>
          <p:cNvPr id="7" name="Date Placeholder 6"/>
          <p:cNvSpPr>
            <a:spLocks noGrp="1"/>
          </p:cNvSpPr>
          <p:nvPr>
            <p:ph type="dt" sz="half" idx="10"/>
          </p:nvPr>
        </p:nvSpPr>
        <p:spPr/>
        <p:txBody>
          <a:bodyPr/>
          <a:lstStyle/>
          <a:p>
            <a:fld id="{49A6087A-8659-4E1A-8F81-2A6B275605E1}" type="datetime3">
              <a:rPr lang="en-US" smtClean="0"/>
            </a:fld>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fontScale="90000"/>
          </a:bodyPr>
          <a:lstStyle/>
          <a:p>
            <a:pPr algn="l"/>
            <a:r>
              <a:rPr lang="en-US" dirty="0">
                <a:latin typeface="Arial" panose="020B0604020202020204" pitchFamily="34" charset="0"/>
                <a:cs typeface="Arial" panose="020B0604020202020204" pitchFamily="34" charset="0"/>
              </a:rPr>
              <a:t>Results Obtained – YOLO v5</a:t>
            </a:r>
            <a:endParaRPr lang="en-US" dirty="0">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533400" y="1828800"/>
            <a:ext cx="8001000" cy="3459163"/>
          </a:xfrm>
        </p:spPr>
        <p:txBody>
          <a:bodyPr>
            <a:normAutofit fontScale="92500" lnSpcReduction="10000"/>
          </a:bodyPr>
          <a:lstStyle/>
          <a:p>
            <a:pPr algn="just">
              <a:lnSpc>
                <a:spcPct val="80000"/>
              </a:lnSpc>
            </a:pPr>
            <a:r>
              <a:rPr lang="en-US" dirty="0"/>
              <a:t>In CNN, the dataset used was imported from the </a:t>
            </a:r>
            <a:r>
              <a:rPr lang="en-US" dirty="0" err="1"/>
              <a:t>Roboflow</a:t>
            </a:r>
            <a:r>
              <a:rPr lang="en-US" dirty="0"/>
              <a:t> website.</a:t>
            </a:r>
            <a:endParaRPr lang="en-US" dirty="0"/>
          </a:p>
          <a:p>
            <a:pPr algn="just">
              <a:lnSpc>
                <a:spcPct val="80000"/>
              </a:lnSpc>
            </a:pPr>
            <a:r>
              <a:rPr lang="en-US" dirty="0"/>
              <a:t>Here, a total of 465 images were used for training and the training was done on different epochs and batch sizes.</a:t>
            </a:r>
            <a:endParaRPr lang="en-US" dirty="0"/>
          </a:p>
          <a:p>
            <a:pPr algn="just">
              <a:lnSpc>
                <a:spcPct val="80000"/>
              </a:lnSpc>
            </a:pPr>
            <a:r>
              <a:rPr lang="en-US" dirty="0"/>
              <a:t>The epoch value with the best accuracy was taken into consideration.</a:t>
            </a:r>
            <a:endParaRPr lang="en-US" dirty="0"/>
          </a:p>
          <a:p>
            <a:pPr algn="just"/>
            <a:r>
              <a:rPr lang="en-US" dirty="0">
                <a:latin typeface="Arial" panose="020B0604020202020204" pitchFamily="34" charset="0"/>
                <a:cs typeface="Arial" panose="020B0604020202020204" pitchFamily="34" charset="0"/>
              </a:rPr>
              <a:t>The accuracy obtained using this model was 73.34%</a:t>
            </a:r>
            <a:endParaRPr lang="en-US" dirty="0">
              <a:latin typeface="Arial" panose="020B0604020202020204" pitchFamily="34" charset="0"/>
              <a:cs typeface="Arial" panose="020B0604020202020204" pitchFamily="34" charset="0"/>
            </a:endParaRPr>
          </a:p>
          <a:p>
            <a:pPr algn="just"/>
            <a:endParaRPr lang="en-US" dirty="0"/>
          </a:p>
        </p:txBody>
      </p:sp>
      <p:sp>
        <p:nvSpPr>
          <p:cNvPr id="7" name="Date Placeholder 6"/>
          <p:cNvSpPr>
            <a:spLocks noGrp="1"/>
          </p:cNvSpPr>
          <p:nvPr>
            <p:ph type="dt" sz="half" idx="10"/>
          </p:nvPr>
        </p:nvSpPr>
        <p:spPr/>
        <p:txBody>
          <a:bodyPr/>
          <a:lstStyle/>
          <a:p>
            <a:fld id="{F07768E0-D0BB-4BF6-A0A9-678CC40EB8D3}" type="datetime3">
              <a:rPr lang="en-US" smtClean="0"/>
            </a:fld>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fontScale="90000"/>
          </a:bodyPr>
          <a:lstStyle/>
          <a:p>
            <a:pPr algn="l"/>
            <a:r>
              <a:rPr lang="en-US" dirty="0">
                <a:latin typeface="Arial" panose="020B0604020202020204" pitchFamily="34" charset="0"/>
                <a:cs typeface="Arial" panose="020B0604020202020204" pitchFamily="34" charset="0"/>
              </a:rPr>
              <a:t>Screenshots</a:t>
            </a:r>
            <a:endParaRPr lang="en-US" dirty="0">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533400" y="1828800"/>
            <a:ext cx="8001000" cy="3459163"/>
          </a:xfrm>
        </p:spPr>
        <p:txBody>
          <a:bodyPr>
            <a:normAutofit/>
          </a:bodyPr>
          <a:lstStyle/>
          <a:p>
            <a:pPr algn="just"/>
            <a:r>
              <a:rPr lang="en-US" dirty="0"/>
              <a:t>In the below image, the pothole is found out using the Yolo v5 algorithm.</a:t>
            </a:r>
            <a:endParaRPr lang="en-US" dirty="0"/>
          </a:p>
        </p:txBody>
      </p:sp>
      <p:sp>
        <p:nvSpPr>
          <p:cNvPr id="7" name="Date Placeholder 6"/>
          <p:cNvSpPr>
            <a:spLocks noGrp="1"/>
          </p:cNvSpPr>
          <p:nvPr>
            <p:ph type="dt" sz="half" idx="10"/>
          </p:nvPr>
        </p:nvSpPr>
        <p:spPr/>
        <p:txBody>
          <a:bodyPr/>
          <a:lstStyle/>
          <a:p>
            <a:fld id="{A2D7A6E9-0350-4640-B618-89D5A6143C1A}" type="datetime3">
              <a:rPr lang="en-US" smtClean="0"/>
            </a:fld>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pic>
        <p:nvPicPr>
          <p:cNvPr id="5" name="Picture 4"/>
          <p:cNvPicPr>
            <a:picLocks noChangeAspect="1"/>
          </p:cNvPicPr>
          <p:nvPr/>
        </p:nvPicPr>
        <p:blipFill>
          <a:blip r:embed="rId1"/>
          <a:stretch>
            <a:fillRect/>
          </a:stretch>
        </p:blipFill>
        <p:spPr>
          <a:xfrm>
            <a:off x="1309232" y="3124200"/>
            <a:ext cx="6525536" cy="22958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fontScale="90000"/>
          </a:bodyPr>
          <a:lstStyle/>
          <a:p>
            <a:pPr algn="l"/>
            <a:r>
              <a:rPr lang="en-US" dirty="0">
                <a:latin typeface="Arial" panose="020B0604020202020204" pitchFamily="34" charset="0"/>
                <a:cs typeface="Arial" panose="020B0604020202020204" pitchFamily="34" charset="0"/>
              </a:rPr>
              <a:t>Screenshots</a:t>
            </a:r>
            <a:endParaRPr lang="en-US" dirty="0">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533400" y="1828800"/>
            <a:ext cx="8001000" cy="3459163"/>
          </a:xfrm>
        </p:spPr>
        <p:txBody>
          <a:bodyPr>
            <a:normAutofit/>
          </a:bodyPr>
          <a:lstStyle/>
          <a:p>
            <a:pPr algn="just"/>
            <a:r>
              <a:rPr lang="en-US" dirty="0"/>
              <a:t>In the below image, the pothole is found out using the various algorithms.</a:t>
            </a:r>
            <a:endParaRPr lang="en-US" dirty="0"/>
          </a:p>
        </p:txBody>
      </p:sp>
      <p:sp>
        <p:nvSpPr>
          <p:cNvPr id="7" name="Date Placeholder 6"/>
          <p:cNvSpPr>
            <a:spLocks noGrp="1"/>
          </p:cNvSpPr>
          <p:nvPr>
            <p:ph type="dt" sz="half" idx="10"/>
          </p:nvPr>
        </p:nvSpPr>
        <p:spPr/>
        <p:txBody>
          <a:bodyPr/>
          <a:lstStyle/>
          <a:p>
            <a:fld id="{834BF864-A16A-437D-BCB3-0809C6645FC2}" type="datetime3">
              <a:rPr lang="en-US" smtClean="0"/>
            </a:fld>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95600" y="2971800"/>
            <a:ext cx="3276600" cy="3276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fontScale="90000"/>
          </a:bodyPr>
          <a:lstStyle/>
          <a:p>
            <a:pPr algn="l"/>
            <a:r>
              <a:rPr lang="en-US" dirty="0">
                <a:latin typeface="Arial" panose="020B0604020202020204" pitchFamily="34" charset="0"/>
                <a:cs typeface="Arial" panose="020B0604020202020204" pitchFamily="34" charset="0"/>
              </a:rPr>
              <a:t>Screenshots</a:t>
            </a:r>
            <a:endParaRPr lang="en-US" dirty="0">
              <a:latin typeface="Arial" panose="020B0604020202020204" pitchFamily="34" charset="0"/>
              <a:cs typeface="Arial" panose="020B0604020202020204" pitchFamily="34" charset="0"/>
            </a:endParaRPr>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74737" y="1828800"/>
            <a:ext cx="6918326" cy="3459163"/>
          </a:xfrm>
        </p:spPr>
      </p:pic>
      <p:sp>
        <p:nvSpPr>
          <p:cNvPr id="7" name="Date Placeholder 6"/>
          <p:cNvSpPr>
            <a:spLocks noGrp="1"/>
          </p:cNvSpPr>
          <p:nvPr>
            <p:ph type="dt" sz="half" idx="10"/>
          </p:nvPr>
        </p:nvSpPr>
        <p:spPr/>
        <p:txBody>
          <a:bodyPr/>
          <a:lstStyle/>
          <a:p>
            <a:fld id="{18460379-14E6-46A9-8F5C-10EB1F0C5DBE}" type="datetime3">
              <a:rPr lang="en-US" smtClean="0"/>
            </a:fld>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CF4696-DF7D-474A-A7B7-0F7691AC9089}" type="datetime3">
              <a:rPr lang="en-US" smtClean="0"/>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pic>
        <p:nvPicPr>
          <p:cNvPr id="8" name="Picture 7" descr="A close-up of a pen&#10;&#10;Description automatically generated with low confidenc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49061" y="1676400"/>
            <a:ext cx="5245877" cy="3505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l"/>
            <a:r>
              <a:rPr lang="en-US" sz="4000" dirty="0">
                <a:latin typeface="Arial" panose="020B0604020202020204" pitchFamily="34" charset="0"/>
                <a:cs typeface="Arial" panose="020B0604020202020204" pitchFamily="34" charset="0"/>
              </a:rPr>
              <a:t>Presentation</a:t>
            </a:r>
            <a:r>
              <a:rPr lang="en-US" sz="4000" dirty="0">
                <a:solidFill>
                  <a:schemeClr val="tx2">
                    <a:lumMod val="50000"/>
                  </a:schemeClr>
                </a:solidFill>
                <a:latin typeface="Arial" panose="020B0604020202020204" pitchFamily="34" charset="0"/>
                <a:cs typeface="Arial" panose="020B0604020202020204" pitchFamily="34" charset="0"/>
              </a:rPr>
              <a:t> Outline</a:t>
            </a:r>
            <a:endParaRPr lang="en-US" sz="4000" dirty="0">
              <a:solidFill>
                <a:schemeClr val="tx2">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600200"/>
            <a:ext cx="8229600" cy="4525963"/>
          </a:xfrm>
        </p:spPr>
        <p:txBody>
          <a:bodyPr>
            <a:normAutofit/>
          </a:bodyPr>
          <a:lstStyle/>
          <a:p>
            <a:r>
              <a:rPr lang="en-US" sz="2000" dirty="0">
                <a:solidFill>
                  <a:srgbClr val="002060"/>
                </a:solidFill>
                <a:latin typeface="Arial" panose="020B0604020202020204" pitchFamily="34" charset="0"/>
                <a:cs typeface="Arial" panose="020B0604020202020204" pitchFamily="34" charset="0"/>
              </a:rPr>
              <a:t>Abstract</a:t>
            </a:r>
            <a:endParaRPr lang="en-US" sz="2000" dirty="0">
              <a:solidFill>
                <a:srgbClr val="002060"/>
              </a:solidFill>
              <a:latin typeface="Arial" panose="020B0604020202020204" pitchFamily="34" charset="0"/>
              <a:cs typeface="Arial" panose="020B0604020202020204" pitchFamily="34" charset="0"/>
            </a:endParaRPr>
          </a:p>
          <a:p>
            <a:r>
              <a:rPr lang="en-US" sz="2000" dirty="0">
                <a:solidFill>
                  <a:srgbClr val="002060"/>
                </a:solidFill>
                <a:latin typeface="Arial" panose="020B0604020202020204" pitchFamily="34" charset="0"/>
                <a:cs typeface="Arial" panose="020B0604020202020204" pitchFamily="34" charset="0"/>
              </a:rPr>
              <a:t>Introduction</a:t>
            </a:r>
            <a:endParaRPr lang="en-US" sz="2000" dirty="0">
              <a:solidFill>
                <a:srgbClr val="002060"/>
              </a:solidFill>
              <a:latin typeface="Arial" panose="020B0604020202020204" pitchFamily="34" charset="0"/>
              <a:cs typeface="Arial" panose="020B0604020202020204" pitchFamily="34" charset="0"/>
            </a:endParaRPr>
          </a:p>
          <a:p>
            <a:r>
              <a:rPr lang="en-US" sz="2000" dirty="0">
                <a:solidFill>
                  <a:srgbClr val="002060"/>
                </a:solidFill>
                <a:latin typeface="Arial" panose="020B0604020202020204" pitchFamily="34" charset="0"/>
                <a:cs typeface="Arial" panose="020B0604020202020204" pitchFamily="34" charset="0"/>
              </a:rPr>
              <a:t>Objectives</a:t>
            </a:r>
            <a:endParaRPr lang="en-US" sz="2000" dirty="0">
              <a:solidFill>
                <a:srgbClr val="002060"/>
              </a:solidFill>
              <a:latin typeface="Arial" panose="020B0604020202020204" pitchFamily="34" charset="0"/>
              <a:cs typeface="Arial" panose="020B0604020202020204" pitchFamily="34" charset="0"/>
            </a:endParaRPr>
          </a:p>
          <a:p>
            <a:r>
              <a:rPr lang="en-US" sz="2000" dirty="0">
                <a:solidFill>
                  <a:srgbClr val="002060"/>
                </a:solidFill>
                <a:latin typeface="Arial" panose="020B0604020202020204" pitchFamily="34" charset="0"/>
                <a:cs typeface="Arial" panose="020B0604020202020204" pitchFamily="34" charset="0"/>
              </a:rPr>
              <a:t>Related Work</a:t>
            </a:r>
            <a:endParaRPr lang="en-US" sz="2000" dirty="0">
              <a:solidFill>
                <a:srgbClr val="002060"/>
              </a:solidFill>
              <a:latin typeface="Arial" panose="020B0604020202020204" pitchFamily="34" charset="0"/>
              <a:cs typeface="Arial" panose="020B0604020202020204" pitchFamily="34" charset="0"/>
            </a:endParaRPr>
          </a:p>
          <a:p>
            <a:r>
              <a:rPr lang="en-US" sz="2000" dirty="0">
                <a:solidFill>
                  <a:srgbClr val="002060"/>
                </a:solidFill>
                <a:latin typeface="Arial" panose="020B0604020202020204" pitchFamily="34" charset="0"/>
                <a:cs typeface="Arial" panose="020B0604020202020204" pitchFamily="34" charset="0"/>
              </a:rPr>
              <a:t>Architecture Diagram</a:t>
            </a:r>
            <a:endParaRPr lang="en-US" sz="2000" dirty="0">
              <a:solidFill>
                <a:srgbClr val="002060"/>
              </a:solidFill>
              <a:latin typeface="Arial" panose="020B0604020202020204" pitchFamily="34" charset="0"/>
              <a:cs typeface="Arial" panose="020B0604020202020204" pitchFamily="34" charset="0"/>
            </a:endParaRPr>
          </a:p>
          <a:p>
            <a:r>
              <a:rPr lang="en-US" sz="2000" dirty="0">
                <a:solidFill>
                  <a:srgbClr val="002060"/>
                </a:solidFill>
                <a:latin typeface="Arial" panose="020B0604020202020204" pitchFamily="34" charset="0"/>
                <a:cs typeface="Arial" panose="020B0604020202020204" pitchFamily="34" charset="0"/>
              </a:rPr>
              <a:t>Datasets Used</a:t>
            </a:r>
            <a:endParaRPr lang="en-US" sz="2000" dirty="0">
              <a:solidFill>
                <a:srgbClr val="002060"/>
              </a:solidFill>
              <a:latin typeface="Arial" panose="020B0604020202020204" pitchFamily="34" charset="0"/>
              <a:cs typeface="Arial" panose="020B0604020202020204" pitchFamily="34" charset="0"/>
            </a:endParaRPr>
          </a:p>
          <a:p>
            <a:r>
              <a:rPr lang="en-US" sz="2000" dirty="0">
                <a:solidFill>
                  <a:srgbClr val="002060"/>
                </a:solidFill>
                <a:latin typeface="Arial" panose="020B0604020202020204" pitchFamily="34" charset="0"/>
                <a:cs typeface="Arial" panose="020B0604020202020204" pitchFamily="34" charset="0"/>
              </a:rPr>
              <a:t>Algorithms Applied</a:t>
            </a:r>
            <a:endParaRPr lang="en-US" sz="2000" dirty="0">
              <a:solidFill>
                <a:srgbClr val="002060"/>
              </a:solidFill>
              <a:latin typeface="Arial" panose="020B0604020202020204" pitchFamily="34" charset="0"/>
              <a:cs typeface="Arial" panose="020B0604020202020204" pitchFamily="34" charset="0"/>
            </a:endParaRPr>
          </a:p>
          <a:p>
            <a:r>
              <a:rPr lang="en-US" sz="2000" dirty="0">
                <a:solidFill>
                  <a:srgbClr val="002060"/>
                </a:solidFill>
                <a:latin typeface="Arial" panose="020B0604020202020204" pitchFamily="34" charset="0"/>
                <a:cs typeface="Arial" panose="020B0604020202020204" pitchFamily="34" charset="0"/>
              </a:rPr>
              <a:t>Results Obtained</a:t>
            </a:r>
            <a:endParaRPr lang="en-US" sz="2000" dirty="0">
              <a:solidFill>
                <a:srgbClr val="002060"/>
              </a:solidFill>
              <a:latin typeface="Arial" panose="020B0604020202020204" pitchFamily="34" charset="0"/>
              <a:cs typeface="Arial" panose="020B0604020202020204" pitchFamily="34" charset="0"/>
            </a:endParaRPr>
          </a:p>
          <a:p>
            <a:r>
              <a:rPr lang="en-US" sz="2000" dirty="0">
                <a:solidFill>
                  <a:srgbClr val="002060"/>
                </a:solidFill>
                <a:latin typeface="Arial" panose="020B0604020202020204" pitchFamily="34" charset="0"/>
                <a:cs typeface="Arial" panose="020B0604020202020204" pitchFamily="34" charset="0"/>
              </a:rPr>
              <a:t>Screenshots</a:t>
            </a:r>
            <a:endParaRPr lang="en-US" sz="2000" dirty="0">
              <a:solidFill>
                <a:srgbClr val="002060"/>
              </a:solidFill>
              <a:latin typeface="Arial" panose="020B0604020202020204" pitchFamily="34" charset="0"/>
              <a:cs typeface="Arial" panose="020B0604020202020204" pitchFamily="34" charset="0"/>
            </a:endParaRPr>
          </a:p>
          <a:p>
            <a:r>
              <a:rPr lang="en-US" sz="2000" dirty="0">
                <a:solidFill>
                  <a:srgbClr val="002060"/>
                </a:solidFill>
                <a:latin typeface="Arial" panose="020B0604020202020204" pitchFamily="34" charset="0"/>
                <a:cs typeface="Arial" panose="020B0604020202020204" pitchFamily="34" charset="0"/>
              </a:rPr>
              <a:t>References</a:t>
            </a:r>
            <a:endParaRPr lang="en-US" sz="2000" dirty="0">
              <a:solidFill>
                <a:srgbClr val="002060"/>
              </a:solidFill>
              <a:latin typeface="Arial" panose="020B0604020202020204" pitchFamily="34" charset="0"/>
              <a:cs typeface="Arial" panose="020B0604020202020204" pitchFamily="34" charset="0"/>
            </a:endParaRPr>
          </a:p>
          <a:p>
            <a:endParaRPr lang="en-US" dirty="0"/>
          </a:p>
        </p:txBody>
      </p:sp>
      <p:sp>
        <p:nvSpPr>
          <p:cNvPr id="4" name="Date Placeholder 3"/>
          <p:cNvSpPr>
            <a:spLocks noGrp="1"/>
          </p:cNvSpPr>
          <p:nvPr>
            <p:ph type="dt" sz="half" idx="10"/>
          </p:nvPr>
        </p:nvSpPr>
        <p:spPr/>
        <p:txBody>
          <a:bodyPr/>
          <a:lstStyle/>
          <a:p>
            <a:fld id="{A93E5776-FE5A-41B1-AFD6-E978A8C3DF86}" type="datetime3">
              <a:rPr lang="en-US" smtClean="0"/>
            </a:fld>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latin typeface="Arial" panose="020B0604020202020204" pitchFamily="34" charset="0"/>
                <a:cs typeface="Arial" panose="020B0604020202020204" pitchFamily="34" charset="0"/>
              </a:rPr>
              <a:t>Abstract</a:t>
            </a:r>
            <a:endParaRPr lang="en-US" sz="4000" dirty="0"/>
          </a:p>
        </p:txBody>
      </p:sp>
      <p:sp>
        <p:nvSpPr>
          <p:cNvPr id="3" name="Content Placeholder 2"/>
          <p:cNvSpPr>
            <a:spLocks noGrp="1"/>
          </p:cNvSpPr>
          <p:nvPr>
            <p:ph idx="1"/>
          </p:nvPr>
        </p:nvSpPr>
        <p:spPr/>
        <p:txBody>
          <a:bodyPr>
            <a:normAutofit fontScale="85000" lnSpcReduction="10000"/>
          </a:bodyPr>
          <a:lstStyle/>
          <a:p>
            <a:r>
              <a:rPr lang="en-US" dirty="0"/>
              <a:t>India's vast network of roads poses a maintenance challenge, and the number of accidents is increasing due to the damaged roads and potholes.</a:t>
            </a:r>
            <a:endParaRPr lang="en-US" dirty="0"/>
          </a:p>
          <a:p>
            <a:r>
              <a:rPr lang="en-US" dirty="0"/>
              <a:t>Manual inspection is time-consuming, costly, and prone to human error, making it infeasible to inspect all locations.</a:t>
            </a:r>
            <a:endParaRPr lang="en-US" dirty="0"/>
          </a:p>
          <a:p>
            <a:r>
              <a:rPr lang="en-US" b="0" i="0" dirty="0">
                <a:effectLst/>
              </a:rPr>
              <a:t>In order to solve this problem, various image processing techniques such as CNN and YOLO V5 can be used to identify road damage accurately and efficiently, allowing for timely repairs and reducing accidents, particularly during the rainy season.</a:t>
            </a:r>
            <a:endParaRPr lang="en-US" dirty="0"/>
          </a:p>
          <a:p>
            <a:endParaRPr lang="en-US" dirty="0"/>
          </a:p>
        </p:txBody>
      </p:sp>
      <p:sp>
        <p:nvSpPr>
          <p:cNvPr id="4" name="Date Placeholder 3"/>
          <p:cNvSpPr>
            <a:spLocks noGrp="1"/>
          </p:cNvSpPr>
          <p:nvPr>
            <p:ph type="dt" sz="half" idx="10"/>
          </p:nvPr>
        </p:nvSpPr>
        <p:spPr/>
        <p:txBody>
          <a:bodyPr/>
          <a:lstStyle/>
          <a:p>
            <a:fld id="{47ABF5D6-B123-4057-BC3C-A62EA6FCA8D4}" type="datetime3">
              <a:rPr lang="en-US" smtClean="0"/>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a:latin typeface="Arial" panose="020B0604020202020204" pitchFamily="34" charset="0"/>
                <a:cs typeface="Arial" panose="020B0604020202020204" pitchFamily="34" charset="0"/>
              </a:rPr>
              <a:t>Introduction</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IN" dirty="0">
                <a:solidFill>
                  <a:schemeClr val="tx2">
                    <a:lumMod val="50000"/>
                  </a:schemeClr>
                </a:solidFill>
              </a:rPr>
              <a:t>The proposed project solves the problem of pothole detection using various deep learning techniques.</a:t>
            </a:r>
            <a:endParaRPr lang="en-IN" dirty="0">
              <a:solidFill>
                <a:schemeClr val="tx2">
                  <a:lumMod val="50000"/>
                </a:schemeClr>
              </a:solidFill>
            </a:endParaRPr>
          </a:p>
          <a:p>
            <a:r>
              <a:rPr lang="en-IN" dirty="0">
                <a:solidFill>
                  <a:schemeClr val="tx2">
                    <a:lumMod val="50000"/>
                  </a:schemeClr>
                </a:solidFill>
              </a:rPr>
              <a:t>It compares various deep learning models to find the best technique for predicting the damaged roads.</a:t>
            </a:r>
            <a:endParaRPr lang="en-IN" dirty="0">
              <a:solidFill>
                <a:schemeClr val="tx2">
                  <a:lumMod val="50000"/>
                </a:schemeClr>
              </a:solidFill>
            </a:endParaRPr>
          </a:p>
          <a:p>
            <a:r>
              <a:rPr lang="en-IN" dirty="0">
                <a:solidFill>
                  <a:schemeClr val="tx2">
                    <a:lumMod val="50000"/>
                  </a:schemeClr>
                </a:solidFill>
              </a:rPr>
              <a:t>Algorithm with maximum accuracy is used for further implementation.</a:t>
            </a:r>
            <a:endParaRPr lang="en-IN" dirty="0">
              <a:solidFill>
                <a:schemeClr val="tx2">
                  <a:lumMod val="50000"/>
                </a:schemeClr>
              </a:solidFill>
            </a:endParaRPr>
          </a:p>
          <a:p>
            <a:endParaRPr lang="en-IN" dirty="0">
              <a:solidFill>
                <a:schemeClr val="tx2">
                  <a:lumMod val="50000"/>
                </a:schemeClr>
              </a:solidFill>
            </a:endParaRPr>
          </a:p>
        </p:txBody>
      </p:sp>
      <p:sp>
        <p:nvSpPr>
          <p:cNvPr id="4" name="Date Placeholder 3"/>
          <p:cNvSpPr>
            <a:spLocks noGrp="1"/>
          </p:cNvSpPr>
          <p:nvPr>
            <p:ph type="dt" sz="half" idx="10"/>
          </p:nvPr>
        </p:nvSpPr>
        <p:spPr/>
        <p:txBody>
          <a:bodyPr/>
          <a:lstStyle/>
          <a:p>
            <a:fld id="{307B8E7D-82A4-466C-9847-C1401CDDFBDC}" type="datetime3">
              <a:rPr lang="en-US" smtClean="0"/>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Autofit/>
          </a:bodyPr>
          <a:lstStyle/>
          <a:p>
            <a:pPr algn="l"/>
            <a:r>
              <a:rPr lang="en-US" sz="4000" dirty="0">
                <a:latin typeface="Arial" panose="020B0604020202020204" pitchFamily="34" charset="0"/>
                <a:cs typeface="Arial" panose="020B0604020202020204" pitchFamily="34" charset="0"/>
              </a:rPr>
              <a:t>Objectives</a:t>
            </a:r>
            <a:endParaRPr lang="en-US" sz="4000" dirty="0">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533400" y="1600200"/>
            <a:ext cx="8001000" cy="3962400"/>
          </a:xfrm>
        </p:spPr>
        <p:txBody>
          <a:bodyPr>
            <a:normAutofit/>
          </a:bodyPr>
          <a:lstStyle/>
          <a:p>
            <a:pPr algn="just"/>
            <a:r>
              <a:rPr lang="en-US" sz="2800" dirty="0"/>
              <a:t>To apply and compare different machine learning and deep learning algorithms on the given dataset.</a:t>
            </a:r>
            <a:endParaRPr lang="en-US" sz="2800" dirty="0"/>
          </a:p>
          <a:p>
            <a:pPr algn="just"/>
            <a:r>
              <a:rPr lang="en-US" sz="2800" dirty="0"/>
              <a:t>To predict the damaged roads using CNN and Yolo v5 algorithms.</a:t>
            </a:r>
            <a:endParaRPr lang="en-US" sz="2800" dirty="0"/>
          </a:p>
          <a:p>
            <a:pPr algn="just"/>
            <a:r>
              <a:rPr lang="en-US" sz="2800" dirty="0"/>
              <a:t>To predict which part of the road needs repairing for proper maintenance.</a:t>
            </a:r>
            <a:endParaRPr lang="en-US" sz="2800" dirty="0"/>
          </a:p>
          <a:p>
            <a:pPr algn="just"/>
            <a:r>
              <a:rPr lang="en-US" sz="2800" dirty="0"/>
              <a:t>To visualize the various techniques and using the relatively best algorithm with maximum accuracy.</a:t>
            </a:r>
            <a:endParaRPr lang="en-US" sz="2800" dirty="0"/>
          </a:p>
        </p:txBody>
      </p:sp>
      <p:sp>
        <p:nvSpPr>
          <p:cNvPr id="7" name="Date Placeholder 6"/>
          <p:cNvSpPr>
            <a:spLocks noGrp="1"/>
          </p:cNvSpPr>
          <p:nvPr>
            <p:ph type="dt" sz="half" idx="10"/>
          </p:nvPr>
        </p:nvSpPr>
        <p:spPr/>
        <p:txBody>
          <a:bodyPr/>
          <a:lstStyle/>
          <a:p>
            <a:fld id="{F356A4FF-EF2B-4C67-A83C-4D0DE932D24F}" type="datetime3">
              <a:rPr lang="en-US" smtClean="0"/>
            </a:fld>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81000" y="381000"/>
            <a:ext cx="8229600" cy="655638"/>
          </a:xfrm>
        </p:spPr>
        <p:txBody>
          <a:bodyPr>
            <a:normAutofit fontScale="90000"/>
          </a:bodyPr>
          <a:lstStyle/>
          <a:p>
            <a:pPr algn="l"/>
            <a:r>
              <a:rPr lang="en-US" dirty="0">
                <a:latin typeface="Arial" panose="020B0604020202020204" pitchFamily="34" charset="0"/>
                <a:cs typeface="Arial" panose="020B0604020202020204" pitchFamily="34" charset="0"/>
              </a:rPr>
              <a:t>Related Work</a:t>
            </a:r>
            <a:endParaRPr lang="en-US" dirty="0">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0E4F3F79-5C18-4DF5-A7EF-C0CA5EFFD5EF}" type="datetime3">
              <a:rPr lang="en-US" smtClean="0"/>
            </a:fld>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graphicFrame>
        <p:nvGraphicFramePr>
          <p:cNvPr id="12" name="Table 11"/>
          <p:cNvGraphicFramePr>
            <a:graphicFrameLocks noGrp="1"/>
          </p:cNvGraphicFramePr>
          <p:nvPr/>
        </p:nvGraphicFramePr>
        <p:xfrm>
          <a:off x="457200" y="1524000"/>
          <a:ext cx="8153400" cy="4648201"/>
        </p:xfrm>
        <a:graphic>
          <a:graphicData uri="http://schemas.openxmlformats.org/drawingml/2006/table">
            <a:tbl>
              <a:tblPr firstRow="1" bandRow="1">
                <a:tableStyleId>{8799B23B-EC83-4686-B30A-512413B5E67A}</a:tableStyleId>
              </a:tblPr>
              <a:tblGrid>
                <a:gridCol w="1219200"/>
                <a:gridCol w="1524000"/>
                <a:gridCol w="2209800"/>
                <a:gridCol w="1569720"/>
                <a:gridCol w="1630680"/>
              </a:tblGrid>
              <a:tr h="1011865">
                <a:tc>
                  <a:txBody>
                    <a:bodyPr/>
                    <a:lstStyle/>
                    <a:p>
                      <a:pPr algn="ctr"/>
                      <a:r>
                        <a:rPr lang="en-US" dirty="0"/>
                        <a:t>AUTHOR</a:t>
                      </a:r>
                      <a:endParaRPr lang="en-US" dirty="0"/>
                    </a:p>
                  </a:txBody>
                  <a:tcPr anchor="ctr"/>
                </a:tc>
                <a:tc>
                  <a:txBody>
                    <a:bodyPr/>
                    <a:lstStyle/>
                    <a:p>
                      <a:pPr algn="ctr"/>
                      <a:r>
                        <a:rPr lang="en-US" dirty="0"/>
                        <a:t>YEAR</a:t>
                      </a:r>
                      <a:r>
                        <a:rPr lang="en-US" baseline="0" dirty="0"/>
                        <a:t> OF PUBLICATION</a:t>
                      </a:r>
                      <a:endParaRPr lang="en-US" dirty="0"/>
                    </a:p>
                  </a:txBody>
                  <a:tcPr anchor="ctr"/>
                </a:tc>
                <a:tc>
                  <a:txBody>
                    <a:bodyPr/>
                    <a:lstStyle/>
                    <a:p>
                      <a:pPr algn="ctr"/>
                      <a:r>
                        <a:rPr lang="en-US" dirty="0"/>
                        <a:t>DESCRIPTIONS</a:t>
                      </a:r>
                      <a:endParaRPr lang="en-US" dirty="0"/>
                    </a:p>
                  </a:txBody>
                  <a:tcPr anchor="ctr"/>
                </a:tc>
                <a:tc>
                  <a:txBody>
                    <a:bodyPr/>
                    <a:lstStyle/>
                    <a:p>
                      <a:pPr algn="ctr"/>
                      <a:r>
                        <a:rPr lang="en-US" dirty="0"/>
                        <a:t>PROS</a:t>
                      </a:r>
                      <a:endParaRPr lang="en-US" dirty="0"/>
                    </a:p>
                  </a:txBody>
                  <a:tcPr anchor="ctr"/>
                </a:tc>
                <a:tc>
                  <a:txBody>
                    <a:bodyPr/>
                    <a:lstStyle/>
                    <a:p>
                      <a:pPr algn="ctr"/>
                      <a:r>
                        <a:rPr lang="en-US" dirty="0"/>
                        <a:t>CONS</a:t>
                      </a:r>
                      <a:endParaRPr lang="en-US" dirty="0"/>
                    </a:p>
                  </a:txBody>
                  <a:tcPr anchor="ctr"/>
                </a:tc>
              </a:tr>
              <a:tr h="1212112">
                <a:tc>
                  <a:txBody>
                    <a:bodyPr/>
                    <a:lstStyle/>
                    <a:p>
                      <a:pPr algn="ctr"/>
                      <a:r>
                        <a:rPr lang="en-US" dirty="0"/>
                        <a:t>Anup Kumar Pandey</a:t>
                      </a:r>
                      <a:endParaRPr lang="en-US" dirty="0"/>
                    </a:p>
                  </a:txBody>
                  <a:tcPr/>
                </a:tc>
                <a:tc>
                  <a:txBody>
                    <a:bodyPr/>
                    <a:lstStyle/>
                    <a:p>
                      <a:pPr algn="ctr"/>
                      <a:r>
                        <a:rPr lang="en-US" dirty="0"/>
                        <a:t>2022</a:t>
                      </a:r>
                      <a:endParaRPr lang="en-US" dirty="0"/>
                    </a:p>
                  </a:txBody>
                  <a:tcPr/>
                </a:tc>
                <a:tc>
                  <a:txBody>
                    <a:bodyPr/>
                    <a:lstStyle/>
                    <a:p>
                      <a:pPr algn="ctr"/>
                      <a:r>
                        <a:rPr lang="en-US" sz="1800" kern="1200" dirty="0">
                          <a:solidFill>
                            <a:schemeClr val="tx1"/>
                          </a:solidFill>
                          <a:effectLst/>
                          <a:latin typeface="+mn-lt"/>
                          <a:ea typeface="+mn-ea"/>
                          <a:cs typeface="+mn-cs"/>
                        </a:rPr>
                        <a:t>Predicting the damaged roads using accelerometer and CNN model.</a:t>
                      </a:r>
                      <a:endParaRPr lang="en-US" dirty="0"/>
                    </a:p>
                  </a:txBody>
                  <a:tcPr/>
                </a:tc>
                <a:tc>
                  <a:txBody>
                    <a:bodyPr/>
                    <a:lstStyle/>
                    <a:p>
                      <a:pPr algn="ctr"/>
                      <a:r>
                        <a:rPr lang="en-US" dirty="0"/>
                        <a:t>Used ID-CNN model</a:t>
                      </a:r>
                      <a:endParaRPr lang="en-US" dirty="0"/>
                    </a:p>
                  </a:txBody>
                  <a:tcPr/>
                </a:tc>
                <a:tc>
                  <a:txBody>
                    <a:bodyPr/>
                    <a:lstStyle/>
                    <a:p>
                      <a:pPr algn="ctr"/>
                      <a:r>
                        <a:rPr lang="en-US" dirty="0"/>
                        <a:t>Other methods not used for maximum accuracy</a:t>
                      </a:r>
                      <a:endParaRPr lang="en-US" dirty="0"/>
                    </a:p>
                  </a:txBody>
                  <a:tcPr/>
                </a:tc>
              </a:tr>
              <a:tr h="1212112">
                <a:tc>
                  <a:txBody>
                    <a:bodyPr/>
                    <a:lstStyle/>
                    <a:p>
                      <a:pPr algn="ctr"/>
                      <a:r>
                        <a:rPr lang="en-US" dirty="0"/>
                        <a:t>Deepak Kumar </a:t>
                      </a:r>
                      <a:r>
                        <a:rPr lang="en-US" dirty="0" err="1"/>
                        <a:t>Dewangan</a:t>
                      </a:r>
                      <a:endParaRPr lang="en-US" dirty="0"/>
                    </a:p>
                  </a:txBody>
                  <a:tcPr/>
                </a:tc>
                <a:tc>
                  <a:txBody>
                    <a:bodyPr/>
                    <a:lstStyle/>
                    <a:p>
                      <a:pPr algn="ctr"/>
                      <a:r>
                        <a:rPr lang="en-US" dirty="0"/>
                        <a:t>2020</a:t>
                      </a:r>
                      <a:endParaRPr lang="en-US" dirty="0"/>
                    </a:p>
                  </a:txBody>
                  <a:tcPr/>
                </a:tc>
                <a:tc>
                  <a:txBody>
                    <a:bodyPr/>
                    <a:lstStyle/>
                    <a:p>
                      <a:pPr algn="ctr"/>
                      <a:r>
                        <a:rPr lang="en-US" sz="1800" kern="1200" dirty="0">
                          <a:solidFill>
                            <a:schemeClr val="tx1"/>
                          </a:solidFill>
                          <a:effectLst/>
                          <a:latin typeface="+mn-lt"/>
                          <a:ea typeface="+mn-ea"/>
                          <a:cs typeface="+mn-cs"/>
                        </a:rPr>
                        <a:t>Pothole detection for Autonomous Vehicle System using CNN</a:t>
                      </a:r>
                      <a:endParaRPr lang="en-US" dirty="0"/>
                    </a:p>
                  </a:txBody>
                  <a:tcPr/>
                </a:tc>
                <a:tc>
                  <a:txBody>
                    <a:bodyPr/>
                    <a:lstStyle/>
                    <a:p>
                      <a:pPr algn="ctr"/>
                      <a:r>
                        <a:rPr lang="en-US" dirty="0"/>
                        <a:t>Used CNN model</a:t>
                      </a:r>
                      <a:endParaRPr lang="en-US" dirty="0"/>
                    </a:p>
                  </a:txBody>
                  <a:tcPr/>
                </a:tc>
                <a:tc>
                  <a:txBody>
                    <a:bodyPr/>
                    <a:lstStyle/>
                    <a:p>
                      <a:pPr algn="ctr"/>
                      <a:r>
                        <a:rPr lang="en-US" dirty="0"/>
                        <a:t>Latest Models not used</a:t>
                      </a:r>
                      <a:endParaRPr lang="en-US" dirty="0"/>
                    </a:p>
                  </a:txBody>
                  <a:tcPr/>
                </a:tc>
              </a:tr>
              <a:tr h="1212112">
                <a:tc>
                  <a:txBody>
                    <a:bodyPr/>
                    <a:lstStyle/>
                    <a:p>
                      <a:r>
                        <a:rPr lang="en-IN" sz="1800" kern="1200" dirty="0">
                          <a:solidFill>
                            <a:schemeClr val="tx1"/>
                          </a:solidFill>
                          <a:effectLst/>
                          <a:latin typeface="+mn-lt"/>
                          <a:ea typeface="+mn-ea"/>
                          <a:cs typeface="+mn-cs"/>
                        </a:rPr>
                        <a:t>Yuan </a:t>
                      </a:r>
                      <a:r>
                        <a:rPr lang="en-IN" sz="1800" kern="1200" dirty="0" err="1">
                          <a:solidFill>
                            <a:schemeClr val="tx1"/>
                          </a:solidFill>
                          <a:effectLst/>
                          <a:latin typeface="+mn-lt"/>
                          <a:ea typeface="+mn-ea"/>
                          <a:cs typeface="+mn-cs"/>
                        </a:rPr>
                        <a:t>Yuan</a:t>
                      </a:r>
                      <a:endParaRPr lang="en-US" dirty="0"/>
                    </a:p>
                  </a:txBody>
                  <a:tcPr/>
                </a:tc>
                <a:tc>
                  <a:txBody>
                    <a:bodyPr/>
                    <a:lstStyle/>
                    <a:p>
                      <a:pPr algn="ctr"/>
                      <a:r>
                        <a:rPr lang="en-US" dirty="0"/>
                        <a:t>2020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800" kern="1200" dirty="0">
                          <a:solidFill>
                            <a:schemeClr val="tx1"/>
                          </a:solidFill>
                          <a:effectLst/>
                          <a:latin typeface="+mn-lt"/>
                          <a:ea typeface="+mn-ea"/>
                          <a:cs typeface="+mn-cs"/>
                        </a:rPr>
                        <a:t>Using Image recognition technologies</a:t>
                      </a:r>
                      <a:endParaRPr lang="en-US" dirty="0"/>
                    </a:p>
                  </a:txBody>
                  <a:tcPr/>
                </a:tc>
                <a:tc>
                  <a:txBody>
                    <a:bodyPr/>
                    <a:lstStyle/>
                    <a:p>
                      <a:pPr algn="ctr"/>
                      <a:r>
                        <a:rPr lang="en-US" dirty="0"/>
                        <a:t>Used deep learning techniques </a:t>
                      </a:r>
                      <a:endParaRPr lang="en-US" dirty="0"/>
                    </a:p>
                  </a:txBody>
                  <a:tcPr/>
                </a:tc>
                <a:tc>
                  <a:txBody>
                    <a:bodyPr/>
                    <a:lstStyle/>
                    <a:p>
                      <a:pPr algn="ctr"/>
                      <a:r>
                        <a:rPr lang="en-US" dirty="0"/>
                        <a:t>Limited</a:t>
                      </a:r>
                      <a:r>
                        <a:rPr lang="en-US" baseline="0" dirty="0"/>
                        <a:t> methods used</a:t>
                      </a:r>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81000" y="381000"/>
            <a:ext cx="8229600" cy="655638"/>
          </a:xfrm>
        </p:spPr>
        <p:txBody>
          <a:bodyPr>
            <a:normAutofit fontScale="90000"/>
          </a:bodyPr>
          <a:lstStyle/>
          <a:p>
            <a:pPr algn="l"/>
            <a:r>
              <a:rPr lang="en-US" dirty="0">
                <a:latin typeface="Arial" panose="020B0604020202020204" pitchFamily="34" charset="0"/>
                <a:cs typeface="Arial" panose="020B0604020202020204" pitchFamily="34" charset="0"/>
              </a:rPr>
              <a:t>Related Work</a:t>
            </a:r>
            <a:endParaRPr lang="en-US" dirty="0">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2BF644B2-1E2D-4A99-9573-1C90C396B00E}" type="datetime3">
              <a:rPr lang="en-US" smtClean="0"/>
            </a:fld>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graphicFrame>
        <p:nvGraphicFramePr>
          <p:cNvPr id="12" name="Table 11"/>
          <p:cNvGraphicFramePr>
            <a:graphicFrameLocks noGrp="1"/>
          </p:cNvGraphicFramePr>
          <p:nvPr/>
        </p:nvGraphicFramePr>
        <p:xfrm>
          <a:off x="457200" y="1524000"/>
          <a:ext cx="8153400" cy="4648201"/>
        </p:xfrm>
        <a:graphic>
          <a:graphicData uri="http://schemas.openxmlformats.org/drawingml/2006/table">
            <a:tbl>
              <a:tblPr firstRow="1" bandRow="1">
                <a:tableStyleId>{8799B23B-EC83-4686-B30A-512413B5E67A}</a:tableStyleId>
              </a:tblPr>
              <a:tblGrid>
                <a:gridCol w="1219200"/>
                <a:gridCol w="1524000"/>
                <a:gridCol w="2209800"/>
                <a:gridCol w="1569720"/>
                <a:gridCol w="1630680"/>
              </a:tblGrid>
              <a:tr h="1011865">
                <a:tc>
                  <a:txBody>
                    <a:bodyPr/>
                    <a:lstStyle/>
                    <a:p>
                      <a:pPr algn="ctr"/>
                      <a:r>
                        <a:rPr lang="en-US" dirty="0"/>
                        <a:t>AUTHOR</a:t>
                      </a:r>
                      <a:endParaRPr lang="en-US" dirty="0"/>
                    </a:p>
                  </a:txBody>
                  <a:tcPr anchor="ctr"/>
                </a:tc>
                <a:tc>
                  <a:txBody>
                    <a:bodyPr/>
                    <a:lstStyle/>
                    <a:p>
                      <a:pPr algn="ctr"/>
                      <a:r>
                        <a:rPr lang="en-US" dirty="0"/>
                        <a:t>YEAR</a:t>
                      </a:r>
                      <a:r>
                        <a:rPr lang="en-US" baseline="0" dirty="0"/>
                        <a:t> OF PUBLICATION</a:t>
                      </a:r>
                      <a:endParaRPr lang="en-US" dirty="0"/>
                    </a:p>
                  </a:txBody>
                  <a:tcPr anchor="ctr"/>
                </a:tc>
                <a:tc>
                  <a:txBody>
                    <a:bodyPr/>
                    <a:lstStyle/>
                    <a:p>
                      <a:pPr algn="ctr"/>
                      <a:r>
                        <a:rPr lang="en-US" dirty="0"/>
                        <a:t>DESCRIPTIONS</a:t>
                      </a:r>
                      <a:endParaRPr lang="en-US" dirty="0"/>
                    </a:p>
                  </a:txBody>
                  <a:tcPr anchor="ctr"/>
                </a:tc>
                <a:tc>
                  <a:txBody>
                    <a:bodyPr/>
                    <a:lstStyle/>
                    <a:p>
                      <a:pPr algn="ctr"/>
                      <a:r>
                        <a:rPr lang="en-US" dirty="0"/>
                        <a:t>PROS</a:t>
                      </a:r>
                      <a:endParaRPr lang="en-US" dirty="0"/>
                    </a:p>
                  </a:txBody>
                  <a:tcPr anchor="ctr"/>
                </a:tc>
                <a:tc>
                  <a:txBody>
                    <a:bodyPr/>
                    <a:lstStyle/>
                    <a:p>
                      <a:pPr algn="ctr"/>
                      <a:r>
                        <a:rPr lang="en-US" dirty="0"/>
                        <a:t>CONS</a:t>
                      </a:r>
                      <a:endParaRPr lang="en-US" dirty="0"/>
                    </a:p>
                  </a:txBody>
                  <a:tcPr anchor="ctr"/>
                </a:tc>
              </a:tr>
              <a:tr h="1212112">
                <a:tc>
                  <a:txBody>
                    <a:bodyPr/>
                    <a:lstStyle/>
                    <a:p>
                      <a:pPr algn="ctr"/>
                      <a:r>
                        <a:rPr lang="en-IN" sz="1800" kern="1200" dirty="0" err="1">
                          <a:solidFill>
                            <a:schemeClr val="tx1"/>
                          </a:solidFill>
                          <a:effectLst/>
                          <a:latin typeface="+mn-lt"/>
                          <a:ea typeface="+mn-ea"/>
                          <a:cs typeface="+mn-cs"/>
                        </a:rPr>
                        <a:t>Nachuan</a:t>
                      </a:r>
                      <a:r>
                        <a:rPr lang="en-IN" sz="1800" kern="1200" dirty="0">
                          <a:solidFill>
                            <a:schemeClr val="tx1"/>
                          </a:solidFill>
                          <a:effectLst/>
                          <a:latin typeface="+mn-lt"/>
                          <a:ea typeface="+mn-ea"/>
                          <a:cs typeface="+mn-cs"/>
                        </a:rPr>
                        <a:t> Ma</a:t>
                      </a:r>
                      <a:endParaRPr lang="en-US" dirty="0"/>
                    </a:p>
                  </a:txBody>
                  <a:tcPr/>
                </a:tc>
                <a:tc>
                  <a:txBody>
                    <a:bodyPr/>
                    <a:lstStyle/>
                    <a:p>
                      <a:pPr algn="ctr"/>
                      <a:r>
                        <a:rPr lang="en-US" dirty="0"/>
                        <a:t>2022</a:t>
                      </a:r>
                      <a:endParaRPr lang="en-US" dirty="0"/>
                    </a:p>
                  </a:txBody>
                  <a:tcPr/>
                </a:tc>
                <a:tc>
                  <a:txBody>
                    <a:bodyPr/>
                    <a:lstStyle/>
                    <a:p>
                      <a:pPr algn="ctr"/>
                      <a:r>
                        <a:rPr lang="en-US" sz="1800" kern="1200" dirty="0">
                          <a:solidFill>
                            <a:schemeClr val="tx1"/>
                          </a:solidFill>
                          <a:effectLst/>
                          <a:latin typeface="+mn-lt"/>
                          <a:ea typeface="+mn-ea"/>
                          <a:cs typeface="+mn-cs"/>
                        </a:rPr>
                        <a:t>Using Computer Vision for Road imaging and Pothole Detection</a:t>
                      </a:r>
                      <a:endParaRPr lang="en-US" dirty="0"/>
                    </a:p>
                  </a:txBody>
                  <a:tcPr/>
                </a:tc>
                <a:tc>
                  <a:txBody>
                    <a:bodyPr/>
                    <a:lstStyle/>
                    <a:p>
                      <a:pPr algn="ctr"/>
                      <a:r>
                        <a:rPr lang="en-US" dirty="0"/>
                        <a:t>Used many sensors and devices</a:t>
                      </a:r>
                      <a:endParaRPr lang="en-US" dirty="0"/>
                    </a:p>
                  </a:txBody>
                  <a:tcPr/>
                </a:tc>
                <a:tc>
                  <a:txBody>
                    <a:bodyPr/>
                    <a:lstStyle/>
                    <a:p>
                      <a:pPr algn="ctr"/>
                      <a:r>
                        <a:rPr lang="en-US" dirty="0"/>
                        <a:t>Not used</a:t>
                      </a:r>
                      <a:endParaRPr lang="en-US" dirty="0"/>
                    </a:p>
                    <a:p>
                      <a:pPr algn="ctr"/>
                      <a:r>
                        <a:rPr lang="en-US" dirty="0"/>
                        <a:t>Yolo V5</a:t>
                      </a:r>
                      <a:endParaRPr lang="en-US" dirty="0"/>
                    </a:p>
                  </a:txBody>
                  <a:tcPr/>
                </a:tc>
              </a:tr>
              <a:tr h="1212112">
                <a:tc>
                  <a:txBody>
                    <a:bodyPr/>
                    <a:lstStyle/>
                    <a:p>
                      <a:pPr algn="ctr"/>
                      <a:r>
                        <a:rPr lang="en-IN" sz="1800" kern="1200" dirty="0" err="1">
                          <a:solidFill>
                            <a:schemeClr val="tx1"/>
                          </a:solidFill>
                          <a:effectLst/>
                          <a:latin typeface="+mn-lt"/>
                          <a:ea typeface="+mn-ea"/>
                          <a:cs typeface="+mn-cs"/>
                        </a:rPr>
                        <a:t>Ratnajit</a:t>
                      </a:r>
                      <a:r>
                        <a:rPr lang="en-IN" sz="1800" kern="1200" dirty="0">
                          <a:solidFill>
                            <a:schemeClr val="tx1"/>
                          </a:solidFill>
                          <a:effectLst/>
                          <a:latin typeface="+mn-lt"/>
                          <a:ea typeface="+mn-ea"/>
                          <a:cs typeface="+mn-cs"/>
                        </a:rPr>
                        <a:t> Mukherjee</a:t>
                      </a:r>
                      <a:endParaRPr lang="en-US" dirty="0"/>
                    </a:p>
                  </a:txBody>
                  <a:tcPr/>
                </a:tc>
                <a:tc>
                  <a:txBody>
                    <a:bodyPr/>
                    <a:lstStyle/>
                    <a:p>
                      <a:pPr algn="ctr"/>
                      <a:r>
                        <a:rPr lang="en-US" dirty="0"/>
                        <a:t>2021</a:t>
                      </a:r>
                      <a:endParaRPr lang="en-US" dirty="0"/>
                    </a:p>
                  </a:txBody>
                  <a:tcPr/>
                </a:tc>
                <a:tc>
                  <a:txBody>
                    <a:bodyPr/>
                    <a:lstStyle/>
                    <a:p>
                      <a:pPr algn="ctr"/>
                      <a:r>
                        <a:rPr lang="en-US" dirty="0"/>
                        <a:t>AI based road inspection system</a:t>
                      </a:r>
                      <a:endParaRPr lang="en-US" dirty="0"/>
                    </a:p>
                  </a:txBody>
                  <a:tcPr/>
                </a:tc>
                <a:tc>
                  <a:txBody>
                    <a:bodyPr/>
                    <a:lstStyle/>
                    <a:p>
                      <a:pPr algn="ctr"/>
                      <a:r>
                        <a:rPr lang="en-US" dirty="0"/>
                        <a:t>Used </a:t>
                      </a:r>
                      <a:r>
                        <a:rPr lang="en-US" dirty="0" err="1"/>
                        <a:t>RGPNet</a:t>
                      </a:r>
                      <a:r>
                        <a:rPr lang="en-US" dirty="0"/>
                        <a:t> model</a:t>
                      </a:r>
                      <a:endParaRPr lang="en-US" dirty="0"/>
                    </a:p>
                  </a:txBody>
                  <a:tcPr/>
                </a:tc>
                <a:tc>
                  <a:txBody>
                    <a:bodyPr/>
                    <a:lstStyle/>
                    <a:p>
                      <a:pPr algn="ctr"/>
                      <a:r>
                        <a:rPr lang="en-US" dirty="0"/>
                        <a:t>Used only one method</a:t>
                      </a:r>
                      <a:endParaRPr lang="en-US" dirty="0"/>
                    </a:p>
                  </a:txBody>
                  <a:tcPr/>
                </a:tc>
              </a:tr>
              <a:tr h="1212112">
                <a:tc>
                  <a:txBody>
                    <a:bodyPr/>
                    <a:lstStyle/>
                    <a:p>
                      <a:pPr algn="ctr"/>
                      <a:r>
                        <a:rPr lang="en-IN" sz="1800" kern="1200" dirty="0" err="1">
                          <a:solidFill>
                            <a:schemeClr val="tx1"/>
                          </a:solidFill>
                          <a:effectLst/>
                          <a:latin typeface="+mn-lt"/>
                          <a:ea typeface="+mn-ea"/>
                          <a:cs typeface="+mn-cs"/>
                        </a:rPr>
                        <a:t>Dharneeshkar</a:t>
                      </a:r>
                      <a:r>
                        <a:rPr lang="en-IN" sz="1800" kern="1200" dirty="0">
                          <a:solidFill>
                            <a:schemeClr val="tx1"/>
                          </a:solidFill>
                          <a:effectLst/>
                          <a:latin typeface="+mn-lt"/>
                          <a:ea typeface="+mn-ea"/>
                          <a:cs typeface="+mn-cs"/>
                        </a:rPr>
                        <a:t> J</a:t>
                      </a:r>
                      <a:endParaRPr lang="en-US" dirty="0"/>
                    </a:p>
                  </a:txBody>
                  <a:tcPr/>
                </a:tc>
                <a:tc>
                  <a:txBody>
                    <a:bodyPr/>
                    <a:lstStyle/>
                    <a:p>
                      <a:pPr algn="ctr"/>
                      <a:r>
                        <a:rPr lang="en-US" dirty="0"/>
                        <a:t>2020</a:t>
                      </a:r>
                      <a:endParaRPr lang="en-US" dirty="0"/>
                    </a:p>
                  </a:txBody>
                  <a:tcPr/>
                </a:tc>
                <a:tc>
                  <a:txBody>
                    <a:bodyPr/>
                    <a:lstStyle/>
                    <a:p>
                      <a:pPr algn="ctr"/>
                      <a:r>
                        <a:rPr lang="en-US" dirty="0"/>
                        <a:t>Detection of Potholes using Yolo</a:t>
                      </a:r>
                      <a:endParaRPr lang="en-US" dirty="0"/>
                    </a:p>
                  </a:txBody>
                  <a:tcPr/>
                </a:tc>
                <a:tc>
                  <a:txBody>
                    <a:bodyPr/>
                    <a:lstStyle/>
                    <a:p>
                      <a:pPr algn="ctr"/>
                      <a:r>
                        <a:rPr lang="en-US" dirty="0"/>
                        <a:t>Used various Yolo models</a:t>
                      </a:r>
                      <a:endParaRPr lang="en-US" dirty="0"/>
                    </a:p>
                  </a:txBody>
                  <a:tcPr/>
                </a:tc>
                <a:tc>
                  <a:txBody>
                    <a:bodyPr/>
                    <a:lstStyle/>
                    <a:p>
                      <a:pPr algn="ctr"/>
                      <a:r>
                        <a:rPr lang="en-US" dirty="0"/>
                        <a:t>Latest Yolo model not used</a:t>
                      </a:r>
                      <a:endParaRPr 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81000" y="381000"/>
            <a:ext cx="8229600" cy="655638"/>
          </a:xfrm>
        </p:spPr>
        <p:txBody>
          <a:bodyPr>
            <a:normAutofit fontScale="90000"/>
          </a:bodyPr>
          <a:lstStyle/>
          <a:p>
            <a:pPr algn="l"/>
            <a:r>
              <a:rPr lang="en-US" dirty="0">
                <a:latin typeface="Arial" panose="020B0604020202020204" pitchFamily="34" charset="0"/>
                <a:cs typeface="Arial" panose="020B0604020202020204" pitchFamily="34" charset="0"/>
              </a:rPr>
              <a:t>Related Work</a:t>
            </a:r>
            <a:endParaRPr lang="en-US" dirty="0">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54ADAC8C-91F9-49B0-86B0-59701C544DB1}" type="datetime3">
              <a:rPr lang="en-US" smtClean="0"/>
            </a:fld>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graphicFrame>
        <p:nvGraphicFramePr>
          <p:cNvPr id="12" name="Table 11"/>
          <p:cNvGraphicFramePr>
            <a:graphicFrameLocks noGrp="1"/>
          </p:cNvGraphicFramePr>
          <p:nvPr/>
        </p:nvGraphicFramePr>
        <p:xfrm>
          <a:off x="457200" y="1524000"/>
          <a:ext cx="8153400" cy="4899129"/>
        </p:xfrm>
        <a:graphic>
          <a:graphicData uri="http://schemas.openxmlformats.org/drawingml/2006/table">
            <a:tbl>
              <a:tblPr firstRow="1" bandRow="1">
                <a:tableStyleId>{8799B23B-EC83-4686-B30A-512413B5E67A}</a:tableStyleId>
              </a:tblPr>
              <a:tblGrid>
                <a:gridCol w="1219200"/>
                <a:gridCol w="1524000"/>
                <a:gridCol w="2209800"/>
                <a:gridCol w="1569720"/>
                <a:gridCol w="1630680"/>
              </a:tblGrid>
              <a:tr h="1011865">
                <a:tc>
                  <a:txBody>
                    <a:bodyPr/>
                    <a:lstStyle/>
                    <a:p>
                      <a:pPr algn="ctr"/>
                      <a:r>
                        <a:rPr lang="en-US" dirty="0"/>
                        <a:t>AUTHOR</a:t>
                      </a:r>
                      <a:endParaRPr lang="en-US" dirty="0"/>
                    </a:p>
                  </a:txBody>
                  <a:tcPr anchor="ctr"/>
                </a:tc>
                <a:tc>
                  <a:txBody>
                    <a:bodyPr/>
                    <a:lstStyle/>
                    <a:p>
                      <a:pPr algn="ctr"/>
                      <a:r>
                        <a:rPr lang="en-US" dirty="0"/>
                        <a:t>YEAR</a:t>
                      </a:r>
                      <a:r>
                        <a:rPr lang="en-US" baseline="0" dirty="0"/>
                        <a:t> OF PUBLICATION</a:t>
                      </a:r>
                      <a:endParaRPr lang="en-US" dirty="0"/>
                    </a:p>
                  </a:txBody>
                  <a:tcPr anchor="ctr"/>
                </a:tc>
                <a:tc>
                  <a:txBody>
                    <a:bodyPr/>
                    <a:lstStyle/>
                    <a:p>
                      <a:pPr algn="ctr"/>
                      <a:r>
                        <a:rPr lang="en-US" dirty="0"/>
                        <a:t>DESCRIPTIONS</a:t>
                      </a:r>
                      <a:endParaRPr lang="en-US" dirty="0"/>
                    </a:p>
                  </a:txBody>
                  <a:tcPr anchor="ctr"/>
                </a:tc>
                <a:tc>
                  <a:txBody>
                    <a:bodyPr/>
                    <a:lstStyle/>
                    <a:p>
                      <a:pPr algn="ctr"/>
                      <a:r>
                        <a:rPr lang="en-US" dirty="0"/>
                        <a:t>PROS</a:t>
                      </a:r>
                      <a:endParaRPr lang="en-US" dirty="0"/>
                    </a:p>
                  </a:txBody>
                  <a:tcPr anchor="ctr"/>
                </a:tc>
                <a:tc>
                  <a:txBody>
                    <a:bodyPr/>
                    <a:lstStyle/>
                    <a:p>
                      <a:pPr algn="ctr"/>
                      <a:r>
                        <a:rPr lang="en-US" dirty="0"/>
                        <a:t>CONS</a:t>
                      </a:r>
                      <a:endParaRPr lang="en-US" dirty="0"/>
                    </a:p>
                  </a:txBody>
                  <a:tcPr anchor="ctr"/>
                </a:tc>
              </a:tr>
              <a:tr h="1212112">
                <a:tc>
                  <a:txBody>
                    <a:bodyPr/>
                    <a:lstStyle/>
                    <a:p>
                      <a:pPr algn="ctr"/>
                      <a:r>
                        <a:rPr lang="en-US" dirty="0" err="1"/>
                        <a:t>Byeong</a:t>
                      </a:r>
                      <a:r>
                        <a:rPr lang="en-US" dirty="0"/>
                        <a:t>-ho Kang</a:t>
                      </a:r>
                      <a:endParaRPr lang="en-US" dirty="0"/>
                    </a:p>
                  </a:txBody>
                  <a:tcPr/>
                </a:tc>
                <a:tc>
                  <a:txBody>
                    <a:bodyPr/>
                    <a:lstStyle/>
                    <a:p>
                      <a:pPr algn="ctr"/>
                      <a:r>
                        <a:rPr lang="en-US" dirty="0"/>
                        <a:t>2017</a:t>
                      </a:r>
                      <a:endParaRPr lang="en-US" dirty="0"/>
                    </a:p>
                  </a:txBody>
                  <a:tcPr/>
                </a:tc>
                <a:tc>
                  <a:txBody>
                    <a:bodyPr/>
                    <a:lstStyle/>
                    <a:p>
                      <a:pPr algn="ctr"/>
                      <a:r>
                        <a:rPr lang="en-US" sz="1800" kern="1200" dirty="0">
                          <a:solidFill>
                            <a:schemeClr val="tx1"/>
                          </a:solidFill>
                          <a:effectLst/>
                          <a:latin typeface="+mn-lt"/>
                          <a:ea typeface="+mn-ea"/>
                          <a:cs typeface="+mn-cs"/>
                        </a:rPr>
                        <a:t>Used 2D LiDAR and Camera for pothole detection</a:t>
                      </a:r>
                      <a:endParaRPr lang="en-US" dirty="0"/>
                    </a:p>
                  </a:txBody>
                  <a:tcPr/>
                </a:tc>
                <a:tc>
                  <a:txBody>
                    <a:bodyPr/>
                    <a:lstStyle/>
                    <a:p>
                      <a:pPr algn="ctr"/>
                      <a:r>
                        <a:rPr lang="en-US" dirty="0"/>
                        <a:t>Used LiDAR sensors and camera for real time detection</a:t>
                      </a:r>
                      <a:endParaRPr lang="en-US" dirty="0"/>
                    </a:p>
                  </a:txBody>
                  <a:tcPr/>
                </a:tc>
                <a:tc>
                  <a:txBody>
                    <a:bodyPr/>
                    <a:lstStyle/>
                    <a:p>
                      <a:pPr algn="ctr"/>
                      <a:r>
                        <a:rPr lang="en-US" dirty="0"/>
                        <a:t>Basic image based algorithms used</a:t>
                      </a:r>
                      <a:endParaRPr lang="en-US" dirty="0"/>
                    </a:p>
                  </a:txBody>
                  <a:tcPr/>
                </a:tc>
              </a:tr>
              <a:tr h="1212112">
                <a:tc>
                  <a:txBody>
                    <a:bodyPr/>
                    <a:lstStyle/>
                    <a:p>
                      <a:pPr algn="ctr"/>
                      <a:r>
                        <a:rPr lang="en-IN" sz="1800" kern="1200" dirty="0">
                          <a:solidFill>
                            <a:schemeClr val="tx1"/>
                          </a:solidFill>
                          <a:effectLst/>
                          <a:latin typeface="+mn-lt"/>
                          <a:ea typeface="+mn-ea"/>
                          <a:cs typeface="+mn-cs"/>
                        </a:rPr>
                        <a:t>Kavitha R</a:t>
                      </a:r>
                      <a:endParaRPr lang="en-US" dirty="0"/>
                    </a:p>
                  </a:txBody>
                  <a:tcPr/>
                </a:tc>
                <a:tc>
                  <a:txBody>
                    <a:bodyPr/>
                    <a:lstStyle/>
                    <a:p>
                      <a:pPr algn="ctr"/>
                      <a:r>
                        <a:rPr lang="en-US" dirty="0"/>
                        <a:t>2021</a:t>
                      </a:r>
                      <a:endParaRPr lang="en-US" dirty="0"/>
                    </a:p>
                  </a:txBody>
                  <a:tcPr/>
                </a:tc>
                <a:tc>
                  <a:txBody>
                    <a:bodyPr/>
                    <a:lstStyle/>
                    <a:p>
                      <a:pPr algn="ctr"/>
                      <a:r>
                        <a:rPr lang="en-US" dirty="0"/>
                        <a:t>Pothole detection using Yolo</a:t>
                      </a:r>
                      <a:endParaRPr lang="en-US" dirty="0"/>
                    </a:p>
                  </a:txBody>
                  <a:tcPr/>
                </a:tc>
                <a:tc>
                  <a:txBody>
                    <a:bodyPr/>
                    <a:lstStyle/>
                    <a:p>
                      <a:pPr algn="ctr"/>
                      <a:r>
                        <a:rPr lang="en-US" dirty="0"/>
                        <a:t>Used Yolo model</a:t>
                      </a:r>
                      <a:endParaRPr lang="en-US" dirty="0"/>
                    </a:p>
                  </a:txBody>
                  <a:tcPr/>
                </a:tc>
                <a:tc>
                  <a:txBody>
                    <a:bodyPr/>
                    <a:lstStyle/>
                    <a:p>
                      <a:pPr algn="ctr"/>
                      <a:r>
                        <a:rPr lang="en-US" dirty="0"/>
                        <a:t>Other models not used</a:t>
                      </a:r>
                      <a:endParaRPr lang="en-US" dirty="0"/>
                    </a:p>
                  </a:txBody>
                  <a:tcPr/>
                </a:tc>
              </a:tr>
              <a:tr h="1212112">
                <a:tc>
                  <a:txBody>
                    <a:bodyPr/>
                    <a:lstStyle/>
                    <a:p>
                      <a:pPr algn="ctr"/>
                      <a:r>
                        <a:rPr lang="en-IN" sz="1800" kern="1200" dirty="0">
                          <a:solidFill>
                            <a:schemeClr val="tx1"/>
                          </a:solidFill>
                          <a:effectLst/>
                          <a:latin typeface="+mn-lt"/>
                          <a:ea typeface="+mn-ea"/>
                          <a:cs typeface="+mn-cs"/>
                        </a:rPr>
                        <a:t>K. </a:t>
                      </a:r>
                      <a:r>
                        <a:rPr lang="en-IN" sz="1800" kern="1200" dirty="0" err="1">
                          <a:solidFill>
                            <a:schemeClr val="tx1"/>
                          </a:solidFill>
                          <a:effectLst/>
                          <a:latin typeface="+mn-lt"/>
                          <a:ea typeface="+mn-ea"/>
                          <a:cs typeface="+mn-cs"/>
                        </a:rPr>
                        <a:t>Vigneshwar</a:t>
                      </a:r>
                      <a:endParaRPr lang="en-US" dirty="0"/>
                    </a:p>
                  </a:txBody>
                  <a:tcPr/>
                </a:tc>
                <a:tc>
                  <a:txBody>
                    <a:bodyPr/>
                    <a:lstStyle/>
                    <a:p>
                      <a:pPr algn="ctr"/>
                      <a:r>
                        <a:rPr lang="en-US" dirty="0"/>
                        <a:t>2016</a:t>
                      </a:r>
                      <a:endParaRPr lang="en-US" dirty="0"/>
                    </a:p>
                  </a:txBody>
                  <a:tcPr/>
                </a:tc>
                <a:tc>
                  <a:txBody>
                    <a:bodyPr/>
                    <a:lstStyle/>
                    <a:p>
                      <a:pPr algn="ctr"/>
                      <a:r>
                        <a:rPr lang="en-US" dirty="0"/>
                        <a:t>Counting of potholes using image processing </a:t>
                      </a:r>
                      <a:r>
                        <a:rPr lang="en-US" dirty="0" err="1"/>
                        <a:t>techiques</a:t>
                      </a:r>
                      <a:endParaRPr lang="en-US" dirty="0"/>
                    </a:p>
                  </a:txBody>
                  <a:tcPr/>
                </a:tc>
                <a:tc>
                  <a:txBody>
                    <a:bodyPr/>
                    <a:lstStyle/>
                    <a:p>
                      <a:pPr algn="ctr"/>
                      <a:r>
                        <a:rPr lang="en-US" dirty="0"/>
                        <a:t>Used Gaussian Filtering model</a:t>
                      </a:r>
                      <a:endParaRPr lang="en-US" dirty="0"/>
                    </a:p>
                  </a:txBody>
                  <a:tcPr/>
                </a:tc>
                <a:tc>
                  <a:txBody>
                    <a:bodyPr/>
                    <a:lstStyle/>
                    <a:p>
                      <a:pPr algn="ctr"/>
                      <a:r>
                        <a:rPr lang="en-US" dirty="0"/>
                        <a:t>Latest models not used</a:t>
                      </a:r>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a:latin typeface="Arial" panose="020B0604020202020204" pitchFamily="34" charset="0"/>
                <a:cs typeface="Arial" panose="020B0604020202020204" pitchFamily="34" charset="0"/>
              </a:rPr>
              <a:t>Inferences from Related Work</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t>Based on the studies from the literature survey, it is noted that the pothole detection problem is solved using various algorithms.</a:t>
            </a:r>
            <a:endParaRPr lang="en-US" dirty="0"/>
          </a:p>
          <a:p>
            <a:r>
              <a:rPr lang="en-US" dirty="0"/>
              <a:t>Different approaches are followed but with less accuracy and only some algorithms are used in a particular approach.</a:t>
            </a:r>
            <a:endParaRPr lang="en-US" dirty="0"/>
          </a:p>
          <a:p>
            <a:r>
              <a:rPr lang="en-US" dirty="0"/>
              <a:t>Latest deep learning models are not used.</a:t>
            </a:r>
            <a:endParaRPr lang="en-US" dirty="0"/>
          </a:p>
        </p:txBody>
      </p:sp>
      <p:sp>
        <p:nvSpPr>
          <p:cNvPr id="4" name="Date Placeholder 3"/>
          <p:cNvSpPr>
            <a:spLocks noGrp="1"/>
          </p:cNvSpPr>
          <p:nvPr>
            <p:ph type="dt" sz="half" idx="10"/>
          </p:nvPr>
        </p:nvSpPr>
        <p:spPr/>
        <p:txBody>
          <a:bodyPr/>
          <a:lstStyle/>
          <a:p>
            <a:fld id="{2B1E7E4B-61F7-49EE-8653-1F53CCBD0DFF}" type="datetime3">
              <a:rPr lang="en-US" smtClean="0"/>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4260</Words>
  <Application>WPS Presentation</Application>
  <PresentationFormat>On-screen Show (4:3)</PresentationFormat>
  <Paragraphs>283</Paragraphs>
  <Slides>18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Arial</vt:lpstr>
      <vt:lpstr>SimSun</vt:lpstr>
      <vt:lpstr>Wingdings</vt:lpstr>
      <vt:lpstr>Calibri</vt:lpstr>
      <vt:lpstr>Microsoft YaHei</vt:lpstr>
      <vt:lpstr>Arial Unicode MS</vt:lpstr>
      <vt:lpstr>Custom Design</vt:lpstr>
      <vt:lpstr>Pothole Detection using Roboflow Convolutional Neural Networks</vt:lpstr>
      <vt:lpstr>Presentation Outline</vt:lpstr>
      <vt:lpstr>Abstract</vt:lpstr>
      <vt:lpstr>Introduction</vt:lpstr>
      <vt:lpstr>Objectives</vt:lpstr>
      <vt:lpstr>Related Work</vt:lpstr>
      <vt:lpstr>Related Work</vt:lpstr>
      <vt:lpstr>Related Work</vt:lpstr>
      <vt:lpstr>Inferences from Related Work</vt:lpstr>
      <vt:lpstr>System Architecture</vt:lpstr>
      <vt:lpstr>Datasets Used</vt:lpstr>
      <vt:lpstr>Algorithms Applied</vt:lpstr>
      <vt:lpstr>Results Obtained - CNN</vt:lpstr>
      <vt:lpstr>Results Obtained – YOLO v5</vt:lpstr>
      <vt:lpstr>Screenshots</vt:lpstr>
      <vt:lpstr>Screenshots</vt:lpstr>
      <vt:lpstr>Screenshots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lenovo</cp:lastModifiedBy>
  <cp:revision>101</cp:revision>
  <dcterms:created xsi:type="dcterms:W3CDTF">2019-11-06T07:48:00Z</dcterms:created>
  <dcterms:modified xsi:type="dcterms:W3CDTF">2023-04-26T12:53:47Z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38A723209B1945ED922F08AB636A19A7</vt:lpwstr>
  </property>
  <property fmtid="{D5CDD505-2E9C-101B-9397-08002B2CF9AE}" pid="3" name="KSOProductBuildVer">
    <vt:lpwstr>1033-11.2.0.11536</vt:lpwstr>
  </property>
</Properties>
</file>