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75" r:id="rId2"/>
    <p:sldId id="261" r:id="rId3"/>
    <p:sldId id="290" r:id="rId4"/>
    <p:sldId id="278" r:id="rId5"/>
    <p:sldId id="280" r:id="rId6"/>
    <p:sldId id="306" r:id="rId7"/>
    <p:sldId id="302" r:id="rId8"/>
    <p:sldId id="279" r:id="rId9"/>
    <p:sldId id="318" r:id="rId10"/>
    <p:sldId id="281" r:id="rId11"/>
    <p:sldId id="305" r:id="rId12"/>
    <p:sldId id="303" r:id="rId13"/>
    <p:sldId id="314" r:id="rId14"/>
    <p:sldId id="315" r:id="rId15"/>
    <p:sldId id="316" r:id="rId16"/>
    <p:sldId id="317" r:id="rId17"/>
    <p:sldId id="309" r:id="rId18"/>
    <p:sldId id="310" r:id="rId19"/>
    <p:sldId id="312" r:id="rId20"/>
    <p:sldId id="311" r:id="rId21"/>
    <p:sldId id="313" r:id="rId22"/>
    <p:sldId id="298" r:id="rId23"/>
    <p:sldId id="307" r:id="rId24"/>
    <p:sldId id="30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590" autoAdjust="0"/>
  </p:normalViewPr>
  <p:slideViewPr>
    <p:cSldViewPr>
      <p:cViewPr varScale="1">
        <p:scale>
          <a:sx n="82" d="100"/>
          <a:sy n="82" d="100"/>
        </p:scale>
        <p:origin x="1435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72FC0-3A6E-4FDF-98C7-05D53ADA3185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15A7B-879F-45B5-9291-0F55AE53DB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14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44B48-72A2-4A15-9A9B-0DA2BF7C6B02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38FA3-189B-4AA8-9E46-1FED810FB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16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29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2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6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7C27-16C2-4FD5-8EDE-FBC75B02CAE1}" type="datetime3">
              <a:rPr lang="en-US" smtClean="0"/>
              <a:pPr/>
              <a:t>27 January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8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7E129-FEC6-4F1C-87DA-3FA2731984DA}" type="datetime3">
              <a:rPr lang="en-US" smtClean="0"/>
              <a:pPr/>
              <a:t>27 January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4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DB6C-4E1E-4281-A1E0-61DF76DC1030}" type="datetime3">
              <a:rPr lang="en-US" smtClean="0"/>
              <a:pPr/>
              <a:t>27 January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61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022C0B77-B5C0-41D3-97D7-210C8A431946}" type="datetime3">
              <a:rPr lang="en-US" smtClean="0"/>
              <a:pPr/>
              <a:t>27 January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School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C0EC1BDC-9B67-430D-970A-E36C7517514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27 January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4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0253-5212-49C0-B220-868D06335A5E}" type="datetime3">
              <a:rPr lang="en-US" smtClean="0"/>
              <a:pPr/>
              <a:t>27 January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9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E232-9D5D-4D27-AF47-61E4C4587D76}" type="datetime3">
              <a:rPr lang="en-US" smtClean="0"/>
              <a:pPr/>
              <a:t>27 January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0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B3BB-114E-4111-8052-0BC0558AA05F}" type="datetime3">
              <a:rPr lang="en-US" smtClean="0"/>
              <a:pPr/>
              <a:t>27 January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4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05F7-9DF8-482F-A92F-377DE8B06454}" type="datetime3">
              <a:rPr lang="en-US" smtClean="0"/>
              <a:pPr/>
              <a:t>27 January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1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29EA-6B2E-4077-9690-3164A6869B63}" type="datetime3">
              <a:rPr lang="en-US" smtClean="0"/>
              <a:pPr/>
              <a:t>27 January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8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F3F-5DBE-4A29-BC4C-5DBB7AA3E72C}" type="datetime3">
              <a:rPr lang="en-US" smtClean="0"/>
              <a:pPr/>
              <a:t>27 January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D7CD-DC6B-447A-B516-2D668A535C98}" type="datetime3">
              <a:rPr lang="en-US" smtClean="0"/>
              <a:pPr/>
              <a:t>27 January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6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8C00D-D945-4F51-B787-E058BBE42DC9}" type="datetime3">
              <a:rPr lang="en-US" smtClean="0"/>
              <a:pPr/>
              <a:t>27 January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98940" y="177143"/>
            <a:ext cx="8610600" cy="655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8940" y="1219200"/>
            <a:ext cx="8610600" cy="158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31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15727" y="2075041"/>
            <a:ext cx="7772400" cy="917575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DEEP LEARNING BASED POTHOLE DETECTION SYSTEM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7543800" cy="24384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Under the guidance of </a:t>
            </a:r>
          </a:p>
          <a:p>
            <a:r>
              <a:rPr lang="en-US" dirty="0">
                <a:solidFill>
                  <a:schemeClr val="tx1"/>
                </a:solidFill>
              </a:rPr>
              <a:t>Ms. Deepa D,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by</a:t>
            </a:r>
          </a:p>
          <a:p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Rahul Roonwal</a:t>
            </a:r>
          </a:p>
          <a:p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(39110825)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Rajeev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Nayan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(39110828)</a:t>
            </a:r>
          </a:p>
          <a:p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50800" dir="5400000" algn="ctr" rotWithShape="0">
              <a:schemeClr val="bg1"/>
            </a:outerShdw>
          </a:effectLst>
        </p:spPr>
        <p:txBody>
          <a:bodyPr/>
          <a:lstStyle/>
          <a:p>
            <a:fld id="{F9D96BC4-15DC-467A-8A2C-755170F878F5}" type="datetime3">
              <a:rPr lang="en-US" smtClean="0"/>
              <a:pPr/>
              <a:t>27 January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2" name="Picture 1" descr="HEADER New copy">
            <a:extLst>
              <a:ext uri="{FF2B5EF4-FFF2-40B4-BE49-F238E27FC236}">
                <a16:creationId xmlns:a16="http://schemas.microsoft.com/office/drawing/2014/main" id="{29E2CEAE-1573-4F9B-3915-261CA7482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228600"/>
            <a:ext cx="65913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System Architecture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295400" y="2971800"/>
            <a:ext cx="5410200" cy="76199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buNone/>
            </a:pPr>
            <a:r>
              <a:rPr lang="en-US" sz="2800" dirty="0"/>
              <a:t>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A835-9C87-4039-8AE0-692D1FD839A3}" type="datetime3">
              <a:rPr lang="en-US" smtClean="0"/>
              <a:pPr/>
              <a:t>27 January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D712BF-872F-375E-B683-7D7F960A7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919" y="1458933"/>
            <a:ext cx="5568162" cy="454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52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System Architecture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295400" y="2971800"/>
            <a:ext cx="5410200" cy="76199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buNone/>
            </a:pPr>
            <a:r>
              <a:rPr lang="en-US" sz="2800" dirty="0"/>
              <a:t>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A835-9C87-4039-8AE0-692D1FD839A3}" type="datetime3">
              <a:rPr lang="en-US" smtClean="0"/>
              <a:pPr/>
              <a:t>27 January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D7FDA3-0706-8B0F-C01C-704C3C5DF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769" y="1315078"/>
            <a:ext cx="5834062" cy="483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19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Description of Software for Implementation 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001000" cy="4419600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Python - Used to build </a:t>
            </a:r>
            <a:r>
              <a:rPr lang="en-US" sz="2800" dirty="0" err="1"/>
              <a:t>software,data</a:t>
            </a:r>
            <a:r>
              <a:rPr lang="en-US" sz="2800" dirty="0"/>
              <a:t> analysis, etc.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/>
              <a:t>Juypter</a:t>
            </a:r>
            <a:r>
              <a:rPr lang="en-US" sz="2800" dirty="0"/>
              <a:t> Notebook - Used for creating and sharing computational documents.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Google </a:t>
            </a:r>
            <a:r>
              <a:rPr lang="en-US" sz="2800" dirty="0" err="1"/>
              <a:t>Colab</a:t>
            </a:r>
            <a:r>
              <a:rPr lang="en-US" sz="2800" dirty="0"/>
              <a:t> - Used to write and execute arbitrary python code through the browser.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VS Code – It is a source code editor for compiling our code.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A835-9C87-4039-8AE0-692D1FD839A3}" type="datetime3">
              <a:rPr lang="en-US" smtClean="0"/>
              <a:pPr/>
              <a:t>27 January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89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Experimental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 order to do this project, we are using a Computer System with a RAM of 8GB for faster processing and various other </a:t>
            </a:r>
            <a:r>
              <a:rPr lang="en-IN" dirty="0" err="1"/>
              <a:t>softwares</a:t>
            </a:r>
            <a:r>
              <a:rPr lang="en-IN" dirty="0"/>
              <a:t> as well. </a:t>
            </a:r>
          </a:p>
          <a:p>
            <a:r>
              <a:rPr lang="en-IN" dirty="0"/>
              <a:t>The various </a:t>
            </a:r>
            <a:r>
              <a:rPr lang="en-IN" dirty="0" err="1"/>
              <a:t>softwares</a:t>
            </a:r>
            <a:r>
              <a:rPr lang="en-IN" dirty="0"/>
              <a:t> used are </a:t>
            </a:r>
            <a:r>
              <a:rPr lang="en-IN" dirty="0" err="1"/>
              <a:t>Juypter</a:t>
            </a:r>
            <a:r>
              <a:rPr lang="en-IN" dirty="0"/>
              <a:t> Notebook, Google </a:t>
            </a:r>
            <a:r>
              <a:rPr lang="en-IN" dirty="0" err="1"/>
              <a:t>Colab</a:t>
            </a:r>
            <a:r>
              <a:rPr lang="en-IN" dirty="0"/>
              <a:t> and VS code.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27 January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14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9F68-BEA2-7D83-83CC-DB2FA3DB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000" dirty="0"/>
              <a:t>Datasets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E04FF-969B-1EF5-3CD5-8CCB83BBC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YOLO v5 algorithm, the dataset is imported from the </a:t>
            </a:r>
            <a:r>
              <a:rPr lang="en-US" dirty="0" err="1"/>
              <a:t>Roboflow</a:t>
            </a:r>
            <a:r>
              <a:rPr lang="en-US" dirty="0"/>
              <a:t> website. It is a website which provides datasets in different format options.</a:t>
            </a:r>
          </a:p>
          <a:p>
            <a:r>
              <a:rPr lang="en-US" dirty="0"/>
              <a:t>For the CNN algorithm used, the dataset is downloaded from the Kaggle website. In this dataset, there are plain images as well as images with potholes.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01FE4-FDDC-C618-352A-C144A5BA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27 January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B7C33-DB32-8A92-0FB9-94A237F8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B38E7-C314-D639-6C8E-0B5C6D51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9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5300" y="381000"/>
            <a:ext cx="8229600" cy="6556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Algorithms Applied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001000" cy="3459163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dirty="0"/>
              <a:t>To predict the potholes, various algorithms are used and the algorithm with the highest accuracy is found out.</a:t>
            </a:r>
          </a:p>
          <a:p>
            <a:pPr algn="just">
              <a:lnSpc>
                <a:spcPct val="80000"/>
              </a:lnSpc>
            </a:pPr>
            <a:r>
              <a:rPr lang="en-US" dirty="0"/>
              <a:t>The various algorithms used are CNN and YOLO v5 and by implementing both these algorithms, the model with the highest accuracy is found out.</a:t>
            </a:r>
          </a:p>
          <a:p>
            <a:pPr algn="just"/>
            <a:endParaRPr lang="en-US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A3F0-0DA4-40CB-AEA1-7A2A56B62DF1}" type="datetime3">
              <a:rPr lang="en-US" smtClean="0"/>
              <a:pPr/>
              <a:t>27 January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5300" y="381000"/>
            <a:ext cx="8229600" cy="6556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Results Obtained - CNN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001000" cy="345916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80000"/>
              </a:lnSpc>
            </a:pPr>
            <a:r>
              <a:rPr lang="en-US" dirty="0"/>
              <a:t>In CNN, the dataset used was containing a total of 960 images, 486 – plain images and 474 – pothole images.</a:t>
            </a:r>
          </a:p>
          <a:p>
            <a:pPr algn="just">
              <a:lnSpc>
                <a:spcPct val="80000"/>
              </a:lnSpc>
            </a:pPr>
            <a:r>
              <a:rPr lang="en-US" dirty="0"/>
              <a:t>Here, 768 images were passed for training and the remaining 192 images were used for testing.</a:t>
            </a:r>
          </a:p>
          <a:p>
            <a:pPr algn="just"/>
            <a:r>
              <a:rPr lang="en-US" dirty="0">
                <a:latin typeface="Arial" pitchFamily="34" charset="0"/>
                <a:cs typeface="Arial" pitchFamily="34" charset="0"/>
              </a:rPr>
              <a:t>The accuracy obtained using CNN model was 93.34%</a:t>
            </a:r>
          </a:p>
          <a:p>
            <a:pPr algn="just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A3F0-0DA4-40CB-AEA1-7A2A56B62DF1}" type="datetime3">
              <a:rPr lang="en-US" smtClean="0"/>
              <a:pPr/>
              <a:t>27 January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76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5300" y="381000"/>
            <a:ext cx="8229600" cy="6556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Results Obtained – YOLO v5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001000" cy="345916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80000"/>
              </a:lnSpc>
            </a:pPr>
            <a:r>
              <a:rPr lang="en-US" dirty="0"/>
              <a:t>In CNN, the dataset used was imported from the </a:t>
            </a:r>
            <a:r>
              <a:rPr lang="en-US" dirty="0" err="1"/>
              <a:t>Roboflow</a:t>
            </a:r>
            <a:r>
              <a:rPr lang="en-US" dirty="0"/>
              <a:t> website.</a:t>
            </a:r>
          </a:p>
          <a:p>
            <a:pPr algn="just">
              <a:lnSpc>
                <a:spcPct val="80000"/>
              </a:lnSpc>
            </a:pPr>
            <a:r>
              <a:rPr lang="en-US" dirty="0"/>
              <a:t>Here, a total of 465 images were used for training and the training was done on different epochs and batch sizes.</a:t>
            </a:r>
          </a:p>
          <a:p>
            <a:pPr algn="just">
              <a:lnSpc>
                <a:spcPct val="80000"/>
              </a:lnSpc>
            </a:pPr>
            <a:r>
              <a:rPr lang="en-US" dirty="0"/>
              <a:t>The epoch value with the best accuracy was taken into consideration.</a:t>
            </a:r>
          </a:p>
          <a:p>
            <a:pPr algn="just"/>
            <a:r>
              <a:rPr lang="en-US" dirty="0">
                <a:latin typeface="Arial" pitchFamily="34" charset="0"/>
                <a:cs typeface="Arial" pitchFamily="34" charset="0"/>
              </a:rPr>
              <a:t>The accuracy obtained using this model was 73.34%</a:t>
            </a:r>
          </a:p>
          <a:p>
            <a:pPr algn="just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A3F0-0DA4-40CB-AEA1-7A2A56B62DF1}" type="datetime3">
              <a:rPr lang="en-US" smtClean="0"/>
              <a:pPr/>
              <a:t>27 January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75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5300" y="381000"/>
            <a:ext cx="8229600" cy="6556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Screenshots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001000" cy="34591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the below image, the pothole is found out using the Yolo v5 algorithm.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A3F0-0DA4-40CB-AEA1-7A2A56B62DF1}" type="datetime3">
              <a:rPr lang="en-US" smtClean="0"/>
              <a:pPr/>
              <a:t>27 January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E83AEA-F2F4-29BD-E109-911688236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232" y="3124200"/>
            <a:ext cx="6525536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81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5300" y="381000"/>
            <a:ext cx="8229600" cy="6556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Screenshots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001000" cy="34591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the below image, the pothole is found out using the various algorithms.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A3F0-0DA4-40CB-AEA1-7A2A56B62DF1}" type="datetime3">
              <a:rPr lang="en-US" smtClean="0"/>
              <a:pPr/>
              <a:t>27 January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4097B4-BE4C-E177-1EE9-B38D10BBC7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971800"/>
            <a:ext cx="3276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4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Introduction</a:t>
            </a:r>
          </a:p>
          <a:p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Literature survey</a:t>
            </a:r>
          </a:p>
          <a:p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Inferences from Literature Survey</a:t>
            </a:r>
          </a:p>
          <a:p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Objectives</a:t>
            </a:r>
          </a:p>
          <a:p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Flow Diagram</a:t>
            </a:r>
          </a:p>
          <a:p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System Architecture </a:t>
            </a:r>
          </a:p>
          <a:p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Experimental Setup</a:t>
            </a:r>
          </a:p>
          <a:p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Datasets Used</a:t>
            </a:r>
          </a:p>
          <a:p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Algorithms Applied</a:t>
            </a:r>
          </a:p>
          <a:p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Results Obtained</a:t>
            </a:r>
          </a:p>
          <a:p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Screenshots</a:t>
            </a:r>
          </a:p>
          <a:p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Existing Algorithm - Comparison</a:t>
            </a:r>
          </a:p>
          <a:p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References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9212-7225-48ED-BB41-E076A0C2A083}" type="datetime3">
              <a:rPr lang="en-US" smtClean="0"/>
              <a:pPr/>
              <a:t>27 January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5300" y="381000"/>
            <a:ext cx="8229600" cy="6556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Screenshots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0A3E132-1CA3-0D75-87C1-87EDA23BB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37" y="1828800"/>
            <a:ext cx="6918326" cy="3459163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A3F0-0DA4-40CB-AEA1-7A2A56B62DF1}" type="datetime3">
              <a:rPr lang="en-US" smtClean="0"/>
              <a:pPr/>
              <a:t>27 January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01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5300" y="381000"/>
            <a:ext cx="8229600" cy="6556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Existing Algorithm – Comparison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A3F0-0DA4-40CB-AEA1-7A2A56B62DF1}" type="datetime3">
              <a:rPr lang="en-US" smtClean="0"/>
              <a:pPr/>
              <a:t>27 January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737E9-C6F5-B539-6080-D1584AAE7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algorithm, we trying to increasing the accuracy by training the model using a large dataset.</a:t>
            </a:r>
          </a:p>
          <a:p>
            <a:r>
              <a:rPr lang="en-US" dirty="0"/>
              <a:t>Also, we are using various algorithms to train our model such as CNN, YOLO v5, etc.</a:t>
            </a:r>
            <a:endParaRPr lang="en-IN" dirty="0"/>
          </a:p>
          <a:p>
            <a:r>
              <a:rPr lang="en-IN" dirty="0"/>
              <a:t>The algorithm with the highest accuracy is used further.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05F7-9DF8-482F-A92F-377DE8B06454}" type="datetime3">
              <a:rPr lang="en-US" smtClean="0"/>
              <a:pPr/>
              <a:t>27 January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" y="1828800"/>
            <a:ext cx="7467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[1]Anup Kumar Pandey, Rahat Iqbal, Tomasz </a:t>
            </a:r>
            <a:r>
              <a:rPr lang="en-US" dirty="0" err="1"/>
              <a:t>Maniak</a:t>
            </a:r>
            <a:r>
              <a:rPr lang="en-US" dirty="0"/>
              <a:t>, </a:t>
            </a:r>
            <a:r>
              <a:rPr lang="en-US" dirty="0" err="1"/>
              <a:t>Charalampos</a:t>
            </a:r>
            <a:r>
              <a:rPr lang="en-US" dirty="0"/>
              <a:t> </a:t>
            </a:r>
            <a:r>
              <a:rPr lang="en-US" dirty="0" err="1"/>
              <a:t>Karyotis</a:t>
            </a:r>
            <a:r>
              <a:rPr lang="en-US" dirty="0"/>
              <a:t>, Stephen </a:t>
            </a:r>
            <a:r>
              <a:rPr lang="en-US" dirty="0" err="1"/>
              <a:t>Akuma</a:t>
            </a:r>
            <a:r>
              <a:rPr lang="en-US" dirty="0"/>
              <a:t>, Vasil </a:t>
            </a:r>
            <a:r>
              <a:rPr lang="en-US" dirty="0" err="1"/>
              <a:t>Paladea</a:t>
            </a:r>
            <a:r>
              <a:rPr lang="en-US" dirty="0"/>
              <a:t>, Convolution neural networks for pothole detection of critical road infrastructure. </a:t>
            </a:r>
          </a:p>
          <a:p>
            <a:r>
              <a:rPr lang="en-US" dirty="0"/>
              <a:t>[2] Deepak Kumar </a:t>
            </a:r>
            <a:r>
              <a:rPr lang="en-US" dirty="0" err="1"/>
              <a:t>Dewangan</a:t>
            </a:r>
            <a:r>
              <a:rPr lang="en-US" dirty="0"/>
              <a:t>, Satya Prakash </a:t>
            </a:r>
            <a:r>
              <a:rPr lang="en-US" dirty="0" err="1"/>
              <a:t>Sahu</a:t>
            </a:r>
            <a:r>
              <a:rPr lang="en-US" dirty="0"/>
              <a:t>, </a:t>
            </a:r>
            <a:r>
              <a:rPr lang="en-US" dirty="0" err="1"/>
              <a:t>PotNet</a:t>
            </a:r>
            <a:r>
              <a:rPr lang="en-US" dirty="0"/>
              <a:t>: Pothole detection for autonomous vehicle system using convolutional neural network.</a:t>
            </a:r>
          </a:p>
          <a:p>
            <a:r>
              <a:rPr lang="en-US" dirty="0"/>
              <a:t>[3] Yuan </a:t>
            </a:r>
            <a:r>
              <a:rPr lang="en-US" dirty="0" err="1"/>
              <a:t>Yuan</a:t>
            </a:r>
            <a:r>
              <a:rPr lang="en-US" dirty="0"/>
              <a:t>, Lei Chen, </a:t>
            </a:r>
            <a:r>
              <a:rPr lang="en-US" dirty="0" err="1"/>
              <a:t>Huarui</a:t>
            </a:r>
            <a:r>
              <a:rPr lang="en-US" dirty="0"/>
              <a:t> Wu, Lin Li, Advanced agricultural disease image recognition technologies.</a:t>
            </a:r>
          </a:p>
          <a:p>
            <a:r>
              <a:rPr lang="en-US" dirty="0"/>
              <a:t>[4] </a:t>
            </a:r>
            <a:r>
              <a:rPr lang="en-US" dirty="0" err="1"/>
              <a:t>Nachuan</a:t>
            </a:r>
            <a:r>
              <a:rPr lang="en-US" dirty="0"/>
              <a:t> Ma, </a:t>
            </a:r>
            <a:r>
              <a:rPr lang="en-US" dirty="0" err="1"/>
              <a:t>Jiahe</a:t>
            </a:r>
            <a:r>
              <a:rPr lang="en-US" dirty="0"/>
              <a:t> Fan, </a:t>
            </a:r>
            <a:r>
              <a:rPr lang="en-US" dirty="0" err="1"/>
              <a:t>Wenshuo</a:t>
            </a:r>
            <a:r>
              <a:rPr lang="en-US" dirty="0"/>
              <a:t> Wang, </a:t>
            </a:r>
            <a:r>
              <a:rPr lang="en-US" dirty="0" err="1"/>
              <a:t>Jin</a:t>
            </a:r>
            <a:r>
              <a:rPr lang="en-US" dirty="0"/>
              <a:t> Wu, Yu Jiang, </a:t>
            </a:r>
            <a:r>
              <a:rPr lang="en-US" dirty="0" err="1"/>
              <a:t>Lihua</a:t>
            </a:r>
            <a:r>
              <a:rPr lang="en-US" dirty="0"/>
              <a:t> </a:t>
            </a:r>
            <a:r>
              <a:rPr lang="en-US" dirty="0" err="1"/>
              <a:t>Xie</a:t>
            </a:r>
            <a:r>
              <a:rPr lang="en-US" dirty="0"/>
              <a:t> and Rui Fan, Computer Vision for Road Imaging and Pothole Detection: A State-of-the-Art Review of Systems and Algorithms.</a:t>
            </a:r>
            <a:endParaRPr lang="en-IN" dirty="0"/>
          </a:p>
          <a:p>
            <a:r>
              <a:rPr lang="en-US" dirty="0"/>
              <a:t>[5] </a:t>
            </a:r>
            <a:r>
              <a:rPr lang="en-US" dirty="0" err="1"/>
              <a:t>Ratnajit</a:t>
            </a:r>
            <a:r>
              <a:rPr lang="en-US" dirty="0"/>
              <a:t> Mukherjee, </a:t>
            </a:r>
            <a:r>
              <a:rPr lang="en-US" dirty="0" err="1"/>
              <a:t>Haris</a:t>
            </a:r>
            <a:r>
              <a:rPr lang="en-US" dirty="0"/>
              <a:t> Iqbal, Shabbir </a:t>
            </a:r>
            <a:r>
              <a:rPr lang="en-US" dirty="0" err="1"/>
              <a:t>Marzban</a:t>
            </a:r>
            <a:r>
              <a:rPr lang="en-US" dirty="0"/>
              <a:t>, Ahmed </a:t>
            </a:r>
            <a:r>
              <a:rPr lang="en-US" dirty="0" err="1"/>
              <a:t>Badar</a:t>
            </a:r>
            <a:r>
              <a:rPr lang="en-US" dirty="0"/>
              <a:t>, Terence </a:t>
            </a:r>
            <a:r>
              <a:rPr lang="en-US" dirty="0" err="1"/>
              <a:t>Brouns</a:t>
            </a:r>
            <a:r>
              <a:rPr lang="en-US" dirty="0"/>
              <a:t>, Shruthi Gowda, </a:t>
            </a:r>
            <a:r>
              <a:rPr lang="en-US" dirty="0" err="1"/>
              <a:t>Elahe</a:t>
            </a:r>
            <a:r>
              <a:rPr lang="en-US" dirty="0"/>
              <a:t> </a:t>
            </a:r>
            <a:r>
              <a:rPr lang="en-US" dirty="0" err="1"/>
              <a:t>Arani</a:t>
            </a:r>
            <a:r>
              <a:rPr lang="en-US" dirty="0"/>
              <a:t> and Bahram </a:t>
            </a:r>
            <a:r>
              <a:rPr lang="en-US" dirty="0" err="1"/>
              <a:t>Zonooz</a:t>
            </a:r>
            <a:r>
              <a:rPr lang="en-US" dirty="0"/>
              <a:t>, AI Driven Road Maintenance Inspection. </a:t>
            </a:r>
            <a:endParaRPr lang="en-IN" dirty="0"/>
          </a:p>
          <a:p>
            <a:pPr marL="342900" lvl="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9276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05F7-9DF8-482F-A92F-377DE8B06454}" type="datetime3">
              <a:rPr lang="en-US" smtClean="0"/>
              <a:pPr/>
              <a:t>27 January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" y="1828800"/>
            <a:ext cx="7467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[6]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Dharneeshkar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J,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Soban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Dhakshana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V,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Aniruthan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S A,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Karthika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R;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Latha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Parameswaran</a:t>
            </a:r>
            <a:r>
              <a:rPr lang="en-US" dirty="0"/>
              <a:t>,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Deep Learning based Detection of potholes in Indian roads using YOLO</a:t>
            </a:r>
            <a:r>
              <a:rPr lang="en-US" dirty="0"/>
              <a:t>. </a:t>
            </a:r>
          </a:p>
          <a:p>
            <a:r>
              <a:rPr lang="en-US" dirty="0"/>
              <a:t>[7]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Byeong-ho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Kang and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-il Choi</a:t>
            </a:r>
            <a:r>
              <a:rPr lang="en-US" dirty="0"/>
              <a:t>,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Pothole Detection System using 2D LiDAR and Camera</a:t>
            </a:r>
            <a:r>
              <a:rPr lang="en-US" dirty="0"/>
              <a:t>.</a:t>
            </a:r>
          </a:p>
          <a:p>
            <a:r>
              <a:rPr lang="en-US" dirty="0"/>
              <a:t>[8] Kavitha R and </a:t>
            </a:r>
            <a:r>
              <a:rPr lang="en-US" dirty="0" err="1"/>
              <a:t>Nivetha</a:t>
            </a:r>
            <a:r>
              <a:rPr lang="en-US" dirty="0"/>
              <a:t> S,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Pothole and Object Detection for an Autonomous Vehicle Using YOLO</a:t>
            </a:r>
            <a:r>
              <a:rPr lang="en-US" dirty="0"/>
              <a:t>.</a:t>
            </a:r>
          </a:p>
          <a:p>
            <a:r>
              <a:rPr lang="en-US" dirty="0"/>
              <a:t>[9]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K.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Vigneshwar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B. Hema Kumar</a:t>
            </a:r>
            <a:r>
              <a:rPr lang="en-US" dirty="0"/>
              <a:t>,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Detection and Counting of Pothole using Image Processing Techniques</a:t>
            </a:r>
            <a:r>
              <a:rPr lang="en-US" dirty="0"/>
              <a:t>.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4628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05F7-9DF8-482F-A92F-377DE8B06454}" type="datetime3">
              <a:rPr lang="en-US" smtClean="0"/>
              <a:pPr/>
              <a:t>27 January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0" y="2690336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dirty="0"/>
              <a:t>We thank our guide and panel and all technical and non technical staff helped us in achieving this.</a:t>
            </a:r>
          </a:p>
        </p:txBody>
      </p:sp>
    </p:spTree>
    <p:extLst>
      <p:ext uri="{BB962C8B-B14F-4D97-AF65-F5344CB8AC3E}">
        <p14:creationId xmlns:p14="http://schemas.microsoft.com/office/powerpoint/2010/main" val="111132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The proposed project solves the problem of pothole detection using various deep learning techniques.</a:t>
            </a:r>
          </a:p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It compares various deep learning models to find the best technique for predicting the damaged roads.</a:t>
            </a:r>
          </a:p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Algorithm with maximum accuracy is used for further implementation.</a:t>
            </a:r>
          </a:p>
          <a:p>
            <a:endParaRPr lang="en-IN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27 January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67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556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Literature Review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C031-063B-4A3B-A350-F9B3921B0B20}" type="datetime3">
              <a:rPr lang="en-US" smtClean="0"/>
              <a:pPr/>
              <a:t>27 January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831647"/>
              </p:ext>
            </p:extLst>
          </p:nvPr>
        </p:nvGraphicFramePr>
        <p:xfrm>
          <a:off x="457200" y="1524000"/>
          <a:ext cx="8153400" cy="46482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9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118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  <a:r>
                        <a:rPr lang="en-US" baseline="0" dirty="0"/>
                        <a:t> OF PUBLICATION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21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Anup Kumar Pandey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Predicting the damaged roads using accelerometer and CNN model.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Used ID-CNN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 methods not used for maximum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21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Deepak Kumar </a:t>
                      </a:r>
                      <a:r>
                        <a:rPr lang="en-US" dirty="0" err="1"/>
                        <a:t>Dewangan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Pothole detection for Autonomous Vehicle System using CNN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Used CNN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Latest Models not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2112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Yuan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Yuan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Image recognition technologies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Used deep learning techniques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Limited</a:t>
                      </a:r>
                      <a:r>
                        <a:rPr lang="en-US" baseline="0" dirty="0"/>
                        <a:t> methods used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97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556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Literature Review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808B-3AC1-4B3E-83BD-5FDB5EEDBED8}" type="datetime3">
              <a:rPr lang="en-US" smtClean="0"/>
              <a:pPr/>
              <a:t>27 January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606358"/>
              </p:ext>
            </p:extLst>
          </p:nvPr>
        </p:nvGraphicFramePr>
        <p:xfrm>
          <a:off x="457200" y="1524000"/>
          <a:ext cx="8153400" cy="46482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9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118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  <a:r>
                        <a:rPr lang="en-US" baseline="0" dirty="0"/>
                        <a:t> OF PUBLICATION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2112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Nachuan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Computer Vision for Road imaging and Pothole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Used many sensors and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used</a:t>
                      </a:r>
                    </a:p>
                    <a:p>
                      <a:pPr algn="ctr"/>
                      <a:r>
                        <a:rPr lang="en-US" dirty="0"/>
                        <a:t>Yolo V5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2112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Ratnajit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Mukherjee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 based road inspection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Used </a:t>
                      </a:r>
                      <a:r>
                        <a:rPr lang="en-US" dirty="0" err="1"/>
                        <a:t>RGPNet</a:t>
                      </a:r>
                      <a:r>
                        <a:rPr lang="en-US" dirty="0"/>
                        <a:t>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Used only one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2112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Dharneeshkar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Detection of Potholes using Yolo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Used various Yolo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Latest Yolo model not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090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610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556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Literature Review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808B-3AC1-4B3E-83BD-5FDB5EEDBED8}" type="datetime3">
              <a:rPr lang="en-US" smtClean="0"/>
              <a:pPr/>
              <a:t>27 January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038469"/>
              </p:ext>
            </p:extLst>
          </p:nvPr>
        </p:nvGraphicFramePr>
        <p:xfrm>
          <a:off x="457200" y="1524000"/>
          <a:ext cx="8153400" cy="489912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9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118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  <a:r>
                        <a:rPr lang="en-US" baseline="0" dirty="0"/>
                        <a:t> OF PUBLICATION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211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Byeong</a:t>
                      </a:r>
                      <a:r>
                        <a:rPr lang="en-US" dirty="0"/>
                        <a:t>-ho Kang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2D LiDAR and Camera for pothole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Used LiDAR sensors and camera for real time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Basic image based algorithms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2112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Kavitha 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Pothole detection using Yolo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Used Yolo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 models not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2112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K.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Vigneshwar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Counting of potholes using image processing </a:t>
                      </a:r>
                      <a:r>
                        <a:rPr lang="en-US" dirty="0" err="1"/>
                        <a:t>techiques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Used Gaussian Filtering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Latest models not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090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703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9F68-BEA2-7D83-83CC-DB2FA3DB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Inferences from 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E04FF-969B-1EF5-3CD5-8CCB83BBC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studies from the literature survey, it is noted that the pothole detection problem is solved using various algorithms.</a:t>
            </a:r>
          </a:p>
          <a:p>
            <a:r>
              <a:rPr lang="en-US" dirty="0"/>
              <a:t>Different approaches are followed but with less accuracy and only some algorithms are used in a particular approach.</a:t>
            </a:r>
          </a:p>
          <a:p>
            <a:r>
              <a:rPr lang="en-US" dirty="0"/>
              <a:t>Latest deep learning models are not used.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01FE4-FDDC-C618-352A-C144A5BA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27 January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B7C33-DB32-8A92-0FB9-94A237F8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B38E7-C314-D639-6C8E-0B5C6D51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6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5300" y="381000"/>
            <a:ext cx="8229600" cy="6556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Objectives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001000" cy="3459163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sz="2800" dirty="0"/>
              <a:t>To apply and compare different machine learning and deep learning algorithms on the given dataset.</a:t>
            </a:r>
          </a:p>
          <a:p>
            <a:pPr algn="just">
              <a:lnSpc>
                <a:spcPct val="80000"/>
              </a:lnSpc>
            </a:pPr>
            <a:r>
              <a:rPr lang="en-US" sz="2800" dirty="0"/>
              <a:t>To predict the damaged roads using CNN and </a:t>
            </a:r>
            <a:r>
              <a:rPr lang="en-US" sz="2800"/>
              <a:t>Yolo v5 </a:t>
            </a:r>
            <a:r>
              <a:rPr lang="en-US" sz="2800" dirty="0"/>
              <a:t>algorithms.</a:t>
            </a:r>
          </a:p>
          <a:p>
            <a:pPr algn="just">
              <a:lnSpc>
                <a:spcPct val="80000"/>
              </a:lnSpc>
            </a:pPr>
            <a:r>
              <a:rPr lang="en-US" sz="2800" dirty="0"/>
              <a:t>To predict which part of the road needs repairing for proper maintenance.</a:t>
            </a:r>
          </a:p>
          <a:p>
            <a:pPr algn="just">
              <a:lnSpc>
                <a:spcPct val="80000"/>
              </a:lnSpc>
            </a:pPr>
            <a:r>
              <a:rPr lang="en-US" sz="2800" dirty="0"/>
              <a:t>To visualize the various techniques and using the relative best algorithm with maximum accuracy.</a:t>
            </a:r>
          </a:p>
          <a:p>
            <a:pPr algn="just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A3F0-0DA4-40CB-AEA1-7A2A56B62DF1}" type="datetime3">
              <a:rPr lang="en-US" smtClean="0"/>
              <a:pPr/>
              <a:t>27 January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72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5E77F-0F95-8F0E-D5CA-00970984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FLOW DIAGRAM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714EF6B-754B-4A1C-2254-CDEF02EED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730" y="1600200"/>
            <a:ext cx="2022539" cy="45259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A3916-EA8D-D17B-1FE1-33DB63BB5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27 January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E9D0F-7681-405A-07FE-2F5C0D90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0E746-2533-1B19-499A-58640D23E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5957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</TotalTime>
  <Words>1213</Words>
  <Application>Microsoft Office PowerPoint</Application>
  <PresentationFormat>On-screen Show (4:3)</PresentationFormat>
  <Paragraphs>225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Custom Design</vt:lpstr>
      <vt:lpstr>DEEP LEARNING BASED POTHOLE DETECTION SYSTEM</vt:lpstr>
      <vt:lpstr>Presentation Outline</vt:lpstr>
      <vt:lpstr>Introduction</vt:lpstr>
      <vt:lpstr>Literature Review</vt:lpstr>
      <vt:lpstr>Literature Review</vt:lpstr>
      <vt:lpstr>Literature Review</vt:lpstr>
      <vt:lpstr>Inferences from Literature Survey</vt:lpstr>
      <vt:lpstr>Objectives</vt:lpstr>
      <vt:lpstr>FLOW DIAGRAM</vt:lpstr>
      <vt:lpstr>System Architecture</vt:lpstr>
      <vt:lpstr>System Architecture</vt:lpstr>
      <vt:lpstr>Description of Software for Implementation </vt:lpstr>
      <vt:lpstr>Experimental Setup</vt:lpstr>
      <vt:lpstr>Datasets Used</vt:lpstr>
      <vt:lpstr>Algorithms Applied</vt:lpstr>
      <vt:lpstr>Results Obtained - CNN</vt:lpstr>
      <vt:lpstr>Results Obtained – YOLO v5</vt:lpstr>
      <vt:lpstr>Screenshots</vt:lpstr>
      <vt:lpstr>Screenshots</vt:lpstr>
      <vt:lpstr>Screenshots</vt:lpstr>
      <vt:lpstr>Existing Algorithm – Comparison</vt:lpstr>
      <vt:lpstr>References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Devraj Roonwal</cp:lastModifiedBy>
  <cp:revision>87</cp:revision>
  <dcterms:created xsi:type="dcterms:W3CDTF">2019-11-06T07:48:53Z</dcterms:created>
  <dcterms:modified xsi:type="dcterms:W3CDTF">2023-01-27T04:48:17Z</dcterms:modified>
</cp:coreProperties>
</file>