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5"/>
  </p:handoutMasterIdLst>
  <p:sldIdLst>
    <p:sldId id="261" r:id="rId3"/>
    <p:sldId id="290" r:id="rId4"/>
    <p:sldId id="291" r:id="rId5"/>
    <p:sldId id="292" r:id="rId6"/>
    <p:sldId id="279" r:id="rId7"/>
    <p:sldId id="281" r:id="rId8"/>
    <p:sldId id="296" r:id="rId10"/>
    <p:sldId id="282" r:id="rId11"/>
    <p:sldId id="293" r:id="rId12"/>
    <p:sldId id="297" r:id="rId13"/>
    <p:sldId id="283" r:id="rId14"/>
    <p:sldId id="298" r:id="rId15"/>
    <p:sldId id="295" r:id="rId16"/>
    <p:sldId id="302" r:id="rId17"/>
    <p:sldId id="301" r:id="rId18"/>
    <p:sldId id="299" r:id="rId19"/>
    <p:sldId id="300" r:id="rId20"/>
    <p:sldId id="284" r:id="rId21"/>
    <p:sldId id="285" r:id="rId22"/>
    <p:sldId id="294"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590" autoAdjust="0"/>
  </p:normalViewPr>
  <p:slideViewPr>
    <p:cSldViewPr>
      <p:cViewPr varScale="1">
        <p:scale>
          <a:sx n="82" d="100"/>
          <a:sy n="82" d="100"/>
        </p:scale>
        <p:origin x="143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836F929-AFE8-41E5-814D-9A2EFFC389F5}"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C0836D4-8A4E-4008-8BD8-433277F03754}"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12BBA3F-5F62-41DF-B58D-D6119D14BE9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303BAA3-3BE9-4C89-88EF-02BD1AE51D27}"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268B67E-9235-4B10-82CE-7FECA6F4A698}"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7B61090-9325-42AB-AD78-67693D32F66A}"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AD8B31D-54B6-48CE-AFA6-0B42EDC39554}" type="datetime3">
              <a:rPr lang="en-US" smtClean="0"/>
            </a:fld>
            <a:endParaRPr lang="en-US"/>
          </a:p>
        </p:txBody>
      </p:sp>
      <p:sp>
        <p:nvSpPr>
          <p:cNvPr id="4" name="Footer Placeholder 3"/>
          <p:cNvSpPr>
            <a:spLocks noGrp="1"/>
          </p:cNvSpPr>
          <p:nvPr>
            <p:ph type="ftr" sz="quarter" idx="11"/>
          </p:nvPr>
        </p:nvSpPr>
        <p:spPr/>
        <p:txBody>
          <a:bodyPr/>
          <a:lstStyle/>
          <a:p>
            <a:r>
              <a:rPr lang="en-US"/>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9CCE-B9DE-4F2C-96D4-C71FFB1F01E2}" type="datetime3">
              <a:rPr lang="en-US" smtClean="0"/>
            </a:fld>
            <a:endParaRPr lang="en-US"/>
          </a:p>
        </p:txBody>
      </p:sp>
      <p:sp>
        <p:nvSpPr>
          <p:cNvPr id="3" name="Footer Placeholder 2"/>
          <p:cNvSpPr>
            <a:spLocks noGrp="1"/>
          </p:cNvSpPr>
          <p:nvPr>
            <p:ph type="ftr" sz="quarter" idx="11"/>
          </p:nvPr>
        </p:nvSpPr>
        <p:spPr/>
        <p:txBody>
          <a:bodyPr/>
          <a:lstStyle/>
          <a:p>
            <a:r>
              <a:rPr lang="en-US"/>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623640-CD80-4C32-8CCB-B13013606D5F}"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79F4A34-955B-4CAA-A871-1FE4AFFDC473}"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F1F4D-968B-4DC7-8CA1-BFAE8588D9EC}"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kaggle.com/code/vishnu0399/crop-recommendation-using-ml-96-accuracy/data" TargetMode="External"/><Relationship Id="rId1" Type="http://schemas.openxmlformats.org/officeDocument/2006/relationships/hyperlink" Target="https://create.arduino.cc/projecthub/electropeak/getting-started-w-nodemcu-esp8266-on-arduino-ide-28184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endParaRPr lang="en-US" dirty="0"/>
          </a:p>
        </p:txBody>
      </p:sp>
      <p:sp>
        <p:nvSpPr>
          <p:cNvPr id="4" name="Date Placeholder 3"/>
          <p:cNvSpPr>
            <a:spLocks noGrp="1"/>
          </p:cNvSpPr>
          <p:nvPr>
            <p:ph type="dt" sz="half" idx="10"/>
          </p:nvPr>
        </p:nvSpPr>
        <p:spPr/>
        <p:txBody>
          <a:bodyPr/>
          <a:lstStyle/>
          <a:p>
            <a:fld id="{A0CF8CA2-8B81-43ED-B7B0-D5F44220F1D4}" type="datetime3">
              <a:rPr lang="en-US" sz="1600" b="1" smtClean="0"/>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dirty="0">
                <a:latin typeface="Arial" panose="020B0604020202020204" pitchFamily="34" charset="0"/>
                <a:cs typeface="Arial" panose="020B0604020202020204" pitchFamily="34" charset="0"/>
              </a:rPr>
              <a:t>SMART FARM APPLICATION USING IOT AND ML</a:t>
            </a:r>
            <a:endParaRPr lang="en-US" sz="2800" dirty="0"/>
          </a:p>
        </p:txBody>
      </p:sp>
      <p:sp>
        <p:nvSpPr>
          <p:cNvPr id="8" name="Rectangle 7"/>
          <p:cNvSpPr/>
          <p:nvPr/>
        </p:nvSpPr>
        <p:spPr>
          <a:xfrm>
            <a:off x="762000" y="3048000"/>
            <a:ext cx="6400800" cy="1198880"/>
          </a:xfrm>
          <a:prstGeom prst="rect">
            <a:avLst/>
          </a:prstGeom>
        </p:spPr>
        <p:txBody>
          <a:bodyPr wrap="square">
            <a:spAutoFit/>
          </a:bodyPr>
          <a:lstStyle/>
          <a:p>
            <a:r>
              <a:rPr lang="en-US" dirty="0">
                <a:latin typeface="Arial" panose="020B0604020202020204" pitchFamily="34" charset="0"/>
                <a:cs typeface="Arial" panose="020B0604020202020204" pitchFamily="34" charset="0"/>
              </a:rPr>
              <a:t>Project Supervisor: Dr. A. Mary </a:t>
            </a:r>
            <a:r>
              <a:rPr lang="en-US" dirty="0" err="1">
                <a:latin typeface="Arial" panose="020B0604020202020204" pitchFamily="34" charset="0"/>
                <a:cs typeface="Arial" panose="020B0604020202020204" pitchFamily="34" charset="0"/>
              </a:rPr>
              <a:t>Posonia</a:t>
            </a:r>
            <a:r>
              <a:rPr lang="en-US" dirty="0">
                <a:latin typeface="Arial" panose="020B0604020202020204" pitchFamily="34" charset="0"/>
                <a:cs typeface="Arial" panose="020B0604020202020204" pitchFamily="34" charset="0"/>
              </a:rPr>
              <a:t>, M.E., Ph.D.,</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Name of the Student: Mr. Rajeev Nayan</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Register Number: 39110828</a:t>
            </a:r>
            <a:endParaRPr lang="en-US" dirty="0">
              <a:latin typeface="Arial" panose="020B0604020202020204" pitchFamily="34" charset="0"/>
              <a:cs typeface="Arial" panose="020B0604020202020204" pitchFamily="34" charset="0"/>
            </a:endParaRPr>
          </a:p>
        </p:txBody>
      </p:sp>
      <p:pic>
        <p:nvPicPr>
          <p:cNvPr id="9" name="Picture 8" descr="new letter head July30_2020.png"/>
          <p:cNvPicPr/>
          <p:nvPr/>
        </p:nvPicPr>
        <p:blipFill>
          <a:blip r:embed="rId1" cstate="print"/>
          <a:stretch>
            <a:fillRect/>
          </a:stretch>
        </p:blipFill>
        <p:spPr>
          <a:xfrm>
            <a:off x="228600" y="0"/>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Project Implementation (ML)</a:t>
            </a:r>
            <a:endParaRPr lang="en-IN" sz="4000"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First the dataset is imported into the </a:t>
            </a:r>
            <a:r>
              <a:rPr lang="en-US" dirty="0" err="1"/>
              <a:t>Juypter</a:t>
            </a:r>
            <a:r>
              <a:rPr lang="en-US" dirty="0"/>
              <a:t> Notebook after which the data is cleaned and then it is preprocessed followed by data cleaning and then training using the decision tree model and finally testing the Accuracy of the model.</a:t>
            </a:r>
            <a:endParaRPr lang="en-US" dirty="0"/>
          </a:p>
          <a:p>
            <a:pPr>
              <a:lnSpc>
                <a:spcPct val="150000"/>
              </a:lnSpc>
            </a:pPr>
            <a:r>
              <a:rPr lang="en-US" dirty="0"/>
              <a:t>If the Model Accuracy is satisfactory, the model is saved , otherwise ,the model is retrained using different algorithms and different parameters.</a:t>
            </a:r>
            <a:endParaRPr lang="en-US" dirty="0"/>
          </a:p>
          <a:p>
            <a:pPr>
              <a:lnSpc>
                <a:spcPct val="150000"/>
              </a:lnSpc>
            </a:pPr>
            <a:r>
              <a:rPr lang="en-US" dirty="0"/>
              <a:t>After which the Model is hosted on the website for accessing.</a:t>
            </a:r>
            <a:endParaRPr lang="en-IN" dirty="0"/>
          </a:p>
        </p:txBody>
      </p:sp>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56CE2F-4F45-480B-B011-5D6F5707B86F}"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anose="020B0604020202020204" pitchFamily="34" charset="0"/>
                <a:cs typeface="Arial" panose="020B0604020202020204" pitchFamily="34" charset="0"/>
              </a:rPr>
              <a:t>Methodology (IOT)</a:t>
            </a:r>
            <a:endParaRPr lang="en-US" dirty="0">
              <a:solidFill>
                <a:srgbClr val="C00000"/>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457200" y="1371600"/>
            <a:ext cx="8305800" cy="5029200"/>
          </a:xfrm>
        </p:spPr>
        <p:txBody>
          <a:bodyPr>
            <a:normAutofit fontScale="92500"/>
          </a:bodyPr>
          <a:lstStyle/>
          <a:p>
            <a:pPr algn="just">
              <a:lnSpc>
                <a:spcPct val="150000"/>
              </a:lnSpc>
            </a:pPr>
            <a:r>
              <a:rPr lang="en-US" sz="2800" dirty="0">
                <a:latin typeface="Arial" panose="020B0604020202020204" pitchFamily="34" charset="0"/>
                <a:cs typeface="Arial" panose="020B0604020202020204" pitchFamily="34" charset="0"/>
              </a:rPr>
              <a:t>The first step is to collect the data from various Sensors (Soil Moisture, Rain, Float Sensor).</a:t>
            </a:r>
            <a:endParaRPr lang="en-US" sz="2800" dirty="0">
              <a:latin typeface="Arial" panose="020B0604020202020204" pitchFamily="34" charset="0"/>
              <a:cs typeface="Arial" panose="020B0604020202020204" pitchFamily="34" charset="0"/>
            </a:endParaRPr>
          </a:p>
          <a:p>
            <a:pPr algn="just">
              <a:lnSpc>
                <a:spcPct val="150000"/>
              </a:lnSpc>
            </a:pPr>
            <a:r>
              <a:rPr lang="en-US" sz="2800" dirty="0">
                <a:latin typeface="Arial" panose="020B0604020202020204" pitchFamily="34" charset="0"/>
                <a:cs typeface="Arial" panose="020B0604020202020204" pitchFamily="34" charset="0"/>
              </a:rPr>
              <a:t>The second step includes the processing of data received from various sensors and pushing the data on the </a:t>
            </a:r>
            <a:r>
              <a:rPr lang="en-US" sz="2800" dirty="0" err="1">
                <a:latin typeface="Arial" panose="020B0604020202020204" pitchFamily="34" charset="0"/>
                <a:cs typeface="Arial" panose="020B0604020202020204" pitchFamily="34" charset="0"/>
              </a:rPr>
              <a:t>ThinkSpeak</a:t>
            </a:r>
            <a:r>
              <a:rPr lang="en-US" sz="2800" dirty="0">
                <a:latin typeface="Arial" panose="020B0604020202020204" pitchFamily="34" charset="0"/>
                <a:cs typeface="Arial" panose="020B0604020202020204" pitchFamily="34" charset="0"/>
              </a:rPr>
              <a:t> Website for Visualization.</a:t>
            </a:r>
            <a:endParaRPr lang="en-US" sz="2800" dirty="0">
              <a:latin typeface="Arial" panose="020B0604020202020204" pitchFamily="34" charset="0"/>
              <a:cs typeface="Arial" panose="020B0604020202020204" pitchFamily="34" charset="0"/>
            </a:endParaRPr>
          </a:p>
          <a:p>
            <a:pPr algn="just">
              <a:lnSpc>
                <a:spcPct val="150000"/>
              </a:lnSpc>
            </a:pPr>
            <a:r>
              <a:rPr lang="en-US" sz="2800" dirty="0">
                <a:latin typeface="Arial" panose="020B0604020202020204" pitchFamily="34" charset="0"/>
                <a:cs typeface="Arial" panose="020B0604020202020204" pitchFamily="34" charset="0"/>
              </a:rPr>
              <a:t>The third step helps in deciding whether to start the motor or not based on the various conditions given such as if soil is wet or dry, etc.</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Methodology (ML)</a:t>
            </a:r>
            <a:endParaRPr lang="en-IN" sz="4000" dirty="0"/>
          </a:p>
        </p:txBody>
      </p:sp>
      <p:sp>
        <p:nvSpPr>
          <p:cNvPr id="3" name="Content Placeholder 2"/>
          <p:cNvSpPr>
            <a:spLocks noGrp="1"/>
          </p:cNvSpPr>
          <p:nvPr>
            <p:ph idx="1"/>
          </p:nvPr>
        </p:nvSpPr>
        <p:spPr/>
        <p:txBody>
          <a:bodyPr>
            <a:normAutofit fontScale="92500" lnSpcReduction="20000"/>
          </a:bodyPr>
          <a:lstStyle/>
          <a:p>
            <a:r>
              <a:rPr lang="en-IN" dirty="0"/>
              <a:t>The first step is to Collect the data from the dataset into the </a:t>
            </a:r>
            <a:r>
              <a:rPr lang="en-US" dirty="0" err="1"/>
              <a:t>Juypter</a:t>
            </a:r>
            <a:r>
              <a:rPr lang="en-US" dirty="0"/>
              <a:t> Notebook followed by data preprocessing, data cleaning and then training using the decision tree model and then finally testing the Accuracy of the model.</a:t>
            </a:r>
            <a:endParaRPr lang="en-US" dirty="0"/>
          </a:p>
          <a:p>
            <a:r>
              <a:rPr lang="en-US" dirty="0"/>
              <a:t>If the Model Accuracy is satisfactory, the model is saved , otherwise ,the model is </a:t>
            </a:r>
            <a:r>
              <a:rPr lang="en-US"/>
              <a:t>trained again using </a:t>
            </a:r>
            <a:r>
              <a:rPr lang="en-US" dirty="0"/>
              <a:t>different algorithms and different parameters.</a:t>
            </a:r>
            <a:endParaRPr lang="en-US" dirty="0"/>
          </a:p>
          <a:p>
            <a:r>
              <a:rPr lang="en-US" dirty="0"/>
              <a:t>After this a Website is designed to push the ML Model into the website for easier access.</a:t>
            </a:r>
            <a:endParaRPr lang="en-US" dirty="0"/>
          </a:p>
          <a:p>
            <a:endParaRPr lang="en-IN" dirty="0"/>
          </a:p>
        </p:txBody>
      </p:sp>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Application Snapshots</a:t>
            </a:r>
            <a:endParaRPr lang="en-US" sz="4000" dirty="0"/>
          </a:p>
        </p:txBody>
      </p:sp>
      <p:sp>
        <p:nvSpPr>
          <p:cNvPr id="4" name="Date Placeholder 3"/>
          <p:cNvSpPr>
            <a:spLocks noGrp="1"/>
          </p:cNvSpPr>
          <p:nvPr>
            <p:ph type="dt" sz="half" idx="10"/>
          </p:nvPr>
        </p:nvSpPr>
        <p:spPr/>
        <p:txBody>
          <a:bodyPr/>
          <a:lstStyle/>
          <a:p>
            <a:fld id="{61483511-BDA7-48E9-9A40-428FB71D366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54691" y="1600200"/>
            <a:ext cx="6034617"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Application Snapshots</a:t>
            </a:r>
            <a:endParaRPr lang="en-IN" sz="4000" dirty="0"/>
          </a:p>
        </p:txBody>
      </p:sp>
      <p:pic>
        <p:nvPicPr>
          <p:cNvPr id="8" name="Content Placeholder 7"/>
          <p:cNvPicPr>
            <a:picLocks noGrp="1" noChangeAspect="1"/>
          </p:cNvPicPr>
          <p:nvPr>
            <p:ph idx="1"/>
          </p:nvPr>
        </p:nvPicPr>
        <p:blipFill>
          <a:blip r:embed="rId1"/>
          <a:stretch>
            <a:fillRect/>
          </a:stretch>
        </p:blipFill>
        <p:spPr>
          <a:xfrm>
            <a:off x="457200" y="1655763"/>
            <a:ext cx="8229600" cy="4414837"/>
          </a:xfrm>
        </p:spPr>
      </p:pic>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Application Snapshots</a:t>
            </a:r>
            <a:endParaRPr lang="en-IN" sz="4000" dirty="0"/>
          </a:p>
        </p:txBody>
      </p:sp>
      <p:pic>
        <p:nvPicPr>
          <p:cNvPr id="8" name="Content Placeholder 7"/>
          <p:cNvPicPr>
            <a:picLocks noGrp="1" noChangeAspect="1"/>
          </p:cNvPicPr>
          <p:nvPr>
            <p:ph idx="1"/>
          </p:nvPr>
        </p:nvPicPr>
        <p:blipFill>
          <a:blip r:embed="rId1"/>
          <a:stretch>
            <a:fillRect/>
          </a:stretch>
        </p:blipFill>
        <p:spPr>
          <a:xfrm>
            <a:off x="457200" y="1651477"/>
            <a:ext cx="8229600" cy="4423409"/>
          </a:xfrm>
        </p:spPr>
      </p:pic>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Correlation Matrix</a:t>
            </a:r>
            <a:endParaRPr lang="en-IN" sz="4000"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19811" y="1600200"/>
            <a:ext cx="6504377" cy="4525963"/>
          </a:xfrm>
        </p:spPr>
      </p:pic>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Confusion Matrix</a:t>
            </a:r>
            <a:endParaRPr lang="en-IN" sz="4000"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09455" y="1600200"/>
            <a:ext cx="5525090" cy="4525963"/>
          </a:xfrm>
        </p:spPr>
      </p:pic>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243414-FB75-489E-BA41-A3A8098B15A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anose="020B0604020202020204" pitchFamily="34" charset="0"/>
              </a:rPr>
              <a:t>Results and Discussion</a:t>
            </a:r>
            <a:endParaRPr lang="en-US" dirty="0">
              <a:solidFill>
                <a:srgbClr val="C00000"/>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457200" y="1600200"/>
            <a:ext cx="8305800" cy="4572000"/>
          </a:xfrm>
        </p:spPr>
        <p:txBody>
          <a:bodyPr>
            <a:normAutofit lnSpcReduction="10000"/>
          </a:bodyPr>
          <a:lstStyle/>
          <a:p>
            <a:r>
              <a:rPr lang="en-US" dirty="0"/>
              <a:t>The data received from the sensors is processed using the </a:t>
            </a:r>
            <a:r>
              <a:rPr lang="en-US" dirty="0" err="1"/>
              <a:t>NodeMCU</a:t>
            </a:r>
            <a:r>
              <a:rPr lang="en-US" dirty="0"/>
              <a:t> board and is pushed into the </a:t>
            </a:r>
            <a:r>
              <a:rPr lang="en-US" dirty="0" err="1"/>
              <a:t>ThinkSpeak</a:t>
            </a:r>
            <a:r>
              <a:rPr lang="en-US" dirty="0"/>
              <a:t> Website for Visualization based on the data processed it is decided whether to start the irrigation process or not.</a:t>
            </a:r>
            <a:endParaRPr lang="en-US" dirty="0"/>
          </a:p>
          <a:p>
            <a:r>
              <a:rPr lang="en-US" dirty="0"/>
              <a:t>The prediction process is carried out by training the dataset using the Decision Tree Algorithm.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567DD2-A03F-473D-B73F-6B85E7570ED5}"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anose="020B0604020202020204" pitchFamily="34" charset="0"/>
                <a:cs typeface="Arial" panose="020B0604020202020204" pitchFamily="34" charset="0"/>
              </a:rPr>
            </a:br>
            <a:r>
              <a:rPr lang="en-US" dirty="0">
                <a:solidFill>
                  <a:srgbClr val="C00000"/>
                </a:solidFill>
                <a:latin typeface="Arial" panose="020B0604020202020204" pitchFamily="34" charset="0"/>
                <a:cs typeface="Arial" panose="020B0604020202020204" pitchFamily="34" charset="0"/>
              </a:rPr>
              <a:t>Conclusion</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533400" y="1676400"/>
            <a:ext cx="8229600" cy="4525963"/>
          </a:xfrm>
        </p:spPr>
        <p:txBody>
          <a:bodyPr/>
          <a:lstStyle/>
          <a:p>
            <a:r>
              <a:rPr lang="en-US" dirty="0"/>
              <a:t>This project helps in designing a system for automating the process of irrigation using </a:t>
            </a:r>
            <a:r>
              <a:rPr lang="en-US" dirty="0" err="1"/>
              <a:t>NodeMCU</a:t>
            </a:r>
            <a:r>
              <a:rPr lang="en-US" dirty="0"/>
              <a:t> board and various Sensors and for predicting the best crop that can be grown.</a:t>
            </a:r>
            <a:endParaRPr lang="en-US" dirty="0"/>
          </a:p>
          <a:p>
            <a:r>
              <a:rPr lang="en-US" dirty="0"/>
              <a:t>By implementing this system it helps in saving water, reducing </a:t>
            </a:r>
            <a:r>
              <a:rPr lang="en-US" dirty="0" err="1"/>
              <a:t>labour</a:t>
            </a:r>
            <a:r>
              <a:rPr lang="en-US" dirty="0"/>
              <a:t> and also in increasing food production.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anose="020B0604020202020204" pitchFamily="34" charset="0"/>
                <a:cs typeface="Arial" panose="020B0604020202020204" pitchFamily="34" charset="0"/>
              </a:rPr>
              <a:t>Presentation Outline</a:t>
            </a:r>
            <a:endParaRPr lang="en-US"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anose="020B0604020202020204" pitchFamily="34" charset="0"/>
                <a:cs typeface="Arial" panose="020B0604020202020204" pitchFamily="34" charset="0"/>
              </a:rPr>
              <a:t>Introduction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Problem Statement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System Architecture / Ideation Map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Project Implementation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Application Snapshots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 and Discussions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Future Research</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443AE647-2592-4180-9878-2C2E12822417}" type="datetime3">
              <a:rPr lang="en-US" smtClean="0"/>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anose="020B0604020202020204" pitchFamily="34" charset="0"/>
                <a:cs typeface="Arial" panose="020B0604020202020204" pitchFamily="34" charset="0"/>
              </a:rPr>
              <a:t>Future Research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I have implemented this system only for one plant of a particular type and for a small area.</a:t>
            </a:r>
            <a:endParaRPr lang="en-US" dirty="0"/>
          </a:p>
          <a:p>
            <a:r>
              <a:rPr lang="en-US" dirty="0"/>
              <a:t>We can implement it for a large area and for a variety of plants by using a number of Soil Moisture Sensors and Solenoid Valves to start irrigation only for a particular area in a large farm and we can also train the model using more dataset for increasing the Accuracy.</a:t>
            </a:r>
            <a:endParaRPr lang="en-US" dirty="0"/>
          </a:p>
          <a:p>
            <a:r>
              <a:rPr lang="en-US" dirty="0"/>
              <a:t>Further we could also design a mobile application to control the System from anywhere.</a:t>
            </a:r>
            <a:endParaRPr lang="en-US" dirty="0"/>
          </a:p>
        </p:txBody>
      </p:sp>
      <p:sp>
        <p:nvSpPr>
          <p:cNvPr id="4" name="Date Placeholder 3"/>
          <p:cNvSpPr>
            <a:spLocks noGrp="1"/>
          </p:cNvSpPr>
          <p:nvPr>
            <p:ph type="dt" sz="half" idx="10"/>
          </p:nvPr>
        </p:nvSpPr>
        <p:spPr/>
        <p:txBody>
          <a:bodyPr/>
          <a:lstStyle/>
          <a:p>
            <a:fld id="{193080A2-CB3E-4097-BA19-00F3390925C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828394-39CF-44C8-8E0E-447BC1200C7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txBox="1"/>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anose="020B0604020202020204" pitchFamily="34" charset="0"/>
              <a:cs typeface="Arial" panose="020B0604020202020204" pitchFamily="34" charset="0"/>
            </a:endParaRPr>
          </a:p>
          <a:p>
            <a:pPr algn="l"/>
            <a:r>
              <a:rPr lang="en-US" sz="4000" dirty="0">
                <a:solidFill>
                  <a:srgbClr val="C00000"/>
                </a:solidFill>
                <a:latin typeface="Arial" panose="020B0604020202020204" pitchFamily="34" charset="0"/>
                <a:cs typeface="Arial" panose="020B0604020202020204" pitchFamily="34" charset="0"/>
              </a:rPr>
              <a:t>References</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graphicFrame>
        <p:nvGraphicFramePr>
          <p:cNvPr id="8" name="Content Placeholder 6"/>
          <p:cNvGraphicFramePr>
            <a:graphicFrameLocks noGrp="1"/>
          </p:cNvGraphicFramePr>
          <p:nvPr>
            <p:ph idx="1"/>
          </p:nvPr>
        </p:nvGraphicFramePr>
        <p:xfrm>
          <a:off x="519953" y="1371600"/>
          <a:ext cx="8153400" cy="5018316"/>
        </p:xfrm>
        <a:graphic>
          <a:graphicData uri="http://schemas.openxmlformats.org/drawingml/2006/table">
            <a:tbl>
              <a:tblPr firstRow="1" bandRow="1">
                <a:tableStyleId>{5940675A-B579-460E-94D1-54222C63F5DA}</a:tableStyleId>
              </a:tblPr>
              <a:tblGrid>
                <a:gridCol w="474955"/>
                <a:gridCol w="7678445"/>
              </a:tblGrid>
              <a:tr h="1314062">
                <a:tc>
                  <a:txBody>
                    <a:bodyPr/>
                    <a:lstStyle/>
                    <a:p>
                      <a:r>
                        <a:rPr lang="en-US" dirty="0"/>
                        <a:t>[1]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For various </a:t>
                      </a:r>
                      <a:r>
                        <a:rPr lang="en-US" dirty="0" err="1"/>
                        <a:t>NodeMCU</a:t>
                      </a:r>
                      <a:r>
                        <a:rPr lang="en-US" dirty="0"/>
                        <a:t> ESP8266 Functions :</a:t>
                      </a:r>
                      <a:endParaRPr lang="en-US" dirty="0"/>
                    </a:p>
                    <a:p>
                      <a:pPr marL="0" marR="0" indent="0" algn="just" defTabSz="914400" rtl="0" eaLnBrk="1" fontAlgn="auto" latinLnBrk="0" hangingPunct="1">
                        <a:lnSpc>
                          <a:spcPct val="100000"/>
                        </a:lnSpc>
                        <a:spcBef>
                          <a:spcPts val="0"/>
                        </a:spcBef>
                        <a:spcAft>
                          <a:spcPts val="0"/>
                        </a:spcAft>
                        <a:buClrTx/>
                        <a:buSzTx/>
                        <a:buFontTx/>
                        <a:buNone/>
                        <a:defRPr/>
                      </a:pPr>
                      <a:r>
                        <a:rPr lang="en-US" dirty="0">
                          <a:hlinkClick r:id="rId1"/>
                        </a:rPr>
                        <a:t>https://create.arduino.cc/projecthub/electropeak/getting-started-w-nodemcu-esp8266-on-arduino-ide-28184f</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849085">
                <a:tc>
                  <a:txBody>
                    <a:bodyPr/>
                    <a:lstStyle/>
                    <a:p>
                      <a:r>
                        <a:rPr lang="en-US" dirty="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t>For Dataset :</a:t>
                      </a:r>
                      <a:endParaRPr lang="en-US" dirty="0"/>
                    </a:p>
                    <a:p>
                      <a:pPr algn="just"/>
                      <a:r>
                        <a:rPr lang="en-US" dirty="0">
                          <a:hlinkClick r:id="rId2"/>
                        </a:rPr>
                        <a:t>https://www.kaggle.com/code/vishnu0399/crop-recommendation-using-ml-96-accuracy/data</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57687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21298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anose="020B0604020202020204" pitchFamily="34" charset="0"/>
              </a:rPr>
              <a:t>Introduction</a:t>
            </a:r>
            <a:endParaRPr lang="en-US" dirty="0">
              <a:solidFill>
                <a:srgbClr val="C00000"/>
              </a:solidFill>
              <a:latin typeface="Arial" panose="020B0604020202020204" pitchFamily="34" charset="0"/>
              <a:cs typeface="Arial" panose="020B0604020202020204" pitchFamily="34" charset="0"/>
            </a:endParaRPr>
          </a:p>
        </p:txBody>
      </p:sp>
      <p:sp>
        <p:nvSpPr>
          <p:cNvPr id="6" name="Content Placeholder 2"/>
          <p:cNvSpPr txBox="1"/>
          <p:nvPr/>
        </p:nvSpPr>
        <p:spPr>
          <a:xfrm>
            <a:off x="457200" y="1447801"/>
            <a:ext cx="8305800" cy="4800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10000"/>
              </a:lnSpc>
            </a:pPr>
            <a:r>
              <a:rPr lang="en-US" sz="2800" dirty="0">
                <a:latin typeface="Arial" panose="020B0604020202020204" pitchFamily="34" charset="0"/>
                <a:cs typeface="Arial" panose="020B0604020202020204" pitchFamily="34" charset="0"/>
              </a:rPr>
              <a:t>In India, agricultural in mainly dependent on monsoons which has insufficient source of water and there is also a lack of knowledge on the type of crop which can be grown in the particular type of Soil.</a:t>
            </a:r>
            <a:endParaRPr lang="en-US" sz="2800" dirty="0">
              <a:latin typeface="Arial" panose="020B0604020202020204" pitchFamily="34" charset="0"/>
              <a:cs typeface="Arial" panose="020B0604020202020204" pitchFamily="34" charset="0"/>
            </a:endParaRPr>
          </a:p>
          <a:p>
            <a:pPr algn="just">
              <a:lnSpc>
                <a:spcPct val="110000"/>
              </a:lnSpc>
            </a:pPr>
            <a:r>
              <a:rPr lang="en-US" sz="2800" dirty="0">
                <a:latin typeface="Arial" panose="020B0604020202020204" pitchFamily="34" charset="0"/>
                <a:cs typeface="Arial" panose="020B0604020202020204" pitchFamily="34" charset="0"/>
              </a:rPr>
              <a:t>Nowadays, for irrigation, different techniques are available which are used to reduce the dependency of rain.</a:t>
            </a:r>
            <a:endParaRPr lang="en-US" sz="2800" dirty="0">
              <a:latin typeface="Arial" panose="020B0604020202020204" pitchFamily="34" charset="0"/>
              <a:cs typeface="Arial" panose="020B0604020202020204" pitchFamily="34" charset="0"/>
            </a:endParaRPr>
          </a:p>
          <a:p>
            <a:pPr algn="just">
              <a:lnSpc>
                <a:spcPct val="110000"/>
              </a:lnSpc>
            </a:pPr>
            <a:r>
              <a:rPr lang="en-US" sz="2800" dirty="0">
                <a:latin typeface="Arial" panose="020B0604020202020204" pitchFamily="34" charset="0"/>
                <a:cs typeface="Arial" panose="020B0604020202020204" pitchFamily="34" charset="0"/>
              </a:rPr>
              <a:t>To overcome this issue, an automatic irrigation system and an application for predicting the best crop to be grown  can be designed for increasing the crop yield.</a:t>
            </a:r>
            <a:endParaRPr lang="en-US" sz="28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4EC6821C-FE63-46DF-B729-C85EA1983BB0}"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C00000"/>
                </a:solidFill>
                <a:latin typeface="Arial" panose="020B0604020202020204" pitchFamily="34" charset="0"/>
                <a:cs typeface="Arial" panose="020B0604020202020204" pitchFamily="34" charset="0"/>
              </a:rPr>
              <a:t>Problem Statement</a:t>
            </a:r>
            <a:endParaRPr lang="en-US" dirty="0"/>
          </a:p>
        </p:txBody>
      </p:sp>
      <p:sp>
        <p:nvSpPr>
          <p:cNvPr id="3" name="Content Placeholder 2"/>
          <p:cNvSpPr>
            <a:spLocks noGrp="1"/>
          </p:cNvSpPr>
          <p:nvPr>
            <p:ph idx="1"/>
          </p:nvPr>
        </p:nvSpPr>
        <p:spPr/>
        <p:txBody>
          <a:bodyPr/>
          <a:lstStyle/>
          <a:p>
            <a:r>
              <a:rPr lang="en-US" dirty="0"/>
              <a:t>In the case of traditional irrigation system water saving is not considered , due to which a lot of amount of water is wasted and the crop to be grown is not known due to which the required crop yield is not achieved.</a:t>
            </a:r>
            <a:endParaRPr lang="en-US" dirty="0"/>
          </a:p>
          <a:p>
            <a:r>
              <a:rPr lang="en-US" dirty="0"/>
              <a:t>To overcome this problem, a system must be designed to overcome this issue.</a:t>
            </a:r>
            <a:endParaRPr lang="en-US" dirty="0"/>
          </a:p>
        </p:txBody>
      </p:sp>
      <p:sp>
        <p:nvSpPr>
          <p:cNvPr id="4" name="Date Placeholder 3"/>
          <p:cNvSpPr>
            <a:spLocks noGrp="1"/>
          </p:cNvSpPr>
          <p:nvPr>
            <p:ph type="dt" sz="half" idx="10"/>
          </p:nvPr>
        </p:nvSpPr>
        <p:spPr/>
        <p:txBody>
          <a:bodyPr/>
          <a:lstStyle/>
          <a:p>
            <a:fld id="{DAE5A360-3B5A-4EEC-8D4F-8DA39154ED37}"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D79C95B-3D9D-4DD9-B4C9-02CE985DD3AC}"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
        <p:nvSpPr>
          <p:cNvPr id="10" name="Title 1"/>
          <p:cNvSpPr>
            <a:spLocks noGrp="1"/>
          </p:cNvSpPr>
          <p:nvPr>
            <p:ph type="title"/>
          </p:nvPr>
        </p:nvSpPr>
        <p:spPr>
          <a:xfrm>
            <a:off x="495300" y="381000"/>
            <a:ext cx="8229600" cy="655638"/>
          </a:xfrm>
        </p:spPr>
        <p:txBody>
          <a:bodyPr>
            <a:noAutofit/>
          </a:bodyPr>
          <a:lstStyle/>
          <a:p>
            <a:pPr algn="l"/>
            <a:r>
              <a:rPr lang="en-US" sz="4000" dirty="0">
                <a:solidFill>
                  <a:srgbClr val="C00000"/>
                </a:solidFill>
                <a:latin typeface="Arial" panose="020B0604020202020204" pitchFamily="34" charset="0"/>
                <a:cs typeface="Arial" panose="020B0604020202020204" pitchFamily="34" charset="0"/>
              </a:rPr>
              <a:t>Objectives</a:t>
            </a:r>
            <a:endParaRPr lang="en-US" sz="4000"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33400" y="1828800"/>
            <a:ext cx="8153400" cy="4038600"/>
          </a:xfrm>
        </p:spPr>
        <p:txBody>
          <a:bodyPr>
            <a:normAutofit fontScale="92500" lnSpcReduction="20000"/>
          </a:bodyPr>
          <a:lstStyle/>
          <a:p>
            <a:pPr algn="just"/>
            <a:r>
              <a:rPr lang="en-US" sz="2800" dirty="0"/>
              <a:t>To design a system to automate the process of irrigation and to find the best crop to be grown in the particular type of Soil based on the nutrients present in the Soil , its pH and other factors.</a:t>
            </a:r>
            <a:endParaRPr lang="en-US" sz="2800" dirty="0"/>
          </a:p>
          <a:p>
            <a:pPr algn="just"/>
            <a:r>
              <a:rPr lang="en-US" sz="2800" dirty="0"/>
              <a:t>It helps in providing automated water supply, reduces water wastage and also helps in finding the best crop that can be grown in the particular type of soil.</a:t>
            </a:r>
            <a:endParaRPr lang="en-US" sz="2800" dirty="0"/>
          </a:p>
          <a:p>
            <a:pPr algn="just"/>
            <a:r>
              <a:rPr lang="en-US" sz="2800" dirty="0"/>
              <a:t>This goal can be achieved by designing a system to automate the process of irrigation using </a:t>
            </a:r>
            <a:r>
              <a:rPr lang="en-US" sz="2800" dirty="0" err="1"/>
              <a:t>NodeMCU</a:t>
            </a:r>
            <a:r>
              <a:rPr lang="en-US" sz="2800" dirty="0"/>
              <a:t> and various other sensors and using various Machine Learning Algorithms.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9A7898-CC65-4807-BAB0-2897A3FB1EE7}"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anose="020B0604020202020204" pitchFamily="34" charset="0"/>
                <a:cs typeface="Arial" panose="020B0604020202020204" pitchFamily="34" charset="0"/>
              </a:rPr>
              <a:t>System Architecture / Ideation Map</a:t>
            </a:r>
            <a:endParaRPr lang="en-US" dirty="0">
              <a:solidFill>
                <a:srgbClr val="C00000"/>
              </a:solidFill>
            </a:endParaRPr>
          </a:p>
        </p:txBody>
      </p:sp>
      <p:pic>
        <p:nvPicPr>
          <p:cNvPr id="13" name="Content Placeholder 1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43000" y="1372999"/>
            <a:ext cx="6934200" cy="493594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C00000"/>
                </a:solidFill>
                <a:latin typeface="Arial" panose="020B0604020202020204" pitchFamily="34" charset="0"/>
                <a:cs typeface="Arial" panose="020B0604020202020204" pitchFamily="34" charset="0"/>
              </a:rPr>
              <a:t>System Architecture / Ideation Map</a:t>
            </a:r>
            <a:endParaRPr lang="en-IN"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3238" y="1752600"/>
            <a:ext cx="7927361" cy="3890279"/>
          </a:xfrm>
        </p:spPr>
      </p:pic>
      <p:sp>
        <p:nvSpPr>
          <p:cNvPr id="4" name="Date Placeholder 3"/>
          <p:cNvSpPr>
            <a:spLocks noGrp="1"/>
          </p:cNvSpPr>
          <p:nvPr>
            <p:ph type="dt" sz="half" idx="10"/>
          </p:nvPr>
        </p:nvSpPr>
        <p:spPr/>
        <p:txBody>
          <a:bodyPr/>
          <a:lstStyle/>
          <a:p>
            <a:fld id="{9B1CD6A6-F243-48A1-85BD-6EC8386F3600}"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90B3AE-1906-4139-8BFF-6EF98F116959}"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anose="020B0604020202020204" pitchFamily="34" charset="0"/>
                <a:cs typeface="Arial" panose="020B0604020202020204"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fontScale="92500"/>
          </a:bodyPr>
          <a:lstStyle/>
          <a:p>
            <a:pPr>
              <a:lnSpc>
                <a:spcPct val="150000"/>
              </a:lnSpc>
            </a:pPr>
            <a:r>
              <a:rPr lang="en-US" sz="2800" b="1" dirty="0">
                <a:latin typeface="Arial" panose="020B0604020202020204" pitchFamily="34" charset="0"/>
                <a:cs typeface="Arial" panose="020B0604020202020204" pitchFamily="34" charset="0"/>
              </a:rPr>
              <a:t>HARDWARE REQUIREMENTS</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NodeMCU</a:t>
            </a:r>
            <a:r>
              <a:rPr lang="en-US" sz="2800" dirty="0">
                <a:latin typeface="Arial" panose="020B0604020202020204" pitchFamily="34" charset="0"/>
                <a:cs typeface="Arial" panose="020B0604020202020204" pitchFamily="34" charset="0"/>
              </a:rPr>
              <a:t> ESP8266, Soil Moisture Sensor, Rain Sensor, Float Sensor, Relay Module, DC 3-6V Submersible Water Pump, 9V Battery, Jumpers, Breadboard.</a:t>
            </a:r>
            <a:endParaRPr lang="en-US" sz="2800" dirty="0">
              <a:latin typeface="Arial" panose="020B0604020202020204" pitchFamily="34" charset="0"/>
              <a:cs typeface="Arial" panose="020B0604020202020204" pitchFamily="34" charset="0"/>
            </a:endParaRPr>
          </a:p>
          <a:p>
            <a:pPr>
              <a:lnSpc>
                <a:spcPct val="150000"/>
              </a:lnSpc>
            </a:pPr>
            <a:r>
              <a:rPr lang="en-US" sz="2800" b="1" dirty="0">
                <a:latin typeface="Arial" panose="020B0604020202020204" pitchFamily="34" charset="0"/>
                <a:cs typeface="Arial" panose="020B0604020202020204" pitchFamily="34" charset="0"/>
              </a:rPr>
              <a:t>SOFTWARE REQUIREMENTS</a:t>
            </a:r>
            <a:r>
              <a:rPr lang="en-US" sz="2800" dirty="0">
                <a:latin typeface="Arial" panose="020B0604020202020204" pitchFamily="34" charset="0"/>
                <a:cs typeface="Arial" panose="020B0604020202020204" pitchFamily="34" charset="0"/>
              </a:rPr>
              <a:t> – Arduino IDE 1.8.16, VS Code, Python, </a:t>
            </a:r>
            <a:r>
              <a:rPr lang="en-US" sz="2800" dirty="0" err="1">
                <a:latin typeface="Arial" panose="020B0604020202020204" pitchFamily="34" charset="0"/>
                <a:cs typeface="Arial" panose="020B0604020202020204" pitchFamily="34" charset="0"/>
              </a:rPr>
              <a:t>Jupyter</a:t>
            </a:r>
            <a:r>
              <a:rPr lang="en-US" sz="2800" dirty="0">
                <a:latin typeface="Arial" panose="020B0604020202020204" pitchFamily="34" charset="0"/>
                <a:cs typeface="Arial" panose="020B0604020202020204" pitchFamily="34" charset="0"/>
              </a:rPr>
              <a:t> Notebook, HTML, CSS, Flask, Bootstrap, Heroku, </a:t>
            </a:r>
            <a:r>
              <a:rPr lang="en-US" sz="2800" dirty="0" err="1">
                <a:latin typeface="Arial" panose="020B0604020202020204" pitchFamily="34" charset="0"/>
                <a:cs typeface="Arial" panose="020B0604020202020204" pitchFamily="34" charset="0"/>
              </a:rPr>
              <a:t>Github</a:t>
            </a:r>
            <a:r>
              <a:rPr lang="en-US" sz="2800" dirty="0">
                <a:latin typeface="Arial" panose="020B0604020202020204" pitchFamily="34" charset="0"/>
                <a:cs typeface="Arial" panose="020B0604020202020204" pitchFamily="34" charset="0"/>
              </a:rPr>
              <a:t>.</a:t>
            </a:r>
            <a:endParaRPr lang="en-US" sz="2800" b="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anose="020B0604020202020204" pitchFamily="34" charset="0"/>
                <a:cs typeface="Arial" panose="020B0604020202020204" pitchFamily="34" charset="0"/>
              </a:rPr>
              <a:t>Project Implementation (IOT)</a:t>
            </a:r>
            <a:endParaRPr lang="en-US" sz="4000"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t>First I have connected the various sensors to collect the data after which the data is processed using the </a:t>
            </a:r>
            <a:r>
              <a:rPr lang="en-US" dirty="0" err="1"/>
              <a:t>NodeMCU</a:t>
            </a:r>
            <a:r>
              <a:rPr lang="en-US" dirty="0"/>
              <a:t> board and the data is pushed into </a:t>
            </a:r>
            <a:r>
              <a:rPr lang="en-US" dirty="0" err="1"/>
              <a:t>ThingSpeak</a:t>
            </a:r>
            <a:r>
              <a:rPr lang="en-US" dirty="0"/>
              <a:t> website for Visualization.</a:t>
            </a:r>
            <a:endParaRPr lang="en-US" dirty="0"/>
          </a:p>
          <a:p>
            <a:pPr>
              <a:lnSpc>
                <a:spcPct val="150000"/>
              </a:lnSpc>
            </a:pPr>
            <a:r>
              <a:rPr lang="en-US" dirty="0"/>
              <a:t>Based on the collected data, it is decided whether to start the water pump or not and the data is Visualized on the </a:t>
            </a:r>
            <a:r>
              <a:rPr lang="en-US" dirty="0" err="1"/>
              <a:t>ThinkSpeak</a:t>
            </a:r>
            <a:r>
              <a:rPr lang="en-US" dirty="0"/>
              <a:t> Website.</a:t>
            </a:r>
            <a:endParaRPr lang="en-US" dirty="0"/>
          </a:p>
        </p:txBody>
      </p:sp>
      <p:sp>
        <p:nvSpPr>
          <p:cNvPr id="4" name="Date Placeholder 3"/>
          <p:cNvSpPr>
            <a:spLocks noGrp="1"/>
          </p:cNvSpPr>
          <p:nvPr>
            <p:ph type="dt" sz="half" idx="10"/>
          </p:nvPr>
        </p:nvSpPr>
        <p:spPr/>
        <p:txBody>
          <a:bodyPr/>
          <a:lstStyle/>
          <a:p>
            <a:fld id="{DCA69FC4-2C22-49FC-8EFC-7A307B3F0D91}"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5616</Words>
  <Application>WPS Presentation</Application>
  <PresentationFormat>On-screen Show (4:3)</PresentationFormat>
  <Paragraphs>239</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Calibri</vt:lpstr>
      <vt:lpstr>Microsoft YaHei</vt:lpstr>
      <vt:lpstr>Arial Unicode MS</vt:lpstr>
      <vt:lpstr>Custom Design</vt:lpstr>
      <vt:lpstr> </vt:lpstr>
      <vt:lpstr>Presentation Outline</vt:lpstr>
      <vt:lpstr>PowerPoint 演示文稿</vt:lpstr>
      <vt:lpstr>Problem Statement</vt:lpstr>
      <vt:lpstr>Objectives</vt:lpstr>
      <vt:lpstr>System Architecture / Ideation Map</vt:lpstr>
      <vt:lpstr>System Architecture / Ideation Map</vt:lpstr>
      <vt:lpstr>Project Implementation</vt:lpstr>
      <vt:lpstr>Project Implementation (IOT)</vt:lpstr>
      <vt:lpstr>Project Implementation (ML)</vt:lpstr>
      <vt:lpstr>Methodology (IOT)</vt:lpstr>
      <vt:lpstr>Methodology (ML)</vt:lpstr>
      <vt:lpstr>Application Snapshots</vt:lpstr>
      <vt:lpstr>Application Snapshots</vt:lpstr>
      <vt:lpstr>Application Snapshots</vt:lpstr>
      <vt:lpstr>Correlation Matrix</vt:lpstr>
      <vt:lpstr>Confusion Matrix</vt:lpstr>
      <vt:lpstr>Results and Discussion</vt:lpstr>
      <vt:lpstr> Conclusion </vt:lpstr>
      <vt:lpstr>Future Research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google1583342450</cp:lastModifiedBy>
  <cp:revision>75</cp:revision>
  <dcterms:created xsi:type="dcterms:W3CDTF">2019-11-06T07:48:00Z</dcterms:created>
  <dcterms:modified xsi:type="dcterms:W3CDTF">2022-04-23T16:52:08Z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11E4DFA8DDD54A9ABD28C322A45BA47A</vt:lpwstr>
  </property>
  <property fmtid="{D5CDD505-2E9C-101B-9397-08002B2CF9AE}" pid="3" name="KSOProductBuildVer">
    <vt:lpwstr>1033-11.2.0.11074</vt:lpwstr>
  </property>
</Properties>
</file>