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1D8"/>
          </a:solidFill>
        </a:fill>
      </a:tcStyle>
    </a:wholeTbl>
    <a:band2H>
      <a:tcTxStyle b="def" i="def"/>
      <a:tcStyle>
        <a:tcBdr/>
        <a:fill>
          <a:solidFill>
            <a:srgbClr val="E7E9EC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D3CB"/>
          </a:solidFill>
        </a:fill>
      </a:tcStyle>
    </a:wholeTbl>
    <a:band2H>
      <a:tcTxStyle b="def" i="def"/>
      <a:tcStyle>
        <a:tcBdr/>
        <a:fill>
          <a:solidFill>
            <a:srgbClr val="E7EA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E1CC"/>
          </a:solidFill>
        </a:fill>
      </a:tcStyle>
    </a:wholeTbl>
    <a:band2H>
      <a:tcTxStyle b="def" i="def"/>
      <a:tcStyle>
        <a:tcBdr/>
        <a:fill>
          <a:solidFill>
            <a:srgbClr val="E8F0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2" name="Shape 92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Calibri"/>
      </a:defRPr>
    </a:lvl1pPr>
    <a:lvl2pPr indent="228600" latinLnBrk="0">
      <a:defRPr sz="1200">
        <a:latin typeface="+mn-lt"/>
        <a:ea typeface="+mn-ea"/>
        <a:cs typeface="+mn-cs"/>
        <a:sym typeface="Calibri"/>
      </a:defRPr>
    </a:lvl2pPr>
    <a:lvl3pPr indent="457200" latinLnBrk="0">
      <a:defRPr sz="1200">
        <a:latin typeface="+mn-lt"/>
        <a:ea typeface="+mn-ea"/>
        <a:cs typeface="+mn-cs"/>
        <a:sym typeface="Calibri"/>
      </a:defRPr>
    </a:lvl3pPr>
    <a:lvl4pPr indent="685800" latinLnBrk="0">
      <a:defRPr sz="1200">
        <a:latin typeface="+mn-lt"/>
        <a:ea typeface="+mn-ea"/>
        <a:cs typeface="+mn-cs"/>
        <a:sym typeface="Calibri"/>
      </a:defRPr>
    </a:lvl4pPr>
    <a:lvl5pPr indent="914400" latinLnBrk="0">
      <a:defRPr sz="1200">
        <a:latin typeface="+mn-lt"/>
        <a:ea typeface="+mn-ea"/>
        <a:cs typeface="+mn-cs"/>
        <a:sym typeface="Calibri"/>
      </a:defRPr>
    </a:lvl5pPr>
    <a:lvl6pPr indent="1143000" latinLnBrk="0">
      <a:defRPr sz="1200">
        <a:latin typeface="+mn-lt"/>
        <a:ea typeface="+mn-ea"/>
        <a:cs typeface="+mn-cs"/>
        <a:sym typeface="Calibri"/>
      </a:defRPr>
    </a:lvl6pPr>
    <a:lvl7pPr indent="1371600" latinLnBrk="0">
      <a:defRPr sz="1200">
        <a:latin typeface="+mn-lt"/>
        <a:ea typeface="+mn-ea"/>
        <a:cs typeface="+mn-cs"/>
        <a:sym typeface="Calibri"/>
      </a:defRPr>
    </a:lvl7pPr>
    <a:lvl8pPr indent="1600200" latinLnBrk="0">
      <a:defRPr sz="1200">
        <a:latin typeface="+mn-lt"/>
        <a:ea typeface="+mn-ea"/>
        <a:cs typeface="+mn-cs"/>
        <a:sym typeface="Calibri"/>
      </a:defRPr>
    </a:lvl8pPr>
    <a:lvl9pPr indent="1828800" latinLnBrk="0">
      <a:defRPr sz="1200">
        <a:latin typeface="+mn-lt"/>
        <a:ea typeface="+mn-ea"/>
        <a:cs typeface="+mn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12" name="Body Level One…"/>
          <p:cNvSpPr txBox="1"/>
          <p:nvPr>
            <p:ph type="body" sz="quarter" idx="1"/>
          </p:nvPr>
        </p:nvSpPr>
        <p:spPr>
          <a:xfrm>
            <a:off x="1524000" y="3602037"/>
            <a:ext cx="9144000" cy="1655764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/>
            </a:lvl1pPr>
            <a:lvl2pPr marL="0" indent="0" algn="ctr">
              <a:buSzTx/>
              <a:buFontTx/>
              <a:buNone/>
              <a:defRPr sz="2400"/>
            </a:lvl2pPr>
            <a:lvl3pPr marL="0" indent="0" algn="ctr">
              <a:buSzTx/>
              <a:buFontTx/>
              <a:buNone/>
              <a:defRPr sz="2400"/>
            </a:lvl3pPr>
            <a:lvl4pPr marL="0" indent="0" algn="ctr">
              <a:buSzTx/>
              <a:buFontTx/>
              <a:buNone/>
              <a:defRPr sz="2400"/>
            </a:lvl4pPr>
            <a:lvl5pPr marL="0" indent="0" algn="ctr">
              <a:buSzTx/>
              <a:buFontTx/>
              <a:buNone/>
              <a:defRPr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1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2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Text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pPr/>
            <a:r>
              <a:t>Title Text</a:t>
            </a:r>
          </a:p>
        </p:txBody>
      </p:sp>
      <p:sp>
        <p:nvSpPr>
          <p:cNvPr id="30" name="Body Level One…"/>
          <p:cNvSpPr txBox="1"/>
          <p:nvPr>
            <p:ph type="body" sz="quarter" idx="1"/>
          </p:nvPr>
        </p:nvSpPr>
        <p:spPr>
          <a:xfrm>
            <a:off x="831850" y="4589462"/>
            <a:ext cx="10515600" cy="1500189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1pPr>
            <a:lvl2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2pPr>
            <a:lvl3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3pPr>
            <a:lvl4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4pPr>
            <a:lvl5pPr marL="0" indent="0">
              <a:buSzTx/>
              <a:buFontTx/>
              <a:buNone/>
              <a:defRPr sz="2400">
                <a:solidFill>
                  <a:srgbClr val="757575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1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9" name="Body Level One…"/>
          <p:cNvSpPr txBox="1"/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Text"/>
          <p:cNvSpPr txBox="1"/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8" name="Body Level One…"/>
          <p:cNvSpPr txBox="1"/>
          <p:nvPr>
            <p:ph type="body" sz="quarter" idx="1"/>
          </p:nvPr>
        </p:nvSpPr>
        <p:spPr>
          <a:xfrm>
            <a:off x="839787" y="1681163"/>
            <a:ext cx="5157790" cy="823914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b="1" sz="2400"/>
            </a:lvl1pPr>
            <a:lvl2pPr marL="0" indent="0">
              <a:buSzTx/>
              <a:buFontTx/>
              <a:buNone/>
              <a:defRPr b="1" sz="2400"/>
            </a:lvl2pPr>
            <a:lvl3pPr marL="0" indent="0">
              <a:buSzTx/>
              <a:buFontTx/>
              <a:buNone/>
              <a:defRPr b="1" sz="2400"/>
            </a:lvl3pPr>
            <a:lvl4pPr marL="0" indent="0">
              <a:buSzTx/>
              <a:buFontTx/>
              <a:buNone/>
              <a:defRPr b="1" sz="2400"/>
            </a:lvl4pPr>
            <a:lvl5pPr marL="0" indent="0">
              <a:buSzTx/>
              <a:buFontTx/>
              <a:buNone/>
              <a:defRPr b="1" sz="24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9" name="Text Placeholder 4"/>
          <p:cNvSpPr/>
          <p:nvPr>
            <p:ph type="body" sz="quarter" idx="21"/>
          </p:nvPr>
        </p:nvSpPr>
        <p:spPr>
          <a:xfrm>
            <a:off x="6172200" y="1681163"/>
            <a:ext cx="5183188" cy="823914"/>
          </a:xfrm>
          <a:prstGeom prst="rect">
            <a:avLst/>
          </a:prstGeom>
        </p:spPr>
        <p:txBody>
          <a:bodyPr anchor="b"/>
          <a:lstStyle/>
          <a:p>
            <a:pPr/>
          </a:p>
        </p:txBody>
      </p:sp>
      <p:sp>
        <p:nvSpPr>
          <p:cNvPr id="5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73" name="Body Level One…"/>
          <p:cNvSpPr txBox="1"/>
          <p:nvPr>
            <p:ph type="body" sz="half" idx="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 marL="718457" indent="-261257">
              <a:defRPr sz="3200"/>
            </a:lvl2pPr>
            <a:lvl3pPr marL="1219200" indent="-304800">
              <a:defRPr sz="3200"/>
            </a:lvl3pPr>
            <a:lvl4pPr marL="1737360" indent="-365760">
              <a:defRPr sz="3200"/>
            </a:lvl4pPr>
            <a:lvl5pPr marL="2194560" indent="-365760">
              <a:defRPr sz="3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4" name="Text Placeholder 3"/>
          <p:cNvSpPr/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7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itle Text"/>
          <p:cNvSpPr txBox="1"/>
          <p:nvPr>
            <p:ph type="title"/>
          </p:nvPr>
        </p:nvSpPr>
        <p:spPr>
          <a:xfrm>
            <a:off x="839787" y="457200"/>
            <a:ext cx="3932240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pPr/>
            <a:r>
              <a:t>Title Text</a:t>
            </a:r>
          </a:p>
        </p:txBody>
      </p:sp>
      <p:sp>
        <p:nvSpPr>
          <p:cNvPr id="83" name="Picture Placeholder 2"/>
          <p:cNvSpPr/>
          <p:nvPr>
            <p:ph type="pic" sz="half" idx="21"/>
          </p:nvPr>
        </p:nvSpPr>
        <p:spPr>
          <a:xfrm>
            <a:off x="5183187" y="987425"/>
            <a:ext cx="6172202" cy="487362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84" name="Body Level One…"/>
          <p:cNvSpPr txBox="1"/>
          <p:nvPr>
            <p:ph type="body" sz="quarter" idx="1"/>
          </p:nvPr>
        </p:nvSpPr>
        <p:spPr>
          <a:xfrm>
            <a:off x="839787" y="2057400"/>
            <a:ext cx="3932240" cy="3811588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600"/>
            </a:lvl1pPr>
            <a:lvl2pPr marL="0" indent="0">
              <a:buSzTx/>
              <a:buFontTx/>
              <a:buNone/>
              <a:defRPr sz="1600"/>
            </a:lvl2pPr>
            <a:lvl3pPr marL="0" indent="0">
              <a:buSzTx/>
              <a:buFontTx/>
              <a:buNone/>
              <a:defRPr sz="1600"/>
            </a:lvl3pPr>
            <a:lvl4pPr marL="0" indent="0">
              <a:buSzTx/>
              <a:buFontTx/>
              <a:buNone/>
              <a:defRPr sz="1600"/>
            </a:lvl4pPr>
            <a:lvl5pPr marL="0" indent="0">
              <a:buSzTx/>
              <a:buFontTx/>
              <a:buNone/>
              <a:defRPr sz="16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3" name="Body Level One…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/>
          <p:nvPr>
            <p:ph type="sldNum" sz="quarter" idx="2"/>
          </p:nvPr>
        </p:nvSpPr>
        <p:spPr>
          <a:xfrm>
            <a:off x="11080147" y="6404293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757575"/>
                </a:solidFill>
                <a:latin typeface="Aptos"/>
                <a:ea typeface="Aptos"/>
                <a:cs typeface="Aptos"/>
                <a:sym typeface="Apto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4400" u="none">
          <a:solidFill>
            <a:srgbClr val="000000"/>
          </a:solidFill>
          <a:uFillTx/>
          <a:latin typeface="Aptos Display"/>
          <a:ea typeface="Aptos Display"/>
          <a:cs typeface="Aptos Display"/>
          <a:sym typeface="Aptos Display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000000"/>
          </a:solidFill>
          <a:uFillTx/>
          <a:latin typeface="Aptos"/>
          <a:ea typeface="Aptos"/>
          <a:cs typeface="Aptos"/>
          <a:sym typeface="Apto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Apto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Relationship Id="rId3" Type="http://schemas.openxmlformats.org/officeDocument/2006/relationships/image" Target="../media/image24.png"/><Relationship Id="rId4" Type="http://schemas.openxmlformats.org/officeDocument/2006/relationships/image" Target="../media/image25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95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96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97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98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99" name="Title 1"/>
          <p:cNvSpPr txBox="1"/>
          <p:nvPr>
            <p:ph type="title"/>
          </p:nvPr>
        </p:nvSpPr>
        <p:spPr>
          <a:xfrm>
            <a:off x="1904169" y="60636"/>
            <a:ext cx="7868689" cy="1455667"/>
          </a:xfrm>
          <a:prstGeom prst="rect">
            <a:avLst/>
          </a:prstGeom>
        </p:spPr>
        <p:txBody>
          <a:bodyPr/>
          <a:lstStyle>
            <a:lvl1pPr algn="ctr" defTabSz="868680">
              <a:defRPr b="1" i="1" sz="4500">
                <a:solidFill>
                  <a:srgbClr val="FFFFFF"/>
                </a:solidFill>
              </a:defRPr>
            </a:lvl1pPr>
          </a:lstStyle>
          <a:p>
            <a:pPr/>
            <a:r>
              <a:t>🍕 Pizza Sales Analytics Project Using SQL</a:t>
            </a:r>
          </a:p>
        </p:txBody>
      </p:sp>
      <p:graphicFrame>
        <p:nvGraphicFramePr>
          <p:cNvPr id="100" name="Table 7"/>
          <p:cNvGraphicFramePr/>
          <p:nvPr/>
        </p:nvGraphicFramePr>
        <p:xfrm>
          <a:off x="545636" y="2306262"/>
          <a:ext cx="11100728" cy="3782490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100726"/>
              </a:tblGrid>
              <a:tr h="3782488">
                <a:tc>
                  <a:txBody>
                    <a:bodyPr/>
                    <a:lstStyle/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This project was independently designed and implemented by me (Rajiv Kumar from MNNIT Allahabad) to analyze pizza sales data using SQL. </a:t>
                      </a:r>
                    </a:p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It explores order trends, revenue, popular pizza types and sizes, and category-wise performance. </a:t>
                      </a:r>
                    </a:p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The analysis leverages JOINs, aggregate functions, window functions, and data aggregation to extract actionable business insights. </a:t>
                      </a:r>
                    </a:p>
                    <a:p>
                      <a:pPr marL="240631" indent="-240631" algn="l">
                        <a:spcBef>
                          <a:spcPts val="1000"/>
                        </a:spcBef>
                        <a:buSzPct val="100000"/>
                        <a:buChar char="•"/>
                        <a:defRPr b="1" i="1" sz="24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The goal is to support data-driven decisions for menu optimization, promotions, and revenue growth.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8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8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8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86" name="Rectangle 17"/>
          <p:cNvSpPr/>
          <p:nvPr/>
        </p:nvSpPr>
        <p:spPr>
          <a:xfrm>
            <a:off x="3825433" y="984"/>
            <a:ext cx="4303424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87" name="Title 1"/>
          <p:cNvSpPr txBox="1"/>
          <p:nvPr>
            <p:ph type="title"/>
          </p:nvPr>
        </p:nvSpPr>
        <p:spPr>
          <a:xfrm>
            <a:off x="2082602" y="-11758"/>
            <a:ext cx="7785566" cy="1575958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the average number of pizzas ordered per day to understand daily demand.</a:t>
            </a:r>
          </a:p>
        </p:txBody>
      </p:sp>
      <p:pic>
        <p:nvPicPr>
          <p:cNvPr id="18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2544" y="2042460"/>
            <a:ext cx="6241234" cy="30404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8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850250" y="3008469"/>
            <a:ext cx="3400667" cy="1111110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90" name="Table 7"/>
          <p:cNvGraphicFramePr/>
          <p:nvPr/>
        </p:nvGraphicFramePr>
        <p:xfrm>
          <a:off x="1992488" y="5621866"/>
          <a:ext cx="8204652" cy="7680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7680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:-An average of 138 pizzas per day indicates steady daily demand, helping plan inventory and staffing.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97" name="Title 1"/>
          <p:cNvSpPr txBox="1"/>
          <p:nvPr>
            <p:ph type="title"/>
          </p:nvPr>
        </p:nvSpPr>
        <p:spPr>
          <a:xfrm>
            <a:off x="2082602" y="-20860"/>
            <a:ext cx="7785566" cy="1618659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top 3 pizza types generating the highest revenue to highlight key revenue drivers</a:t>
            </a:r>
          </a:p>
        </p:txBody>
      </p:sp>
      <p:pic>
        <p:nvPicPr>
          <p:cNvPr id="19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68989" y="1822326"/>
            <a:ext cx="6107456" cy="3401700"/>
          </a:xfrm>
          <a:prstGeom prst="rect">
            <a:avLst/>
          </a:prstGeom>
          <a:ln w="12700">
            <a:miter lim="400000"/>
          </a:ln>
        </p:spPr>
      </p:pic>
      <p:pic>
        <p:nvPicPr>
          <p:cNvPr id="19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257584" y="2734791"/>
            <a:ext cx="3931242" cy="158508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00" name="Table 7"/>
          <p:cNvGraphicFramePr/>
          <p:nvPr/>
        </p:nvGraphicFramePr>
        <p:xfrm>
          <a:off x="1993674" y="5352898"/>
          <a:ext cx="8204652" cy="10353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10353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:-“The Thai Chicken Pizza” leads with ₹43,434.25, followed by Barbecue and California Chicken Pizzas, showing which items contribute most to revenue and should be prioritized for promotions.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07" name="Title 1"/>
          <p:cNvSpPr txBox="1"/>
          <p:nvPr>
            <p:ph type="title"/>
          </p:nvPr>
        </p:nvSpPr>
        <p:spPr>
          <a:xfrm>
            <a:off x="2082602" y="-2907"/>
            <a:ext cx="7785566" cy="1582753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each pizza category’s contribution to total revenue to identify revenue distribution.</a:t>
            </a:r>
          </a:p>
        </p:txBody>
      </p:sp>
      <p:pic>
        <p:nvPicPr>
          <p:cNvPr id="20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122" y="1637439"/>
            <a:ext cx="6629414" cy="3809495"/>
          </a:xfrm>
          <a:prstGeom prst="rect">
            <a:avLst/>
          </a:prstGeom>
          <a:ln w="12700">
            <a:miter lim="400000"/>
          </a:ln>
        </p:spPr>
      </p:pic>
      <p:pic>
        <p:nvPicPr>
          <p:cNvPr id="2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342251" y="2733850"/>
            <a:ext cx="3931242" cy="173936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10" name="Table 7"/>
          <p:cNvGraphicFramePr/>
          <p:nvPr/>
        </p:nvGraphicFramePr>
        <p:xfrm>
          <a:off x="3962262" y="5372298"/>
          <a:ext cx="8204653" cy="103532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103532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:-Classic pizzas contribute 26.91% of total revenue, followed closely by Supreme, Chicken, and Veggie, highlighting top revenue-driving categories for strategic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17" name="Title 1"/>
          <p:cNvSpPr txBox="1"/>
          <p:nvPr>
            <p:ph type="title"/>
          </p:nvPr>
        </p:nvSpPr>
        <p:spPr>
          <a:xfrm>
            <a:off x="2082602" y="15751"/>
            <a:ext cx="7785566" cy="1575958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Analyze cumulative revenue over time to monitor overall sales growth and trends throughout the year.</a:t>
            </a:r>
          </a:p>
        </p:txBody>
      </p:sp>
      <p:pic>
        <p:nvPicPr>
          <p:cNvPr id="21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55627" y="1720364"/>
            <a:ext cx="6776892" cy="3515312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02669" y="1802518"/>
            <a:ext cx="2108980" cy="2303808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20" name="Table 7"/>
          <p:cNvGraphicFramePr/>
          <p:nvPr/>
        </p:nvGraphicFramePr>
        <p:xfrm>
          <a:off x="300358" y="5606708"/>
          <a:ext cx="8204654" cy="84429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204652"/>
              </a:tblGrid>
              <a:tr h="8442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:-Cumulative revenue reaches ₹817,860.05 by year-end, showing consistent sales growth and helping identify peak periods for strategic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pic>
        <p:nvPicPr>
          <p:cNvPr id="221" name="Picture 2" descr="Picture 2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9868251" y="3802591"/>
            <a:ext cx="2242963" cy="2876552"/>
          </a:xfrm>
          <a:prstGeom prst="rect">
            <a:avLst/>
          </a:prstGeom>
          <a:ln w="12700">
            <a:miter lim="400000"/>
          </a:ln>
        </p:spPr>
      </p:pic>
      <p:sp>
        <p:nvSpPr>
          <p:cNvPr id="222" name="Line"/>
          <p:cNvSpPr/>
          <p:nvPr/>
        </p:nvSpPr>
        <p:spPr>
          <a:xfrm flipH="1">
            <a:off x="9688094" y="2411385"/>
            <a:ext cx="514072" cy="2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3" name="Line"/>
          <p:cNvSpPr/>
          <p:nvPr/>
        </p:nvSpPr>
        <p:spPr>
          <a:xfrm>
            <a:off x="9299216" y="4932726"/>
            <a:ext cx="514070" cy="2"/>
          </a:xfrm>
          <a:prstGeom prst="line">
            <a:avLst/>
          </a:prstGeom>
          <a:ln w="19050">
            <a:solidFill>
              <a:schemeClr val="accent1"/>
            </a:solidFill>
            <a:miter/>
            <a:tailEnd type="triangle"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224" name="First 9 days of…"/>
          <p:cNvSpPr txBox="1"/>
          <p:nvPr/>
        </p:nvSpPr>
        <p:spPr>
          <a:xfrm>
            <a:off x="10278612" y="2086267"/>
            <a:ext cx="1717510" cy="6502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i="1">
                <a:latin typeface="Aptos"/>
                <a:ea typeface="Aptos"/>
                <a:cs typeface="Aptos"/>
                <a:sym typeface="Aptos"/>
              </a:defRPr>
            </a:pPr>
            <a:r>
              <a:t>First 9 days of </a:t>
            </a:r>
          </a:p>
          <a:p>
            <a:pPr>
              <a:defRPr b="1" i="1">
                <a:latin typeface="Aptos"/>
                <a:ea typeface="Aptos"/>
                <a:cs typeface="Aptos"/>
                <a:sym typeface="Aptos"/>
              </a:defRPr>
            </a:pPr>
            <a:r>
              <a:t>The year.</a:t>
            </a:r>
          </a:p>
        </p:txBody>
      </p:sp>
      <p:sp>
        <p:nvSpPr>
          <p:cNvPr id="225" name="Last 9 days of…"/>
          <p:cNvSpPr txBox="1"/>
          <p:nvPr/>
        </p:nvSpPr>
        <p:spPr>
          <a:xfrm>
            <a:off x="7615590" y="4607607"/>
            <a:ext cx="1628660" cy="6502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/>
          <a:p>
            <a:pPr>
              <a:defRPr b="1" i="1">
                <a:latin typeface="Aptos"/>
                <a:ea typeface="Aptos"/>
                <a:cs typeface="Aptos"/>
                <a:sym typeface="Aptos"/>
              </a:defRPr>
            </a:pPr>
            <a:r>
              <a:t>Last 9 days of</a:t>
            </a:r>
          </a:p>
          <a:p>
            <a:pPr>
              <a:defRPr b="1" i="1">
                <a:latin typeface="Aptos"/>
                <a:ea typeface="Aptos"/>
                <a:cs typeface="Aptos"/>
                <a:sym typeface="Aptos"/>
              </a:defRPr>
            </a:pPr>
            <a:r>
              <a:t>The year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28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29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30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31" name="Rectangle 17"/>
          <p:cNvSpPr/>
          <p:nvPr/>
        </p:nvSpPr>
        <p:spPr>
          <a:xfrm>
            <a:off x="3825433" y="984"/>
            <a:ext cx="4303424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32" name="Title 1"/>
          <p:cNvSpPr txBox="1"/>
          <p:nvPr>
            <p:ph type="title"/>
          </p:nvPr>
        </p:nvSpPr>
        <p:spPr>
          <a:xfrm>
            <a:off x="2082601" y="104612"/>
            <a:ext cx="7893140" cy="1367715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top 3 revenue-generating pizza types within each category to highlight category leaders.</a:t>
            </a:r>
          </a:p>
        </p:txBody>
      </p:sp>
      <p:pic>
        <p:nvPicPr>
          <p:cNvPr id="233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34440" y="1666656"/>
            <a:ext cx="6974866" cy="3967038"/>
          </a:xfrm>
          <a:prstGeom prst="rect">
            <a:avLst/>
          </a:prstGeom>
          <a:ln w="12700">
            <a:miter lim="400000"/>
          </a:ln>
        </p:spPr>
      </p:pic>
      <p:pic>
        <p:nvPicPr>
          <p:cNvPr id="234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36539" y="2090427"/>
            <a:ext cx="4660268" cy="353985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235" name="Table 7"/>
          <p:cNvGraphicFramePr/>
          <p:nvPr/>
        </p:nvGraphicFramePr>
        <p:xfrm>
          <a:off x="107243" y="5723904"/>
          <a:ext cx="10632961" cy="84429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0632960"/>
              </a:tblGrid>
              <a:tr h="84429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Insight:- Top pizzas like “The Thai Chicken Pizza,” “The Classic Deluxe Pizza,” “The Spicy Italian Pizza,” and “The Four Cheese Pizza” lead revenue in their categories, driving business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38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39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40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41" name="Rectangle 17"/>
          <p:cNvSpPr/>
          <p:nvPr/>
        </p:nvSpPr>
        <p:spPr>
          <a:xfrm>
            <a:off x="3825433" y="984"/>
            <a:ext cx="4303424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242" name="Title 1"/>
          <p:cNvSpPr txBox="1"/>
          <p:nvPr>
            <p:ph type="title"/>
          </p:nvPr>
        </p:nvSpPr>
        <p:spPr>
          <a:xfrm>
            <a:off x="2082601" y="104612"/>
            <a:ext cx="7893140" cy="1367715"/>
          </a:xfrm>
          <a:prstGeom prst="rect">
            <a:avLst/>
          </a:prstGeom>
        </p:spPr>
        <p:txBody>
          <a:bodyPr/>
          <a:lstStyle>
            <a:lvl1pPr algn="ctr">
              <a:defRPr b="1" i="1" sz="4200">
                <a:solidFill>
                  <a:srgbClr val="FFFFFF"/>
                </a:solidFill>
              </a:defRPr>
            </a:lvl1pPr>
          </a:lstStyle>
          <a:p>
            <a:pPr/>
            <a:r>
              <a:t>Key Business Insights &amp; Takeaways</a:t>
            </a:r>
          </a:p>
        </p:txBody>
      </p:sp>
      <p:graphicFrame>
        <p:nvGraphicFramePr>
          <p:cNvPr id="243" name="Table 7"/>
          <p:cNvGraphicFramePr/>
          <p:nvPr/>
        </p:nvGraphicFramePr>
        <p:xfrm>
          <a:off x="344210" y="1778387"/>
          <a:ext cx="11682874" cy="473707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11682873"/>
              </a:tblGrid>
              <a:tr h="4737076">
                <a:tc>
                  <a:txBody>
                    <a:bodyPr/>
                    <a:lstStyle/>
                    <a:p>
                      <a:pPr marL="280735" indent="-280735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b="1"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Total Orders:</a:t>
                      </a:r>
                      <a:r>
                        <a:rPr b="0"/>
                        <a:t> 21,350 pizzas were sold, generating a total revenue of ₹817,860.05.</a:t>
                      </a:r>
                    </a:p>
                    <a:p>
                      <a:pPr marL="280735" indent="-280735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b="1"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Top-Selling Pizza Types:</a:t>
                      </a:r>
                      <a:r>
                        <a:rPr b="0"/>
                        <a:t> “The Thai Chicken Pizza” and “The Classic Deluxe Pizza” lead revenue in their categories.</a:t>
                      </a:r>
                    </a:p>
                    <a:p>
                      <a:pPr marL="280735" indent="-280735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b="1"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Popular Pizza Sizes:</a:t>
                      </a:r>
                      <a:r>
                        <a:rPr b="0"/>
                        <a:t> Large (L) pizzas were the most frequently ordered.</a:t>
                      </a:r>
                    </a:p>
                    <a:p>
                      <a:pPr marL="280735" indent="-280735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b="1"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Category Revenue Contribution:</a:t>
                      </a:r>
                      <a:r>
                        <a:rPr b="0"/>
                        <a:t> Classic pizzas contributed the highest revenue (26.91%), followed by Supreme, Chicken, and Veggie.</a:t>
                      </a:r>
                    </a:p>
                    <a:p>
                      <a:pPr marL="280735" indent="-280735" algn="l" defTabSz="457200">
                        <a:spcBef>
                          <a:spcPts val="1200"/>
                        </a:spcBef>
                        <a:buSzPct val="100000"/>
                        <a:buChar char="•"/>
                        <a:defRPr b="1" sz="2800">
                          <a:solidFill>
                            <a:srgbClr val="FFFFFF"/>
                          </a:solidFill>
                          <a:latin typeface="Times Roman"/>
                          <a:ea typeface="Times Roman"/>
                          <a:cs typeface="Times Roman"/>
                          <a:sym typeface="Times Roman"/>
                        </a:defRPr>
                      </a:pPr>
                      <a:r>
                        <a:t>Cumulative Revenue Trend:</a:t>
                      </a:r>
                      <a:r>
                        <a:rPr b="0"/>
                        <a:t> Steady growth over time highlights peak periods and supports strategic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0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0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0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06" name="Rectangle 17"/>
          <p:cNvSpPr/>
          <p:nvPr/>
        </p:nvSpPr>
        <p:spPr>
          <a:xfrm>
            <a:off x="3825433" y="984"/>
            <a:ext cx="4303424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07" name="Title 1"/>
          <p:cNvSpPr txBox="1"/>
          <p:nvPr>
            <p:ph type="title"/>
          </p:nvPr>
        </p:nvSpPr>
        <p:spPr>
          <a:xfrm>
            <a:off x="2161656" y="60636"/>
            <a:ext cx="7868688" cy="1455667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Find the total number of orders to assess overall customer demand.</a:t>
            </a:r>
          </a:p>
        </p:txBody>
      </p:sp>
      <p:pic>
        <p:nvPicPr>
          <p:cNvPr id="10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0354" y="2340952"/>
            <a:ext cx="5989043" cy="1404902"/>
          </a:xfrm>
          <a:prstGeom prst="rect">
            <a:avLst/>
          </a:prstGeom>
          <a:ln w="12700">
            <a:miter lim="400000"/>
          </a:ln>
        </p:spPr>
      </p:pic>
      <p:pic>
        <p:nvPicPr>
          <p:cNvPr id="10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29985" y="2456176"/>
            <a:ext cx="3160665" cy="117712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10" name="Table 7"/>
          <p:cNvGraphicFramePr/>
          <p:nvPr/>
        </p:nvGraphicFramePr>
        <p:xfrm>
          <a:off x="1766709" y="4566353"/>
          <a:ext cx="7575370" cy="1177123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75368"/>
              </a:tblGrid>
              <a:tr h="1177122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 Total of 21,350 orders reflects high customer demand and overall business activity.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1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1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1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1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17" name="Title 1"/>
          <p:cNvSpPr txBox="1"/>
          <p:nvPr>
            <p:ph type="title"/>
          </p:nvPr>
        </p:nvSpPr>
        <p:spPr>
          <a:xfrm>
            <a:off x="2011380" y="60636"/>
            <a:ext cx="7091300" cy="1455667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total revenue generated from pizza sales.</a:t>
            </a:r>
          </a:p>
        </p:txBody>
      </p:sp>
      <p:pic>
        <p:nvPicPr>
          <p:cNvPr id="11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78960" y="1962773"/>
            <a:ext cx="5291474" cy="2274147"/>
          </a:xfrm>
          <a:prstGeom prst="rect">
            <a:avLst/>
          </a:prstGeom>
          <a:ln w="12700">
            <a:miter lim="400000"/>
          </a:ln>
        </p:spPr>
      </p:pic>
      <p:pic>
        <p:nvPicPr>
          <p:cNvPr id="11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24020" y="2512621"/>
            <a:ext cx="2696951" cy="117712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20" name="Table 7"/>
          <p:cNvGraphicFramePr/>
          <p:nvPr/>
        </p:nvGraphicFramePr>
        <p:xfrm>
          <a:off x="1766709" y="4967111"/>
          <a:ext cx="7580643" cy="8412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:-Total revenue of ₹817,860.05 indicates strong overall sales performance and helps evaluate business profitability.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2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2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2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2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27" name="Title 1"/>
          <p:cNvSpPr txBox="1"/>
          <p:nvPr>
            <p:ph type="title"/>
          </p:nvPr>
        </p:nvSpPr>
        <p:spPr>
          <a:xfrm>
            <a:off x="2011380" y="12491"/>
            <a:ext cx="7091300" cy="1526015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most expensive pizza on the menu to highlight premium offerings.</a:t>
            </a:r>
          </a:p>
        </p:txBody>
      </p:sp>
      <p:pic>
        <p:nvPicPr>
          <p:cNvPr id="12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5051" y="2111305"/>
            <a:ext cx="5663662" cy="26353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2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954687" y="2878989"/>
            <a:ext cx="3904861" cy="1100021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30" name="Table 7"/>
          <p:cNvGraphicFramePr/>
          <p:nvPr/>
        </p:nvGraphicFramePr>
        <p:xfrm>
          <a:off x="1766709" y="5325845"/>
          <a:ext cx="7580643" cy="8412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b="1" i="1" sz="2200">
                          <a:solidFill>
                            <a:srgbClr val="FFFFFF"/>
                          </a:solidFill>
                          <a:sym typeface="Calibri"/>
                        </a:defRPr>
                      </a:pPr>
                      <a:r>
                        <a:t>Business Insight :-“The Greek Pizza” priced at ₹35.95 is the premium menu item and a potential high-margin product</a:t>
                      </a:r>
                      <a:r>
                        <a:rPr b="0" sz="1800"/>
                        <a:t>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3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3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3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3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37" name="Title 1"/>
          <p:cNvSpPr txBox="1"/>
          <p:nvPr>
            <p:ph type="title"/>
          </p:nvPr>
        </p:nvSpPr>
        <p:spPr>
          <a:xfrm>
            <a:off x="2011380" y="8570"/>
            <a:ext cx="7091300" cy="1559799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Determine the most commonly ordered pizza size to understand customer preferences</a:t>
            </a:r>
          </a:p>
        </p:txBody>
      </p:sp>
      <p:pic>
        <p:nvPicPr>
          <p:cNvPr id="13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02178" y="2144647"/>
            <a:ext cx="5844283" cy="2570796"/>
          </a:xfrm>
          <a:prstGeom prst="rect">
            <a:avLst/>
          </a:prstGeom>
          <a:ln w="12700">
            <a:miter lim="400000"/>
          </a:ln>
        </p:spPr>
      </p:pic>
      <p:pic>
        <p:nvPicPr>
          <p:cNvPr id="13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183035" y="2590681"/>
            <a:ext cx="3222386" cy="1675754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40" name="Table 7"/>
          <p:cNvGraphicFramePr/>
          <p:nvPr/>
        </p:nvGraphicFramePr>
        <p:xfrm>
          <a:off x="1766709" y="4967111"/>
          <a:ext cx="7580643" cy="841249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:-“Large size (L) with 18,526 orders is the most popular, guiding inventory and portion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4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4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4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4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47" name="Title 1"/>
          <p:cNvSpPr txBox="1"/>
          <p:nvPr>
            <p:ph type="title"/>
          </p:nvPr>
        </p:nvSpPr>
        <p:spPr>
          <a:xfrm>
            <a:off x="2431495" y="1478"/>
            <a:ext cx="7091299" cy="1573983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Identify the top 5 most ordered pizza types to understand customer favourites.</a:t>
            </a:r>
          </a:p>
        </p:txBody>
      </p:sp>
      <p:pic>
        <p:nvPicPr>
          <p:cNvPr id="14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90570" y="1975598"/>
            <a:ext cx="6386031" cy="3112090"/>
          </a:xfrm>
          <a:prstGeom prst="rect">
            <a:avLst/>
          </a:prstGeom>
          <a:ln w="12700">
            <a:miter lim="400000"/>
          </a:ln>
        </p:spPr>
      </p:pic>
      <p:pic>
        <p:nvPicPr>
          <p:cNvPr id="14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9435" y="2538634"/>
            <a:ext cx="4148074" cy="1983047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50" name="Table 7"/>
          <p:cNvGraphicFramePr/>
          <p:nvPr/>
        </p:nvGraphicFramePr>
        <p:xfrm>
          <a:off x="1828800" y="5486400"/>
          <a:ext cx="7580642" cy="841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:-“The Classic Deluxe Pizza” leads with 2,453 orders, showing customer preference trends and guiding menu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5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5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5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5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57" name="Title 1"/>
          <p:cNvSpPr txBox="1"/>
          <p:nvPr>
            <p:ph type="title"/>
          </p:nvPr>
        </p:nvSpPr>
        <p:spPr>
          <a:xfrm>
            <a:off x="2334755" y="-20434"/>
            <a:ext cx="7785566" cy="1575958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Find the total quantity ordered for each pizza category to analyze category performance.</a:t>
            </a:r>
          </a:p>
        </p:txBody>
      </p:sp>
      <p:pic>
        <p:nvPicPr>
          <p:cNvPr id="15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1105" y="1711767"/>
            <a:ext cx="7481049" cy="3487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5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589435" y="2647292"/>
            <a:ext cx="4148074" cy="174315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60" name="Table 7"/>
          <p:cNvGraphicFramePr/>
          <p:nvPr/>
        </p:nvGraphicFramePr>
        <p:xfrm>
          <a:off x="1828800" y="5486400"/>
          <a:ext cx="7580642" cy="841248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841247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:-Classic category leads with 14,888 orders, highlighting the most popular pizza category for inventory and marketing focus.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6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6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6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6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67" name="Title 1"/>
          <p:cNvSpPr txBox="1"/>
          <p:nvPr>
            <p:ph type="title"/>
          </p:nvPr>
        </p:nvSpPr>
        <p:spPr>
          <a:xfrm>
            <a:off x="1909902" y="3555"/>
            <a:ext cx="7785566" cy="1569829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Calculate total revenue for each pizza category to identify top-performing categories.</a:t>
            </a:r>
          </a:p>
        </p:txBody>
      </p:sp>
      <p:pic>
        <p:nvPicPr>
          <p:cNvPr id="16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230925" y="2007367"/>
            <a:ext cx="7187542" cy="2845350"/>
          </a:xfrm>
          <a:prstGeom prst="rect">
            <a:avLst/>
          </a:prstGeom>
          <a:ln w="12700">
            <a:miter lim="400000"/>
          </a:ln>
        </p:spPr>
      </p:pic>
      <p:pic>
        <p:nvPicPr>
          <p:cNvPr id="16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7704752" y="2585203"/>
            <a:ext cx="3793264" cy="178266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70" name="Table 7"/>
          <p:cNvGraphicFramePr/>
          <p:nvPr/>
        </p:nvGraphicFramePr>
        <p:xfrm>
          <a:off x="1828800" y="5339643"/>
          <a:ext cx="7580642" cy="1229162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122916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:-Classic category leads with ₹220,053.10, followed by Supreme, Chicken, and Veggie, guiding focus on high-revenue categories for promotions and inventory planning.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Rectangle 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/>
          </a:ln>
        </p:spPr>
        <p:txBody>
          <a:bodyPr lIns="45718" tIns="45718" rIns="45718" bIns="45718" anchor="ctr"/>
          <a:lstStyle/>
          <a:p>
            <a:pPr algn="ctr">
              <a:defRPr sz="2000"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73" name="Rectangle 21"/>
          <p:cNvSpPr/>
          <p:nvPr/>
        </p:nvSpPr>
        <p:spPr>
          <a:xfrm flipH="1">
            <a:off x="1" y="490"/>
            <a:ext cx="12192000" cy="1575959"/>
          </a:xfrm>
          <a:prstGeom prst="rect">
            <a:avLst/>
          </a:prstGeom>
          <a:gradFill>
            <a:gsLst>
              <a:gs pos="0">
                <a:srgbClr val="0A3041"/>
              </a:gs>
              <a:gs pos="100000">
                <a:srgbClr val="104862"/>
              </a:gs>
            </a:gsLst>
            <a:lin ang="8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74" name="Rectangle 22"/>
          <p:cNvSpPr/>
          <p:nvPr/>
        </p:nvSpPr>
        <p:spPr>
          <a:xfrm flipH="1" rot="10800000">
            <a:off x="8128857" y="34"/>
            <a:ext cx="4063144" cy="1576414"/>
          </a:xfrm>
          <a:prstGeom prst="rect">
            <a:avLst/>
          </a:prstGeom>
          <a:gradFill>
            <a:gsLst>
              <a:gs pos="19000">
                <a:srgbClr val="0A3041">
                  <a:alpha val="68000"/>
                </a:srgbClr>
              </a:gs>
              <a:gs pos="100000">
                <a:schemeClr val="accent1">
                  <a:alpha val="79000"/>
                </a:schemeClr>
              </a:gs>
            </a:gsLst>
            <a:lin ang="192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75" name="Rectangle 23"/>
          <p:cNvSpPr/>
          <p:nvPr/>
        </p:nvSpPr>
        <p:spPr>
          <a:xfrm rot="5400000">
            <a:off x="5307777" y="-5307778"/>
            <a:ext cx="1576448" cy="12192003"/>
          </a:xfrm>
          <a:prstGeom prst="rect">
            <a:avLst/>
          </a:prstGeom>
          <a:gradFill>
            <a:gsLst>
              <a:gs pos="16000">
                <a:srgbClr val="000000">
                  <a:alpha val="0"/>
                </a:srgbClr>
              </a:gs>
              <a:gs pos="99000">
                <a:srgbClr val="000000">
                  <a:alpha val="87000"/>
                </a:srgbClr>
              </a:gs>
            </a:gsLst>
            <a:lin ang="11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76" name="Rectangle 17"/>
          <p:cNvSpPr/>
          <p:nvPr/>
        </p:nvSpPr>
        <p:spPr>
          <a:xfrm>
            <a:off x="3825434" y="984"/>
            <a:ext cx="4303422" cy="1575465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rgbClr val="0A3041">
                  <a:alpha val="0"/>
                </a:srgbClr>
              </a:gs>
            </a:gsLst>
            <a:lin ang="14400000"/>
          </a:gradFill>
          <a:ln w="12700">
            <a:miter lim="400000"/>
          </a:ln>
        </p:spPr>
        <p:txBody>
          <a:bodyPr lIns="45718" tIns="45718" rIns="45718" bIns="45718" anchor="ctr"/>
          <a:lstStyle/>
          <a:p>
            <a:pPr algn="ctr">
              <a:defRPr>
                <a:solidFill>
                  <a:srgbClr val="FFFFFF"/>
                </a:solidFill>
                <a:latin typeface="Aptos"/>
                <a:ea typeface="Aptos"/>
                <a:cs typeface="Aptos"/>
                <a:sym typeface="Aptos"/>
              </a:defRPr>
            </a:pPr>
          </a:p>
        </p:txBody>
      </p:sp>
      <p:sp>
        <p:nvSpPr>
          <p:cNvPr id="177" name="Title 1"/>
          <p:cNvSpPr txBox="1"/>
          <p:nvPr>
            <p:ph type="title"/>
          </p:nvPr>
        </p:nvSpPr>
        <p:spPr>
          <a:xfrm>
            <a:off x="2084361" y="-426"/>
            <a:ext cx="7785567" cy="1577791"/>
          </a:xfrm>
          <a:prstGeom prst="rect">
            <a:avLst/>
          </a:prstGeom>
        </p:spPr>
        <p:txBody>
          <a:bodyPr/>
          <a:lstStyle>
            <a:lvl1pPr algn="ctr">
              <a:defRPr b="1" i="1" sz="2800">
                <a:solidFill>
                  <a:srgbClr val="FFFFFF"/>
                </a:solidFill>
              </a:defRPr>
            </a:lvl1pPr>
          </a:lstStyle>
          <a:p>
            <a:pPr/>
            <a:r>
              <a:t>Analyze order distribution by hour to identify peak ordering times.</a:t>
            </a:r>
          </a:p>
        </p:txBody>
      </p:sp>
      <p:pic>
        <p:nvPicPr>
          <p:cNvPr id="178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88126" y="2482725"/>
            <a:ext cx="6335229" cy="2284101"/>
          </a:xfrm>
          <a:prstGeom prst="rect">
            <a:avLst/>
          </a:prstGeom>
          <a:ln w="12700">
            <a:miter lim="400000"/>
          </a:ln>
        </p:spPr>
      </p:pic>
      <p:pic>
        <p:nvPicPr>
          <p:cNvPr id="179" name="Picture 4" descr="Picture 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8126827" y="1879647"/>
            <a:ext cx="3400667" cy="4565375"/>
          </a:xfrm>
          <a:prstGeom prst="rect">
            <a:avLst/>
          </a:prstGeom>
          <a:ln w="12700">
            <a:miter lim="400000"/>
          </a:ln>
        </p:spPr>
      </p:pic>
      <p:graphicFrame>
        <p:nvGraphicFramePr>
          <p:cNvPr id="180" name="Table 7"/>
          <p:cNvGraphicFramePr/>
          <p:nvPr/>
        </p:nvGraphicFramePr>
        <p:xfrm>
          <a:off x="33864" y="5221111"/>
          <a:ext cx="7580643" cy="783917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7580640"/>
              </a:tblGrid>
              <a:tr h="783915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b="1" i="1" sz="2200">
                          <a:solidFill>
                            <a:srgbClr val="FFFFFF"/>
                          </a:solidFill>
                          <a:sym typeface="Calibri"/>
                        </a:rPr>
                        <a:t>Business Insight :-Most orders occur between 12 PM–1 PM and 5 PM–6 PM, indicating peak lunch and evening demand periods.</a:t>
                      </a:r>
                    </a:p>
                  </a:txBody>
                  <a:tcPr marL="45720" marR="45720" marT="45720" marB="45720" anchor="t" anchorCtr="0" horzOverflow="overflow">
                    <a:lnB w="38100">
                      <a:solidFill>
                        <a:srgbClr val="FFFFFF"/>
                      </a:solidFill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0000FF"/>
      </a:hlink>
      <a:folHlink>
        <a:srgbClr val="FF00FF"/>
      </a:folHlink>
    </a:clrScheme>
    <a:fontScheme name="office theme">
      <a:majorFont>
        <a:latin typeface="Helvetica"/>
        <a:ea typeface="Helvetica"/>
        <a:cs typeface="Helvetica"/>
      </a:majorFont>
      <a:minorFont>
        <a:latin typeface="Calibri"/>
        <a:ea typeface="Calibri"/>
        <a:cs typeface="Calibri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