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ptos"/>
        <a:ea typeface="Aptos"/>
        <a:cs typeface="Apto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ptos"/>
        <a:ea typeface="Aptos"/>
        <a:cs typeface="Apto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ptos"/>
        <a:ea typeface="Aptos"/>
        <a:cs typeface="Apto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ptos"/>
        <a:ea typeface="Aptos"/>
        <a:cs typeface="Apto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ptos"/>
        <a:ea typeface="Aptos"/>
        <a:cs typeface="Apto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ptos"/>
        <a:ea typeface="Aptos"/>
        <a:cs typeface="Apto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ptos"/>
        <a:ea typeface="Aptos"/>
        <a:cs typeface="Apto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ptos"/>
        <a:ea typeface="Aptos"/>
        <a:cs typeface="Apto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ptos"/>
        <a:ea typeface="Aptos"/>
        <a:cs typeface="Aptos"/>
        <a:sym typeface="Apto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ptos"/>
          <a:ea typeface="Aptos"/>
          <a:cs typeface="Apto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ptos"/>
          <a:ea typeface="Aptos"/>
          <a:cs typeface="Apto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ptos"/>
          <a:ea typeface="Aptos"/>
          <a:cs typeface="Apto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ptos"/>
          <a:ea typeface="Aptos"/>
          <a:cs typeface="Apto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ptos"/>
          <a:ea typeface="Aptos"/>
          <a:cs typeface="Apto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ptos"/>
          <a:ea typeface="Aptos"/>
          <a:cs typeface="Apto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ptos"/>
          <a:ea typeface="Aptos"/>
          <a:cs typeface="Apto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ptos"/>
          <a:ea typeface="Aptos"/>
          <a:cs typeface="Apto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ptos"/>
          <a:ea typeface="Aptos"/>
          <a:cs typeface="Apto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95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Rectangle 17"/>
          <p:cNvSpPr/>
          <p:nvPr/>
        </p:nvSpPr>
        <p:spPr>
          <a:xfrm>
            <a:off x="3825434" y="985"/>
            <a:ext cx="4303422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Title 1"/>
          <p:cNvSpPr txBox="1"/>
          <p:nvPr>
            <p:ph type="title"/>
          </p:nvPr>
        </p:nvSpPr>
        <p:spPr>
          <a:xfrm>
            <a:off x="1904169" y="60637"/>
            <a:ext cx="7868688" cy="1455665"/>
          </a:xfrm>
          <a:prstGeom prst="rect">
            <a:avLst/>
          </a:prstGeom>
        </p:spPr>
        <p:txBody>
          <a:bodyPr/>
          <a:lstStyle/>
          <a:p>
            <a:pPr algn="ctr" defTabSz="868680">
              <a:defRPr b="1" i="1" sz="4560">
                <a:solidFill>
                  <a:srgbClr val="FFFFFF"/>
                </a:solidFill>
              </a:defRPr>
            </a:pPr>
            <a:r>
              <a:t>🍕</a:t>
            </a:r>
            <a:r>
              <a:t> Pizza Sales Analysis Project Using SQL</a:t>
            </a:r>
          </a:p>
        </p:txBody>
      </p:sp>
      <p:graphicFrame>
        <p:nvGraphicFramePr>
          <p:cNvPr id="100" name="Table 7"/>
          <p:cNvGraphicFramePr/>
          <p:nvPr/>
        </p:nvGraphicFramePr>
        <p:xfrm>
          <a:off x="545637" y="2306263"/>
          <a:ext cx="11113426" cy="38078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00726"/>
              </a:tblGrid>
              <a:tr h="3782488">
                <a:tc>
                  <a:txBody>
                    <a:bodyPr/>
                    <a:lstStyle/>
                    <a:p>
                      <a:pPr marL="240631" indent="-240631" algn="l">
                        <a:spcBef>
                          <a:spcPts val="1000"/>
                        </a:spcBef>
                        <a:buSzPct val="100000"/>
                        <a:buChar char="•"/>
                        <a:defRPr b="1" i="1" sz="2400">
                          <a:solidFill>
                            <a:srgbClr val="FFFFFF"/>
                          </a:solidFill>
                        </a:defRPr>
                      </a:pPr>
                      <a:r>
                        <a:t>This project was independently designed and implemented by me (Rajiv Kumar from MNNIT Allahabad) to analyze pizza sales data using SQL. </a:t>
                      </a:r>
                    </a:p>
                    <a:p>
                      <a:pPr marL="240631" indent="-240631" algn="l">
                        <a:spcBef>
                          <a:spcPts val="1000"/>
                        </a:spcBef>
                        <a:buSzPct val="100000"/>
                        <a:buChar char="•"/>
                        <a:defRPr b="1" i="1" sz="2400">
                          <a:solidFill>
                            <a:srgbClr val="FFFFFF"/>
                          </a:solidFill>
                        </a:defRPr>
                      </a:pPr>
                      <a:r>
                        <a:t>It explores order trends, revenue, popular pizza types and sizes, and category-wise performance. </a:t>
                      </a:r>
                    </a:p>
                    <a:p>
                      <a:pPr marL="240631" indent="-240631" algn="l">
                        <a:spcBef>
                          <a:spcPts val="1000"/>
                        </a:spcBef>
                        <a:buSzPct val="100000"/>
                        <a:buChar char="•"/>
                        <a:defRPr b="1" i="1" sz="2400">
                          <a:solidFill>
                            <a:srgbClr val="FFFFFF"/>
                          </a:solidFill>
                        </a:defRPr>
                      </a:pPr>
                      <a:r>
                        <a:t>The analysis leverages JOINs, aggregate functions, window functions, and data aggregation to extract actionable business insights. </a:t>
                      </a:r>
                    </a:p>
                    <a:p>
                      <a:pPr marL="240631" indent="-240631" algn="l">
                        <a:spcBef>
                          <a:spcPts val="1000"/>
                        </a:spcBef>
                        <a:buSzPct val="100000"/>
                        <a:buChar char="•"/>
                        <a:defRPr b="1" i="1" sz="2400">
                          <a:solidFill>
                            <a:srgbClr val="FFFFFF"/>
                          </a:solidFill>
                        </a:defRPr>
                      </a:pPr>
                      <a:r>
                        <a:t>The goal is to support data-driven decisions for menu optimization, promotions, and revenue growth.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183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Rectangle 17"/>
          <p:cNvSpPr/>
          <p:nvPr/>
        </p:nvSpPr>
        <p:spPr>
          <a:xfrm>
            <a:off x="3825433" y="985"/>
            <a:ext cx="4303423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Title 1"/>
          <p:cNvSpPr txBox="1"/>
          <p:nvPr>
            <p:ph type="title"/>
          </p:nvPr>
        </p:nvSpPr>
        <p:spPr>
          <a:xfrm>
            <a:off x="2082602" y="-11757"/>
            <a:ext cx="7785567" cy="1575956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Calculate the average number of pizzas ordered per day to understand daily demand.</a:t>
            </a:r>
          </a:p>
        </p:txBody>
      </p:sp>
      <p:pic>
        <p:nvPicPr>
          <p:cNvPr id="18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545" y="2042460"/>
            <a:ext cx="6241233" cy="3040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50250" y="3008469"/>
            <a:ext cx="3400666" cy="111110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0" name="Table 7"/>
          <p:cNvGraphicFramePr/>
          <p:nvPr/>
        </p:nvGraphicFramePr>
        <p:xfrm>
          <a:off x="1992488" y="5621866"/>
          <a:ext cx="8204652" cy="7680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204652"/>
              </a:tblGrid>
              <a:tr h="7680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Business Insight :-An average of 138 pizzas per day indicates steady daily demand, helping plan inventory and staffing.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193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Rectangle 17"/>
          <p:cNvSpPr/>
          <p:nvPr/>
        </p:nvSpPr>
        <p:spPr>
          <a:xfrm>
            <a:off x="3825434" y="985"/>
            <a:ext cx="4303422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Title 1"/>
          <p:cNvSpPr txBox="1"/>
          <p:nvPr>
            <p:ph type="title"/>
          </p:nvPr>
        </p:nvSpPr>
        <p:spPr>
          <a:xfrm>
            <a:off x="2082602" y="-20859"/>
            <a:ext cx="7785567" cy="1618657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Identify the top 3 pizza types generating the highest revenue to highlight key revenue drivers</a:t>
            </a:r>
          </a:p>
        </p:txBody>
      </p:sp>
      <p:pic>
        <p:nvPicPr>
          <p:cNvPr id="19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989" y="1822327"/>
            <a:ext cx="6107456" cy="3401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7584" y="2734791"/>
            <a:ext cx="3931242" cy="15850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0" name="Table 7"/>
          <p:cNvGraphicFramePr/>
          <p:nvPr/>
        </p:nvGraphicFramePr>
        <p:xfrm>
          <a:off x="1993674" y="5352899"/>
          <a:ext cx="8204652" cy="10353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204652"/>
              </a:tblGrid>
              <a:tr h="10353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Business Insight :-“The Thai Chicken Pizza” leads with ₹43,434.25, followed by Barbecue and California Chicken Pizzas, showing which items contribute most to revenue and should be prioritized for promotions.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203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Rectangle 17"/>
          <p:cNvSpPr/>
          <p:nvPr/>
        </p:nvSpPr>
        <p:spPr>
          <a:xfrm>
            <a:off x="3825434" y="985"/>
            <a:ext cx="4303422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Title 1"/>
          <p:cNvSpPr txBox="1"/>
          <p:nvPr>
            <p:ph type="title"/>
          </p:nvPr>
        </p:nvSpPr>
        <p:spPr>
          <a:xfrm>
            <a:off x="2082602" y="-2906"/>
            <a:ext cx="7785567" cy="1582751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Calculate each pizza category’s contribution to total revenue to identify revenue distribution.</a:t>
            </a:r>
          </a:p>
        </p:txBody>
      </p:sp>
      <p:pic>
        <p:nvPicPr>
          <p:cNvPr id="20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22" y="1637440"/>
            <a:ext cx="6629414" cy="38094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2251" y="2733851"/>
            <a:ext cx="3931242" cy="173936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0" name="Table 7"/>
          <p:cNvGraphicFramePr/>
          <p:nvPr/>
        </p:nvGraphicFramePr>
        <p:xfrm>
          <a:off x="3962262" y="5372298"/>
          <a:ext cx="8204653" cy="103532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204652"/>
              </a:tblGrid>
              <a:tr h="10353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Business Insight :-Classic pizzas contribute 26.91% of total revenue, followed closely by Supreme, Chicken, and Veggie, highlighting top revenue-driving categories for strategic focus.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213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Rectangle 17"/>
          <p:cNvSpPr/>
          <p:nvPr/>
        </p:nvSpPr>
        <p:spPr>
          <a:xfrm>
            <a:off x="3825434" y="985"/>
            <a:ext cx="4303422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Title 1"/>
          <p:cNvSpPr txBox="1"/>
          <p:nvPr>
            <p:ph type="title"/>
          </p:nvPr>
        </p:nvSpPr>
        <p:spPr>
          <a:xfrm>
            <a:off x="2082602" y="15752"/>
            <a:ext cx="7785567" cy="1575956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Analyze cumulative revenue over time to monitor overall sales growth and trends throughout the year.</a:t>
            </a:r>
          </a:p>
        </p:txBody>
      </p:sp>
      <p:pic>
        <p:nvPicPr>
          <p:cNvPr id="21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627" y="1720365"/>
            <a:ext cx="6776892" cy="3515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2670" y="1802518"/>
            <a:ext cx="2108979" cy="230380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20" name="Table 7"/>
          <p:cNvGraphicFramePr/>
          <p:nvPr/>
        </p:nvGraphicFramePr>
        <p:xfrm>
          <a:off x="300359" y="5606708"/>
          <a:ext cx="8204653" cy="8442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204652"/>
              </a:tblGrid>
              <a:tr h="8442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Business Insight :-Cumulative revenue reaches ₹817,860.05 by year-end, showing consistent sales growth and helping identify peak periods for strategic planning.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2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68252" y="3802591"/>
            <a:ext cx="2242962" cy="287655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Line"/>
          <p:cNvSpPr/>
          <p:nvPr/>
        </p:nvSpPr>
        <p:spPr>
          <a:xfrm flipH="1">
            <a:off x="9688095" y="2411386"/>
            <a:ext cx="514071" cy="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>
            <a:off x="9299217" y="4932726"/>
            <a:ext cx="514070" cy="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First 9 days of…"/>
          <p:cNvSpPr txBox="1"/>
          <p:nvPr/>
        </p:nvSpPr>
        <p:spPr>
          <a:xfrm>
            <a:off x="10278612" y="2086266"/>
            <a:ext cx="171751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/>
            </a:pPr>
            <a:r>
              <a:t>First 9 days of </a:t>
            </a:r>
          </a:p>
          <a:p>
            <a:pPr>
              <a:defRPr b="1" i="1"/>
            </a:pPr>
            <a:r>
              <a:t>The year.</a:t>
            </a:r>
          </a:p>
        </p:txBody>
      </p:sp>
      <p:sp>
        <p:nvSpPr>
          <p:cNvPr id="225" name="Last 9 days of…"/>
          <p:cNvSpPr txBox="1"/>
          <p:nvPr/>
        </p:nvSpPr>
        <p:spPr>
          <a:xfrm>
            <a:off x="7615590" y="4607606"/>
            <a:ext cx="162866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i="1"/>
            </a:pPr>
            <a:r>
              <a:t>Last 9 days of</a:t>
            </a:r>
          </a:p>
          <a:p>
            <a:pPr>
              <a:defRPr b="1" i="1"/>
            </a:pPr>
            <a:r>
              <a:t>The year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228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0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1" name="Rectangle 17"/>
          <p:cNvSpPr/>
          <p:nvPr/>
        </p:nvSpPr>
        <p:spPr>
          <a:xfrm>
            <a:off x="3825433" y="985"/>
            <a:ext cx="4303423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2" name="Title 1"/>
          <p:cNvSpPr txBox="1"/>
          <p:nvPr>
            <p:ph type="title"/>
          </p:nvPr>
        </p:nvSpPr>
        <p:spPr>
          <a:xfrm>
            <a:off x="2082602" y="104613"/>
            <a:ext cx="7893138" cy="1367713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Identify the top 3 revenue-generating pizza types within each category to highlight category leaders.</a:t>
            </a:r>
          </a:p>
        </p:txBody>
      </p:sp>
      <p:pic>
        <p:nvPicPr>
          <p:cNvPr id="23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440" y="1666657"/>
            <a:ext cx="6974866" cy="39670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6539" y="2090427"/>
            <a:ext cx="4660267" cy="353985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35" name="Table 7"/>
          <p:cNvGraphicFramePr/>
          <p:nvPr/>
        </p:nvGraphicFramePr>
        <p:xfrm>
          <a:off x="107243" y="5723904"/>
          <a:ext cx="10645661" cy="14630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632960"/>
              </a:tblGrid>
              <a:tr h="8442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Business Insight:- Top pizzas like “The Thai Chicken Pizza,” “The Classic Deluxe Pizza,” “The Spicy Italian Pizza,” and “The Four Cheese Pizza” lead revenue in their categories, driving business focus.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238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0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1" name="Rectangle 17"/>
          <p:cNvSpPr/>
          <p:nvPr/>
        </p:nvSpPr>
        <p:spPr>
          <a:xfrm>
            <a:off x="3825433" y="985"/>
            <a:ext cx="4303423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Title 1"/>
          <p:cNvSpPr txBox="1"/>
          <p:nvPr>
            <p:ph type="title"/>
          </p:nvPr>
        </p:nvSpPr>
        <p:spPr>
          <a:xfrm>
            <a:off x="2082602" y="104613"/>
            <a:ext cx="7893138" cy="1367713"/>
          </a:xfrm>
          <a:prstGeom prst="rect">
            <a:avLst/>
          </a:prstGeom>
        </p:spPr>
        <p:txBody>
          <a:bodyPr/>
          <a:lstStyle>
            <a:lvl1pPr algn="ctr">
              <a:defRPr b="1" i="1" sz="4200">
                <a:solidFill>
                  <a:srgbClr val="FFFFFF"/>
                </a:solidFill>
              </a:defRPr>
            </a:lvl1pPr>
          </a:lstStyle>
          <a:p>
            <a:pPr/>
            <a:r>
              <a:t>Key Business Insights &amp; Takeaways</a:t>
            </a:r>
          </a:p>
        </p:txBody>
      </p:sp>
      <p:graphicFrame>
        <p:nvGraphicFramePr>
          <p:cNvPr id="243" name="Table 7"/>
          <p:cNvGraphicFramePr/>
          <p:nvPr/>
        </p:nvGraphicFramePr>
        <p:xfrm>
          <a:off x="344211" y="1778388"/>
          <a:ext cx="11695574" cy="467922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682873"/>
              </a:tblGrid>
              <a:tr h="4737076">
                <a:tc>
                  <a:txBody>
                    <a:bodyPr/>
                    <a:lstStyle/>
                    <a:p>
                      <a:pPr marL="280736" indent="-280736" algn="l" defTabSz="457200">
                        <a:spcBef>
                          <a:spcPts val="1200"/>
                        </a:spcBef>
                        <a:buSzPct val="100000"/>
                        <a:buChar char="•"/>
                        <a:defRPr sz="2800">
                          <a:solidFill>
                            <a:srgbClr val="FFFFFF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Total Orders:</a:t>
                      </a:r>
                      <a:r>
                        <a:t> 21,350 pizzas were sold, generating a total revenue of ₹817,860.05.</a:t>
                      </a:r>
                    </a:p>
                    <a:p>
                      <a:pPr marL="280736" indent="-280736" algn="l" defTabSz="457200">
                        <a:spcBef>
                          <a:spcPts val="1200"/>
                        </a:spcBef>
                        <a:buSzPct val="100000"/>
                        <a:buChar char="•"/>
                        <a:defRPr sz="2800">
                          <a:solidFill>
                            <a:srgbClr val="FFFFFF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Top-Selling Pizza Types:</a:t>
                      </a:r>
                      <a:r>
                        <a:t> “The Thai Chicken Pizza” and “The Classic Deluxe Pizza” lead revenue in their categories.</a:t>
                      </a:r>
                    </a:p>
                    <a:p>
                      <a:pPr marL="280736" indent="-280736" algn="l" defTabSz="457200">
                        <a:spcBef>
                          <a:spcPts val="1200"/>
                        </a:spcBef>
                        <a:buSzPct val="100000"/>
                        <a:buChar char="•"/>
                        <a:defRPr sz="2800">
                          <a:solidFill>
                            <a:srgbClr val="FFFFFF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Popular Pizza Sizes:</a:t>
                      </a:r>
                      <a:r>
                        <a:t> Large (L) pizzas were the most frequently ordered.</a:t>
                      </a:r>
                    </a:p>
                    <a:p>
                      <a:pPr marL="280736" indent="-280736" algn="l" defTabSz="457200">
                        <a:spcBef>
                          <a:spcPts val="1200"/>
                        </a:spcBef>
                        <a:buSzPct val="100000"/>
                        <a:buChar char="•"/>
                        <a:defRPr sz="2800">
                          <a:solidFill>
                            <a:srgbClr val="FFFFFF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Category Revenue Contribution:</a:t>
                      </a:r>
                      <a:r>
                        <a:t> Classic pizzas contributed the highest revenue (26.91%), followed by Supreme, Chicken, and Veggie.</a:t>
                      </a:r>
                    </a:p>
                    <a:p>
                      <a:pPr marL="280736" indent="-280736" algn="l" defTabSz="457200">
                        <a:spcBef>
                          <a:spcPts val="1200"/>
                        </a:spcBef>
                        <a:buSzPct val="100000"/>
                        <a:buChar char="•"/>
                        <a:defRPr sz="2800">
                          <a:solidFill>
                            <a:srgbClr val="FFFFFF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Cumulative Revenue Trend:</a:t>
                      </a:r>
                      <a:r>
                        <a:t> Steady growth over time highlights peak periods and supports strategic planning.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103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17"/>
          <p:cNvSpPr/>
          <p:nvPr/>
        </p:nvSpPr>
        <p:spPr>
          <a:xfrm>
            <a:off x="3825433" y="985"/>
            <a:ext cx="4303423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1"/>
          <p:cNvSpPr txBox="1"/>
          <p:nvPr>
            <p:ph type="title"/>
          </p:nvPr>
        </p:nvSpPr>
        <p:spPr>
          <a:xfrm>
            <a:off x="2161656" y="60637"/>
            <a:ext cx="7868688" cy="1455665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Find the total number of orders to assess overall customer demand.</a:t>
            </a:r>
          </a:p>
        </p:txBody>
      </p:sp>
      <p:pic>
        <p:nvPicPr>
          <p:cNvPr id="10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354" y="2340952"/>
            <a:ext cx="5989043" cy="1404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9985" y="2456176"/>
            <a:ext cx="3160664" cy="11771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0" name="Table 7"/>
          <p:cNvGraphicFramePr/>
          <p:nvPr/>
        </p:nvGraphicFramePr>
        <p:xfrm>
          <a:off x="1766710" y="4566354"/>
          <a:ext cx="7588071" cy="12025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75369"/>
              </a:tblGrid>
              <a:tr h="1177122">
                <a:tc>
                  <a:txBody>
                    <a:bodyPr/>
                    <a:lstStyle/>
                    <a:p>
                      <a:pPr algn="ctr">
                        <a:defRPr b="1" i="1" sz="2200">
                          <a:solidFill>
                            <a:srgbClr val="FFFFFF"/>
                          </a:solidFill>
                        </a:defRPr>
                      </a:pPr>
                      <a:r>
                        <a:t>Business Insight :- </a:t>
                      </a:r>
                      <a:r>
                        <a:t>Total of 21,350 orders reflects high customer demand and overall business activity.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113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Rectangle 17"/>
          <p:cNvSpPr/>
          <p:nvPr/>
        </p:nvSpPr>
        <p:spPr>
          <a:xfrm>
            <a:off x="3825434" y="985"/>
            <a:ext cx="4303422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Title 1"/>
          <p:cNvSpPr txBox="1"/>
          <p:nvPr>
            <p:ph type="title"/>
          </p:nvPr>
        </p:nvSpPr>
        <p:spPr>
          <a:xfrm>
            <a:off x="2011381" y="60637"/>
            <a:ext cx="7091300" cy="1455665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Calculate total revenue generated from pizza sales.</a:t>
            </a:r>
          </a:p>
        </p:txBody>
      </p:sp>
      <p:pic>
        <p:nvPicPr>
          <p:cNvPr id="11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960" y="1962773"/>
            <a:ext cx="5291474" cy="2274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4020" y="2512621"/>
            <a:ext cx="2696950" cy="117712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0" name="Table 7"/>
          <p:cNvGraphicFramePr/>
          <p:nvPr/>
        </p:nvGraphicFramePr>
        <p:xfrm>
          <a:off x="1766710" y="4967111"/>
          <a:ext cx="7580642" cy="8412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8412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Business Insight :-Total revenue of ₹817,860.05 indicates strong overall sales performance and helps evaluate business profitability.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123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Rectangle 17"/>
          <p:cNvSpPr/>
          <p:nvPr/>
        </p:nvSpPr>
        <p:spPr>
          <a:xfrm>
            <a:off x="3825434" y="985"/>
            <a:ext cx="4303422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Title 1"/>
          <p:cNvSpPr txBox="1"/>
          <p:nvPr>
            <p:ph type="title"/>
          </p:nvPr>
        </p:nvSpPr>
        <p:spPr>
          <a:xfrm>
            <a:off x="2011381" y="12492"/>
            <a:ext cx="7091300" cy="1526013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Identify the most expensive pizza on the menu to highlight premium offerings.</a:t>
            </a:r>
          </a:p>
        </p:txBody>
      </p:sp>
      <p:pic>
        <p:nvPicPr>
          <p:cNvPr id="12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052" y="2111305"/>
            <a:ext cx="5663661" cy="2635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4687" y="2878990"/>
            <a:ext cx="3904861" cy="110002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0" name="Table 7"/>
          <p:cNvGraphicFramePr/>
          <p:nvPr/>
        </p:nvGraphicFramePr>
        <p:xfrm>
          <a:off x="1766710" y="5325845"/>
          <a:ext cx="7580642" cy="8412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84124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FFFFFF"/>
                          </a:solidFill>
                        </a:defRPr>
                      </a:pPr>
                      <a:r>
                        <a:rPr b="1" i="1" sz="2200"/>
                        <a:t>Business Insight :-</a:t>
                      </a:r>
                      <a:r>
                        <a:rPr b="1" i="1" sz="2200"/>
                        <a:t>“The Greek Pizza” priced at ₹35.95 is the premium menu item and a potential high-margin product</a:t>
                      </a:r>
                      <a:r>
                        <a:rPr i="1"/>
                        <a:t>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133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Rectangle 17"/>
          <p:cNvSpPr/>
          <p:nvPr/>
        </p:nvSpPr>
        <p:spPr>
          <a:xfrm>
            <a:off x="3825434" y="985"/>
            <a:ext cx="4303422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Title 1"/>
          <p:cNvSpPr txBox="1"/>
          <p:nvPr>
            <p:ph type="title"/>
          </p:nvPr>
        </p:nvSpPr>
        <p:spPr>
          <a:xfrm>
            <a:off x="2011381" y="8570"/>
            <a:ext cx="7091300" cy="1559799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Determine the most commonly ordered pizza size to understand customer preferences</a:t>
            </a:r>
          </a:p>
        </p:txBody>
      </p:sp>
      <p:pic>
        <p:nvPicPr>
          <p:cNvPr id="13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178" y="2144647"/>
            <a:ext cx="5844283" cy="2570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3035" y="2590682"/>
            <a:ext cx="3222385" cy="167575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0" name="Table 7"/>
          <p:cNvGraphicFramePr/>
          <p:nvPr/>
        </p:nvGraphicFramePr>
        <p:xfrm>
          <a:off x="1766710" y="4967111"/>
          <a:ext cx="7580642" cy="8412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841247">
                <a:tc>
                  <a:txBody>
                    <a:bodyPr/>
                    <a:lstStyle/>
                    <a:p>
                      <a:pPr algn="ctr">
                        <a:defRPr b="1" i="1" sz="2200">
                          <a:solidFill>
                            <a:srgbClr val="FFFFFF"/>
                          </a:solidFill>
                        </a:defRPr>
                      </a:pPr>
                      <a:r>
                        <a:t>Business Insight :-</a:t>
                      </a:r>
                      <a:r>
                        <a:t>“</a:t>
                      </a:r>
                      <a:r>
                        <a:t>Large size (L) with 18,526 orders is the most popular, guiding inventory and portion planning.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143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Rectangle 17"/>
          <p:cNvSpPr/>
          <p:nvPr/>
        </p:nvSpPr>
        <p:spPr>
          <a:xfrm>
            <a:off x="3825434" y="985"/>
            <a:ext cx="4303422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7" name="Title 1"/>
          <p:cNvSpPr txBox="1"/>
          <p:nvPr>
            <p:ph type="title"/>
          </p:nvPr>
        </p:nvSpPr>
        <p:spPr>
          <a:xfrm>
            <a:off x="2431495" y="1479"/>
            <a:ext cx="7091300" cy="1573981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Identify the top 5 most ordered pizza types to understand customer favourites.</a:t>
            </a:r>
          </a:p>
        </p:txBody>
      </p:sp>
      <p:pic>
        <p:nvPicPr>
          <p:cNvPr id="14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571" y="1975599"/>
            <a:ext cx="6386030" cy="3112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9435" y="2538635"/>
            <a:ext cx="4148073" cy="198304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0" name="Table 7"/>
          <p:cNvGraphicFramePr/>
          <p:nvPr/>
        </p:nvGraphicFramePr>
        <p:xfrm>
          <a:off x="1828800" y="5486400"/>
          <a:ext cx="7580641" cy="8412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8412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Business Insight :-“The Classic Deluxe Pizza” leads with 2,453 orders, showing customer preference trends and guiding menu focus.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153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Rectangle 17"/>
          <p:cNvSpPr/>
          <p:nvPr/>
        </p:nvSpPr>
        <p:spPr>
          <a:xfrm>
            <a:off x="3825434" y="985"/>
            <a:ext cx="4303422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itle 1"/>
          <p:cNvSpPr txBox="1"/>
          <p:nvPr>
            <p:ph type="title"/>
          </p:nvPr>
        </p:nvSpPr>
        <p:spPr>
          <a:xfrm>
            <a:off x="2334755" y="-20433"/>
            <a:ext cx="7785567" cy="1575956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Find the total quantity ordered for each pizza category to analyze category performance.</a:t>
            </a:r>
          </a:p>
        </p:txBody>
      </p:sp>
      <p:pic>
        <p:nvPicPr>
          <p:cNvPr id="15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05" y="1711767"/>
            <a:ext cx="7481049" cy="34873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9435" y="2647292"/>
            <a:ext cx="4148073" cy="174315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0" name="Table 7"/>
          <p:cNvGraphicFramePr/>
          <p:nvPr/>
        </p:nvGraphicFramePr>
        <p:xfrm>
          <a:off x="1828800" y="5486400"/>
          <a:ext cx="7580641" cy="8412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8412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Business Insight :-Classic category leads with 14,888 orders, highlighting the most popular pizza category for inventory and marketing focus.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163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Rectangle 17"/>
          <p:cNvSpPr/>
          <p:nvPr/>
        </p:nvSpPr>
        <p:spPr>
          <a:xfrm>
            <a:off x="3825434" y="985"/>
            <a:ext cx="4303422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Title 1"/>
          <p:cNvSpPr txBox="1"/>
          <p:nvPr>
            <p:ph type="title"/>
          </p:nvPr>
        </p:nvSpPr>
        <p:spPr>
          <a:xfrm>
            <a:off x="1909902" y="3556"/>
            <a:ext cx="7785566" cy="1569827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Calculate total revenue for each pizza category to identify top-performing categories.</a:t>
            </a:r>
          </a:p>
        </p:txBody>
      </p:sp>
      <p:pic>
        <p:nvPicPr>
          <p:cNvPr id="16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926" y="2007367"/>
            <a:ext cx="7187540" cy="2845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4752" y="2585203"/>
            <a:ext cx="3793263" cy="178266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0" name="Table 7"/>
          <p:cNvGraphicFramePr/>
          <p:nvPr/>
        </p:nvGraphicFramePr>
        <p:xfrm>
          <a:off x="1828800" y="5339643"/>
          <a:ext cx="7580641" cy="12291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12291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Business Insight :-Classic category leads with ₹220,053.10, followed by Supreme, Chicken, and Veggie, guiding focus on high-revenue categories for promotions and inventory planning.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 sz="2000"/>
            </a:pPr>
          </a:p>
        </p:txBody>
      </p:sp>
      <p:sp>
        <p:nvSpPr>
          <p:cNvPr id="173" name="Rectangle 21"/>
          <p:cNvSpPr/>
          <p:nvPr/>
        </p:nvSpPr>
        <p:spPr>
          <a:xfrm flipH="1">
            <a:off x="1" y="491"/>
            <a:ext cx="12191999" cy="1575957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Rectangle 22"/>
          <p:cNvSpPr/>
          <p:nvPr/>
        </p:nvSpPr>
        <p:spPr>
          <a:xfrm flipH="1" rot="10800000">
            <a:off x="8128857" y="35"/>
            <a:ext cx="4063144" cy="1576413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Rectangle 23"/>
          <p:cNvSpPr/>
          <p:nvPr/>
        </p:nvSpPr>
        <p:spPr>
          <a:xfrm rot="5400000">
            <a:off x="5307777" y="-5307778"/>
            <a:ext cx="1576447" cy="12192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Rectangle 17"/>
          <p:cNvSpPr/>
          <p:nvPr/>
        </p:nvSpPr>
        <p:spPr>
          <a:xfrm>
            <a:off x="3825434" y="985"/>
            <a:ext cx="4303422" cy="1575463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Title 1"/>
          <p:cNvSpPr txBox="1"/>
          <p:nvPr>
            <p:ph type="title"/>
          </p:nvPr>
        </p:nvSpPr>
        <p:spPr>
          <a:xfrm>
            <a:off x="2084362" y="-426"/>
            <a:ext cx="7785566" cy="1577791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Analyze order distribution by hour to identify peak ordering times.</a:t>
            </a:r>
          </a:p>
        </p:txBody>
      </p:sp>
      <p:pic>
        <p:nvPicPr>
          <p:cNvPr id="17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126" y="2482726"/>
            <a:ext cx="6335229" cy="228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26827" y="1879647"/>
            <a:ext cx="3400666" cy="456537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0" name="Table 7"/>
          <p:cNvGraphicFramePr/>
          <p:nvPr/>
        </p:nvGraphicFramePr>
        <p:xfrm>
          <a:off x="33865" y="5221111"/>
          <a:ext cx="7580642" cy="7839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7839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</a:rPr>
                        <a:t>Business Insight :-Most orders occur between 12 PM–1 PM and 5 PM–6 PM, indicating peak lunch and evening demand periods.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ptos"/>
            <a:ea typeface="Aptos"/>
            <a:cs typeface="Apto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ptos"/>
            <a:ea typeface="Aptos"/>
            <a:cs typeface="Apto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ptos"/>
            <a:ea typeface="Aptos"/>
            <a:cs typeface="Apto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ptos"/>
            <a:ea typeface="Aptos"/>
            <a:cs typeface="Apto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